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84" r:id="rId9"/>
    <p:sldId id="285" r:id="rId10"/>
    <p:sldId id="259" r:id="rId11"/>
    <p:sldId id="315" r:id="rId12"/>
    <p:sldId id="313" r:id="rId13"/>
    <p:sldId id="314" r:id="rId14"/>
    <p:sldId id="297" r:id="rId15"/>
    <p:sldId id="312" r:id="rId16"/>
    <p:sldId id="298" r:id="rId17"/>
    <p:sldId id="316" r:id="rId18"/>
    <p:sldId id="317" r:id="rId19"/>
    <p:sldId id="286" r:id="rId20"/>
    <p:sldId id="318" r:id="rId21"/>
    <p:sldId id="319" r:id="rId22"/>
    <p:sldId id="320" r:id="rId23"/>
    <p:sldId id="303" r:id="rId24"/>
    <p:sldId id="262" r:id="rId25"/>
    <p:sldId id="263" r:id="rId26"/>
    <p:sldId id="272" r:id="rId27"/>
    <p:sldId id="273" r:id="rId28"/>
    <p:sldId id="275" r:id="rId29"/>
    <p:sldId id="276" r:id="rId30"/>
    <p:sldId id="321" r:id="rId31"/>
    <p:sldId id="27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>
        <p:scale>
          <a:sx n="76" d="100"/>
          <a:sy n="76" d="100"/>
        </p:scale>
        <p:origin x="-13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Rodrigo\Planilha%20de%20coleta%20de%20dados%20final%20Rodrigo%20atualizada%20em%2026%20de%20julho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090048"/>
        <c:axId val="57091584"/>
      </c:barChart>
      <c:catAx>
        <c:axId val="57090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91584"/>
        <c:crosses val="autoZero"/>
        <c:auto val="1"/>
        <c:lblAlgn val="ctr"/>
        <c:lblOffset val="100"/>
      </c:catAx>
      <c:valAx>
        <c:axId val="570915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090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escolares com orientações sobre cárie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832960"/>
        <c:axId val="59908480"/>
      </c:barChart>
      <c:catAx>
        <c:axId val="59832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08480"/>
        <c:crosses val="autoZero"/>
        <c:auto val="1"/>
        <c:lblAlgn val="ctr"/>
        <c:lblOffset val="100"/>
      </c:catAx>
      <c:valAx>
        <c:axId val="599084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32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escolares com orientações nutricionais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0.58333333333333337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937536"/>
        <c:axId val="59939072"/>
      </c:barChart>
      <c:catAx>
        <c:axId val="59937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39072"/>
        <c:crosses val="autoZero"/>
        <c:auto val="1"/>
        <c:lblAlgn val="ctr"/>
        <c:lblOffset val="100"/>
      </c:catAx>
      <c:valAx>
        <c:axId val="599390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37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137792"/>
        <c:axId val="58532224"/>
      </c:barChart>
      <c:catAx>
        <c:axId val="57137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532224"/>
        <c:crosses val="autoZero"/>
        <c:auto val="1"/>
        <c:lblAlgn val="ctr"/>
        <c:lblOffset val="100"/>
      </c:catAx>
      <c:valAx>
        <c:axId val="585322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137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8568704"/>
        <c:axId val="58570240"/>
      </c:barChart>
      <c:catAx>
        <c:axId val="58568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570240"/>
        <c:crosses val="autoZero"/>
        <c:auto val="1"/>
        <c:lblAlgn val="ctr"/>
        <c:lblOffset val="100"/>
      </c:catAx>
      <c:valAx>
        <c:axId val="585702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5687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59713408"/>
        <c:axId val="59714944"/>
      </c:barChart>
      <c:catAx>
        <c:axId val="59713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714944"/>
        <c:crosses val="autoZero"/>
        <c:auto val="1"/>
        <c:lblAlgn val="ctr"/>
        <c:lblOffset val="100"/>
      </c:catAx>
      <c:valAx>
        <c:axId val="597149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713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740160"/>
        <c:axId val="59741696"/>
      </c:barChart>
      <c:catAx>
        <c:axId val="59740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741696"/>
        <c:crosses val="autoZero"/>
        <c:auto val="1"/>
        <c:lblAlgn val="ctr"/>
        <c:lblOffset val="100"/>
      </c:catAx>
      <c:valAx>
        <c:axId val="597416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740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escolares de alto risco com aplicação de gel fluoretado com escova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762944"/>
        <c:axId val="58593280"/>
      </c:barChart>
      <c:catAx>
        <c:axId val="59762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593280"/>
        <c:crosses val="autoZero"/>
        <c:auto val="1"/>
        <c:lblAlgn val="ctr"/>
        <c:lblOffset val="100"/>
      </c:catAx>
      <c:valAx>
        <c:axId val="585932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762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0.125</c:v>
                </c:pt>
                <c:pt idx="1">
                  <c:v>0.45833333333333326</c:v>
                </c:pt>
                <c:pt idx="2">
                  <c:v>0.66666666666666663</c:v>
                </c:pt>
                <c:pt idx="3">
                  <c:v>1</c:v>
                </c:pt>
              </c:numCache>
            </c:numRef>
          </c:val>
        </c:ser>
        <c:axId val="58642816"/>
        <c:axId val="58644352"/>
      </c:barChart>
      <c:catAx>
        <c:axId val="58642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44352"/>
        <c:crosses val="autoZero"/>
        <c:auto val="1"/>
        <c:lblAlgn val="ctr"/>
        <c:lblOffset val="100"/>
      </c:catAx>
      <c:valAx>
        <c:axId val="586443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42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861632"/>
        <c:axId val="59888000"/>
      </c:barChart>
      <c:catAx>
        <c:axId val="59861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88000"/>
        <c:crosses val="autoZero"/>
        <c:auto val="1"/>
        <c:lblAlgn val="ctr"/>
        <c:lblOffset val="100"/>
      </c:catAx>
      <c:valAx>
        <c:axId val="598880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861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794176"/>
        <c:axId val="59795712"/>
      </c:barChart>
      <c:catAx>
        <c:axId val="59794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95712"/>
        <c:crosses val="autoZero"/>
        <c:auto val="1"/>
        <c:lblAlgn val="ctr"/>
        <c:lblOffset val="100"/>
      </c:catAx>
      <c:valAx>
        <c:axId val="597957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94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475E-5A0F-4199-B9BD-6FAC95CFE496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DB30-94D2-483E-8F78-BDD35A4F9B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91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C698-3ADD-43A9-9340-67C061147039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AF70-4698-4076-A30B-A02D5DEAE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cidadesat/topwindow.htm?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0"/>
            <a:ext cx="2357422" cy="1768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85794"/>
            <a:ext cx="8572528" cy="271464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Universidade Aberta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do SUS – UNASUS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Universidade Federal de Pelotas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Especialização em Saúde da Família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x-none" b="1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x-none" b="1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7972436" cy="3786214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Melhoria do </a:t>
            </a:r>
            <a:r>
              <a:rPr lang="pt-BR" b="1" dirty="0" smtClean="0">
                <a:solidFill>
                  <a:schemeClr val="tx1"/>
                </a:solidFill>
              </a:rPr>
              <a:t>C</a:t>
            </a:r>
            <a:r>
              <a:rPr lang="pt-BR" b="1" dirty="0" smtClean="0">
                <a:solidFill>
                  <a:schemeClr val="tx1"/>
                </a:solidFill>
              </a:rPr>
              <a:t>uidado </a:t>
            </a:r>
            <a:r>
              <a:rPr lang="pt-BR" b="1" dirty="0" smtClean="0">
                <a:solidFill>
                  <a:schemeClr val="tx1"/>
                </a:solidFill>
              </a:rPr>
              <a:t>à </a:t>
            </a:r>
            <a:r>
              <a:rPr lang="pt-BR" b="1" dirty="0" smtClean="0">
                <a:solidFill>
                  <a:schemeClr val="tx1"/>
                </a:solidFill>
              </a:rPr>
              <a:t>S</a:t>
            </a:r>
            <a:r>
              <a:rPr lang="pt-BR" b="1" dirty="0" smtClean="0">
                <a:solidFill>
                  <a:schemeClr val="tx1"/>
                </a:solidFill>
              </a:rPr>
              <a:t>aúde </a:t>
            </a:r>
            <a:r>
              <a:rPr lang="pt-BR" b="1" dirty="0" smtClean="0">
                <a:solidFill>
                  <a:schemeClr val="tx1"/>
                </a:solidFill>
              </a:rPr>
              <a:t>B</a:t>
            </a:r>
            <a:r>
              <a:rPr lang="pt-BR" b="1" dirty="0" smtClean="0">
                <a:solidFill>
                  <a:schemeClr val="tx1"/>
                </a:solidFill>
              </a:rPr>
              <a:t>ucal </a:t>
            </a:r>
            <a:r>
              <a:rPr lang="pt-BR" b="1" dirty="0" smtClean="0">
                <a:solidFill>
                  <a:schemeClr val="tx1"/>
                </a:solidFill>
              </a:rPr>
              <a:t>dos </a:t>
            </a:r>
            <a:r>
              <a:rPr lang="pt-BR" b="1" dirty="0" smtClean="0">
                <a:solidFill>
                  <a:schemeClr val="tx1"/>
                </a:solidFill>
              </a:rPr>
              <a:t>E</a:t>
            </a:r>
            <a:r>
              <a:rPr lang="pt-BR" b="1" dirty="0" smtClean="0">
                <a:solidFill>
                  <a:schemeClr val="tx1"/>
                </a:solidFill>
              </a:rPr>
              <a:t>scolares </a:t>
            </a:r>
            <a:r>
              <a:rPr lang="pt-BR" b="1" dirty="0" smtClean="0">
                <a:solidFill>
                  <a:schemeClr val="tx1"/>
                </a:solidFill>
              </a:rPr>
              <a:t>de 6 a 12 anos, Escola Olavo Bilac, </a:t>
            </a:r>
            <a:r>
              <a:rPr lang="pt-BR" b="1" dirty="0" smtClean="0">
                <a:solidFill>
                  <a:schemeClr val="tx1"/>
                </a:solidFill>
              </a:rPr>
              <a:t>Á</a:t>
            </a:r>
            <a:r>
              <a:rPr lang="pt-BR" b="1" dirty="0" smtClean="0">
                <a:solidFill>
                  <a:schemeClr val="tx1"/>
                </a:solidFill>
              </a:rPr>
              <a:t>rea </a:t>
            </a:r>
            <a:r>
              <a:rPr lang="pt-BR" b="1" dirty="0" smtClean="0">
                <a:solidFill>
                  <a:schemeClr val="tx1"/>
                </a:solidFill>
              </a:rPr>
              <a:t>de </a:t>
            </a:r>
            <a:r>
              <a:rPr lang="pt-BR" b="1" dirty="0" smtClean="0">
                <a:solidFill>
                  <a:schemeClr val="tx1"/>
                </a:solidFill>
              </a:rPr>
              <a:t>Abrangência </a:t>
            </a:r>
            <a:r>
              <a:rPr lang="pt-BR" b="1" dirty="0" smtClean="0">
                <a:solidFill>
                  <a:schemeClr val="tx1"/>
                </a:solidFill>
              </a:rPr>
              <a:t>da UBS </a:t>
            </a:r>
            <a:r>
              <a:rPr lang="pt-BR" b="1" dirty="0" err="1" smtClean="0">
                <a:solidFill>
                  <a:schemeClr val="tx1"/>
                </a:solidFill>
              </a:rPr>
              <a:t>Sagrisa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Pontão-RS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Rodrigo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Bonato</a:t>
            </a:r>
            <a:endParaRPr lang="pt-B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t-BR" sz="2400" b="1" dirty="0" err="1" smtClean="0"/>
              <a:t>Francieli</a:t>
            </a:r>
            <a:r>
              <a:rPr lang="pt-BR" sz="2400" b="1" dirty="0" smtClean="0"/>
              <a:t> Cristina </a:t>
            </a:r>
            <a:r>
              <a:rPr lang="pt-BR" sz="2400" b="1" dirty="0" err="1" smtClean="0"/>
              <a:t>Sponchiado</a:t>
            </a:r>
            <a:endParaRPr lang="pt-BR" sz="2400" dirty="0"/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Outubro ,1014.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Resultados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2786082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pt-BR" sz="5100" b="1" dirty="0" smtClean="0"/>
              <a:t>Objetivo 1 – Ampliar a cobertura da atenção à saúde bucal dos escolares</a:t>
            </a:r>
          </a:p>
          <a:p>
            <a:pPr indent="0" algn="just">
              <a:buNone/>
            </a:pPr>
            <a:r>
              <a:rPr lang="pt-BR" sz="5100" dirty="0" smtClean="0"/>
              <a:t>Meta 1 - Ampliar a ação coletiva de exame bucal , primeira consulta com plano de tratamento odontológico para 100% dos escolares  .</a:t>
            </a:r>
          </a:p>
          <a:p>
            <a:pPr algn="just">
              <a:buFontTx/>
              <a:buChar char="-"/>
            </a:pPr>
            <a:endParaRPr lang="pt-BR" sz="3800" dirty="0" smtClean="0"/>
          </a:p>
          <a:p>
            <a:pPr algn="just">
              <a:buFontTx/>
              <a:buChar char="-"/>
            </a:pPr>
            <a:endParaRPr lang="pt-BR" sz="3800" dirty="0" smtClean="0"/>
          </a:p>
          <a:p>
            <a:pPr algn="just"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857356" y="3214686"/>
          <a:ext cx="499586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Escovação Dental Supervisionada</a:t>
            </a:r>
            <a:endParaRPr lang="pt-BR" dirty="0"/>
          </a:p>
        </p:txBody>
      </p:sp>
      <p:pic>
        <p:nvPicPr>
          <p:cNvPr id="4" name="Espaço Reservado para Conteúdo 3" descr="SAM_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2784764" cy="371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DSC0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857364"/>
            <a:ext cx="4953002" cy="371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286412"/>
          </a:xfrm>
        </p:spPr>
        <p:txBody>
          <a:bodyPr/>
          <a:lstStyle/>
          <a:p>
            <a:pPr indent="0">
              <a:buNone/>
            </a:pPr>
            <a:r>
              <a:rPr lang="pt-BR" sz="2400" b="1" dirty="0" smtClean="0"/>
              <a:t>Objetivo 1 – Ampliar a cobertura da atenção à saúde bucal dos escolares</a:t>
            </a:r>
          </a:p>
          <a:p>
            <a:pPr>
              <a:buNone/>
            </a:pPr>
            <a:r>
              <a:rPr lang="pt-BR" sz="2400" dirty="0" smtClean="0"/>
              <a:t>	</a:t>
            </a:r>
            <a:r>
              <a:rPr lang="pt-BR" sz="2400" b="1" dirty="0" smtClean="0"/>
              <a:t>Meta 2 </a:t>
            </a:r>
            <a:r>
              <a:rPr lang="pt-BR" sz="2400" dirty="0" smtClean="0"/>
              <a:t>- Ampliar a cobertura de primeira consulta, com plano de tratamento odontológico, para 100% dos escolares moradores da área de abrangência da unidade de saúde.</a:t>
            </a:r>
          </a:p>
          <a:p>
            <a:pPr>
              <a:buNone/>
            </a:pP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785918" y="3429000"/>
          <a:ext cx="5067303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043510"/>
          </a:xfrm>
        </p:spPr>
        <p:txBody>
          <a:bodyPr/>
          <a:lstStyle/>
          <a:p>
            <a:pPr indent="0">
              <a:buNone/>
            </a:pPr>
            <a:r>
              <a:rPr lang="pt-BR" sz="2400" b="1" dirty="0" smtClean="0"/>
              <a:t>Objetivo 1 – Ampliar a cobertura da atenção à saúde bucal dos escolares</a:t>
            </a:r>
          </a:p>
          <a:p>
            <a:pPr>
              <a:buNone/>
            </a:pPr>
            <a:r>
              <a:rPr lang="pt-BR" sz="2400" dirty="0" smtClean="0"/>
              <a:t>	</a:t>
            </a:r>
            <a:r>
              <a:rPr lang="pt-BR" sz="2400" b="1" dirty="0" smtClean="0"/>
              <a:t>Meta 3 </a:t>
            </a:r>
            <a:r>
              <a:rPr lang="pt-BR" sz="2400" dirty="0" smtClean="0"/>
              <a:t>- Realizar primeira consulta odontológica em 100% dos escolares da área classificados como alto risco para doenças bucais.</a:t>
            </a:r>
          </a:p>
          <a:p>
            <a:pPr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2400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928794" y="3286124"/>
          <a:ext cx="488156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1"/>
            <a:ext cx="8472518" cy="1328733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pt-BR" b="1" dirty="0" smtClean="0"/>
              <a:t>Objetivo 2 – Melhorar a adesão ao atendimento odontológico .</a:t>
            </a:r>
          </a:p>
          <a:p>
            <a:pPr indent="0" algn="just">
              <a:buNone/>
            </a:pPr>
            <a:r>
              <a:rPr lang="pt-BR" dirty="0" smtClean="0"/>
              <a:t>Meta 2 – Fazer busca ativa de 100% dos escolares da área .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2000232" y="3143248"/>
          <a:ext cx="507209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SC05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3077">
            <a:off x="4918459" y="2795912"/>
            <a:ext cx="4113626" cy="308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Visitas Domiciliares</a:t>
            </a:r>
            <a:endParaRPr lang="pt-BR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114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DSC05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3495">
            <a:off x="389380" y="4107834"/>
            <a:ext cx="2601464" cy="195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DSC05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6148">
            <a:off x="2073817" y="1415614"/>
            <a:ext cx="3339232" cy="250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43050"/>
            <a:ext cx="8515352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2400" b="1" dirty="0" smtClean="0"/>
              <a:t>Objetivo 3 – Melhorar a qualidade da atenção em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1 – Realizar a escovação supervisionada com creme dental em 100% dos escolares.</a:t>
            </a:r>
          </a:p>
          <a:p>
            <a:pPr algn="just">
              <a:buNone/>
            </a:pPr>
            <a:r>
              <a:rPr lang="pt-BR" dirty="0" smtClean="0"/>
              <a:t> </a:t>
            </a:r>
            <a:endParaRPr lang="pt-BR" dirty="0"/>
          </a:p>
        </p:txBody>
      </p:sp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1928794" y="3643314"/>
          <a:ext cx="5072065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indent="0" algn="just">
              <a:buNone/>
            </a:pPr>
            <a:r>
              <a:rPr lang="pt-BR" sz="2400" b="1" dirty="0" smtClean="0"/>
              <a:t>Objetivo 3 – Melhorar a qualidade da atenção em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2 – Realizar a aplicação de gel </a:t>
            </a:r>
            <a:r>
              <a:rPr lang="pt-BR" sz="2400" dirty="0" err="1" smtClean="0"/>
              <a:t>fluoretado</a:t>
            </a:r>
            <a:r>
              <a:rPr lang="pt-BR" sz="2400" dirty="0" smtClean="0"/>
              <a:t> com escova dental em 100% dos escolares de alto risco para doenças bucais.</a:t>
            </a:r>
          </a:p>
          <a:p>
            <a:pPr indent="0" algn="just">
              <a:buNone/>
            </a:pPr>
            <a:endParaRPr lang="pt-BR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85984" y="3500438"/>
          <a:ext cx="464343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2400" b="1" dirty="0" smtClean="0"/>
              <a:t>Objetivo 3 – Melhorar a qualidade da atenção em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3 – Concluir o tratamento dentário em 100% dos escolares com primeira consulta odontológica.</a:t>
            </a:r>
            <a:endParaRPr lang="pt-BR" sz="2400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928794" y="3357562"/>
          <a:ext cx="4852989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43050"/>
            <a:ext cx="8372476" cy="3571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/>
              <a:t>Objetivo 4 - Melhorar o registro de informações</a:t>
            </a:r>
          </a:p>
          <a:p>
            <a:pPr algn="just">
              <a:buNone/>
            </a:pPr>
            <a:r>
              <a:rPr lang="pt-BR" sz="2400" dirty="0" smtClean="0"/>
              <a:t>Meta 1 - Manter atualizado em planilha e /ou prontuário de 100% dos escolares da área .</a:t>
            </a:r>
            <a:endParaRPr lang="pt-BR" sz="2400" dirty="0"/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2000232" y="3071810"/>
          <a:ext cx="4786313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priorização dos escolares permitiu o controle da cárie dentária na maioria dos países onde isso ocorreu , isso porque os pais e professores são aliados dos profissionais de saúde para que os escolares tenham hábitos saudáveis (BRASIL , 2009 ).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pt-BR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300036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2400" b="1" dirty="0" smtClean="0"/>
              <a:t>Objetivo 5 – Promover a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1 – Fornecer orientações sobre higiene bucal para 100% dos escolares. </a:t>
            </a:r>
          </a:p>
          <a:p>
            <a:pPr indent="0" algn="just">
              <a:buNone/>
            </a:pPr>
            <a:endParaRPr lang="pt-BR" sz="2400" dirty="0"/>
          </a:p>
        </p:txBody>
      </p:sp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2071670" y="3000372"/>
          <a:ext cx="4852989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300036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2400" b="1" dirty="0" smtClean="0"/>
              <a:t>Objetivo 5 – Promover a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2 - Fornecer orientações sobre cárie dentária para 100% das crianças.</a:t>
            </a:r>
            <a:endParaRPr lang="pt-BR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071670" y="2928934"/>
          <a:ext cx="486727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300036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 indent="0" algn="just">
              <a:buNone/>
            </a:pPr>
            <a:r>
              <a:rPr lang="pt-BR" sz="2400" b="1" dirty="0" smtClean="0"/>
              <a:t>Objetivo 5 – Promover a saúde bucal dos escolares</a:t>
            </a:r>
          </a:p>
          <a:p>
            <a:pPr indent="0" algn="just">
              <a:buNone/>
            </a:pPr>
            <a:r>
              <a:rPr lang="pt-BR" sz="2400" dirty="0" smtClean="0"/>
              <a:t>Meta 3 - Fornecer orientações nutricionais para 100% das crianças.</a:t>
            </a:r>
          </a:p>
          <a:p>
            <a:pPr indent="0" algn="just">
              <a:buNone/>
            </a:pPr>
            <a:endParaRPr lang="pt-BR" dirty="0"/>
          </a:p>
        </p:txBody>
      </p:sp>
      <p:graphicFrame>
        <p:nvGraphicFramePr>
          <p:cNvPr id="5" name="Chart 5"/>
          <p:cNvGraphicFramePr>
            <a:graphicFrameLocks/>
          </p:cNvGraphicFramePr>
          <p:nvPr/>
        </p:nvGraphicFramePr>
        <p:xfrm>
          <a:off x="1857356" y="3000372"/>
          <a:ext cx="491490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AM_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0685" y="4214818"/>
            <a:ext cx="1982386" cy="2643182"/>
          </a:xfrm>
          <a:prstGeom prst="rect">
            <a:avLst/>
          </a:prstGeom>
        </p:spPr>
      </p:pic>
      <p:pic>
        <p:nvPicPr>
          <p:cNvPr id="4" name="Imagem 3" descr="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484" y="1"/>
            <a:ext cx="2357435" cy="3143247"/>
          </a:xfrm>
          <a:prstGeom prst="rect">
            <a:avLst/>
          </a:prstGeom>
        </p:spPr>
      </p:pic>
      <p:pic>
        <p:nvPicPr>
          <p:cNvPr id="5" name="Imagem 4" descr="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6991" y="0"/>
            <a:ext cx="2330646" cy="3107528"/>
          </a:xfrm>
          <a:prstGeom prst="rect">
            <a:avLst/>
          </a:prstGeom>
        </p:spPr>
      </p:pic>
      <p:pic>
        <p:nvPicPr>
          <p:cNvPr id="6" name="Imagem 5" descr="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600" y="4071942"/>
            <a:ext cx="2089543" cy="2786058"/>
          </a:xfrm>
          <a:prstGeom prst="rect">
            <a:avLst/>
          </a:prstGeom>
        </p:spPr>
      </p:pic>
      <p:pic>
        <p:nvPicPr>
          <p:cNvPr id="7" name="Imagem 6" descr="0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7587" y="2214554"/>
            <a:ext cx="1928826" cy="25717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28662" y="0"/>
            <a:ext cx="211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atividade educativa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43570" y="214290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ALIMENTOS SAUDÁVEIS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85786" y="3643314"/>
            <a:ext cx="207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Atividade educativa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15074" y="3786190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Alimentos </a:t>
            </a:r>
            <a:r>
              <a:rPr lang="pt-BR" b="1" dirty="0" err="1" smtClean="0"/>
              <a:t>cariogenicos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868" y="1857364"/>
            <a:ext cx="207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Atividade educativa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Ampliação da cobertura para as crianças de 6 a 12 anos de idade;</a:t>
            </a:r>
          </a:p>
          <a:p>
            <a:r>
              <a:rPr lang="pt-BR" dirty="0" smtClean="0"/>
              <a:t>Melhora nos registros;</a:t>
            </a:r>
          </a:p>
          <a:p>
            <a:r>
              <a:rPr lang="pt-BR" dirty="0" smtClean="0"/>
              <a:t>Maior conscientização dos pais  sobre importância da alimentação e da participação nas ações oferecidas;</a:t>
            </a:r>
          </a:p>
          <a:p>
            <a:r>
              <a:rPr lang="pt-BR" dirty="0" smtClean="0"/>
              <a:t>Reorganização e qualificação do atendimento;</a:t>
            </a:r>
          </a:p>
          <a:p>
            <a:r>
              <a:rPr lang="pt-BR" dirty="0" smtClean="0"/>
              <a:t>Maior acolhimento aos usuários;</a:t>
            </a:r>
          </a:p>
          <a:p>
            <a:r>
              <a:rPr lang="pt-BR" dirty="0" smtClean="0"/>
              <a:t>Maior vínculo entre a equipe;</a:t>
            </a:r>
          </a:p>
          <a:p>
            <a:r>
              <a:rPr lang="pt-BR" dirty="0" smtClean="0"/>
              <a:t>Trabalhar melhor a conscientização da população para o motivo da priorização do cuidado para com as crianças.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500306"/>
            <a:ext cx="9144000" cy="3571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0019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/>
              <a:t>Reflexão crítica sobre o processo pessoal de aprendizagem e na implementação da intervenção 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pt-BR" dirty="0" smtClean="0"/>
              <a:t>Como foi o desenvolvimento de seu trabalho no curso em relação às suas expectativas iniciais?</a:t>
            </a:r>
          </a:p>
          <a:p>
            <a:pPr lvl="0"/>
            <a:r>
              <a:rPr lang="pt-BR" dirty="0" smtClean="0"/>
              <a:t>Qual o significado do curso para sua prática profissional?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t-BR" b="1" dirty="0" smtClean="0"/>
              <a:t>Os maiores aprendizados...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332037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pt-BR" dirty="0" smtClean="0"/>
              <a:t>Aprendi que não se muda a realidade sem um trabalho integrado com a equipe de saúde, gestores e comunidade;</a:t>
            </a:r>
          </a:p>
          <a:p>
            <a:pPr lvl="0" algn="just"/>
            <a:r>
              <a:rPr lang="pt-BR" dirty="0" smtClean="0"/>
              <a:t>Para se qualificar um atendimento necessitamos de profissionais que queiram fazer a mudança e que estejam bem capacitados.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Os maiores aprendizados...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428867"/>
            <a:ext cx="9001156" cy="4429133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 Trabalhar em equipe , a importância que cada um tem , como se fossemos peças de quebra cabeça , onde um completa o outro .</a:t>
            </a:r>
          </a:p>
          <a:p>
            <a:pPr lvl="0"/>
            <a:r>
              <a:rPr lang="pt-BR" dirty="0" smtClean="0"/>
              <a:t>Conhecer bem a população que está trabalhando, poder analisar na integralidade suas condições de vida e saúde.</a:t>
            </a:r>
          </a:p>
          <a:p>
            <a:pPr lvl="0"/>
            <a:r>
              <a:rPr lang="pt-BR" dirty="0" smtClean="0"/>
              <a:t>Sem a conscientização para a participação ativa da população nas ações que são oferecidas, não conseguiremos atingir as nossas metas.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Os maiores aprendizados...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3811607"/>
          </a:xfrm>
        </p:spPr>
        <p:txBody>
          <a:bodyPr/>
          <a:lstStyle/>
          <a:p>
            <a:pPr lvl="0">
              <a:buNone/>
            </a:pPr>
            <a:endParaRPr lang="pt-BR" dirty="0" smtClean="0"/>
          </a:p>
          <a:p>
            <a:r>
              <a:rPr lang="pt-BR" dirty="0" smtClean="0"/>
              <a:t>E finalmente, descobri que...</a:t>
            </a:r>
          </a:p>
          <a:p>
            <a:pPr lvl="0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51435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i="1" dirty="0" smtClean="0"/>
              <a:t>	 </a:t>
            </a:r>
          </a:p>
          <a:p>
            <a:pPr>
              <a:buNone/>
            </a:pPr>
            <a:r>
              <a:rPr lang="pt-BR" dirty="0" smtClean="0"/>
              <a:t>“ Quero , um dia , poder dizer às pessoas que nada foi em vão, que o amor existe , que vale à pena se doar as amizades e às pessoas,que a vida é bela sim , e que eu sempre dei o melhor de mim e que valeu a pena .”</a:t>
            </a:r>
          </a:p>
          <a:p>
            <a:pPr>
              <a:buNone/>
            </a:pPr>
            <a:r>
              <a:rPr lang="pt-BR" dirty="0" smtClean="0"/>
              <a:t>                                            Mário Quintana.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Olavo Bilac</a:t>
            </a:r>
            <a:endParaRPr lang="pt-BR" dirty="0"/>
          </a:p>
        </p:txBody>
      </p:sp>
      <p:pic>
        <p:nvPicPr>
          <p:cNvPr id="1026" name="Picture 2" descr="C:\Users\ENFERMEIRAS\Pictures\DSC015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Referências Bibliográficas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786346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pt-BR" sz="2600" dirty="0" smtClean="0"/>
              <a:t>BRASIL. Ministério da Saúde.  </a:t>
            </a:r>
            <a:r>
              <a:rPr lang="pt-BR" sz="2600" b="1" dirty="0" smtClean="0"/>
              <a:t>Saúde na Escola. </a:t>
            </a:r>
            <a:r>
              <a:rPr lang="pt-BR" sz="2600" dirty="0" smtClean="0"/>
              <a:t>Cadernos de Atenção Básica, n24. Brasília, DF, 2009. </a:t>
            </a:r>
          </a:p>
          <a:p>
            <a:pPr indent="0">
              <a:buNone/>
            </a:pPr>
            <a:r>
              <a:rPr lang="pt-BR" sz="2600" dirty="0" smtClean="0"/>
              <a:t> </a:t>
            </a:r>
          </a:p>
          <a:p>
            <a:pPr indent="0">
              <a:buNone/>
            </a:pPr>
            <a:r>
              <a:rPr lang="pt-BR" sz="2600" dirty="0" smtClean="0"/>
              <a:t>INSTITUTO BRASILEIRO DE GEOGRAFIA E ESTATÍSTICA.</a:t>
            </a:r>
            <a:r>
              <a:rPr lang="pt-BR" sz="2600" b="1" dirty="0" smtClean="0"/>
              <a:t> Síntese das Informações – Pontão – RS</a:t>
            </a:r>
            <a:r>
              <a:rPr lang="pt-BR" sz="2600" dirty="0" smtClean="0"/>
              <a:t>. Disponível em </a:t>
            </a:r>
            <a:r>
              <a:rPr lang="pt-BR" sz="2600" dirty="0" smtClean="0">
                <a:hlinkClick r:id="rId2"/>
              </a:rPr>
              <a:t>http://www.ibge.gov.br/cidadesat/topwindow.htm?1</a:t>
            </a:r>
            <a:r>
              <a:rPr lang="pt-BR" sz="2600" dirty="0" smtClean="0"/>
              <a:t>, acesso em 05 de setembro 2013.</a:t>
            </a:r>
          </a:p>
          <a:p>
            <a:pPr indent="0"/>
            <a:endParaRPr lang="pt-BR" sz="2600" dirty="0" smtClean="0"/>
          </a:p>
          <a:p>
            <a:pPr indent="0">
              <a:buNone/>
            </a:pPr>
            <a:r>
              <a:rPr lang="en-US" sz="2600" dirty="0" smtClean="0"/>
              <a:t>DONABEDIAN, A. </a:t>
            </a:r>
            <a:r>
              <a:rPr lang="en-US" sz="2600" b="1" dirty="0" smtClean="0"/>
              <a:t>Evaluation the quality of medical care. </a:t>
            </a:r>
            <a:r>
              <a:rPr lang="en-US" sz="2600" dirty="0" smtClean="0"/>
              <a:t>Milbank Q. 1966; 44:166.</a:t>
            </a:r>
            <a:endParaRPr lang="pt-BR" sz="2600" dirty="0" smtClean="0"/>
          </a:p>
          <a:p>
            <a:pPr indent="0"/>
            <a:endParaRPr lang="pt-BR" sz="2600" dirty="0" smtClean="0"/>
          </a:p>
          <a:p>
            <a:pPr indent="0">
              <a:buNone/>
            </a:pPr>
            <a:r>
              <a:rPr lang="en-US" sz="2600" dirty="0" smtClean="0"/>
              <a:t>DONABEDIAN, A. </a:t>
            </a:r>
            <a:r>
              <a:rPr lang="en-US" sz="2600" b="1" dirty="0" smtClean="0"/>
              <a:t>The quality of care. How can it be assessed. </a:t>
            </a:r>
            <a:r>
              <a:rPr lang="en-US" sz="2600" dirty="0" smtClean="0"/>
              <a:t>Journal of the American Medical Association 1988; 260(12): 1743--‐8.</a:t>
            </a:r>
            <a:endParaRPr lang="pt-BR" sz="2600" dirty="0" smtClean="0"/>
          </a:p>
          <a:p>
            <a:pPr indent="0"/>
            <a:endParaRPr lang="pt-BR" sz="2600" dirty="0" smtClean="0"/>
          </a:p>
          <a:p>
            <a:pPr indent="0">
              <a:buNone/>
            </a:pPr>
            <a:r>
              <a:rPr lang="pt-BR" sz="2600" dirty="0" smtClean="0"/>
              <a:t>PEREIRA, M. G. Epidemiologia, teoria e prática. </a:t>
            </a:r>
            <a:r>
              <a:rPr lang="pt-BR" sz="2600" b="1" dirty="0" smtClean="0"/>
              <a:t>Serviços de saúde: </a:t>
            </a:r>
            <a:r>
              <a:rPr lang="pt-BR" sz="2600" dirty="0" smtClean="0"/>
              <a:t>marco de referência para estudo do tema. Rio de Janeiro: Guanabara - </a:t>
            </a:r>
            <a:r>
              <a:rPr lang="pt-BR" sz="2600" dirty="0" err="1" smtClean="0"/>
              <a:t>Koogan</a:t>
            </a:r>
            <a:r>
              <a:rPr lang="pt-BR" sz="2600" dirty="0" smtClean="0"/>
              <a:t>, 1995.</a:t>
            </a:r>
          </a:p>
          <a:p>
            <a:pPr indent="0"/>
            <a:endParaRPr lang="pt-BR" sz="2600" dirty="0" smtClean="0"/>
          </a:p>
          <a:p>
            <a:pPr indent="0">
              <a:buNone/>
            </a:pPr>
            <a:r>
              <a:rPr lang="pt-BR" sz="2600" dirty="0" smtClean="0"/>
              <a:t>SAMICO, I;FELISBERTO, E; FIGUEIRÓ, A.C.; FRIAS, P. G.  </a:t>
            </a:r>
            <a:r>
              <a:rPr lang="pt-BR" sz="2600" b="1" dirty="0" smtClean="0"/>
              <a:t>Avaliação em Saúde. </a:t>
            </a:r>
            <a:r>
              <a:rPr lang="pt-BR" sz="2600" dirty="0" smtClean="0"/>
              <a:t>Bases Conceituais e Operacionais: Atributos da Qualidade em Saúde.  Rio de Janeiro: </a:t>
            </a:r>
            <a:r>
              <a:rPr lang="pt-BR" sz="2600" dirty="0" err="1" smtClean="0"/>
              <a:t>MedBook</a:t>
            </a:r>
            <a:r>
              <a:rPr lang="pt-BR" sz="2600" dirty="0" smtClean="0"/>
              <a:t>, 2010.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36" y="2571744"/>
            <a:ext cx="4714908" cy="1143000"/>
          </a:xfrm>
        </p:spPr>
        <p:txBody>
          <a:bodyPr>
            <a:normAutofit/>
          </a:bodyPr>
          <a:lstStyle/>
          <a:p>
            <a:r>
              <a:rPr lang="pt-BR" sz="6000" b="1" u="sng" dirty="0" smtClean="0"/>
              <a:t>Obrigado!</a:t>
            </a:r>
            <a:endParaRPr lang="pt-BR" sz="6000" b="1" u="sng" dirty="0"/>
          </a:p>
        </p:txBody>
      </p:sp>
      <p:pic>
        <p:nvPicPr>
          <p:cNvPr id="4" name="Imagem 3" descr="SAM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908" y="4000504"/>
            <a:ext cx="2009175" cy="2678901"/>
          </a:xfrm>
          <a:prstGeom prst="rect">
            <a:avLst/>
          </a:prstGeom>
        </p:spPr>
      </p:pic>
      <p:pic>
        <p:nvPicPr>
          <p:cNvPr id="6" name="Imagem 5" descr="SAM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143380"/>
            <a:ext cx="3524243" cy="2643182"/>
          </a:xfrm>
          <a:prstGeom prst="rect">
            <a:avLst/>
          </a:prstGeom>
        </p:spPr>
      </p:pic>
      <p:pic>
        <p:nvPicPr>
          <p:cNvPr id="7" name="Imagem 6" descr="SAM_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6075"/>
            <a:ext cx="3214710" cy="2411032"/>
          </a:xfrm>
          <a:prstGeom prst="rect">
            <a:avLst/>
          </a:prstGeom>
        </p:spPr>
      </p:pic>
      <p:pic>
        <p:nvPicPr>
          <p:cNvPr id="8" name="Imagem 7" descr="DSC05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1339" y="0"/>
            <a:ext cx="2035965" cy="2714620"/>
          </a:xfrm>
          <a:prstGeom prst="rect">
            <a:avLst/>
          </a:prstGeom>
        </p:spPr>
      </p:pic>
      <p:pic>
        <p:nvPicPr>
          <p:cNvPr id="9" name="Imagem 8" descr="DSC002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36037"/>
            <a:ext cx="2928926" cy="2196694"/>
          </a:xfrm>
          <a:prstGeom prst="rect">
            <a:avLst/>
          </a:prstGeom>
        </p:spPr>
      </p:pic>
      <p:pic>
        <p:nvPicPr>
          <p:cNvPr id="10" name="Imagem 9" descr="DSC053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2661042"/>
            <a:ext cx="2500297" cy="187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Unidade Saúde da Família Distrito de Sagrisa</a:t>
            </a:r>
            <a:endParaRPr lang="pt-BR" dirty="0"/>
          </a:p>
        </p:txBody>
      </p:sp>
      <p:pic>
        <p:nvPicPr>
          <p:cNvPr id="1027" name="Picture 3" descr="C:\Users\ENFERMEIRAS\Pictures\DSC015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Equipe </a:t>
            </a:r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2571736" y="271462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071670" y="2357430"/>
            <a:ext cx="16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Tec. Enf. </a:t>
            </a:r>
            <a:r>
              <a:rPr lang="pt-BR" dirty="0" err="1" smtClean="0"/>
              <a:t>Greice</a:t>
            </a: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>
            <a:off x="4071934" y="257174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500430" y="214311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Dentista Fernando</a:t>
            </a:r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6000760" y="264318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429256" y="2285992"/>
            <a:ext cx="17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Médico Ronaldo</a:t>
            </a:r>
            <a:endParaRPr lang="pt-BR" dirty="0"/>
          </a:p>
        </p:txBody>
      </p:sp>
      <p:pic>
        <p:nvPicPr>
          <p:cNvPr id="2051" name="Picture 3" descr="C:\Users\ENFERMEIRAS\Pictures\DSC015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Justificativa 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034" y="2571745"/>
            <a:ext cx="8643966" cy="428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 smtClean="0"/>
              <a:t>Ausência de protocolo;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Falta de controle epidemiológico;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 Carência de conhecimento dos pais sobre a importância da dieta no processo </a:t>
            </a:r>
            <a:r>
              <a:rPr lang="pt-BR" sz="3200" dirty="0" err="1" smtClean="0"/>
              <a:t>cariogênico</a:t>
            </a:r>
            <a:r>
              <a:rPr lang="pt-BR" sz="3200" dirty="0" smtClean="0"/>
              <a:t>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Aprimoramento das ações ofertadas;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Ø"/>
            </a:pPr>
            <a:r>
              <a:rPr lang="pt-BR" sz="3200" dirty="0" smtClean="0"/>
              <a:t>Qualificação da equipe.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714620"/>
            <a:ext cx="9144000" cy="414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/>
              <a:t>Objetivos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2928934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2800" dirty="0" smtClean="0"/>
              <a:t>Ampliar a cobertura da atenção á saúde bucal dos escolares ;</a:t>
            </a:r>
          </a:p>
          <a:p>
            <a:pPr algn="just">
              <a:buFont typeface="Arial" charset="0"/>
              <a:buChar char="•"/>
            </a:pPr>
            <a:r>
              <a:rPr lang="pt-BR" sz="2800" dirty="0" smtClean="0"/>
              <a:t>Melhorar a adesão ao atendimento em saúde bucal;</a:t>
            </a:r>
          </a:p>
          <a:p>
            <a:pPr algn="just">
              <a:buFont typeface="Arial" charset="0"/>
              <a:buChar char="•"/>
            </a:pPr>
            <a:r>
              <a:rPr lang="pt-BR" sz="2800" dirty="0" smtClean="0"/>
              <a:t> Melhorar a qualidade da atenção em saúde bucal dos escolares;</a:t>
            </a:r>
          </a:p>
          <a:p>
            <a:pPr algn="just">
              <a:buFont typeface="Arial" charset="0"/>
              <a:buChar char="•"/>
            </a:pPr>
            <a:r>
              <a:rPr lang="pt-BR" sz="2800" dirty="0" smtClean="0"/>
              <a:t>Melhorar registro das informações;</a:t>
            </a:r>
          </a:p>
          <a:p>
            <a:pPr algn="just">
              <a:buFont typeface="Arial" charset="0"/>
              <a:buChar char="•"/>
            </a:pPr>
            <a:r>
              <a:rPr lang="pt-BR" sz="2800" dirty="0" smtClean="0"/>
              <a:t>Promover a saúde bucal dos escolares ;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Monitoramento e Avaliação;</a:t>
            </a:r>
          </a:p>
          <a:p>
            <a:r>
              <a:rPr lang="pt-BR" dirty="0" smtClean="0"/>
              <a:t>Organização e gestão do serviço;</a:t>
            </a:r>
          </a:p>
          <a:p>
            <a:r>
              <a:rPr lang="pt-BR" dirty="0" smtClean="0"/>
              <a:t>Engajamento Público;</a:t>
            </a:r>
          </a:p>
          <a:p>
            <a:r>
              <a:rPr lang="pt-BR" dirty="0" smtClean="0"/>
              <a:t>Qualificação da prática clínica;</a:t>
            </a:r>
          </a:p>
          <a:p>
            <a:r>
              <a:rPr lang="pt-BR" dirty="0" smtClean="0"/>
              <a:t>Adoção de um prontuário específico;</a:t>
            </a:r>
          </a:p>
          <a:p>
            <a:r>
              <a:rPr lang="pt-BR" dirty="0" smtClean="0"/>
              <a:t>Agendamentos para cadastramento e avaliação das crianças;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_principal_li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6431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Grupos de Educação em Saúde para pais, profissionais e ACS;</a:t>
            </a:r>
          </a:p>
          <a:p>
            <a:pPr>
              <a:buNone/>
            </a:pPr>
            <a:r>
              <a:rPr lang="pt-BR" dirty="0" smtClean="0"/>
              <a:t> . Cadastramento de todas as crianças no programa;</a:t>
            </a:r>
          </a:p>
          <a:p>
            <a:r>
              <a:rPr lang="pt-BR" dirty="0" smtClean="0"/>
              <a:t>Avaliação bucal de todas as crianças de 6 a 12 anos;</a:t>
            </a:r>
          </a:p>
          <a:p>
            <a:r>
              <a:rPr lang="pt-BR" dirty="0" smtClean="0"/>
              <a:t>Sensibilização junto a população (</a:t>
            </a:r>
            <a:r>
              <a:rPr lang="pt-BR" dirty="0"/>
              <a:t>f</a:t>
            </a:r>
            <a:r>
              <a:rPr lang="pt-BR" dirty="0" smtClean="0"/>
              <a:t>olders, cartazes e mídia local);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933</Words>
  <Application>Microsoft Office PowerPoint</Application>
  <PresentationFormat>Apresentação na tela (4:3)</PresentationFormat>
  <Paragraphs>141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Universidade Aberta do SUS – UNASUS Universidade Federal de Pelotas Especialização em Saúde da Família    </vt:lpstr>
      <vt:lpstr>Introdução</vt:lpstr>
      <vt:lpstr>Escola Olavo Bilac</vt:lpstr>
      <vt:lpstr>Unidade Saúde da Família Distrito de Sagrisa</vt:lpstr>
      <vt:lpstr>Equipe </vt:lpstr>
      <vt:lpstr>Justificativa </vt:lpstr>
      <vt:lpstr>Objetivos </vt:lpstr>
      <vt:lpstr>Metodologia </vt:lpstr>
      <vt:lpstr>Metodologia</vt:lpstr>
      <vt:lpstr>Resultados </vt:lpstr>
      <vt:lpstr>Escovação Dental Supervisionada</vt:lpstr>
      <vt:lpstr>Resultados </vt:lpstr>
      <vt:lpstr>Resultados</vt:lpstr>
      <vt:lpstr>Resultados </vt:lpstr>
      <vt:lpstr>Visitas Domiciliares</vt:lpstr>
      <vt:lpstr>Resultados </vt:lpstr>
      <vt:lpstr>Resultados</vt:lpstr>
      <vt:lpstr>Resultados</vt:lpstr>
      <vt:lpstr>Resultados </vt:lpstr>
      <vt:lpstr>Resultados </vt:lpstr>
      <vt:lpstr>Resultados </vt:lpstr>
      <vt:lpstr>Resultados </vt:lpstr>
      <vt:lpstr>Slide 23</vt:lpstr>
      <vt:lpstr>Discussão </vt:lpstr>
      <vt:lpstr>Reflexão crítica sobre o processo pessoal de aprendizagem e na implementação da intervenção   </vt:lpstr>
      <vt:lpstr>Os maiores aprendizados...</vt:lpstr>
      <vt:lpstr>Os maiores aprendizados...</vt:lpstr>
      <vt:lpstr>Os maiores aprendizados...</vt:lpstr>
      <vt:lpstr>Slide 29</vt:lpstr>
      <vt:lpstr>Referências Bibliográficas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UniversidadeAberta do SUS – UNASUS Universidade Federal de Pelotas Especialização em Saúde da Família</dc:title>
  <dc:creator>-</dc:creator>
  <cp:lastModifiedBy>ENFERMEIRAS</cp:lastModifiedBy>
  <cp:revision>114</cp:revision>
  <dcterms:created xsi:type="dcterms:W3CDTF">2012-09-10T16:53:24Z</dcterms:created>
  <dcterms:modified xsi:type="dcterms:W3CDTF">2014-10-24T11:55:57Z</dcterms:modified>
</cp:coreProperties>
</file>