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74" r:id="rId2"/>
    <p:sldId id="273" r:id="rId3"/>
    <p:sldId id="257" r:id="rId4"/>
    <p:sldId id="269" r:id="rId5"/>
    <p:sldId id="270" r:id="rId6"/>
    <p:sldId id="271" r:id="rId7"/>
    <p:sldId id="258" r:id="rId8"/>
    <p:sldId id="259" r:id="rId9"/>
    <p:sldId id="275" r:id="rId10"/>
    <p:sldId id="336" r:id="rId11"/>
    <p:sldId id="337" r:id="rId12"/>
    <p:sldId id="276" r:id="rId13"/>
    <p:sldId id="277" r:id="rId14"/>
    <p:sldId id="278" r:id="rId15"/>
    <p:sldId id="260" r:id="rId16"/>
    <p:sldId id="279" r:id="rId17"/>
    <p:sldId id="280" r:id="rId18"/>
    <p:sldId id="281" r:id="rId19"/>
    <p:sldId id="282" r:id="rId20"/>
    <p:sldId id="283" r:id="rId21"/>
    <p:sldId id="284" r:id="rId22"/>
    <p:sldId id="293" r:id="rId23"/>
    <p:sldId id="287" r:id="rId24"/>
    <p:sldId id="294" r:id="rId25"/>
    <p:sldId id="288" r:id="rId26"/>
    <p:sldId id="295" r:id="rId27"/>
    <p:sldId id="289" r:id="rId28"/>
    <p:sldId id="290" r:id="rId29"/>
    <p:sldId id="291" r:id="rId30"/>
    <p:sldId id="292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3" r:id="rId40"/>
    <p:sldId id="305" r:id="rId41"/>
    <p:sldId id="306" r:id="rId42"/>
    <p:sldId id="308" r:id="rId43"/>
    <p:sldId id="307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261" r:id="rId64"/>
    <p:sldId id="334" r:id="rId65"/>
    <p:sldId id="335" r:id="rId66"/>
    <p:sldId id="262" r:id="rId67"/>
    <p:sldId id="329" r:id="rId68"/>
    <p:sldId id="330" r:id="rId69"/>
    <p:sldId id="338" r:id="rId70"/>
    <p:sldId id="263" r:id="rId71"/>
    <p:sldId id="331" r:id="rId72"/>
    <p:sldId id="264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3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scanova\Downloads\puerpera%20Rodrigo%20(1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3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3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3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3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wnloads\PROVAB%202013_09_10%20Coleta%20de%20dados%20Pre-Natal%20+%20Sa&#250;de%20Bucal%20(14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-natal 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c:rich>
      </c:tx>
      <c:layout>
        <c:manualLayout>
          <c:xMode val="edge"/>
          <c:yMode val="edge"/>
          <c:x val="0.144805385131275"/>
          <c:y val="0.7715736040609136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07813573776462"/>
          <c:y val="0.10499167299519033"/>
          <c:w val="0.81465477698568434"/>
          <c:h val="0.5291764925323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(13).xls]Indicadores'!$C$5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(13).xls]Indicadores'!$D$4:$F$4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(13).xls]Indicadores'!$D$5:$F$5</c:f>
              <c:numCache>
                <c:formatCode>0.0%</c:formatCode>
                <c:ptCount val="3"/>
                <c:pt idx="0">
                  <c:v>0.28000000000000003</c:v>
                </c:pt>
                <c:pt idx="1">
                  <c:v>0.48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20408"/>
        <c:axId val="212921584"/>
      </c:barChart>
      <c:catAx>
        <c:axId val="21292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921584"/>
        <c:crosses val="autoZero"/>
        <c:auto val="1"/>
        <c:lblAlgn val="ctr"/>
        <c:lblOffset val="100"/>
        <c:noMultiLvlLbl val="0"/>
      </c:catAx>
      <c:valAx>
        <c:axId val="212921584"/>
        <c:scaling>
          <c:orientation val="minMax"/>
          <c:max val="0.9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920408"/>
        <c:crosses val="autoZero"/>
        <c:crossBetween val="between"/>
        <c:majorUnit val="0.30000000000000004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10 -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solicitação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VDRL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dia.</a:t>
            </a:r>
          </a:p>
        </c:rich>
      </c:tx>
      <c:layout>
        <c:manualLayout>
          <c:xMode val="edge"/>
          <c:yMode val="edge"/>
          <c:x val="0.11084053517700532"/>
          <c:y val="0.7658119658119658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41220152359005"/>
          <c:y val="8.2752271350696543E-2"/>
          <c:w val="0.82245410380612993"/>
          <c:h val="0.53398855912241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(14).xls]Indicadores'!$C$72</c:f>
              <c:strCache>
                <c:ptCount val="1"/>
                <c:pt idx="0">
                  <c:v>Proporção de gestantes com solicitação de VDRL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(14).xls]Indicadores'!$D$72:$F$72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12408"/>
        <c:axId val="274713976"/>
      </c:barChart>
      <c:catAx>
        <c:axId val="27471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3976"/>
        <c:crosses val="autoZero"/>
        <c:auto val="1"/>
        <c:lblAlgn val="ctr"/>
        <c:lblOffset val="100"/>
        <c:noMultiLvlLbl val="0"/>
      </c:catAx>
      <c:valAx>
        <c:axId val="2747139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2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11 -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solicitação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exame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qualitativo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urina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urocultura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dia.</a:t>
            </a:r>
          </a:p>
        </c:rich>
      </c:tx>
      <c:layout>
        <c:manualLayout>
          <c:xMode val="edge"/>
          <c:yMode val="edge"/>
          <c:x val="0.10000041994750657"/>
          <c:y val="0.7159277504105090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59405074365702"/>
          <c:y val="6.9638881346728215E-2"/>
          <c:w val="0.82529483814523186"/>
          <c:h val="0.47681988027358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(14).xls]Indicadores'!$C$77</c:f>
              <c:strCache>
                <c:ptCount val="1"/>
                <c:pt idx="0">
                  <c:v>Proporção de gestantes com solicitação de exame de Urina tipo 1 com urocultura e antibiograma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(14).xls]Indicadores'!$D$76:$F$76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(14).xls]Indicadores'!$D$77:$F$77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06528"/>
        <c:axId val="274706920"/>
      </c:barChart>
      <c:catAx>
        <c:axId val="27470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06920"/>
        <c:crosses val="autoZero"/>
        <c:auto val="1"/>
        <c:lblAlgn val="ctr"/>
        <c:lblOffset val="100"/>
        <c:noMultiLvlLbl val="0"/>
      </c:catAx>
      <c:valAx>
        <c:axId val="2747069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065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12 -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solicitação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testagem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anti-HIV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dia.</a:t>
            </a:r>
          </a:p>
        </c:rich>
      </c:tx>
      <c:layout>
        <c:manualLayout>
          <c:xMode val="edge"/>
          <c:yMode val="edge"/>
          <c:x val="0.10000040471732519"/>
          <c:y val="0.774869013678776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03849518810148"/>
          <c:y val="5.6562092042159638E-2"/>
          <c:w val="0.82529483814523186"/>
          <c:h val="0.5242291572192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11232"/>
        <c:axId val="274711624"/>
      </c:barChart>
      <c:catAx>
        <c:axId val="27471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1624"/>
        <c:crosses val="autoZero"/>
        <c:auto val="1"/>
        <c:lblAlgn val="ctr"/>
        <c:lblOffset val="100"/>
        <c:noMultiLvlLbl val="0"/>
      </c:catAx>
      <c:valAx>
        <c:axId val="2747116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1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13 -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solicitação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sorologia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hepatite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B (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HBsAg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dia.</a:t>
            </a:r>
          </a:p>
        </c:rich>
      </c:tx>
      <c:layout>
        <c:manualLayout>
          <c:xMode val="edge"/>
          <c:yMode val="edge"/>
          <c:x val="0.10000041994750657"/>
          <c:y val="0.6905982905982905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59405074365702"/>
          <c:y val="5.8820647419072607E-2"/>
          <c:w val="0.82529483814523186"/>
          <c:h val="0.45535608048993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(14).xls]Indicadores'!$C$87</c:f>
              <c:strCache>
                <c:ptCount val="1"/>
                <c:pt idx="0">
                  <c:v>Proporção de gestantes com solicitação de sorologia para hepatite B (HBsAg)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(14).xls]Indicadores'!$D$86:$F$86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(14).xls]Indicadores'!$D$87:$F$87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12800"/>
        <c:axId val="275137192"/>
      </c:barChart>
      <c:catAx>
        <c:axId val="2747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7192"/>
        <c:crosses val="autoZero"/>
        <c:auto val="1"/>
        <c:lblAlgn val="ctr"/>
        <c:lblOffset val="100"/>
        <c:noMultiLvlLbl val="0"/>
      </c:catAx>
      <c:valAx>
        <c:axId val="2751371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28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14 -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sorologia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toxoplasmose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0000041770751902"/>
          <c:y val="0.7120419422914048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79883205656202"/>
          <c:y val="8.7975704607604663E-2"/>
          <c:w val="0.82245410380612993"/>
          <c:h val="0.44394992510752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(14).xls]Indicadores'!$D$91:$F$91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(14).xls]Indicadores'!$D$92:$F$92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34840"/>
        <c:axId val="275134056"/>
      </c:barChart>
      <c:catAx>
        <c:axId val="27513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4056"/>
        <c:crosses val="autoZero"/>
        <c:auto val="1"/>
        <c:lblAlgn val="ctr"/>
        <c:lblOffset val="100"/>
        <c:noMultiLvlLbl val="0"/>
      </c:catAx>
      <c:valAx>
        <c:axId val="2751340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48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15 -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 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vacina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antitetânica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5017426600744674"/>
          <c:y val="0.7777777777777777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56522004516876"/>
          <c:y val="5.8719257315057852E-2"/>
          <c:w val="0.80955105902459867"/>
          <c:h val="0.57059152328181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(14).xls]Indicadores'!$D$96:$F$96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(14).xls]Indicadores'!$D$97:$F$97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0.54166666666666663</c:v>
                </c:pt>
                <c:pt idx="2">
                  <c:v>0.90322580645161288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35232"/>
        <c:axId val="275140720"/>
      </c:barChart>
      <c:catAx>
        <c:axId val="2751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40720"/>
        <c:crosses val="autoZero"/>
        <c:auto val="1"/>
        <c:lblAlgn val="ctr"/>
        <c:lblOffset val="100"/>
        <c:noMultiLvlLbl val="0"/>
      </c:catAx>
      <c:valAx>
        <c:axId val="2751407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5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16 -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 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vacina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Hepatite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completo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2982110108816819"/>
          <c:y val="0.7946548751388665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649241330040844"/>
          <c:y val="6.1476723304323799E-2"/>
          <c:w val="0.8061703085930827"/>
          <c:h val="0.5931919694248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(14).xls]Indicadores'!$D$101:$F$101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(14).xls]Indicadores'!$D$102:$F$102</c:f>
              <c:numCache>
                <c:formatCode>0.0%</c:formatCode>
                <c:ptCount val="3"/>
                <c:pt idx="0">
                  <c:v>0.5714285714285714</c:v>
                </c:pt>
                <c:pt idx="1">
                  <c:v>0.66666666666666663</c:v>
                </c:pt>
                <c:pt idx="2">
                  <c:v>0.90322580645161288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40328"/>
        <c:axId val="275133272"/>
      </c:barChart>
      <c:catAx>
        <c:axId val="27514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3272"/>
        <c:crosses val="autoZero"/>
        <c:auto val="1"/>
        <c:lblAlgn val="ctr"/>
        <c:lblOffset val="100"/>
        <c:noMultiLvlLbl val="0"/>
      </c:catAx>
      <c:valAx>
        <c:axId val="2751332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403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17 -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exame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entre 30º e 42º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pós-parto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1233415233415234"/>
          <c:y val="0.828685258964143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233666737603739E-2"/>
          <c:y val="6.1155483054658018E-2"/>
          <c:w val="0.86245429395035689"/>
          <c:h val="0.63046919931821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'[puerpera Rodrigo (1).xlsx]Plan1'!$C$4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invertIfNegative val="0"/>
          <c:cat>
            <c:strRef>
              <c:f>'[puerpera Rodrigo (1).xlsx]Plan1'!$D$3:$G$3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total</c:v>
                </c:pt>
              </c:strCache>
            </c:strRef>
          </c:cat>
          <c:val>
            <c:numRef>
              <c:f>'[puerpera Rodrigo (1).xlsx]Plan1'!$D$4:$G$4</c:f>
              <c:numCache>
                <c:formatCode>General</c:formatCode>
                <c:ptCount val="4"/>
                <c:pt idx="0">
                  <c:v>0</c:v>
                </c:pt>
                <c:pt idx="1">
                  <c:v>33.299999999999997</c:v>
                </c:pt>
                <c:pt idx="2">
                  <c:v>75</c:v>
                </c:pt>
                <c:pt idx="3" formatCode="0.0">
                  <c:v>44.4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35624"/>
        <c:axId val="275139152"/>
      </c:barChart>
      <c:catAx>
        <c:axId val="275135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anose="020F0502020204030204" pitchFamily="34" charset="0"/>
              </a:defRPr>
            </a:pPr>
            <a:endParaRPr lang="pt-BR"/>
          </a:p>
        </c:txPr>
        <c:crossAx val="275139152"/>
        <c:crosses val="autoZero"/>
        <c:auto val="1"/>
        <c:lblAlgn val="ctr"/>
        <c:lblOffset val="100"/>
        <c:noMultiLvlLbl val="0"/>
      </c:catAx>
      <c:valAx>
        <c:axId val="2751391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panose="020F0502020204030204" pitchFamily="34" charset="0"/>
              </a:defRPr>
            </a:pPr>
            <a:endParaRPr lang="pt-BR"/>
          </a:p>
        </c:txPr>
        <c:crossAx val="275135624"/>
        <c:crosses val="autoZero"/>
        <c:crossBetween val="between"/>
        <c:majorUnit val="20"/>
      </c:valAx>
      <c:spPr>
        <a:ln w="3175"/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18 -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ficha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espelho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-natal/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vacinação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3236381166639885"/>
          <c:y val="0.7929515418502202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71369650222292"/>
          <c:y val="4.4126400499497051E-2"/>
          <c:w val="0.83287133751138254"/>
          <c:h val="0.59139986356331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(14).xls]Indicadores'!$D$121:$F$121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(14).xls]Indicadores'!$D$122:$F$122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36408"/>
        <c:axId val="275138368"/>
      </c:barChart>
      <c:catAx>
        <c:axId val="275136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8368"/>
        <c:crosses val="autoZero"/>
        <c:auto val="1"/>
        <c:lblAlgn val="ctr"/>
        <c:lblOffset val="100"/>
        <c:noMultiLvlLbl val="0"/>
      </c:catAx>
      <c:valAx>
        <c:axId val="275138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64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19 -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gestacional</a:t>
            </a:r>
            <a:r>
              <a:rPr 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6910077149447228"/>
          <c:y val="0.7555555555555555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08414857233754"/>
          <c:y val="0.10009273840769906"/>
          <c:w val="0.80147140698321806"/>
          <c:h val="0.48470982793817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(14).xls]Indicadores'!$D$126:$F$126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(14).xls]Indicadores'!$D$127:$F$127</c:f>
              <c:numCache>
                <c:formatCode>0.0%</c:formatCode>
                <c:ptCount val="3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139544"/>
        <c:axId val="275134448"/>
      </c:barChart>
      <c:catAx>
        <c:axId val="27513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4448"/>
        <c:crosses val="autoZero"/>
        <c:auto val="1"/>
        <c:lblAlgn val="ctr"/>
        <c:lblOffset val="100"/>
        <c:noMultiLvlLbl val="0"/>
      </c:catAx>
      <c:valAx>
        <c:axId val="2751344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51395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captadas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7536895888013998"/>
          <c:y val="0.8011958146487294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56738407699036"/>
          <c:y val="7.4813271659428235E-2"/>
          <c:w val="0.84332150481189849"/>
          <c:h val="0.58407071313395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(13).xls]Indicadores'!$C$11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(13).xls]Indicadores'!$D$10:$F$10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(13).xls]Indicadores'!$D$11:$F$11</c:f>
              <c:numCache>
                <c:formatCode>0.0%</c:formatCode>
                <c:ptCount val="3"/>
                <c:pt idx="0">
                  <c:v>0.6428571428571429</c:v>
                </c:pt>
                <c:pt idx="1">
                  <c:v>0.75</c:v>
                </c:pt>
                <c:pt idx="2">
                  <c:v>0.80645161290322576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922368"/>
        <c:axId val="174606680"/>
      </c:barChart>
      <c:catAx>
        <c:axId val="2129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606680"/>
        <c:crosses val="autoZero"/>
        <c:auto val="1"/>
        <c:lblAlgn val="ctr"/>
        <c:lblOffset val="100"/>
        <c:noMultiLvlLbl val="0"/>
      </c:catAx>
      <c:valAx>
        <c:axId val="174606680"/>
        <c:scaling>
          <c:orientation val="minMax"/>
          <c:max val="0.9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922368"/>
        <c:crosses val="autoZero"/>
        <c:crossBetween val="between"/>
        <c:majorUnit val="0.30000000000000004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receberam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nutricional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4324988128042562"/>
          <c:y val="0.7317205997420447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206950008441926"/>
          <c:y val="8.9766235360930757E-2"/>
          <c:w val="0.80843732252766654"/>
          <c:h val="0.45758929256649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(14).xls]Indicadores'!$D$136:$F$136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(14).xls]Indicadores'!$D$137:$F$137</c:f>
              <c:numCache>
                <c:formatCode>0.0%</c:formatCode>
                <c:ptCount val="3"/>
                <c:pt idx="0">
                  <c:v>0.42857142857142855</c:v>
                </c:pt>
                <c:pt idx="1">
                  <c:v>0.95833333333333337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10840"/>
        <c:axId val="274440264"/>
      </c:barChart>
      <c:catAx>
        <c:axId val="27471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0264"/>
        <c:crosses val="autoZero"/>
        <c:auto val="1"/>
        <c:lblAlgn val="ctr"/>
        <c:lblOffset val="100"/>
        <c:noMultiLvlLbl val="0"/>
      </c:catAx>
      <c:valAx>
        <c:axId val="2744402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08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21 -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receberam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aleitamento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materno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1175826552363059"/>
          <c:y val="0.73673233801726978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67768721892219"/>
          <c:y val="8.1649075780421076E-2"/>
          <c:w val="0.80843732252766654"/>
          <c:h val="0.5066370693025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(14).xls]Indicadores'!$D$142:$F$142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(14).xls]Indicadores'!$D$143:$F$143</c:f>
              <c:numCache>
                <c:formatCode>0.0%</c:formatCode>
                <c:ptCount val="3"/>
                <c:pt idx="0">
                  <c:v>0.42857142857142855</c:v>
                </c:pt>
                <c:pt idx="1">
                  <c:v>0.625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442224"/>
        <c:axId val="274443400"/>
      </c:barChart>
      <c:catAx>
        <c:axId val="27444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3400"/>
        <c:crosses val="autoZero"/>
        <c:auto val="1"/>
        <c:lblAlgn val="ctr"/>
        <c:lblOffset val="100"/>
        <c:noMultiLvlLbl val="0"/>
      </c:catAx>
      <c:valAx>
        <c:axId val="274443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22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22 -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anticoncepção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após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parto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0535064695860386"/>
          <c:y val="0.7539267015706806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67768721892219"/>
          <c:y val="7.3385826771653548E-2"/>
          <c:w val="0.80843732252766654"/>
          <c:h val="0.51438622528204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(14).xls]Indicadores'!$D$152:$F$152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(14).xls]Indicadores'!$D$153:$F$153</c:f>
              <c:numCache>
                <c:formatCode>0.0%</c:formatCode>
                <c:ptCount val="3"/>
                <c:pt idx="0">
                  <c:v>0.14285714285714285</c:v>
                </c:pt>
                <c:pt idx="1">
                  <c:v>0.625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445360"/>
        <c:axId val="274440656"/>
      </c:barChart>
      <c:catAx>
        <c:axId val="27444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0656"/>
        <c:crosses val="autoZero"/>
        <c:auto val="1"/>
        <c:lblAlgn val="ctr"/>
        <c:lblOffset val="100"/>
        <c:noMultiLvlLbl val="0"/>
      </c:catAx>
      <c:valAx>
        <c:axId val="2744406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53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23 -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tabagismo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e do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álcool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0211380513188378"/>
          <c:y val="0.7911559387385308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26171886040874"/>
          <c:y val="0.15609545634684596"/>
          <c:w val="0.80501656042994629"/>
          <c:h val="0.4975778027746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(14).xls]Indicadores'!$D$157:$F$157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(14).xls]Indicadores'!$D$158:$F$158</c:f>
              <c:numCache>
                <c:formatCode>0.0%</c:formatCode>
                <c:ptCount val="3"/>
                <c:pt idx="0">
                  <c:v>0.8571428571428571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445752"/>
        <c:axId val="274443008"/>
      </c:barChart>
      <c:catAx>
        <c:axId val="27444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3008"/>
        <c:crosses val="autoZero"/>
        <c:auto val="1"/>
        <c:lblAlgn val="ctr"/>
        <c:lblOffset val="100"/>
        <c:noMultiLvlLbl val="0"/>
      </c:catAx>
      <c:valAx>
        <c:axId val="2744430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57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24 -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receberam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cuidados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recém-nascido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8.6306999580503474E-2"/>
          <c:y val="0.7144409608062596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43718647595083"/>
          <c:y val="8.1522814455885328E-2"/>
          <c:w val="0.8061703085930827"/>
          <c:h val="0.47583838077932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(14).xls]Indicadores'!$D$147:$F$147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(14).xls]Indicadores'!$D$148:$F$148</c:f>
              <c:numCache>
                <c:formatCode>0.0%</c:formatCode>
                <c:ptCount val="3"/>
                <c:pt idx="0">
                  <c:v>0.14285714285714285</c:v>
                </c:pt>
                <c:pt idx="1">
                  <c:v>0.625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446144"/>
        <c:axId val="274443792"/>
      </c:barChart>
      <c:catAx>
        <c:axId val="27444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3792"/>
        <c:crosses val="autoZero"/>
        <c:auto val="1"/>
        <c:lblAlgn val="ctr"/>
        <c:lblOffset val="100"/>
        <c:noMultiLvlLbl val="0"/>
      </c:catAx>
      <c:valAx>
        <c:axId val="2744437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446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3 -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faltosas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receberam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647193207991858"/>
          <c:y val="0.8089260808926080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331913867909368"/>
          <c:y val="6.4226051241502768E-2"/>
          <c:w val="0.83287133751138254"/>
          <c:h val="0.61191535158523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(13).xls]Indicadores'!$C$27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(13).xls]Indicadores'!$D$26:$F$26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(13).xls]Indicadores'!$D$27:$F$27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03152"/>
        <c:axId val="174605112"/>
      </c:barChart>
      <c:catAx>
        <c:axId val="17460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605112"/>
        <c:crosses val="autoZero"/>
        <c:auto val="1"/>
        <c:lblAlgn val="ctr"/>
        <c:lblOffset val="100"/>
        <c:noMultiLvlLbl val="0"/>
      </c:catAx>
      <c:valAx>
        <c:axId val="1746051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6031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4 -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exame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ginecológico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3387279592661883"/>
          <c:y val="0.812865497076023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28051095440746"/>
          <c:y val="6.7324676520698082E-2"/>
          <c:w val="0.82894403212653245"/>
          <c:h val="0.5931919694248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(13).xls]Indicadores'!$C$38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(13).xls]Indicadores'!$D$37:$F$37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(13).xls]Indicadores'!$D$38:$F$38</c:f>
              <c:numCache>
                <c:formatCode>0.0%</c:formatCode>
                <c:ptCount val="3"/>
                <c:pt idx="0">
                  <c:v>0.35714285714285715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04720"/>
        <c:axId val="174603936"/>
      </c:barChart>
      <c:catAx>
        <c:axId val="17460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603936"/>
        <c:crosses val="autoZero"/>
        <c:auto val="1"/>
        <c:lblAlgn val="ctr"/>
        <c:lblOffset val="100"/>
        <c:noMultiLvlLbl val="0"/>
      </c:catAx>
      <c:valAx>
        <c:axId val="174603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6047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5 -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exame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das mamas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-natal.</a:t>
            </a:r>
          </a:p>
        </c:rich>
      </c:tx>
      <c:layout>
        <c:manualLayout>
          <c:xMode val="edge"/>
          <c:yMode val="edge"/>
          <c:x val="0.11749767499535001"/>
          <c:y val="0.7942386831275719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45871136186715"/>
          <c:y val="6.3168832291025365E-2"/>
          <c:w val="0.82804610053664551"/>
          <c:h val="0.618303576250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(13).xls]Indicadores'!$C$43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(13).xls]Indicadores'!$D$42:$F$42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(13).xls]Indicadores'!$D$43:$F$43</c:f>
              <c:numCache>
                <c:formatCode>0.0%</c:formatCode>
                <c:ptCount val="3"/>
                <c:pt idx="0">
                  <c:v>0.35714285714285715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42376"/>
        <c:axId val="175538456"/>
      </c:barChart>
      <c:catAx>
        <c:axId val="175542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5538456"/>
        <c:crosses val="autoZero"/>
        <c:auto val="1"/>
        <c:lblAlgn val="ctr"/>
        <c:lblOffset val="100"/>
        <c:noMultiLvlLbl val="0"/>
      </c:catAx>
      <c:valAx>
        <c:axId val="1755384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55423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6 -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prescrição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suplementação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sulfato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ferroso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fólico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2983180910668313"/>
          <c:y val="0.802147159168055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37889494582405"/>
          <c:y val="7.5490314841866482E-2"/>
          <c:w val="0.83201426744733831"/>
          <c:h val="0.5803066471894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(14).xls]Indicadores'!$D$48:$F$48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(14).xls]Indicadores'!$D$49:$F$49</c:f>
              <c:numCache>
                <c:formatCode>0.0%</c:formatCode>
                <c:ptCount val="3"/>
                <c:pt idx="0">
                  <c:v>0.7857142857142857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38848"/>
        <c:axId val="175543160"/>
      </c:barChart>
      <c:catAx>
        <c:axId val="17553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5543160"/>
        <c:crosses val="autoZero"/>
        <c:auto val="1"/>
        <c:lblAlgn val="ctr"/>
        <c:lblOffset val="100"/>
        <c:noMultiLvlLbl val="0"/>
      </c:catAx>
      <c:valAx>
        <c:axId val="175543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55388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7 -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solicitação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ABO-Rh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1563638320828301"/>
          <c:y val="0.7722772618966808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07212734771789"/>
          <c:y val="0.10239286920818066"/>
          <c:w val="0.82983263455704404"/>
          <c:h val="0.54083053974688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(14).xls]Indicadores'!$C$57</c:f>
              <c:strCache>
                <c:ptCount val="1"/>
                <c:pt idx="0">
                  <c:v>Proporção de gestantes com solicitação de ABO-Rh na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'[PROVAB 2013_09_10 Coleta de dados Pre-Natal + Saúde Bucal (14).xls]Indicadores'!$D$56:$F$56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10056"/>
        <c:axId val="274708096"/>
      </c:barChart>
      <c:catAx>
        <c:axId val="274710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08096"/>
        <c:crosses val="autoZero"/>
        <c:auto val="1"/>
        <c:lblAlgn val="ctr"/>
        <c:lblOffset val="100"/>
        <c:noMultiLvlLbl val="0"/>
      </c:catAx>
      <c:valAx>
        <c:axId val="274708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0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8 -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solicitação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hemoglobina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hematócrito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dia.</a:t>
            </a:r>
          </a:p>
        </c:rich>
      </c:tx>
      <c:layout>
        <c:manualLayout>
          <c:xMode val="edge"/>
          <c:yMode val="edge"/>
          <c:x val="0.1303336905128831"/>
          <c:y val="0.7927476598117997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45783647122848"/>
          <c:y val="0.10687715006497972"/>
          <c:w val="0.82804610053664551"/>
          <c:h val="0.54974645159646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(14).xls]Indicadores'!$C$62</c:f>
              <c:strCache>
                <c:ptCount val="1"/>
                <c:pt idx="0">
                  <c:v>Proporção de gestantes com solicitação de hemoglobina / hematócrito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(14).xls]Indicadores'!$D$62:$F$62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07704"/>
        <c:axId val="274712016"/>
      </c:barChart>
      <c:catAx>
        <c:axId val="274707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12016"/>
        <c:crosses val="autoZero"/>
        <c:auto val="1"/>
        <c:lblAlgn val="ctr"/>
        <c:lblOffset val="100"/>
        <c:noMultiLvlLbl val="0"/>
      </c:catAx>
      <c:valAx>
        <c:axId val="274712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07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8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9 -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solicitação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glicemia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jejum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dia.</a:t>
            </a:r>
          </a:p>
        </c:rich>
      </c:tx>
      <c:layout>
        <c:manualLayout>
          <c:xMode val="edge"/>
          <c:yMode val="edge"/>
          <c:x val="0.13562724014336919"/>
          <c:y val="0.772277227722772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2717805435611"/>
          <c:y val="0.10239286920818068"/>
          <c:w val="0.82388592554962892"/>
          <c:h val="0.54083053974688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'[PROVAB 2013_09_10 Coleta de dados Pre-Natal + Saúde Bucal (14).xls]Indicadores'!$C$67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'[PROVAB 2013_09_10 Coleta de dados Pre-Natal + Saúde Bucal (14).xls]Indicadores'!$D$66:$F$66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'[PROVAB 2013_09_10 Coleta de dados Pre-Natal + Saúde Bucal (14).xls]Indicadores'!$D$67:$F$67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708880"/>
        <c:axId val="274709664"/>
      </c:barChart>
      <c:catAx>
        <c:axId val="27470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09664"/>
        <c:crosses val="autoZero"/>
        <c:auto val="1"/>
        <c:lblAlgn val="ctr"/>
        <c:lblOffset val="100"/>
        <c:noMultiLvlLbl val="0"/>
      </c:catAx>
      <c:valAx>
        <c:axId val="2747096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4708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0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27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8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8203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182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9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0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1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1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3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4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3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5944" y="2640169"/>
            <a:ext cx="8139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accent1"/>
                </a:solidFill>
              </a:rPr>
              <a:t>Defesa de Trabalho de </a:t>
            </a:r>
          </a:p>
          <a:p>
            <a:pPr algn="ctr"/>
            <a:r>
              <a:rPr lang="pt-BR" sz="5400" dirty="0">
                <a:solidFill>
                  <a:schemeClr val="accent1"/>
                </a:solidFill>
              </a:rPr>
              <a:t>Conclusão de Curso</a:t>
            </a:r>
          </a:p>
          <a:p>
            <a:endParaRPr lang="pt-BR" dirty="0"/>
          </a:p>
        </p:txBody>
      </p:sp>
      <p:pic>
        <p:nvPicPr>
          <p:cNvPr id="5" name="Picture 2" descr="http://unasus.ufpel.edu.br/site/wp-content/uploads/2013/10/ESF-Ufpel-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671494"/>
            <a:ext cx="5486399" cy="14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49414" y="271760"/>
            <a:ext cx="4970239" cy="71551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949209" y="6334451"/>
            <a:ext cx="25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Ficha-espelho (frente)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r="9877"/>
          <a:stretch>
            <a:fillRect/>
          </a:stretch>
        </p:blipFill>
        <p:spPr bwMode="auto">
          <a:xfrm>
            <a:off x="438725" y="1262129"/>
            <a:ext cx="7073380" cy="49934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5103755" y="6255608"/>
            <a:ext cx="240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Ficha-espelho (verso)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7335" y="2199986"/>
            <a:ext cx="905909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Capacitação dos profissionais para utilizar o caderno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atenção ao pré-natal de baixo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risco do Ministério da Saúde.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Estabelecimento do papel de cada profissional.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Contato com lideranças comunitárias.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Implantação do grupo de gestantes, em formato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curso com um encontro por trimestre.</a:t>
            </a:r>
          </a:p>
          <a:p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32058"/>
            <a:ext cx="6187105" cy="464032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96682" y="6072387"/>
            <a:ext cx="346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Encontro no primeiro trimestre.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4697"/>
            <a:ext cx="84871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Atendimento clínico qualificado de acordo com o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protocolo.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Busca ativa das faltosas.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Monitoramento regular das fichas-espelho.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Reunião de monitoramento com a equipe.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7334" y="1978243"/>
            <a:ext cx="6130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Objetivo 1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Ampliar a cobertura do pré-natal.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77334" y="3331956"/>
            <a:ext cx="85515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1.1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Ampliar a cobertura das gestantes residentes na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área de abrangência da unidade de saúde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que frequentam o programa de pré-natal na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unidade de saúde para 70%.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46751261"/>
              </p:ext>
            </p:extLst>
          </p:nvPr>
        </p:nvGraphicFramePr>
        <p:xfrm>
          <a:off x="798491" y="2147149"/>
          <a:ext cx="6501080" cy="411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36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4697"/>
            <a:ext cx="7534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1.2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a captação de 80% das gestantes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residentes na área de abrangência da unidade de saúde no primeiro trimestre de gestação.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80633688"/>
              </p:ext>
            </p:extLst>
          </p:nvPr>
        </p:nvGraphicFramePr>
        <p:xfrm>
          <a:off x="719693" y="2122262"/>
          <a:ext cx="6792412" cy="44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7334" y="2263414"/>
            <a:ext cx="6078828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Objetivo 2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Melhorar a adesão ao pré-natal.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7334" y="3902298"/>
            <a:ext cx="7688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2.1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Realizar busca ativa de 100% das gestantes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faltosas as consultas de pré-natal.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9221" y="2190750"/>
            <a:ext cx="79928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solidFill>
                  <a:schemeClr val="accent1"/>
                </a:solidFill>
              </a:rPr>
              <a:t>Atenção ao Pré-natal e </a:t>
            </a:r>
          </a:p>
          <a:p>
            <a:pPr algn="ctr"/>
            <a:r>
              <a:rPr lang="pt-BR" sz="5400" dirty="0">
                <a:solidFill>
                  <a:schemeClr val="accent1"/>
                </a:solidFill>
              </a:rPr>
              <a:t>Puerpério na UBS Umbu, </a:t>
            </a:r>
          </a:p>
          <a:p>
            <a:pPr algn="ctr"/>
            <a:r>
              <a:rPr lang="pt-BR" sz="5400" dirty="0">
                <a:solidFill>
                  <a:schemeClr val="accent1"/>
                </a:solidFill>
              </a:rPr>
              <a:t>Alvorada/RS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12343463"/>
              </p:ext>
            </p:extLst>
          </p:nvPr>
        </p:nvGraphicFramePr>
        <p:xfrm>
          <a:off x="798456" y="2239247"/>
          <a:ext cx="6713649" cy="435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99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77334" y="2190750"/>
            <a:ext cx="8054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Objetivo 3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Melhorar a qualidade da atenção ao pré-natal 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 puerpério realizado na unidade.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7334" y="4180344"/>
            <a:ext cx="8517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</a:t>
            </a: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3.1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Realizar pelo menos um exame ginecológico por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trimestre em 80% das gestantes durante o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pré-natal.</a:t>
            </a:r>
          </a:p>
        </p:txBody>
      </p:sp>
    </p:spTree>
    <p:extLst>
      <p:ext uri="{BB962C8B-B14F-4D97-AF65-F5344CB8AC3E}">
        <p14:creationId xmlns:p14="http://schemas.microsoft.com/office/powerpoint/2010/main" val="33140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411071287"/>
              </p:ext>
            </p:extLst>
          </p:nvPr>
        </p:nvGraphicFramePr>
        <p:xfrm>
          <a:off x="785612" y="2162845"/>
          <a:ext cx="6490482" cy="413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8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7334" y="2190750"/>
            <a:ext cx="7547019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3.2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Realizar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pelo menos um exame de mamas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em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100% das gestantes durante o pré-natal.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65652427"/>
              </p:ext>
            </p:extLst>
          </p:nvPr>
        </p:nvGraphicFramePr>
        <p:xfrm>
          <a:off x="798490" y="2078529"/>
          <a:ext cx="6429442" cy="439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2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9388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3.3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90% das gestantes a prescrição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suplementação de sulfato ferroso e ácido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fólico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conforme protocolo.</a:t>
            </a:r>
          </a:p>
        </p:txBody>
      </p:sp>
    </p:spTree>
    <p:extLst>
      <p:ext uri="{BB962C8B-B14F-4D97-AF65-F5344CB8AC3E}">
        <p14:creationId xmlns:p14="http://schemas.microsoft.com/office/powerpoint/2010/main" val="21536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31011091"/>
              </p:ext>
            </p:extLst>
          </p:nvPr>
        </p:nvGraphicFramePr>
        <p:xfrm>
          <a:off x="677334" y="2189410"/>
          <a:ext cx="6587931" cy="440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</a:t>
            </a:r>
            <a:br>
              <a:rPr lang="pt-BR" dirty="0"/>
            </a:br>
            <a:r>
              <a:rPr lang="pt-BR" dirty="0"/>
              <a:t>RESULTADOS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7547020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3.4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a solicitação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ABO-Rh, na primeira consulta.</a:t>
            </a:r>
          </a:p>
        </p:txBody>
      </p:sp>
    </p:spTree>
    <p:extLst>
      <p:ext uri="{BB962C8B-B14F-4D97-AF65-F5344CB8AC3E}">
        <p14:creationId xmlns:p14="http://schemas.microsoft.com/office/powerpoint/2010/main" val="253352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1703122"/>
              </p:ext>
            </p:extLst>
          </p:nvPr>
        </p:nvGraphicFramePr>
        <p:xfrm>
          <a:off x="677334" y="2202288"/>
          <a:ext cx="6465664" cy="434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79603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3.5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a solicitação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hemoglobina/hematócrito em dia (um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na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primeira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consulta e outro próximo à 30ª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semana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de gestação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85966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Município de Alvorada, região metropolitana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Porto Alegre/RS, 200 mil habitantes.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Baixo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índice de desenvolvimento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humano.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Rede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básica: 13 UBS com 25 ESF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implantadas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Apenas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11 equipes de saúde bucal.</a:t>
            </a:r>
          </a:p>
        </p:txBody>
      </p:sp>
    </p:spTree>
    <p:extLst>
      <p:ext uri="{BB962C8B-B14F-4D97-AF65-F5344CB8AC3E}">
        <p14:creationId xmlns:p14="http://schemas.microsoft.com/office/powerpoint/2010/main" val="42455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91664894"/>
              </p:ext>
            </p:extLst>
          </p:nvPr>
        </p:nvGraphicFramePr>
        <p:xfrm>
          <a:off x="799100" y="2216104"/>
          <a:ext cx="6712777" cy="397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42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88477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3.6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a solicitação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glicemia de jejum em dia (um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na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primeira consulta e outro próximo à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30ª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semana de gestação).</a:t>
            </a:r>
          </a:p>
        </p:txBody>
      </p:sp>
    </p:spTree>
    <p:extLst>
      <p:ext uri="{BB962C8B-B14F-4D97-AF65-F5344CB8AC3E}">
        <p14:creationId xmlns:p14="http://schemas.microsoft.com/office/powerpoint/2010/main" val="22635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</a:t>
            </a:r>
            <a:br>
              <a:rPr lang="pt-BR" dirty="0"/>
            </a:br>
            <a:r>
              <a:rPr lang="pt-BR" dirty="0"/>
              <a:t>RESULTADOS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70592134"/>
              </p:ext>
            </p:extLst>
          </p:nvPr>
        </p:nvGraphicFramePr>
        <p:xfrm>
          <a:off x="772734" y="2369713"/>
          <a:ext cx="6739144" cy="420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56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4785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3.7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a solicitação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VDRL em dia (um na primeira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consulta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 outro próximo à 30ª semana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gestação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29457293"/>
              </p:ext>
            </p:extLst>
          </p:nvPr>
        </p:nvGraphicFramePr>
        <p:xfrm>
          <a:off x="811369" y="2126824"/>
          <a:ext cx="6449565" cy="419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2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814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3.8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a solicitação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exame de Urina tipo 1 com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urocultura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 antibiograma em dia (um na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primeira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consulta e outro próximo à 30ª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semana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de gestação).</a:t>
            </a:r>
          </a:p>
        </p:txBody>
      </p:sp>
    </p:spTree>
    <p:extLst>
      <p:ext uri="{BB962C8B-B14F-4D97-AF65-F5344CB8AC3E}">
        <p14:creationId xmlns:p14="http://schemas.microsoft.com/office/powerpoint/2010/main" val="36960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47775088"/>
              </p:ext>
            </p:extLst>
          </p:nvPr>
        </p:nvGraphicFramePr>
        <p:xfrm>
          <a:off x="837128" y="2256150"/>
          <a:ext cx="6413745" cy="404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94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3249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3.9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solicitação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testagem 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anti-HIV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 em dia (um na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primeira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consulta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 outro próximo à 30ª semana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gestação).</a:t>
            </a:r>
          </a:p>
        </p:txBody>
      </p:sp>
    </p:spTree>
    <p:extLst>
      <p:ext uri="{BB962C8B-B14F-4D97-AF65-F5344CB8AC3E}">
        <p14:creationId xmlns:p14="http://schemas.microsoft.com/office/powerpoint/2010/main" val="5313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26334845"/>
              </p:ext>
            </p:extLst>
          </p:nvPr>
        </p:nvGraphicFramePr>
        <p:xfrm>
          <a:off x="840554" y="2145875"/>
          <a:ext cx="6671323" cy="424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1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7641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3.10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a solicitação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sorologia para hepatite B (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HBsAg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), na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primeira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consulta.</a:t>
            </a:r>
          </a:p>
        </p:txBody>
      </p:sp>
    </p:spTree>
    <p:extLst>
      <p:ext uri="{BB962C8B-B14F-4D97-AF65-F5344CB8AC3E}">
        <p14:creationId xmlns:p14="http://schemas.microsoft.com/office/powerpoint/2010/main" val="24139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7334" y="2194697"/>
            <a:ext cx="754405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Umbu: periferia do município, 30 mil hab.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UBS Umbu: 3 ESF + 1 SB.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Cobertura parcial PACS/ESF.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Equipe 27: 1198 famílias 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adscritas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8545622"/>
              </p:ext>
            </p:extLst>
          </p:nvPr>
        </p:nvGraphicFramePr>
        <p:xfrm>
          <a:off x="811370" y="2036673"/>
          <a:ext cx="6310714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70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6846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3.11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a solicitação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sorologia para toxoplasmose (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IgG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IgM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), na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primeira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consulta (se disponível). Exame essencial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em 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áras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 de alta prevalência de toxoplasmose.</a:t>
            </a:r>
          </a:p>
        </p:txBody>
      </p:sp>
    </p:spTree>
    <p:extLst>
      <p:ext uri="{BB962C8B-B14F-4D97-AF65-F5344CB8AC3E}">
        <p14:creationId xmlns:p14="http://schemas.microsoft.com/office/powerpoint/2010/main" val="33002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00406594"/>
              </p:ext>
            </p:extLst>
          </p:nvPr>
        </p:nvGraphicFramePr>
        <p:xfrm>
          <a:off x="824248" y="2197591"/>
          <a:ext cx="6463853" cy="419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2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77334" y="219075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3.12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que 90% das gestantes completem 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esquema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da vacina 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anti-tetânica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80560114"/>
              </p:ext>
            </p:extLst>
          </p:nvPr>
        </p:nvGraphicFramePr>
        <p:xfrm>
          <a:off x="807887" y="1930400"/>
          <a:ext cx="670399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25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233894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3.13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que 90% das gestantes completem 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esquema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da vacina de Hepatite B. </a:t>
            </a:r>
          </a:p>
        </p:txBody>
      </p:sp>
    </p:spTree>
    <p:extLst>
      <p:ext uri="{BB962C8B-B14F-4D97-AF65-F5344CB8AC3E}">
        <p14:creationId xmlns:p14="http://schemas.microsoft.com/office/powerpoint/2010/main" val="7153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92243833"/>
              </p:ext>
            </p:extLst>
          </p:nvPr>
        </p:nvGraphicFramePr>
        <p:xfrm>
          <a:off x="824248" y="2214360"/>
          <a:ext cx="6340564" cy="410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39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040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3.14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Realizar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exame de puerpério em 90% das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gestantes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entre o 30º  e 42º dia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pós-parto.</a:t>
            </a:r>
          </a:p>
        </p:txBody>
      </p:sp>
    </p:spTree>
    <p:extLst>
      <p:ext uri="{BB962C8B-B14F-4D97-AF65-F5344CB8AC3E}">
        <p14:creationId xmlns:p14="http://schemas.microsoft.com/office/powerpoint/2010/main" val="2542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155364395"/>
              </p:ext>
            </p:extLst>
          </p:nvPr>
        </p:nvGraphicFramePr>
        <p:xfrm>
          <a:off x="831880" y="2246491"/>
          <a:ext cx="6514630" cy="425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77334" y="2190750"/>
            <a:ext cx="6247223" cy="1305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Objetivo 4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Melhorar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registro das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informações.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7334" y="3756970"/>
            <a:ext cx="9200762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4.1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Manter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registro na ficha espelho de pré-natal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vacinação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em 100% das gestantes. </a:t>
            </a:r>
          </a:p>
        </p:txBody>
      </p:sp>
    </p:spTree>
    <p:extLst>
      <p:ext uri="{BB962C8B-B14F-4D97-AF65-F5344CB8AC3E}">
        <p14:creationId xmlns:p14="http://schemas.microsoft.com/office/powerpoint/2010/main" val="15757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77334" y="2194697"/>
            <a:ext cx="838242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Atenção ao pré-natal antes da intervenção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</a:rPr>
              <a:t>Gineco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-obstetra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dois turnos por semana, agenda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superlotada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Pouca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articulação com a equipe, raras buscas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ativas.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Registro inadequado, sem ficha-espelho.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95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16121088"/>
              </p:ext>
            </p:extLst>
          </p:nvPr>
        </p:nvGraphicFramePr>
        <p:xfrm>
          <a:off x="811369" y="2103213"/>
          <a:ext cx="6301525" cy="422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33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77334" y="2124925"/>
            <a:ext cx="5397631" cy="1305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Objetivo 5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Mapear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as gestantes de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risco.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7334" y="3820355"/>
            <a:ext cx="8537337" cy="1305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5.1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Avaliar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risco gestacional em 100% das gestantes. </a:t>
            </a:r>
          </a:p>
        </p:txBody>
      </p:sp>
    </p:spTree>
    <p:extLst>
      <p:ext uri="{BB962C8B-B14F-4D97-AF65-F5344CB8AC3E}">
        <p14:creationId xmlns:p14="http://schemas.microsoft.com/office/powerpoint/2010/main" val="41423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27109188"/>
              </p:ext>
            </p:extLst>
          </p:nvPr>
        </p:nvGraphicFramePr>
        <p:xfrm>
          <a:off x="798490" y="2185384"/>
          <a:ext cx="6212312" cy="400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12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345297"/>
            <a:ext cx="5744650" cy="1305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Objetivo 6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Promover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Saúde no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pré-natal.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7334" y="3908745"/>
            <a:ext cx="9109656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6.1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Garantir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100% das gestantes orientação nutricional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durante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gestação. </a:t>
            </a:r>
          </a:p>
        </p:txBody>
      </p:sp>
    </p:spTree>
    <p:extLst>
      <p:ext uri="{BB962C8B-B14F-4D97-AF65-F5344CB8AC3E}">
        <p14:creationId xmlns:p14="http://schemas.microsoft.com/office/powerpoint/2010/main" val="2224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37510072"/>
              </p:ext>
            </p:extLst>
          </p:nvPr>
        </p:nvGraphicFramePr>
        <p:xfrm>
          <a:off x="824247" y="2292640"/>
          <a:ext cx="6243705" cy="386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41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491470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6.2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Promover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o aleitamento materno junto a 100%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das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gestantes. </a:t>
            </a:r>
          </a:p>
        </p:txBody>
      </p:sp>
    </p:spTree>
    <p:extLst>
      <p:ext uri="{BB962C8B-B14F-4D97-AF65-F5344CB8AC3E}">
        <p14:creationId xmlns:p14="http://schemas.microsoft.com/office/powerpoint/2010/main" val="12830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19807168"/>
              </p:ext>
            </p:extLst>
          </p:nvPr>
        </p:nvGraphicFramePr>
        <p:xfrm>
          <a:off x="798490" y="2224557"/>
          <a:ext cx="6501282" cy="407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43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8005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6.3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Orientar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100% das gestantes sobre os cuidados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com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o recém-nascido (teste do pezinho,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decúbito dorsal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para dormir). </a:t>
            </a:r>
          </a:p>
        </p:txBody>
      </p:sp>
    </p:spTree>
    <p:extLst>
      <p:ext uri="{BB962C8B-B14F-4D97-AF65-F5344CB8AC3E}">
        <p14:creationId xmlns:p14="http://schemas.microsoft.com/office/powerpoint/2010/main" val="38466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59710506"/>
              </p:ext>
            </p:extLst>
          </p:nvPr>
        </p:nvGraphicFramePr>
        <p:xfrm>
          <a:off x="772732" y="2107238"/>
          <a:ext cx="6488403" cy="407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99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95174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6.4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Orientar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100% das gestantes  sobre anticoncepção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após 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parto. </a:t>
            </a:r>
          </a:p>
        </p:txBody>
      </p:sp>
    </p:spTree>
    <p:extLst>
      <p:ext uri="{BB962C8B-B14F-4D97-AF65-F5344CB8AC3E}">
        <p14:creationId xmlns:p14="http://schemas.microsoft.com/office/powerpoint/2010/main" val="21119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63896" y="2194697"/>
            <a:ext cx="95782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Programa </a:t>
            </a: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de pré-natal e puerpério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Determinante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na 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morbi-mortalidade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 materna e infantil.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92% óbitos por causas evitáveis, sensíveis à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tenção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ásica. 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Desigualdades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regionais e 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</a:rPr>
              <a:t>intraurbanas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no acesso à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saúde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73644413"/>
              </p:ext>
            </p:extLst>
          </p:nvPr>
        </p:nvGraphicFramePr>
        <p:xfrm>
          <a:off x="850005" y="2240924"/>
          <a:ext cx="6156102" cy="42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0922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Meta 6.5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Orientar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100% das gestantes sobre os riscos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tabagismo e do uso de álcool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drogas na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gestação.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</a:t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53765049"/>
              </p:ext>
            </p:extLst>
          </p:nvPr>
        </p:nvGraphicFramePr>
        <p:xfrm>
          <a:off x="677334" y="2464157"/>
          <a:ext cx="6121624" cy="409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94530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meta de cobertura de 70% não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foi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alcançada, porém o crescimento da cobertura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longo dos 3 meses de intervenção, de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28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48 a 62%, indica que as atividades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implementadas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estão no caminho certo para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chegar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na meta.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77334" y="2190750"/>
            <a:ext cx="87232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Em relação à captação precoce ação que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mais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impactou foi a implantação do caderno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solicitações de exame de gravidez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Atuação dos grupos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: Reforço em todos os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objetivos, especialmente nas metas relacionadas à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promoção de saúde e adesão.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86674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Ficha-espelho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sz="2800" dirty="0" err="1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</a:rPr>
              <a:t>heck-list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orientações, exames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em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dia, vacinas,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faltas,...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Atenção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ao puerpério foi sendo aperfeiçoada ao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longo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da intervenção, carece de mais articulação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entre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atenção secundária (CO) e AB.</a:t>
            </a:r>
          </a:p>
        </p:txBody>
      </p:sp>
    </p:spTree>
    <p:extLst>
      <p:ext uri="{BB962C8B-B14F-4D97-AF65-F5344CB8AC3E}">
        <p14:creationId xmlns:p14="http://schemas.microsoft.com/office/powerpoint/2010/main" val="34044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7521262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Importância para a equipe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Capacitação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para uso do protocolo.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Definição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do papel de cada membro na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atenção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às gestantes.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Compartilhamento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de responsabilidades.</a:t>
            </a:r>
          </a:p>
        </p:txBody>
      </p:sp>
    </p:spTree>
    <p:extLst>
      <p:ext uri="{BB962C8B-B14F-4D97-AF65-F5344CB8AC3E}">
        <p14:creationId xmlns:p14="http://schemas.microsoft.com/office/powerpoint/2010/main" val="29710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9118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Importância para o serviço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Otimização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dos agendamentos.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Controle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mais adequado de faltosas, buscas ativas.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Facilidade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no acesso aos prontuários.</a:t>
            </a:r>
          </a:p>
        </p:txBody>
      </p:sp>
    </p:spTree>
    <p:extLst>
      <p:ext uri="{BB962C8B-B14F-4D97-AF65-F5344CB8AC3E}">
        <p14:creationId xmlns:p14="http://schemas.microsoft.com/office/powerpoint/2010/main" val="619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9543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>
                <a:solidFill>
                  <a:schemeClr val="accent2">
                    <a:lumMod val="75000"/>
                  </a:schemeClr>
                </a:solidFill>
              </a:rPr>
              <a:t>Importância para a comunidade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Melhora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do acolhimento, percepção do cuidado.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Atendimento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clínico qualificado, seguindo protocolo.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Ambiente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de trocas e fortalecimento de vínculos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nos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grupos de gestantes.</a:t>
            </a:r>
          </a:p>
        </p:txBody>
      </p:sp>
    </p:spTree>
    <p:extLst>
      <p:ext uri="{BB962C8B-B14F-4D97-AF65-F5344CB8AC3E}">
        <p14:creationId xmlns:p14="http://schemas.microsoft.com/office/powerpoint/2010/main" val="4494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87886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C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aderno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de beta-HCG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grupos de gestante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buscas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ativas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,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agendamento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imediato e acolhimento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sistemático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das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gestantes são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atividades já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</a:rPr>
              <a:t>enraizadas na UBS.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Próximo passo: formação do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conselho local de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saúde como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ponto de partida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para promover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o engajamento público.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7933582" cy="65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Melhorar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 atenção ao pré-natal e puerpério.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CRÍTICA SOBRE </a:t>
            </a:r>
            <a:br>
              <a:rPr lang="pt-BR" dirty="0" smtClean="0"/>
            </a:br>
            <a:r>
              <a:rPr lang="pt-BR" dirty="0" smtClean="0"/>
              <a:t>O PROCESSO PESSOAL DE </a:t>
            </a:r>
            <a:br>
              <a:rPr lang="pt-BR" dirty="0" smtClean="0"/>
            </a:br>
            <a:r>
              <a:rPr lang="pt-BR" dirty="0" smtClean="0"/>
              <a:t>APRENDIZAGEM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7334" y="2190750"/>
            <a:ext cx="10333020" cy="453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Boas expectativas iniciais, mesmo com receio pelo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tamanho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do desafio.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Primeira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experiência profissional após faculdade,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trazendo bons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exemplos de atuação na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atenção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básica.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Visão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crescente da importância da AB ao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longo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do curso.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REFLEXÃO CRÍTICA SOBRE </a:t>
            </a:r>
            <a:br>
              <a:rPr lang="pt-BR" dirty="0"/>
            </a:br>
            <a:r>
              <a:rPr lang="pt-BR" dirty="0"/>
              <a:t>O PROCESSO PESSOAL DE </a:t>
            </a:r>
            <a:br>
              <a:rPr lang="pt-BR" dirty="0"/>
            </a:br>
            <a:r>
              <a:rPr lang="pt-BR" dirty="0"/>
              <a:t>APRENDIZAGEM</a:t>
            </a:r>
          </a:p>
        </p:txBody>
      </p:sp>
      <p:sp>
        <p:nvSpPr>
          <p:cNvPr id="4" name="Retângulo 3"/>
          <p:cNvSpPr/>
          <p:nvPr/>
        </p:nvSpPr>
        <p:spPr>
          <a:xfrm>
            <a:off x="677334" y="2812788"/>
            <a:ext cx="7293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Entendimento teórico e na prática da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diferença que as ações planejadas fazem na 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busca de melhor qualidade da atenção.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21217" y="5563673"/>
            <a:ext cx="677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RODRIGO SCHROEDER CANOVA</a:t>
            </a:r>
          </a:p>
          <a:p>
            <a:r>
              <a:rPr lang="pt-BR" sz="2800" dirty="0" smtClean="0">
                <a:solidFill>
                  <a:schemeClr val="accent1"/>
                </a:solidFill>
              </a:rPr>
              <a:t>CRM - 37329</a:t>
            </a:r>
            <a:endParaRPr lang="pt-BR" sz="2800" dirty="0">
              <a:solidFill>
                <a:schemeClr val="accent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96431" y="1191016"/>
            <a:ext cx="5331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solidFill>
                  <a:schemeClr val="accent1"/>
                </a:solidFill>
              </a:rPr>
              <a:t>OBRIGADO PELA ATENÇÃO!</a:t>
            </a:r>
            <a:endParaRPr lang="pt-BR" sz="8000" dirty="0">
              <a:solidFill>
                <a:schemeClr val="accent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3844064"/>
            <a:ext cx="17621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77" y="349250"/>
            <a:ext cx="1762125" cy="15811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7334" y="2190750"/>
            <a:ext cx="80545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solidFill>
                  <a:schemeClr val="accent2">
                    <a:lumMod val="75000"/>
                  </a:schemeClr>
                </a:solidFill>
              </a:rPr>
              <a:t>Ações em quatro eixos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Monitoramento e avaliação.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Organização e gestão do serviço.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Engajamento público.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Qualificação da prática clínica.</a:t>
            </a:r>
          </a:p>
          <a:p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05" y="345303"/>
            <a:ext cx="1761897" cy="15850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77334" y="2194697"/>
            <a:ext cx="8679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Cadastro de todas as gestantes da área </a:t>
            </a:r>
          </a:p>
          <a:p>
            <a:pPr algn="just">
              <a:lnSpc>
                <a:spcPct val="150000"/>
              </a:lnSpc>
            </a:pP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</a:rPr>
              <a:t>adscrita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Separação dos prontuários em arquivo específico.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Implantação da ficha espelho de pré-natal.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Implantação de caderno de solicitação de </a:t>
            </a:r>
          </a:p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beta-HCG, e busca ativa dos resultados.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</TotalTime>
  <Words>1810</Words>
  <Application>Microsoft Office PowerPoint</Application>
  <PresentationFormat>Widescreen</PresentationFormat>
  <Paragraphs>303</Paragraphs>
  <Slides>72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8" baseType="lpstr">
      <vt:lpstr>Arial</vt:lpstr>
      <vt:lpstr>Calibri</vt:lpstr>
      <vt:lpstr>Times New Roman</vt:lpstr>
      <vt:lpstr>Trebuchet MS</vt:lpstr>
      <vt:lpstr>Wingdings 3</vt:lpstr>
      <vt:lpstr>Facetado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 RESULTADOS</vt:lpstr>
      <vt:lpstr>OBJETIVOS, METAS E  RESULTADOS</vt:lpstr>
      <vt:lpstr>OBJETIVOS, METAS E RESULTADOS</vt:lpstr>
      <vt:lpstr>OBJETIVOS, METAS E  RESULTADOS</vt:lpstr>
      <vt:lpstr>OBJETIVOS, METAS E RESULTADOS</vt:lpstr>
      <vt:lpstr>OBJETIVOS, METAS E 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REFLEXÃO CRÍTICA SOBRE  O PROCESSO PESSOAL DE  APRENDIZAGEM</vt:lpstr>
      <vt:lpstr>REFLEXÃO CRÍTICA SOBRE  O PROCESSO PESSOAL DE 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Wilson Fernandes Roos</dc:creator>
  <cp:lastModifiedBy>Rodrigo .</cp:lastModifiedBy>
  <cp:revision>54</cp:revision>
  <dcterms:created xsi:type="dcterms:W3CDTF">2014-02-10T18:22:53Z</dcterms:created>
  <dcterms:modified xsi:type="dcterms:W3CDTF">2014-02-16T18:26:45Z</dcterms:modified>
</cp:coreProperties>
</file>