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70" r:id="rId17"/>
    <p:sldId id="283" r:id="rId18"/>
    <p:sldId id="271" r:id="rId19"/>
    <p:sldId id="284" r:id="rId20"/>
    <p:sldId id="272" r:id="rId21"/>
    <p:sldId id="285" r:id="rId22"/>
    <p:sldId id="286" r:id="rId23"/>
    <p:sldId id="274" r:id="rId24"/>
    <p:sldId id="287" r:id="rId25"/>
    <p:sldId id="288" r:id="rId26"/>
    <p:sldId id="289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\AppData\Local\Temp\Planilha%20de%20Coleta%20de%20Dados%20Fina.%20Dr%20Roland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\AppData\Local\Temp\Planilha%20de%20Coleta%20de%20Dados%20Fina.%20Dr%20Roland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\AppData\Local\Temp\Planilha%20de%20Coleta%20de%20Dados%20Fina.%20Dr%20Roland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\AppData\Local\Temp\Planilha%20de%20Coleta%20de%20Dados%20Fina.%20Dr%20Roland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\AppData\Local\Temp\Planilha%20de%20Coleta%20de%20Dados%20Fina.%20Dr%20Roland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a\AppData\Local\Temp\Planilha%20de%20Coleta%20de%20Dados%20Fina.%20Dr%20Roland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'[Planilha de Coleta de Dados Fina. Dr Rolando.xls]Indicadores'!$D$3:$G$3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Rolando.xls]Indicadores'!$D$4:$G$4</c:f>
              <c:numCache>
                <c:formatCode>0.0%</c:formatCode>
                <c:ptCount val="4"/>
                <c:pt idx="0">
                  <c:v>8.505917159763314E-2</c:v>
                </c:pt>
                <c:pt idx="1">
                  <c:v>0.19674556213017752</c:v>
                </c:pt>
                <c:pt idx="2">
                  <c:v>0.30473372781065089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372016"/>
        <c:axId val="376368488"/>
      </c:barChart>
      <c:catAx>
        <c:axId val="37637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68488"/>
        <c:crosses val="autoZero"/>
        <c:auto val="1"/>
        <c:lblAlgn val="ctr"/>
        <c:lblOffset val="100"/>
        <c:noMultiLvlLbl val="0"/>
      </c:catAx>
      <c:valAx>
        <c:axId val="376368488"/>
        <c:scaling>
          <c:orientation val="minMax"/>
          <c:max val="1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720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Rolando.xls]Indicadores'!$T$37:$W$37</c:f>
              <c:numCache>
                <c:formatCode>0.0%</c:formatCode>
                <c:ptCount val="4"/>
                <c:pt idx="0">
                  <c:v>0.78947368421052633</c:v>
                </c:pt>
                <c:pt idx="1">
                  <c:v>0.84</c:v>
                </c:pt>
                <c:pt idx="2">
                  <c:v>0.82467532467532467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365744"/>
        <c:axId val="376366136"/>
      </c:barChart>
      <c:catAx>
        <c:axId val="37636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66136"/>
        <c:crosses val="autoZero"/>
        <c:auto val="1"/>
        <c:lblAlgn val="ctr"/>
        <c:lblOffset val="100"/>
        <c:noMultiLvlLbl val="0"/>
      </c:catAx>
      <c:valAx>
        <c:axId val="3763661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657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35730639543498"/>
          <c:y val="0.28195121951219509"/>
          <c:w val="0.85864269360456502"/>
          <c:h val="0.6187970040330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Rolando.xls]Indicadores'!$D$54:$G$54</c:f>
              <c:numCache>
                <c:formatCode>0.0%</c:formatCode>
                <c:ptCount val="4"/>
                <c:pt idx="0">
                  <c:v>0.99130434782608701</c:v>
                </c:pt>
                <c:pt idx="1">
                  <c:v>0.99624060150375937</c:v>
                </c:pt>
                <c:pt idx="2">
                  <c:v>0.99757281553398058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45320"/>
        <c:axId val="494239440"/>
      </c:barChart>
      <c:catAx>
        <c:axId val="49424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39440"/>
        <c:crosses val="autoZero"/>
        <c:auto val="1"/>
        <c:lblAlgn val="ctr"/>
        <c:lblOffset val="100"/>
        <c:noMultiLvlLbl val="0"/>
      </c:catAx>
      <c:valAx>
        <c:axId val="4942394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4532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'[Planilha de Coleta de Dados Fina. Dr Rolando.xls]Indicadores'!$T$3:$W$3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Rolando.xls]Indicadores'!$T$4:$W$4</c:f>
              <c:numCache>
                <c:formatCode>0.0%</c:formatCode>
                <c:ptCount val="4"/>
                <c:pt idx="0">
                  <c:v>9.8445595854922283E-2</c:v>
                </c:pt>
                <c:pt idx="1">
                  <c:v>0.25906735751295334</c:v>
                </c:pt>
                <c:pt idx="2">
                  <c:v>0.39896373056994816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376328"/>
        <c:axId val="376374368"/>
      </c:barChart>
      <c:catAx>
        <c:axId val="376376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74368"/>
        <c:crosses val="autoZero"/>
        <c:auto val="1"/>
        <c:lblAlgn val="ctr"/>
        <c:lblOffset val="100"/>
        <c:noMultiLvlLbl val="0"/>
      </c:catAx>
      <c:valAx>
        <c:axId val="376374368"/>
        <c:scaling>
          <c:orientation val="minMax"/>
          <c:max val="1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6376328"/>
        <c:crosses val="autoZero"/>
        <c:crossBetween val="between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'[Planilha de Coleta de Dados Fina. Dr Rolando.xls]Indicadores'!$D$14:$G$14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Rolando.xls]Indicadores'!$D$15:$G$15</c:f>
              <c:numCache>
                <c:formatCode>0.0%</c:formatCode>
                <c:ptCount val="4"/>
                <c:pt idx="0">
                  <c:v>0.36521739130434783</c:v>
                </c:pt>
                <c:pt idx="1">
                  <c:v>0.36842105263157893</c:v>
                </c:pt>
                <c:pt idx="2">
                  <c:v>0.38349514563106796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018392"/>
        <c:axId val="427010160"/>
      </c:barChart>
      <c:catAx>
        <c:axId val="42701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010160"/>
        <c:crosses val="autoZero"/>
        <c:auto val="1"/>
        <c:lblAlgn val="ctr"/>
        <c:lblOffset val="100"/>
        <c:noMultiLvlLbl val="0"/>
      </c:catAx>
      <c:valAx>
        <c:axId val="427010160"/>
        <c:scaling>
          <c:orientation val="minMax"/>
          <c:max val="1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018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Rolando.xls]Indicadores'!$T$15:$W$15</c:f>
              <c:numCache>
                <c:formatCode>0.0%</c:formatCode>
                <c:ptCount val="4"/>
                <c:pt idx="0">
                  <c:v>0.26315789473684209</c:v>
                </c:pt>
                <c:pt idx="1">
                  <c:v>0.31</c:v>
                </c:pt>
                <c:pt idx="2">
                  <c:v>0.37012987012987014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633656"/>
        <c:axId val="374626992"/>
      </c:barChart>
      <c:catAx>
        <c:axId val="374633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4626992"/>
        <c:crosses val="autoZero"/>
        <c:auto val="1"/>
        <c:lblAlgn val="ctr"/>
        <c:lblOffset val="100"/>
        <c:noMultiLvlLbl val="0"/>
      </c:catAx>
      <c:valAx>
        <c:axId val="3746269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46336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flat" dir="tl">
                <a:rot lat="0" lon="0" rev="6360000"/>
              </a:lightRig>
            </a:scene3d>
            <a:sp3d prstMaterial="flat">
              <a:bevelT w="12700" h="12700"/>
            </a:sp3d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'[Planilha de Coleta de Dados Fina. Dr Rolando.xls]Indicadores'!$D$20:$G$20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Rolando.xls]Indicadores'!$D$21:$G$21</c:f>
              <c:numCache>
                <c:formatCode>0.0%</c:formatCode>
                <c:ptCount val="4"/>
                <c:pt idx="0">
                  <c:v>0.90434782608695652</c:v>
                </c:pt>
                <c:pt idx="1">
                  <c:v>0.86090225563909772</c:v>
                </c:pt>
                <c:pt idx="2">
                  <c:v>0.85436893203883491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629736"/>
        <c:axId val="374630912"/>
      </c:barChart>
      <c:catAx>
        <c:axId val="37462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4630912"/>
        <c:crosses val="autoZero"/>
        <c:auto val="1"/>
        <c:lblAlgn val="ctr"/>
        <c:lblOffset val="100"/>
        <c:noMultiLvlLbl val="0"/>
      </c:catAx>
      <c:valAx>
        <c:axId val="374630912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74629736"/>
        <c:crosses val="autoZero"/>
        <c:crossBetween val="between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Calibri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'[Planilha de Coleta de Dados Fina. Dr Rolando.xls]Indicadores'!$T$20:$W$20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Rolando.xls]Indicadores'!$T$21:$W$21</c:f>
              <c:numCache>
                <c:formatCode>0.0%</c:formatCode>
                <c:ptCount val="4"/>
                <c:pt idx="0">
                  <c:v>0.94736842105263153</c:v>
                </c:pt>
                <c:pt idx="1">
                  <c:v>0.89</c:v>
                </c:pt>
                <c:pt idx="2">
                  <c:v>0.87012987012987009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60608"/>
        <c:axId val="494257864"/>
      </c:barChart>
      <c:catAx>
        <c:axId val="4942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57864"/>
        <c:crosses val="autoZero"/>
        <c:auto val="1"/>
        <c:lblAlgn val="ctr"/>
        <c:lblOffset val="100"/>
        <c:noMultiLvlLbl val="0"/>
      </c:catAx>
      <c:valAx>
        <c:axId val="494257864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808080"/>
              </a:solidFill>
              <a:prstDash val="solid"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606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3175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Rolando.xls]Indicadores'!$D$27:$G$27</c:f>
              <c:numCache>
                <c:formatCode>0.0%</c:formatCode>
                <c:ptCount val="4"/>
                <c:pt idx="0">
                  <c:v>0.94782608695652171</c:v>
                </c:pt>
                <c:pt idx="1">
                  <c:v>0.97368421052631582</c:v>
                </c:pt>
                <c:pt idx="2">
                  <c:v>0.98300970873786409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50808"/>
        <c:axId val="494251592"/>
      </c:barChart>
      <c:catAx>
        <c:axId val="49425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51592"/>
        <c:crosses val="autoZero"/>
        <c:auto val="1"/>
        <c:lblAlgn val="ctr"/>
        <c:lblOffset val="100"/>
        <c:noMultiLvlLbl val="0"/>
      </c:catAx>
      <c:valAx>
        <c:axId val="4942515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508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Rolando.xls]Indicadores'!$T$27:$W$27</c:f>
              <c:numCache>
                <c:formatCode>0.0%</c:formatCode>
                <c:ptCount val="4"/>
                <c:pt idx="0">
                  <c:v>0.97368421052631582</c:v>
                </c:pt>
                <c:pt idx="1">
                  <c:v>0.98</c:v>
                </c:pt>
                <c:pt idx="2">
                  <c:v>0.98701298701298701</c:v>
                </c:pt>
                <c:pt idx="3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7018000"/>
        <c:axId val="427013688"/>
      </c:barChart>
      <c:catAx>
        <c:axId val="42701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013688"/>
        <c:crosses val="autoZero"/>
        <c:auto val="1"/>
        <c:lblAlgn val="ctr"/>
        <c:lblOffset val="100"/>
        <c:noMultiLvlLbl val="0"/>
      </c:catAx>
      <c:valAx>
        <c:axId val="4270136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270180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de Coleta de Dados Fina. Dr Rolando.xls]Indicadores'!$C$37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'[Planilha de Coleta de Dados Fina. Dr Rolando.xls]Indicadores'!$D$36:$G$36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de Coleta de Dados Fina. Dr Rolando.xls]Indicadores'!$D$37:$G$37</c:f>
              <c:numCache>
                <c:formatCode>0.0%</c:formatCode>
                <c:ptCount val="4"/>
                <c:pt idx="0">
                  <c:v>0.76521739130434785</c:v>
                </c:pt>
                <c:pt idx="1">
                  <c:v>0.80827067669172936</c:v>
                </c:pt>
                <c:pt idx="2">
                  <c:v>0.84466019417475724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248848"/>
        <c:axId val="494259432"/>
      </c:barChart>
      <c:catAx>
        <c:axId val="49424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59432"/>
        <c:crosses val="autoZero"/>
        <c:auto val="1"/>
        <c:lblAlgn val="ctr"/>
        <c:lblOffset val="100"/>
        <c:noMultiLvlLbl val="0"/>
      </c:catAx>
      <c:valAx>
        <c:axId val="4942594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424884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1995AC-5098-41F5-A9B6-A38DAFB595C5}" type="datetimeFigureOut">
              <a:rPr lang="pt-BR" smtClean="0"/>
              <a:t>19/10/2015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4E73395-DB15-4CD3-BF10-F06A52CA0FD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7801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  <a:t>Universidade Aberta do Sistema Único de Saúde</a:t>
            </a:r>
            <a:r>
              <a:rPr lang="pt-BR" altLang="pt-BR" sz="1800" dirty="0">
                <a:solidFill>
                  <a:schemeClr val="tx1"/>
                </a:solidFill>
              </a:rPr>
              <a:t/>
            </a:r>
            <a:br>
              <a:rPr lang="pt-BR" altLang="pt-BR" sz="1800" dirty="0">
                <a:solidFill>
                  <a:schemeClr val="tx1"/>
                </a:solidFill>
              </a:rPr>
            </a:br>
            <a: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  <a:t>Universidade Federal de Pelotas </a:t>
            </a:r>
            <a:b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</a:br>
            <a: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  <a:t>Departamento de Medicina Social</a:t>
            </a:r>
            <a:b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</a:br>
            <a: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  <a:t>Curso de Especialização em  Saúde da Família - Modalidade à Distância </a:t>
            </a:r>
            <a:br>
              <a:rPr lang="pt-BR" altLang="pt-BR" sz="1800" b="1" dirty="0">
                <a:solidFill>
                  <a:schemeClr val="tx1"/>
                </a:solidFill>
                <a:ea typeface="Calibri" pitchFamily="34" charset="0"/>
              </a:rPr>
            </a:br>
            <a:r>
              <a:rPr lang="pt-BR" altLang="pt-BR" sz="1800" b="1" dirty="0">
                <a:solidFill>
                  <a:schemeClr val="tx1"/>
                </a:solidFill>
              </a:rPr>
              <a:t>Turma 7</a:t>
            </a:r>
            <a:r>
              <a:rPr lang="pt-BR" altLang="pt-BR" sz="1800" dirty="0">
                <a:solidFill>
                  <a:schemeClr val="tx1"/>
                </a:solidFill>
              </a:rPr>
              <a:t/>
            </a:r>
            <a:br>
              <a:rPr lang="pt-BR" altLang="pt-BR" sz="1800" dirty="0">
                <a:solidFill>
                  <a:schemeClr val="tx1"/>
                </a:solidFill>
              </a:rPr>
            </a:b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3570" y="2636912"/>
            <a:ext cx="8456412" cy="403244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Melhoria da Atenção aos Usuários com Hipertensão Arterial Sistêmica e/ou Diabetes mellitus, na UBS </a:t>
            </a:r>
            <a:r>
              <a:rPr lang="pt-BR" b="1" dirty="0" smtClean="0">
                <a:solidFill>
                  <a:schemeClr val="tx1"/>
                </a:solidFill>
              </a:rPr>
              <a:t>Igarapé da Fortaleza, </a:t>
            </a:r>
            <a:r>
              <a:rPr lang="pt-BR" b="1" dirty="0">
                <a:solidFill>
                  <a:schemeClr val="tx1"/>
                </a:solidFill>
              </a:rPr>
              <a:t>Santana-AP 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Orientando: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Rolando Benigno Torres Gómez de Cádi Rodríguez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Orientador: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Sérgio Vinícius Cardoso De Miranda</a:t>
            </a:r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080120" cy="89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371" y="234314"/>
            <a:ext cx="1112585" cy="906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8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9753" y="320724"/>
            <a:ext cx="40166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2195736" y="1178909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strike="noStrike" kern="0" cap="none" spc="0" normalizeH="0" baseline="0" noProof="0" dirty="0" smtClean="0">
                <a:ln w="3175" cmpd="sng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Indicador Cobertura  </a:t>
            </a:r>
            <a:endParaRPr kumimoji="0" lang="pt-BR" sz="1800" b="0" i="0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6" name="Fluxograma: Fita perfurada 5"/>
          <p:cNvSpPr/>
          <p:nvPr/>
        </p:nvSpPr>
        <p:spPr>
          <a:xfrm>
            <a:off x="6356445" y="320724"/>
            <a:ext cx="2333768" cy="6537277"/>
          </a:xfrm>
          <a:prstGeom prst="flowChartPunchedTap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da intervenção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de minha UBS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412 (30,5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/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</a:p>
          <a:p>
            <a:pPr algn="ctr"/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154(39,9 %)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554" y="4293874"/>
            <a:ext cx="1047079" cy="737680"/>
          </a:xfrm>
          <a:prstGeom prst="rect">
            <a:avLst/>
          </a:prstGeom>
        </p:spPr>
      </p:pic>
      <p:sp>
        <p:nvSpPr>
          <p:cNvPr id="7" name="Fluxograma: Dados armazenados 6"/>
          <p:cNvSpPr/>
          <p:nvPr/>
        </p:nvSpPr>
        <p:spPr>
          <a:xfrm>
            <a:off x="108857" y="2849865"/>
            <a:ext cx="2441060" cy="2989942"/>
          </a:xfrm>
          <a:prstGeom prst="flowChartOnlineStorag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da intervenção</a:t>
            </a:r>
          </a:p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</a:t>
            </a:r>
          </a:p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406 (30%) 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 (30%)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uxograma: Disco magnético 8"/>
          <p:cNvSpPr/>
          <p:nvPr/>
        </p:nvSpPr>
        <p:spPr>
          <a:xfrm>
            <a:off x="2957105" y="2041109"/>
            <a:ext cx="3000860" cy="4505531"/>
          </a:xfrm>
          <a:prstGeom prst="flowChartMagneticDisk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Rastreamento na população com riscos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Incrementamos as Visitas Domiciliares,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busca ativa dos faltosos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ativa de todos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integrantes da equipe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de Promoção de saúde 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5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15198" cy="1296144"/>
          </a:xfrm>
        </p:spPr>
        <p:txBody>
          <a:bodyPr>
            <a:noAutofit/>
          </a:bodyPr>
          <a:lstStyle/>
          <a:p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1: Ampliar a cobertura aos Hipertensos e/ou Diabéticos</a:t>
            </a:r>
            <a:r>
              <a:rPr lang="pt-BR" sz="2000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1.1</a:t>
            </a:r>
            <a:r>
              <a:rPr lang="pt-BR" sz="2000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Cadastrar 60 </a:t>
            </a:r>
            <a:r>
              <a:rPr lang="pt-BR" sz="2000" b="1" dirty="0" smtClean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Hipertensos da área de abrangência</a:t>
            </a:r>
            <a:endParaRPr lang="pt-BR" sz="2000" dirty="0"/>
          </a:p>
        </p:txBody>
      </p:sp>
      <p:sp>
        <p:nvSpPr>
          <p:cNvPr id="5" name="Retângulo 4"/>
          <p:cNvSpPr/>
          <p:nvPr/>
        </p:nvSpPr>
        <p:spPr>
          <a:xfrm>
            <a:off x="296840" y="1556792"/>
            <a:ext cx="8690211" cy="904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Alcançamos a cobertura de 412</a:t>
            </a:r>
          </a:p>
          <a:p>
            <a:pPr algn="ctr"/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para alcançar uma meta de </a:t>
            </a:r>
            <a:r>
              <a:rPr lang="pt-BR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(30,5 %)</a:t>
            </a:r>
            <a:endParaRPr lang="pt-BR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36139772"/>
              </p:ext>
            </p:extLst>
          </p:nvPr>
        </p:nvGraphicFramePr>
        <p:xfrm>
          <a:off x="2123728" y="2480414"/>
          <a:ext cx="6696744" cy="4116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115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266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412 hipertensos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Objetivo 1: Ampliar a cobertura aos Hipertensos e/ou Diabéticos</a:t>
            </a:r>
            <a:b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1.2: Cadastrar 60 </a:t>
            </a:r>
            <a:r>
              <a:rPr lang="pt-BR" sz="2000" b="1" dirty="0" smtClean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 dos </a:t>
            </a:r>
            <a:r>
              <a:rPr lang="pt-BR" sz="2000" b="1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Diabéticos da área de abrangência</a:t>
            </a:r>
            <a:endParaRPr lang="pt-BR" sz="2000" dirty="0"/>
          </a:p>
        </p:txBody>
      </p:sp>
      <p:sp>
        <p:nvSpPr>
          <p:cNvPr id="6" name="Retângulo 5"/>
          <p:cNvSpPr/>
          <p:nvPr/>
        </p:nvSpPr>
        <p:spPr>
          <a:xfrm>
            <a:off x="204716" y="1484784"/>
            <a:ext cx="857761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diabéticos atingimos a cobertura de 154 </a:t>
            </a: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para atingir o </a:t>
            </a:r>
            <a:r>
              <a:rPr lang="pt-BR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39,9% </a:t>
            </a:r>
            <a:endParaRPr lang="pt-BR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30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100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154 diabéticos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503595487"/>
              </p:ext>
            </p:extLst>
          </p:nvPr>
        </p:nvGraphicFramePr>
        <p:xfrm>
          <a:off x="2218637" y="2492896"/>
          <a:ext cx="656369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4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764" y="1195727"/>
            <a:ext cx="88204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Melhorar a qualidade da atenção a Hipertensos e/ou Diabéticos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2.1: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Realizar exame clínico apropriado em 100% dos hipertensos.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2.2: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exame clínico apropriado em 100% dos diabéticos.</a:t>
            </a: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226083" y="5273197"/>
            <a:ext cx="37561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0738" y="3573016"/>
            <a:ext cx="700252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 dos hipertensos e diabéticos foram submetidos a exame clínico apropriado. Este indicador permaneceu em 100% durante os três meses da intervenção.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764" y="830243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2.3: Garantir aos 100% dos hipertensos a realização de exames complementares em dia de acordo com o protocolo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Indicador 2.3.Proporção de hipertensos com os exames complementares em dia de acordo com o protocolo.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036044806"/>
              </p:ext>
            </p:extLst>
          </p:nvPr>
        </p:nvGraphicFramePr>
        <p:xfrm>
          <a:off x="2411760" y="2192814"/>
          <a:ext cx="6408712" cy="418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42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98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158 hipertensos.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80529" y="980728"/>
            <a:ext cx="87829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aos 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realização de exames complementares em dia de acordo com o protocolo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Indicador 2.4.Proporção de diabéticos com os exames complementares em dia de acordo com o protocolo.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209797926"/>
              </p:ext>
            </p:extLst>
          </p:nvPr>
        </p:nvGraphicFramePr>
        <p:xfrm>
          <a:off x="2337117" y="2420888"/>
          <a:ext cx="648335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10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31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57 diabéticos.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836712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2.5: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Priorizar a prescrição de medicamentos da farmácia popular para 100% dos hipertensos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cadastrados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unidade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2.5.Proporção de hipertensos com prescrição de medicamentos da Farmácia Popular/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Hiperdia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priorizada.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564558907"/>
              </p:ext>
            </p:extLst>
          </p:nvPr>
        </p:nvGraphicFramePr>
        <p:xfrm>
          <a:off x="2339752" y="2420888"/>
          <a:ext cx="66247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104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229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352 hipertensos.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115" algn="just"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2.6. Priorizar a prescrição de medicamentos da farmácia popular para 100% dos diabéticos cadastrados na unidade de saúde.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1115" algn="just">
              <a:spcAft>
                <a:spcPts val="0"/>
              </a:spcAft>
            </a:pPr>
            <a:r>
              <a:rPr lang="pt-BR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Indicador 2.6. 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Proporção de diabéticos com prescrição de medicamentos da Farmácia Popular/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Hiperdia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priorizada. </a:t>
            </a:r>
            <a:endParaRPr lang="pt-BR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452980956"/>
              </p:ext>
            </p:extLst>
          </p:nvPr>
        </p:nvGraphicFramePr>
        <p:xfrm>
          <a:off x="2289810" y="2105024"/>
          <a:ext cx="6458654" cy="449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36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89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134 diabéticos.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764704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Meta 2.7: Realizar avaliação da necessidade de atendimento odontológico em 100% dos hipertensos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Indicador 2.7.Proporção de hipertensos com avaliação da necessidade de atendimento odontológico.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998913072"/>
              </p:ext>
            </p:extLst>
          </p:nvPr>
        </p:nvGraphicFramePr>
        <p:xfrm>
          <a:off x="2252980" y="2137727"/>
          <a:ext cx="6639500" cy="445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109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259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405 hipertensos.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764704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2.8: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Realizar avaliação da necessidade de atendimento odontológico em 100%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diab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éticos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Indicador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2.8.Proporção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de hipertensos com avaliação da necessidade de atendimento odontológico.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38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98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158 diabéticos.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29203154"/>
              </p:ext>
            </p:extLst>
          </p:nvPr>
        </p:nvGraphicFramePr>
        <p:xfrm>
          <a:off x="2274887" y="2137727"/>
          <a:ext cx="6689601" cy="453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3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916832"/>
            <a:ext cx="7992888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Município do estado Amapá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-População estimada de 102.868 habitantes 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-Localizada às margens do Rio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Amazonas.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-Possui 10 Unidades Básicas de saúde (UBS) , com 30 Equipes da Estratégia de Saúde da Família (ESF)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Santana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2032" y="824518"/>
            <a:ext cx="8856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itchFamily="34" charset="0"/>
              </a:rPr>
              <a:t>Objetivo 3: </a:t>
            </a:r>
            <a:r>
              <a:rPr lang="pt-BR" sz="2000" dirty="0" smtClean="0">
                <a:latin typeface="Arial" panose="020B0604020202020204" pitchFamily="34" charset="0"/>
                <a:cs typeface="Arial" pitchFamily="34" charset="0"/>
              </a:rPr>
              <a:t>Melhorar </a:t>
            </a:r>
            <a:r>
              <a:rPr lang="pt-BR" sz="2000" dirty="0">
                <a:latin typeface="Arial" panose="020B0604020202020204" pitchFamily="34" charset="0"/>
                <a:cs typeface="Arial" pitchFamily="34" charset="0"/>
              </a:rPr>
              <a:t>a adesão de Hipertensos e/ou Diabéticos ao programa</a:t>
            </a:r>
            <a:r>
              <a:rPr lang="pt-BR" sz="2000" dirty="0" smtClean="0">
                <a:latin typeface="Arial" panose="020B0604020202020204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itchFamily="34" charset="0"/>
            </a:endParaRP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3.1.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Buscar 100% dos hipertensos faltosos às consultas na unidade de saúde conforme a periodicidade recomendada.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Indicador 3.1.Proporção de hipertensos faltosos às consultas médicas com busca ativa.</a:t>
            </a: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3.2.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Buscar 100% dos diabéticos faltosos às consultas na unidade de saúde conforme a periodicidade recomendada.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Indicador 3.2.Proporção de diabéticos faltosos às consultas médicas com busca ativa.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9262" y="5085184"/>
            <a:ext cx="700252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 dos hipertensos e diabéticos faltosos receberam busca ativa. Este indicador permaneceu em 100% durante os três meses da intervenção.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informações.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4.1.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Manter ficha de acompanhamento de 100% dos hipertensos cadastrados na unidade de saúde.</a:t>
            </a:r>
          </a:p>
          <a:p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Indicador 4.1.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Proporção de hipertensos com registro adequado na ficha de acompanhamento.</a:t>
            </a: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406556010"/>
              </p:ext>
            </p:extLst>
          </p:nvPr>
        </p:nvGraphicFramePr>
        <p:xfrm>
          <a:off x="2223770" y="2470717"/>
          <a:ext cx="6524694" cy="4054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88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215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348 hipertensos.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9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Melhorar o registro das informações.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4.2.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</a:p>
          <a:p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Indicador </a:t>
            </a:r>
            <a:r>
              <a:rPr lang="pt-B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4.2.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registro adequado na ficha de acompanhamento.</a:t>
            </a: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30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84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127 diabéticos.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24982955"/>
              </p:ext>
            </p:extLst>
          </p:nvPr>
        </p:nvGraphicFramePr>
        <p:xfrm>
          <a:off x="2297112" y="2229167"/>
          <a:ext cx="6451352" cy="436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981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5: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Mapear hipertensos e diabéticos de risco para doença cardiovascular.</a:t>
            </a: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5.1.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estratificação do risco cardiovascular em 100% dos hipertensos cadastrados na unidade de saúde. 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Indicador 5.1.Proporção de hipertensos com estratificação de risco cardiovascular.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5.2.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Realizar estratificação do risco cardiovascular em 100% dos diabéticos cadastrados na unidade de saúde. 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Indicador 5.2.Proporção de diabéticos com estratificação de risco cardiovascular. </a:t>
            </a:r>
          </a:p>
          <a:p>
            <a:pPr algn="just"/>
            <a:endParaRPr 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49262" y="5085184"/>
            <a:ext cx="700252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 dos hipertensos e diabéticos foram mapeados para estratificação de risco. Este indicador permaneceu em 100% durante os três meses da intervenção.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980728"/>
            <a:ext cx="85689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6.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a saúde de hipertensos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6.1.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nutricional sobre alimentação saudável a 100% dos hipertensos.	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6.1.Proporção de hipertensos com orientação nutricional sobre alimentação saudável.   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6.2.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nutricional sobre alimentação saudável a 100% dos diabéticos.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6.2.Proporção de diabéticos com orientação nutricional sobre alimentação saudável. 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49262" y="5085184"/>
            <a:ext cx="7002524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 dos hipertensos e diabéticos receberam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orientação nutricional sobre alimentação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saudável. Este indicador permaneceu em 100% durante os três meses da intervenção.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980728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6.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a saúde de hipertensos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6.3.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usuários hipertensos.</a:t>
            </a: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Indicador 6.3. Proporção de hipertensos com orientação sobre prática regular de atividade física.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70378302"/>
              </p:ext>
            </p:extLst>
          </p:nvPr>
        </p:nvGraphicFramePr>
        <p:xfrm>
          <a:off x="2339752" y="2708920"/>
          <a:ext cx="64807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96840" y="3757683"/>
            <a:ext cx="161086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 mês: 114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2º mês: 265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3º mês: 411 hipertensos.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33265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Objetivo 6.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Promover a saúde de hipertensos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diabéticos.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6.4.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Garantir orientação em relação à prática regular de atividade física a 100% dos usuários hipertensos.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6.5.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sobre os riscos do tabagismo a 100% dos usuários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hipertensos.</a:t>
            </a:r>
          </a:p>
          <a:p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6.6.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Garantir orientação sobre os riscos do tabagismo a 100% dos usuários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diabéticos.</a:t>
            </a:r>
          </a:p>
          <a:p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6.7.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orientação sobre higiene bucal a 100% dos usuários hipertensos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6.8.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orientação sobre higiene bucal a 100% dos usuários diabéticos.</a:t>
            </a:r>
          </a:p>
          <a:p>
            <a:endParaRPr lang="pt-BR" sz="20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87624" y="5611024"/>
            <a:ext cx="700252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Estes indicadores permaneceram em 100% durante os três meses da intervenção.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20761" y="138556"/>
            <a:ext cx="2233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2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8" name="Elipse 7"/>
          <p:cNvSpPr/>
          <p:nvPr/>
        </p:nvSpPr>
        <p:spPr>
          <a:xfrm rot="20279026">
            <a:off x="2189269" y="5864489"/>
            <a:ext cx="15144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 rot="20077702">
            <a:off x="5122093" y="4131751"/>
            <a:ext cx="3454373" cy="13718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 organizada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Adequado planejamento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capacitada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 rot="20023776">
            <a:off x="1089735" y="4533826"/>
            <a:ext cx="1906287" cy="98131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erviço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 rot="20088337">
            <a:off x="4545830" y="2474565"/>
            <a:ext cx="3429470" cy="1483113"/>
          </a:xfrm>
          <a:prstGeom prst="roundRect">
            <a:avLst>
              <a:gd name="adj" fmla="val 12861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colhimento de Qualidade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Agendamentos mais organizados ,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Melhor definição  do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papel de cada profissional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 rot="20198640">
            <a:off x="403746" y="2906019"/>
            <a:ext cx="2483848" cy="14074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uxograma: Disco magnético 3"/>
          <p:cNvSpPr/>
          <p:nvPr/>
        </p:nvSpPr>
        <p:spPr>
          <a:xfrm>
            <a:off x="311533" y="723331"/>
            <a:ext cx="3076523" cy="1924335"/>
          </a:xfrm>
          <a:prstGeom prst="flowChartMagneticDisk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t-BR" sz="2800" b="1" kern="0" dirty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Importância da intervenção</a:t>
            </a:r>
            <a:endParaRPr lang="pt-B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 rot="20116605">
            <a:off x="3963993" y="716814"/>
            <a:ext cx="3318223" cy="16444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Mais Participação 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Maior conhecimento destas doenças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Maior vínculos  com as equipes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</a:rPr>
              <a:t>Satisfação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 rot="19604357">
            <a:off x="2866321" y="2688735"/>
            <a:ext cx="1201119" cy="477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19604357">
            <a:off x="3228195" y="4179426"/>
            <a:ext cx="1201119" cy="477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 rot="19604357">
            <a:off x="3772005" y="5561179"/>
            <a:ext cx="1201119" cy="47799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4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36419" y="188640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11" name="Seta para cima e para baixo 10"/>
          <p:cNvSpPr/>
          <p:nvPr/>
        </p:nvSpPr>
        <p:spPr>
          <a:xfrm>
            <a:off x="4293680" y="2660360"/>
            <a:ext cx="484632" cy="1216152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Fluxograma: Preparação 3"/>
          <p:cNvSpPr/>
          <p:nvPr/>
        </p:nvSpPr>
        <p:spPr>
          <a:xfrm>
            <a:off x="1943708" y="815516"/>
            <a:ext cx="5184576" cy="153336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Intervenção incorporada à rotina do serviço</a:t>
            </a:r>
          </a:p>
          <a:p>
            <a:pPr algn="ctr"/>
            <a:endParaRPr lang="pt-BR" dirty="0"/>
          </a:p>
        </p:txBody>
      </p:sp>
      <p:sp>
        <p:nvSpPr>
          <p:cNvPr id="14" name="Fluxograma: Preparação 13"/>
          <p:cNvSpPr/>
          <p:nvPr/>
        </p:nvSpPr>
        <p:spPr>
          <a:xfrm>
            <a:off x="341530" y="4077073"/>
            <a:ext cx="8460940" cy="252734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Pretendemos </a:t>
            </a:r>
          </a:p>
          <a:p>
            <a:pPr algn="ctr"/>
            <a:r>
              <a:rPr lang="pt-B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400" b="1" i="1" dirty="0" smtClean="0">
                <a:solidFill>
                  <a:schemeClr val="tx2"/>
                </a:solidFill>
              </a:rPr>
              <a:t>Ampliar</a:t>
            </a:r>
            <a:r>
              <a:rPr lang="pt-BR" sz="2400" b="1" i="1" dirty="0" smtClean="0">
                <a:solidFill>
                  <a:schemeClr val="tx2"/>
                </a:solidFill>
              </a:rPr>
              <a:t> </a:t>
            </a:r>
            <a:r>
              <a:rPr lang="pt-BR" sz="2400" b="1" i="1" dirty="0" smtClean="0">
                <a:solidFill>
                  <a:schemeClr val="tx2"/>
                </a:solidFill>
              </a:rPr>
              <a:t>a cobertura dos usuários </a:t>
            </a:r>
            <a:r>
              <a:rPr lang="pt-BR" sz="2400" b="1" i="1" dirty="0" smtClean="0">
                <a:solidFill>
                  <a:schemeClr val="tx2"/>
                </a:solidFill>
              </a:rPr>
              <a:t>Hipertensos.</a:t>
            </a:r>
            <a:endParaRPr lang="pt-BR" sz="2400" b="1" i="1" dirty="0" smtClean="0">
              <a:solidFill>
                <a:schemeClr val="tx2"/>
              </a:solidFill>
            </a:endParaRPr>
          </a:p>
          <a:p>
            <a:pPr algn="just"/>
            <a:r>
              <a:rPr lang="pt-BR" sz="2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Expandir nossa intervenção às demais equipes da UBS</a:t>
            </a:r>
            <a:r>
              <a:rPr lang="pt-BR" sz="2400" b="1" i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95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ulado 3"/>
          <p:cNvSpPr/>
          <p:nvPr/>
        </p:nvSpPr>
        <p:spPr>
          <a:xfrm>
            <a:off x="611560" y="432048"/>
            <a:ext cx="3528392" cy="1124744"/>
          </a:xfrm>
          <a:prstGeom prst="wav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 sz="1400" b="1" kern="0" dirty="0" smtClean="0">
              <a:ln w="3175" cmpd="sng">
                <a:noFill/>
              </a:ln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pt-BR" sz="1400" b="1" kern="0" dirty="0" smtClean="0">
                <a:ln w="3175" cmpd="sng">
                  <a:noFill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Reflexão crítica sobre meu processo pessoal de aprendizagem.</a:t>
            </a:r>
          </a:p>
          <a:p>
            <a:pPr algn="ctr"/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6" name="Cilindro 5"/>
          <p:cNvSpPr/>
          <p:nvPr/>
        </p:nvSpPr>
        <p:spPr>
          <a:xfrm>
            <a:off x="755576" y="1844824"/>
            <a:ext cx="3024336" cy="4464496"/>
          </a:xfrm>
          <a:prstGeom prst="ca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b="1" u="sng" dirty="0" smtClean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Minhas expectativas</a:t>
            </a:r>
          </a:p>
          <a:p>
            <a:pPr lvl="0"/>
            <a:endParaRPr lang="pt-BR" b="1" dirty="0" smtClean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pt-BR" b="1" dirty="0" smtClean="0">
                <a:solidFill>
                  <a:schemeClr val="tx2"/>
                </a:solidFill>
              </a:rPr>
              <a:t>Adquirir um conjunto de conhecimentos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Troca de conhecimentos e experiências com profissionais </a:t>
            </a:r>
          </a:p>
          <a:p>
            <a:r>
              <a:rPr lang="pt-BR" b="1" dirty="0" smtClean="0">
                <a:solidFill>
                  <a:schemeClr val="tx2"/>
                </a:solidFill>
              </a:rPr>
              <a:t>Combater os principais problemas de saúde da minha comunidade e melhorar os indicadores de saúde da população brasileira. </a:t>
            </a:r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139952" y="432048"/>
            <a:ext cx="4752528" cy="587727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Conhecer as principais problemáticas do Sistema Único de Saúde.</a:t>
            </a:r>
          </a:p>
          <a:p>
            <a:pPr lvl="0">
              <a:lnSpc>
                <a:spcPct val="150000"/>
              </a:lnSpc>
            </a:pP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-Atualização dos protocolos no Brasil.</a:t>
            </a:r>
          </a:p>
          <a:p>
            <a:pPr lvl="0">
              <a:lnSpc>
                <a:spcPct val="150000"/>
              </a:lnSpc>
            </a:pPr>
            <a:r>
              <a:rPr lang="pt-BR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as deficiências que tinha a minha UBS e a importância de desenvolver uma atenção integral para melhorar as mesmas.</a:t>
            </a:r>
          </a:p>
          <a:p>
            <a:pPr lvl="0">
              <a:lnSpc>
                <a:spcPct val="150000"/>
              </a:lnSpc>
            </a:pPr>
            <a:r>
              <a:rPr lang="pt-BR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pt-BR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Superação do idioma português</a:t>
            </a:r>
          </a:p>
          <a:p>
            <a:pPr lvl="0">
              <a:lnSpc>
                <a:spcPct val="150000"/>
              </a:lnSpc>
            </a:pP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-Manter relações de confiança e afetividade com os usuários e garantir a sua participação social e comunitária no cuidado da sua saúde, da saúde da família e da comunidade</a:t>
            </a:r>
          </a:p>
          <a:p>
            <a:pPr lvl="0">
              <a:lnSpc>
                <a:spcPct val="150000"/>
              </a:lnSpc>
            </a:pPr>
            <a:r>
              <a:rPr lang="pt-B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-Garantir uma atenção à saúde da nossa população com mais qualidade </a:t>
            </a:r>
            <a:endParaRPr lang="pt-BR" sz="1600" b="1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5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5240"/>
            <a:ext cx="7886700" cy="869929"/>
          </a:xfrm>
        </p:spPr>
        <p:txBody>
          <a:bodyPr/>
          <a:lstStyle/>
          <a:p>
            <a:pPr algn="ctr"/>
            <a:r>
              <a:rPr lang="pt-BR" sz="3200" b="1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965916"/>
            <a:ext cx="8025953" cy="5640946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HAS </a:t>
            </a:r>
            <a:r>
              <a:rPr lang="pt-BR" sz="3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 </a:t>
            </a:r>
            <a:r>
              <a:rPr lang="pt-BR" sz="3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DM</a:t>
            </a:r>
            <a:endParaRPr lang="pt-BR" sz="34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Alta morbimortalidade</a:t>
            </a:r>
            <a:r>
              <a:rPr lang="pt-BR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marL="0" indent="0" algn="ctr">
              <a:buNone/>
            </a:pPr>
            <a:r>
              <a:rPr lang="pt-BR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0" indent="0"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Evitar as complicações  </a:t>
            </a:r>
          </a:p>
          <a:p>
            <a:pPr marL="0" indent="0" algn="ctr"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Melhorar a qualidade de vida.</a:t>
            </a:r>
            <a:endParaRPr lang="pt-BR" sz="3000" b="1" dirty="0"/>
          </a:p>
        </p:txBody>
      </p:sp>
      <p:sp>
        <p:nvSpPr>
          <p:cNvPr id="8" name="Seta em curva para a esquerda 7"/>
          <p:cNvSpPr/>
          <p:nvPr/>
        </p:nvSpPr>
        <p:spPr>
          <a:xfrm>
            <a:off x="7156628" y="1506451"/>
            <a:ext cx="930288" cy="2441758"/>
          </a:xfrm>
          <a:prstGeom prst="curved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Seta à esquerda, à direita e acima 11"/>
          <p:cNvSpPr/>
          <p:nvPr/>
        </p:nvSpPr>
        <p:spPr>
          <a:xfrm rot="16200000">
            <a:off x="3680401" y="3054547"/>
            <a:ext cx="1216152" cy="1184564"/>
          </a:xfrm>
          <a:prstGeom prst="leftRight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779912" y="2239596"/>
            <a:ext cx="1440160" cy="7476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014649" y="4306425"/>
            <a:ext cx="1331492" cy="7343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Assistência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245981" y="3123211"/>
            <a:ext cx="1307712" cy="11316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2">
                    <a:lumMod val="25000"/>
                  </a:schemeClr>
                </a:solidFill>
              </a:rPr>
              <a:t>Prevenção</a:t>
            </a:r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 rot="10800000" flipV="1">
            <a:off x="5327429" y="2727330"/>
            <a:ext cx="1518974" cy="183899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Ações na Atenção Básica </a:t>
            </a:r>
          </a:p>
        </p:txBody>
      </p:sp>
      <p:sp>
        <p:nvSpPr>
          <p:cNvPr id="5" name="Seta em curva para a direita 4"/>
          <p:cNvSpPr/>
          <p:nvPr/>
        </p:nvSpPr>
        <p:spPr>
          <a:xfrm>
            <a:off x="611560" y="3174820"/>
            <a:ext cx="1187751" cy="24144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ROLANDO\FOTOS\FOTOS BRASIL\PARA CURSO\20140920_0922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0117" y="2169073"/>
            <a:ext cx="424889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971" y="1916832"/>
            <a:ext cx="5479640" cy="410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de cantos arredondados 1"/>
          <p:cNvSpPr/>
          <p:nvPr/>
        </p:nvSpPr>
        <p:spPr>
          <a:xfrm>
            <a:off x="1894332" y="548680"/>
            <a:ext cx="5557988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2"/>
                </a:solidFill>
              </a:rPr>
              <a:t>Trabalhando com equipe em nossa comunidade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5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412776"/>
            <a:ext cx="7416824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>
                <a:solidFill>
                  <a:schemeClr val="tx2">
                    <a:lumMod val="75000"/>
                  </a:schemeClr>
                </a:solidFill>
              </a:rPr>
              <a:t>Há verdadeiramente duas coisas diferentes: saber e crer que se sabe. A ciência consiste em saber; em crer que se sabe reside a ignorância</a:t>
            </a:r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/>
            <a:endParaRPr lang="pt-BR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</a:rPr>
              <a:t>Hipócrates</a:t>
            </a:r>
            <a:endParaRPr lang="pt-B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331640" y="2204864"/>
            <a:ext cx="6120680" cy="35283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</a:rPr>
              <a:t>MUITO OBRIGADO</a:t>
            </a:r>
            <a:endParaRPr lang="pt-BR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74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UBS  Igarapé da fortaleza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67544" y="3068960"/>
            <a:ext cx="316835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Equipes De Saúde Familiar </a:t>
            </a:r>
          </a:p>
          <a:p>
            <a:pPr algn="ctr"/>
            <a:endParaRPr lang="pt-BR" dirty="0"/>
          </a:p>
        </p:txBody>
      </p:sp>
      <p:sp>
        <p:nvSpPr>
          <p:cNvPr id="7" name="Seta para baixo 6"/>
          <p:cNvSpPr/>
          <p:nvPr/>
        </p:nvSpPr>
        <p:spPr>
          <a:xfrm>
            <a:off x="1331640" y="1916832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4391980" y="2225016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6697238" y="2060848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2051720" y="5085184"/>
            <a:ext cx="5328592" cy="9236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ESTIMATIVA</a:t>
            </a:r>
          </a:p>
          <a:p>
            <a:r>
              <a:rPr lang="pt-BR" sz="1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1168 usuários portadores de HAS e 288 portadores de DM na área abrangência da UBS</a:t>
            </a:r>
          </a:p>
          <a:p>
            <a:pPr algn="ctr"/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792924" y="3068960"/>
            <a:ext cx="317477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População adstrita de 7678 habitantes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8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338" y="524783"/>
            <a:ext cx="7886700" cy="1007705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pt-BR" sz="3200" b="1" u="sng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Introdução </a:t>
            </a:r>
            <a:r>
              <a:rPr lang="pt-BR" sz="3200" u="sng" dirty="0">
                <a:solidFill>
                  <a:prstClr val="white"/>
                </a:solidFill>
                <a:latin typeface="Century Gothic"/>
                <a:ea typeface="+mn-ea"/>
                <a:cs typeface="+mn-cs"/>
              </a:rPr>
              <a:t/>
            </a:r>
            <a:br>
              <a:rPr lang="pt-BR" sz="3200" u="sng" dirty="0">
                <a:solidFill>
                  <a:prstClr val="white"/>
                </a:solidFill>
                <a:latin typeface="Century Gothic"/>
                <a:ea typeface="+mn-ea"/>
                <a:cs typeface="+mn-cs"/>
              </a:rPr>
            </a:br>
            <a:endParaRPr lang="pt-BR" u="sng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56616" y="999744"/>
            <a:ext cx="8467344" cy="426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sng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kumimoji="0" lang="pt-BR" sz="2800" b="0" i="0" u="sng" strike="noStrike" kern="1200" cap="none" spc="0" normalizeH="0" baseline="0" noProof="0" dirty="0">
              <a:ln w="3175" cmpd="sng"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Fluxograma: Processo alternativo 4"/>
          <p:cNvSpPr/>
          <p:nvPr/>
        </p:nvSpPr>
        <p:spPr>
          <a:xfrm>
            <a:off x="5982304" y="1132114"/>
            <a:ext cx="2841655" cy="70914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Baixa Cobertura</a:t>
            </a:r>
          </a:p>
        </p:txBody>
      </p:sp>
      <p:sp>
        <p:nvSpPr>
          <p:cNvPr id="6" name="Fluxograma: Processo alternativo 5"/>
          <p:cNvSpPr/>
          <p:nvPr/>
        </p:nvSpPr>
        <p:spPr>
          <a:xfrm>
            <a:off x="6022910" y="4860444"/>
            <a:ext cx="2801049" cy="818606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Deficientes registros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7" name="Fluxograma: Processo alternativo 6"/>
          <p:cNvSpPr/>
          <p:nvPr/>
        </p:nvSpPr>
        <p:spPr>
          <a:xfrm>
            <a:off x="6022910" y="2048220"/>
            <a:ext cx="2801050" cy="634571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Baixa Adesão</a:t>
            </a:r>
          </a:p>
        </p:txBody>
      </p:sp>
      <p:sp>
        <p:nvSpPr>
          <p:cNvPr id="9" name="Fluxograma: Processo alternativo 8"/>
          <p:cNvSpPr/>
          <p:nvPr/>
        </p:nvSpPr>
        <p:spPr>
          <a:xfrm>
            <a:off x="6022911" y="2858987"/>
            <a:ext cx="2801049" cy="847499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Acolhimento inadequado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uxograma: Processo alternativo 10"/>
          <p:cNvSpPr/>
          <p:nvPr/>
        </p:nvSpPr>
        <p:spPr>
          <a:xfrm>
            <a:off x="6022910" y="3843482"/>
            <a:ext cx="2801050" cy="84430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Insuficiente ações de promoção de saúde 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uxograma: Processo alternativo 11"/>
          <p:cNvSpPr/>
          <p:nvPr/>
        </p:nvSpPr>
        <p:spPr>
          <a:xfrm>
            <a:off x="6022909" y="5841749"/>
            <a:ext cx="2819150" cy="81434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Deficiente qualidade dos atendimentos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uxograma: Conector 13"/>
          <p:cNvSpPr/>
          <p:nvPr/>
        </p:nvSpPr>
        <p:spPr>
          <a:xfrm>
            <a:off x="356616" y="1226978"/>
            <a:ext cx="4320162" cy="5021943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Ação programática de atenção aos HAS </a:t>
            </a:r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DM antes da intervenção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 rot="20984479">
            <a:off x="4240219" y="1714208"/>
            <a:ext cx="1543688" cy="195023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21206656">
            <a:off x="4600060" y="2516637"/>
            <a:ext cx="1272058" cy="18578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 rot="21330350">
            <a:off x="4741156" y="3270952"/>
            <a:ext cx="1212962" cy="181739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 rot="203665">
            <a:off x="4703114" y="4201301"/>
            <a:ext cx="1212962" cy="187422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 rot="538531">
            <a:off x="4556993" y="4958291"/>
            <a:ext cx="1321321" cy="156985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 rot="1118746">
            <a:off x="4326272" y="5661843"/>
            <a:ext cx="1458965" cy="186683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5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8569" y="616040"/>
            <a:ext cx="6858000" cy="122878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BR" sz="3600" b="1" u="sng" spc="50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Objetivo </a:t>
            </a:r>
            <a:r>
              <a:rPr lang="pt-BR" sz="3600" b="1" u="sng" spc="50" dirty="0" smtClean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Geral</a:t>
            </a:r>
            <a:r>
              <a:rPr lang="pt-BR" sz="3600" b="1" u="sng" spc="50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3600" b="1" u="sng" spc="50" dirty="0">
                <a:ln w="0"/>
                <a:solidFill>
                  <a:prstClr val="black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pt-BR" sz="36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2318" y="2581892"/>
            <a:ext cx="6858000" cy="1346165"/>
          </a:xfrm>
        </p:spPr>
        <p:txBody>
          <a:bodyPr>
            <a:normAutofit/>
          </a:bodyPr>
          <a:lstStyle/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86000" y="4434115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16187" y="1916833"/>
            <a:ext cx="7762763" cy="3324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Melhorar a atenção à saúde dos usuários com Hipertensão e Diabetes, na UBS Igarapé da Fortaleza, no município de Santana /AP.</a:t>
            </a:r>
            <a:endParaRPr lang="pt-BR" sz="32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704703" y="48774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421589" y="3138091"/>
            <a:ext cx="3672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Informar a comunidade sobre a existência do Programa de Atenção à Hipertensão Arterial e à Diabetes </a:t>
            </a: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Mellitus</a:t>
            </a:r>
            <a:endParaRPr lang="pt-BR" b="1" dirty="0"/>
          </a:p>
        </p:txBody>
      </p:sp>
      <p:sp>
        <p:nvSpPr>
          <p:cNvPr id="18" name="Retângulo 17"/>
          <p:cNvSpPr/>
          <p:nvPr/>
        </p:nvSpPr>
        <p:spPr>
          <a:xfrm>
            <a:off x="5380990" y="2060142"/>
            <a:ext cx="3511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</a:rPr>
              <a:t>Capacitar a equipe da unidade de saúde </a:t>
            </a:r>
            <a:endParaRPr lang="pt-BR" b="1" dirty="0"/>
          </a:p>
        </p:txBody>
      </p:sp>
      <p:sp>
        <p:nvSpPr>
          <p:cNvPr id="20" name="Retângulo 19"/>
          <p:cNvSpPr/>
          <p:nvPr/>
        </p:nvSpPr>
        <p:spPr>
          <a:xfrm>
            <a:off x="5406273" y="4730098"/>
            <a:ext cx="3633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Monitorar o cumprimento da periodicidade das consultas previstas no protocolo</a:t>
            </a:r>
            <a:endParaRPr lang="pt-BR" b="1" dirty="0"/>
          </a:p>
        </p:txBody>
      </p:sp>
      <p:sp>
        <p:nvSpPr>
          <p:cNvPr id="25" name="Estrela de 4 pontas 24"/>
          <p:cNvSpPr/>
          <p:nvPr/>
        </p:nvSpPr>
        <p:spPr>
          <a:xfrm>
            <a:off x="3026228" y="301625"/>
            <a:ext cx="511629" cy="66898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ítulo 1"/>
          <p:cNvSpPr>
            <a:spLocks noGrp="1"/>
          </p:cNvSpPr>
          <p:nvPr>
            <p:ph type="body" idx="1"/>
          </p:nvPr>
        </p:nvSpPr>
        <p:spPr>
          <a:xfrm>
            <a:off x="803672" y="301626"/>
            <a:ext cx="7796213" cy="976313"/>
          </a:xfrm>
        </p:spPr>
        <p:txBody>
          <a:bodyPr/>
          <a:lstStyle/>
          <a:p>
            <a:pPr algn="ctr"/>
            <a:r>
              <a:rPr lang="pt-BR" sz="3200" b="1" u="sng" dirty="0" smtClean="0">
                <a:ln w="3175" cmpd="sng">
                  <a:noFill/>
                </a:ln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Metodologia </a:t>
            </a:r>
            <a:endParaRPr lang="pt-BR" u="sng" dirty="0"/>
          </a:p>
        </p:txBody>
      </p:sp>
      <p:sp>
        <p:nvSpPr>
          <p:cNvPr id="12" name="Retângulo 11"/>
          <p:cNvSpPr/>
          <p:nvPr/>
        </p:nvSpPr>
        <p:spPr>
          <a:xfrm>
            <a:off x="236486" y="4738962"/>
            <a:ext cx="2492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Melhorar o acolhimento </a:t>
            </a:r>
            <a:endParaRPr lang="pt-BR" b="1" dirty="0"/>
          </a:p>
        </p:txBody>
      </p:sp>
      <p:sp>
        <p:nvSpPr>
          <p:cNvPr id="14" name="Retângulo 13"/>
          <p:cNvSpPr/>
          <p:nvPr/>
        </p:nvSpPr>
        <p:spPr>
          <a:xfrm>
            <a:off x="236486" y="3318139"/>
            <a:ext cx="2492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Garantir o registro dos hipertensos e diabéticos cadastrados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216518" y="2007563"/>
            <a:ext cx="24928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Monitorar </a:t>
            </a:r>
            <a:r>
              <a:rPr lang="pt-BR" b="1" dirty="0">
                <a:latin typeface="Arial" panose="020B0604020202020204" pitchFamily="34" charset="0"/>
                <a:ea typeface="Times New Roman" panose="02020603050405020304" pitchFamily="18" charset="0"/>
              </a:rPr>
              <a:t>o número de hipertensos e diabéticos cadastrados </a:t>
            </a:r>
            <a:endParaRPr lang="pt-BR" b="1" dirty="0"/>
          </a:p>
        </p:txBody>
      </p:sp>
      <p:sp>
        <p:nvSpPr>
          <p:cNvPr id="6" name="Retângulo 5"/>
          <p:cNvSpPr/>
          <p:nvPr/>
        </p:nvSpPr>
        <p:spPr>
          <a:xfrm>
            <a:off x="3058886" y="2492896"/>
            <a:ext cx="164999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</a:rPr>
              <a:t>AÇÕES</a:t>
            </a:r>
            <a:endParaRPr lang="pt-B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6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98207" y="244948"/>
            <a:ext cx="5813474" cy="1240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b="1" dirty="0" smtClean="0">
              <a:latin typeface="Arial" panose="020B0604020202020204" pitchFamily="34" charset="0"/>
              <a:cs typeface="Arial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624943" y="1801662"/>
            <a:ext cx="2095154" cy="23814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chemeClr val="tx1"/>
                </a:solidFill>
              </a:rPr>
              <a:t>Logística</a:t>
            </a:r>
          </a:p>
        </p:txBody>
      </p:sp>
      <p:sp>
        <p:nvSpPr>
          <p:cNvPr id="20" name="Elipse 19"/>
          <p:cNvSpPr/>
          <p:nvPr/>
        </p:nvSpPr>
        <p:spPr>
          <a:xfrm rot="10800000" flipV="1">
            <a:off x="5436096" y="327414"/>
            <a:ext cx="3037116" cy="12772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Rastreamento na população</a:t>
            </a:r>
          </a:p>
        </p:txBody>
      </p:sp>
      <p:sp>
        <p:nvSpPr>
          <p:cNvPr id="21" name="Elipse 20"/>
          <p:cNvSpPr/>
          <p:nvPr/>
        </p:nvSpPr>
        <p:spPr>
          <a:xfrm>
            <a:off x="1235862" y="288309"/>
            <a:ext cx="3109883" cy="13554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Preenchimento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monitoramento de fichas de cadastros e </a:t>
            </a:r>
            <a:r>
              <a:rPr lang="pt-BR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</a:t>
            </a:r>
            <a:endParaRPr lang="pt-BR" sz="1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848824" y="1899678"/>
            <a:ext cx="3089758" cy="123055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Preenchimento e monitoramento de fichas de cadastros e registros</a:t>
            </a:r>
          </a:p>
        </p:txBody>
      </p:sp>
      <p:sp>
        <p:nvSpPr>
          <p:cNvPr id="23" name="Elipse 22"/>
          <p:cNvSpPr/>
          <p:nvPr/>
        </p:nvSpPr>
        <p:spPr>
          <a:xfrm>
            <a:off x="482367" y="1738480"/>
            <a:ext cx="2968498" cy="13917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Agendamento de consulta  com prioridade aos de maior risco</a:t>
            </a:r>
          </a:p>
        </p:txBody>
      </p:sp>
      <p:sp>
        <p:nvSpPr>
          <p:cNvPr id="24" name="Elipse 23"/>
          <p:cNvSpPr/>
          <p:nvPr/>
        </p:nvSpPr>
        <p:spPr>
          <a:xfrm>
            <a:off x="283028" y="3382975"/>
            <a:ext cx="3341915" cy="142610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dos professionais utilizando os protocolos de atendimento</a:t>
            </a:r>
          </a:p>
        </p:txBody>
      </p:sp>
      <p:sp>
        <p:nvSpPr>
          <p:cNvPr id="25" name="Elipse 24"/>
          <p:cNvSpPr/>
          <p:nvPr/>
        </p:nvSpPr>
        <p:spPr>
          <a:xfrm>
            <a:off x="6019803" y="3462513"/>
            <a:ext cx="2905782" cy="126703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 de faltosos</a:t>
            </a:r>
          </a:p>
        </p:txBody>
      </p:sp>
      <p:sp>
        <p:nvSpPr>
          <p:cNvPr id="27" name="Elipse 26"/>
          <p:cNvSpPr/>
          <p:nvPr/>
        </p:nvSpPr>
        <p:spPr>
          <a:xfrm>
            <a:off x="145353" y="4927845"/>
            <a:ext cx="3171222" cy="128368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Acolhimento dos usuários</a:t>
            </a:r>
          </a:p>
        </p:txBody>
      </p:sp>
      <p:sp>
        <p:nvSpPr>
          <p:cNvPr id="29" name="Elipse 28"/>
          <p:cNvSpPr/>
          <p:nvPr/>
        </p:nvSpPr>
        <p:spPr>
          <a:xfrm>
            <a:off x="3450864" y="4499012"/>
            <a:ext cx="2550828" cy="20578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 de promoção saúde na UBS e comunidade</a:t>
            </a:r>
          </a:p>
        </p:txBody>
      </p:sp>
      <p:sp>
        <p:nvSpPr>
          <p:cNvPr id="31" name="Elipse 30"/>
          <p:cNvSpPr/>
          <p:nvPr/>
        </p:nvSpPr>
        <p:spPr>
          <a:xfrm>
            <a:off x="6135981" y="5061821"/>
            <a:ext cx="2917369" cy="128368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das ações na comunidade</a:t>
            </a:r>
          </a:p>
        </p:txBody>
      </p:sp>
    </p:spTree>
    <p:extLst>
      <p:ext uri="{BB962C8B-B14F-4D97-AF65-F5344CB8AC3E}">
        <p14:creationId xmlns:p14="http://schemas.microsoft.com/office/powerpoint/2010/main" val="31707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475656" y="2204864"/>
            <a:ext cx="5616624" cy="24265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Objetivos, Metas </a:t>
            </a:r>
            <a:br>
              <a:rPr lang="pt-B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br>
              <a:rPr lang="pt-B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Resultados </a:t>
            </a:r>
          </a:p>
          <a:p>
            <a:pPr algn="ctr"/>
            <a:endParaRPr lang="pt-B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480</TotalTime>
  <Words>1555</Words>
  <Application>Microsoft Office PowerPoint</Application>
  <PresentationFormat>Apresentação na tela (4:3)</PresentationFormat>
  <Paragraphs>235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Candara</vt:lpstr>
      <vt:lpstr>Century Gothic</vt:lpstr>
      <vt:lpstr>Symbol</vt:lpstr>
      <vt:lpstr>Times New Roman</vt:lpstr>
      <vt:lpstr>Forma de Onda</vt:lpstr>
      <vt:lpstr>Universidade Aberta do Sistema Único de Saúde Universidade Federal de Pelotas  Departamento de Medicina Social Curso de Especialização em  Saúde da Família - Modalidade à Distância  Turma 7 </vt:lpstr>
      <vt:lpstr>Santana</vt:lpstr>
      <vt:lpstr>  Introdução</vt:lpstr>
      <vt:lpstr>UBS  Igarapé da fortaleza</vt:lpstr>
      <vt:lpstr>Introdução  </vt:lpstr>
      <vt:lpstr>Objetivo Geral </vt:lpstr>
      <vt:lpstr>Apresentação do PowerPoint</vt:lpstr>
      <vt:lpstr>Apresentação do PowerPoint</vt:lpstr>
      <vt:lpstr>Apresentação do PowerPoint</vt:lpstr>
      <vt:lpstr>Apresentação do PowerPoint</vt:lpstr>
      <vt:lpstr>Objetivo 1: Ampliar a cobertura aos Hipertensos e/ou Diabéticos Meta 1.1: Cadastrar 60 % dos Hipertensos da área de abrangência</vt:lpstr>
      <vt:lpstr>Objetivo 1: Ampliar a cobertura aos Hipertensos e/ou Diabéticos Meta 1.2: Cadastrar 60 % dos Diabéticos da área de abrangência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Sistema Único de Saúde Universidade Federal de Pelotas  Departamento de Medicina Social Curso de Especialização em  Saúde da Família - Modalidade à Distância  Turma 7</dc:title>
  <dc:creator>Rolando</dc:creator>
  <cp:lastModifiedBy>Mariana Cademartori</cp:lastModifiedBy>
  <cp:revision>32</cp:revision>
  <dcterms:created xsi:type="dcterms:W3CDTF">2015-10-13T17:35:03Z</dcterms:created>
  <dcterms:modified xsi:type="dcterms:W3CDTF">2015-10-19T13:56:03Z</dcterms:modified>
</cp:coreProperties>
</file>