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31"/>
  </p:notesMasterIdLst>
  <p:sldIdLst>
    <p:sldId id="256" r:id="rId2"/>
    <p:sldId id="294" r:id="rId3"/>
    <p:sldId id="257" r:id="rId4"/>
    <p:sldId id="258" r:id="rId5"/>
    <p:sldId id="260" r:id="rId6"/>
    <p:sldId id="296" r:id="rId7"/>
    <p:sldId id="265" r:id="rId8"/>
    <p:sldId id="266" r:id="rId9"/>
    <p:sldId id="270" r:id="rId10"/>
    <p:sldId id="282" r:id="rId11"/>
    <p:sldId id="268" r:id="rId12"/>
    <p:sldId id="267" r:id="rId13"/>
    <p:sldId id="271" r:id="rId14"/>
    <p:sldId id="274" r:id="rId15"/>
    <p:sldId id="273" r:id="rId16"/>
    <p:sldId id="272" r:id="rId17"/>
    <p:sldId id="295" r:id="rId18"/>
    <p:sldId id="275" r:id="rId19"/>
    <p:sldId id="283" r:id="rId20"/>
    <p:sldId id="276" r:id="rId21"/>
    <p:sldId id="284" r:id="rId22"/>
    <p:sldId id="280" r:id="rId23"/>
    <p:sldId id="297" r:id="rId24"/>
    <p:sldId id="293" r:id="rId25"/>
    <p:sldId id="262" r:id="rId26"/>
    <p:sldId id="289" r:id="rId27"/>
    <p:sldId id="263" r:id="rId28"/>
    <p:sldId id="264" r:id="rId29"/>
    <p:sldId id="292" r:id="rId3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C69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44" autoAdjust="0"/>
  </p:normalViewPr>
  <p:slideViewPr>
    <p:cSldViewPr>
      <p:cViewPr>
        <p:scale>
          <a:sx n="70" d="100"/>
          <a:sy n="70" d="100"/>
        </p:scale>
        <p:origin x="-1302"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rosana\Downloads\Planilha%20FINAL%20(2).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rosana\Downloads\Planilha%20FINAL%20(2).xls" TargetMode="External"/><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User\Desktop\Defesa%20TCC%20Turma%2008%20%20Patricia%202015\Planilhas%20finais\Planilhas%20com%20m&#234;s%204%20excluida\rev%20Tomasi%20Planilha%20coleta%20de%20Dados%2012%20-%2005%20de%20setembro%20Rolando.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olando1\Downloads\rev%20Tomasi%20Planilha%20coleta%20de%20Dados%2012%20-%2005%20de%20setembro%20Roland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788555554231229"/>
          <c:y val="4.3887388682875679E-2"/>
          <c:w val="0.78388862571130657"/>
          <c:h val="0.79127736956903449"/>
        </c:manualLayout>
      </c:layout>
      <c:barChart>
        <c:barDir val="col"/>
        <c:grouping val="clustered"/>
        <c:axId val="80368000"/>
        <c:axId val="80369536"/>
      </c:barChart>
      <c:catAx>
        <c:axId val="80368000"/>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pt-BR"/>
          </a:p>
        </c:txPr>
        <c:crossAx val="80369536"/>
        <c:crosses val="autoZero"/>
        <c:auto val="1"/>
        <c:lblAlgn val="ctr"/>
        <c:lblOffset val="100"/>
        <c:tickMarkSkip val="1"/>
      </c:catAx>
      <c:valAx>
        <c:axId val="80369536"/>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pt-BR"/>
          </a:p>
        </c:txPr>
        <c:crossAx val="80368000"/>
        <c:crosses val="autoZero"/>
        <c:crossBetween val="between"/>
        <c:majorUnit val="0.1"/>
      </c:valAx>
      <c:spPr>
        <a:noFill/>
        <a:ln w="25400">
          <a:noFill/>
        </a:ln>
      </c:spPr>
    </c:plotArea>
    <c:plotVisOnly val="1"/>
    <c:dispBlanksAs val="gap"/>
  </c:chart>
  <c:spPr>
    <a:solidFill>
      <a:srgbClr val="FFFFFF"/>
    </a:solidFill>
    <a:ln w="3175">
      <a:solidFill>
        <a:srgbClr val="808080"/>
      </a:solidFill>
      <a:prstDash val="solid"/>
    </a:ln>
  </c:spPr>
  <c:txPr>
    <a:bodyPr/>
    <a:lstStyle/>
    <a:p>
      <a:pPr>
        <a:defRPr sz="1100" b="0" i="0" u="none" strike="noStrike" baseline="0">
          <a:solidFill>
            <a:srgbClr val="FFFFFF"/>
          </a:solidFill>
          <a:latin typeface="Calibri"/>
          <a:ea typeface="Calibri"/>
          <a:cs typeface="Calibri"/>
        </a:defRPr>
      </a:pPr>
      <a:endParaRPr lang="pt-BR"/>
    </a:p>
  </c:txPr>
  <c:externalData r:id="rId2"/>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3.939583974915311E-2"/>
          <c:y val="6.8456563733587189E-2"/>
          <c:w val="0.93191564713457842"/>
          <c:h val="0.76549331043857793"/>
        </c:manualLayout>
      </c:layout>
      <c:barChart>
        <c:barDir val="col"/>
        <c:grouping val="clustered"/>
        <c:ser>
          <c:idx val="0"/>
          <c:order val="0"/>
          <c:tx>
            <c:strRef>
              <c:f>Indicadores!$C$27</c:f>
              <c:strCache>
                <c:ptCount val="1"/>
                <c:pt idx="0">
                  <c:v>Proporção de hipertensos com avaliação da necessidade de atendimento odontológico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Indicadores!$D$26:$F$26</c:f>
              <c:strCache>
                <c:ptCount val="3"/>
                <c:pt idx="0">
                  <c:v>Mês 1</c:v>
                </c:pt>
                <c:pt idx="1">
                  <c:v>Mês 2</c:v>
                </c:pt>
                <c:pt idx="2">
                  <c:v>Mês 3</c:v>
                </c:pt>
              </c:strCache>
            </c:strRef>
          </c:cat>
          <c:val>
            <c:numRef>
              <c:f>Indicadores!$D$27:$F$27</c:f>
              <c:numCache>
                <c:formatCode>0.0%</c:formatCode>
                <c:ptCount val="3"/>
                <c:pt idx="0">
                  <c:v>0.38888888888888945</c:v>
                </c:pt>
                <c:pt idx="1">
                  <c:v>0.65625000000000033</c:v>
                </c:pt>
                <c:pt idx="2">
                  <c:v>0.83520599250936378</c:v>
                </c:pt>
              </c:numCache>
            </c:numRef>
          </c:val>
        </c:ser>
        <c:axId val="96286976"/>
        <c:axId val="96301056"/>
      </c:barChart>
      <c:catAx>
        <c:axId val="96286976"/>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6301056"/>
        <c:crosses val="autoZero"/>
        <c:auto val="1"/>
        <c:lblAlgn val="ctr"/>
        <c:lblOffset val="100"/>
        <c:tickLblSkip val="1"/>
        <c:tickMarkSkip val="1"/>
      </c:catAx>
      <c:valAx>
        <c:axId val="96301056"/>
        <c:scaling>
          <c:orientation val="minMax"/>
          <c:max val="1"/>
        </c:scaling>
        <c:delete val="1"/>
        <c:axPos val="l"/>
        <c:majorGridlines>
          <c:spPr>
            <a:ln w="3175">
              <a:solidFill>
                <a:srgbClr val="808080"/>
              </a:solidFill>
              <a:prstDash val="solid"/>
            </a:ln>
          </c:spPr>
        </c:majorGridlines>
        <c:numFmt formatCode="0.0%" sourceLinked="1"/>
        <c:tickLblPos val="low"/>
        <c:crossAx val="96286976"/>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4175646292166915E-2"/>
          <c:y val="0.10401187043310288"/>
          <c:w val="0.93164551298836429"/>
          <c:h val="0.6854937148296425"/>
        </c:manualLayout>
      </c:layout>
      <c:barChart>
        <c:barDir val="col"/>
        <c:grouping val="clustered"/>
        <c:ser>
          <c:idx val="0"/>
          <c:order val="0"/>
          <c:tx>
            <c:strRef>
              <c:f>Indicadores!$R$27</c:f>
              <c:strCache>
                <c:ptCount val="1"/>
                <c:pt idx="0">
                  <c:v>Proporção de diabéticos com avaliação da necessidade de atendimento odontológico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Indicadores!$S$26:$U$26</c:f>
              <c:strCache>
                <c:ptCount val="3"/>
                <c:pt idx="0">
                  <c:v>Mês 1</c:v>
                </c:pt>
                <c:pt idx="1">
                  <c:v>Mês 2</c:v>
                </c:pt>
                <c:pt idx="2">
                  <c:v>Mês 3</c:v>
                </c:pt>
              </c:strCache>
            </c:strRef>
          </c:cat>
          <c:val>
            <c:numRef>
              <c:f>Indicadores!$S$27:$U$27</c:f>
              <c:numCache>
                <c:formatCode>0.0%</c:formatCode>
                <c:ptCount val="3"/>
                <c:pt idx="0">
                  <c:v>0.69767441860465174</c:v>
                </c:pt>
                <c:pt idx="1">
                  <c:v>0.88596491228070173</c:v>
                </c:pt>
                <c:pt idx="2">
                  <c:v>0.88888888888888884</c:v>
                </c:pt>
              </c:numCache>
            </c:numRef>
          </c:val>
        </c:ser>
        <c:axId val="97456512"/>
        <c:axId val="97458048"/>
      </c:barChart>
      <c:catAx>
        <c:axId val="97456512"/>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458048"/>
        <c:crosses val="autoZero"/>
        <c:auto val="1"/>
        <c:lblAlgn val="ctr"/>
        <c:lblOffset val="100"/>
        <c:tickLblSkip val="1"/>
        <c:tickMarkSkip val="1"/>
      </c:catAx>
      <c:valAx>
        <c:axId val="97458048"/>
        <c:scaling>
          <c:orientation val="minMax"/>
          <c:max val="1"/>
        </c:scaling>
        <c:delete val="1"/>
        <c:axPos val="l"/>
        <c:majorGridlines>
          <c:spPr>
            <a:ln w="3175">
              <a:solidFill>
                <a:srgbClr val="808080"/>
              </a:solidFill>
              <a:prstDash val="solid"/>
            </a:ln>
          </c:spPr>
        </c:majorGridlines>
        <c:numFmt formatCode="0.0%" sourceLinked="1"/>
        <c:tickLblPos val="low"/>
        <c:crossAx val="97456512"/>
        <c:crosses val="autoZero"/>
        <c:crossBetween val="between"/>
        <c:majorUnit val="0.1"/>
        <c:min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pt-B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62753036437247"/>
          <c:y val="9.0924118561613532E-2"/>
          <c:w val="0.83603238866396756"/>
          <c:h val="0.73666201915843532"/>
        </c:manualLayout>
      </c:layout>
      <c:barChart>
        <c:barDir val="col"/>
        <c:grouping val="clustered"/>
        <c:axId val="97514624"/>
        <c:axId val="97516160"/>
      </c:barChart>
      <c:catAx>
        <c:axId val="97514624"/>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pt-BR"/>
          </a:p>
        </c:txPr>
        <c:crossAx val="97516160"/>
        <c:crosses val="autoZero"/>
        <c:auto val="1"/>
        <c:lblAlgn val="ctr"/>
        <c:lblOffset val="100"/>
        <c:tickMarkSkip val="1"/>
      </c:catAx>
      <c:valAx>
        <c:axId val="97516160"/>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pt-BR"/>
          </a:p>
        </c:txPr>
        <c:crossAx val="97514624"/>
        <c:crosses val="autoZero"/>
        <c:crossBetween val="between"/>
        <c:majorUnit val="0.1"/>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100" b="0" i="0" u="none" strike="noStrike" baseline="0">
          <a:solidFill>
            <a:srgbClr val="FFFFFF"/>
          </a:solidFill>
          <a:latin typeface="Calibri"/>
          <a:ea typeface="Calibri"/>
          <a:cs typeface="Calibri"/>
        </a:defRPr>
      </a:pPr>
      <a:endParaRPr lang="pt-BR"/>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3.8192348366677883E-2"/>
          <c:y val="0.10357874427242271"/>
          <c:w val="0.93346758101532623"/>
          <c:h val="0.72401038896199021"/>
        </c:manualLayout>
      </c:layout>
      <c:barChart>
        <c:barDir val="col"/>
        <c:grouping val="clustered"/>
        <c:ser>
          <c:idx val="0"/>
          <c:order val="0"/>
          <c:tx>
            <c:strRef>
              <c:f>Indicadores!$C$37</c:f>
              <c:strCache>
                <c:ptCount val="1"/>
                <c:pt idx="0">
                  <c:v>Proporção de hipertensos com registro adequado na ficha de acompanhamento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Indicadores!$D$36:$F$36</c:f>
              <c:strCache>
                <c:ptCount val="3"/>
                <c:pt idx="0">
                  <c:v>Mês 1</c:v>
                </c:pt>
                <c:pt idx="1">
                  <c:v>Mês 2</c:v>
                </c:pt>
                <c:pt idx="2">
                  <c:v>Mês 3</c:v>
                </c:pt>
              </c:strCache>
            </c:strRef>
          </c:cat>
          <c:val>
            <c:numRef>
              <c:f>Indicadores!$D$37:$F$37</c:f>
              <c:numCache>
                <c:formatCode>0.0%</c:formatCode>
                <c:ptCount val="3"/>
                <c:pt idx="0">
                  <c:v>0.79166666666666652</c:v>
                </c:pt>
                <c:pt idx="1">
                  <c:v>0.88281249999999967</c:v>
                </c:pt>
                <c:pt idx="2">
                  <c:v>0.94382022471910143</c:v>
                </c:pt>
              </c:numCache>
            </c:numRef>
          </c:val>
        </c:ser>
        <c:axId val="97605504"/>
        <c:axId val="97607040"/>
      </c:barChart>
      <c:catAx>
        <c:axId val="97605504"/>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607040"/>
        <c:crosses val="autoZero"/>
        <c:auto val="1"/>
        <c:lblAlgn val="ctr"/>
        <c:lblOffset val="100"/>
        <c:tickLblSkip val="1"/>
        <c:tickMarkSkip val="1"/>
      </c:catAx>
      <c:valAx>
        <c:axId val="97607040"/>
        <c:scaling>
          <c:orientation val="minMax"/>
          <c:max val="1"/>
          <c:min val="0.1"/>
        </c:scaling>
        <c:delete val="1"/>
        <c:axPos val="l"/>
        <c:majorGridlines>
          <c:spPr>
            <a:ln w="3175">
              <a:solidFill>
                <a:srgbClr val="808080"/>
              </a:solidFill>
              <a:prstDash val="solid"/>
            </a:ln>
          </c:spPr>
        </c:majorGridlines>
        <c:numFmt formatCode="0.0%" sourceLinked="1"/>
        <c:tickLblPos val="low"/>
        <c:crossAx val="97605504"/>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8446805021737135E-2"/>
          <c:y val="0.10938886501764374"/>
          <c:w val="0.92232558635593442"/>
          <c:h val="0.71204309726768245"/>
        </c:manualLayout>
      </c:layout>
      <c:barChart>
        <c:barDir val="col"/>
        <c:grouping val="clustered"/>
        <c:ser>
          <c:idx val="0"/>
          <c:order val="0"/>
          <c:tx>
            <c:strRef>
              <c:f>Indicadores!$R$37</c:f>
              <c:strCache>
                <c:ptCount val="1"/>
                <c:pt idx="0">
                  <c:v>Proporção de diabéticos com registro adequado na ficha de acompanhamento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Indicadores!$S$36:$U$36</c:f>
              <c:strCache>
                <c:ptCount val="3"/>
                <c:pt idx="0">
                  <c:v>Mês 1</c:v>
                </c:pt>
                <c:pt idx="1">
                  <c:v>Mês 2</c:v>
                </c:pt>
                <c:pt idx="2">
                  <c:v>Mês 3</c:v>
                </c:pt>
              </c:strCache>
            </c:strRef>
          </c:cat>
          <c:val>
            <c:numRef>
              <c:f>Indicadores!$S$37:$U$37</c:f>
              <c:numCache>
                <c:formatCode>0.0%</c:formatCode>
                <c:ptCount val="3"/>
                <c:pt idx="0">
                  <c:v>0.95348837209302362</c:v>
                </c:pt>
                <c:pt idx="1">
                  <c:v>0.98245614035087681</c:v>
                </c:pt>
                <c:pt idx="2">
                  <c:v>0.98290598290598286</c:v>
                </c:pt>
              </c:numCache>
            </c:numRef>
          </c:val>
        </c:ser>
        <c:axId val="97742848"/>
        <c:axId val="97744384"/>
      </c:barChart>
      <c:catAx>
        <c:axId val="97742848"/>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744384"/>
        <c:crosses val="autoZero"/>
        <c:auto val="1"/>
        <c:lblAlgn val="ctr"/>
        <c:lblOffset val="100"/>
        <c:tickLblSkip val="1"/>
        <c:tickMarkSkip val="1"/>
      </c:catAx>
      <c:valAx>
        <c:axId val="97744384"/>
        <c:scaling>
          <c:orientation val="minMax"/>
          <c:max val="1"/>
          <c:min val="0"/>
        </c:scaling>
        <c:delete val="1"/>
        <c:axPos val="l"/>
        <c:majorGridlines>
          <c:spPr>
            <a:ln w="3175">
              <a:solidFill>
                <a:srgbClr val="808080"/>
              </a:solidFill>
              <a:prstDash val="solid"/>
            </a:ln>
          </c:spPr>
        </c:majorGridlines>
        <c:numFmt formatCode="0.0%" sourceLinked="1"/>
        <c:tickLblPos val="low"/>
        <c:crossAx val="97742848"/>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3.9291303743984214E-2"/>
          <c:y val="0.1293118873526086"/>
          <c:w val="0.93202016941606847"/>
          <c:h val="0.70585591397587688"/>
        </c:manualLayout>
      </c:layout>
      <c:barChart>
        <c:barDir val="col"/>
        <c:grouping val="clustered"/>
        <c:ser>
          <c:idx val="0"/>
          <c:order val="0"/>
          <c:tx>
            <c:strRef>
              <c:f>Indicadores!$C$43</c:f>
              <c:strCache>
                <c:ptCount val="1"/>
                <c:pt idx="0">
                  <c:v>Proporção de hipertensos com estratificação de risco cardiovascular por  exame clínico em dia</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Indicadores!$D$42:$F$42</c:f>
              <c:strCache>
                <c:ptCount val="3"/>
                <c:pt idx="0">
                  <c:v>Mês 1</c:v>
                </c:pt>
                <c:pt idx="1">
                  <c:v>Mês 2</c:v>
                </c:pt>
                <c:pt idx="2">
                  <c:v>Mês 3</c:v>
                </c:pt>
              </c:strCache>
            </c:strRef>
          </c:cat>
          <c:val>
            <c:numRef>
              <c:f>Indicadores!$D$43:$F$43</c:f>
              <c:numCache>
                <c:formatCode>0.0%</c:formatCode>
                <c:ptCount val="3"/>
                <c:pt idx="0">
                  <c:v>0.18055555555555555</c:v>
                </c:pt>
                <c:pt idx="1">
                  <c:v>0.53906249999999967</c:v>
                </c:pt>
                <c:pt idx="2">
                  <c:v>0.7790262172284651</c:v>
                </c:pt>
              </c:numCache>
            </c:numRef>
          </c:val>
        </c:ser>
        <c:axId val="97391744"/>
        <c:axId val="97393280"/>
      </c:barChart>
      <c:catAx>
        <c:axId val="97391744"/>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393280"/>
        <c:crosses val="autoZero"/>
        <c:auto val="1"/>
        <c:lblAlgn val="ctr"/>
        <c:lblOffset val="100"/>
        <c:tickLblSkip val="1"/>
        <c:tickMarkSkip val="1"/>
      </c:catAx>
      <c:valAx>
        <c:axId val="97393280"/>
        <c:scaling>
          <c:orientation val="minMax"/>
          <c:max val="1"/>
        </c:scaling>
        <c:delete val="1"/>
        <c:axPos val="l"/>
        <c:majorGridlines>
          <c:spPr>
            <a:ln w="3175">
              <a:solidFill>
                <a:srgbClr val="808080"/>
              </a:solidFill>
              <a:prstDash val="solid"/>
            </a:ln>
          </c:spPr>
        </c:majorGridlines>
        <c:numFmt formatCode="0.0%" sourceLinked="1"/>
        <c:tickLblPos val="low"/>
        <c:crossAx val="97391744"/>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3.7944019426818847E-2"/>
          <c:y val="0.13402484205418219"/>
          <c:w val="0.93295094393334488"/>
          <c:h val="0.69868883973982099"/>
        </c:manualLayout>
      </c:layout>
      <c:barChart>
        <c:barDir val="col"/>
        <c:grouping val="clustered"/>
        <c:ser>
          <c:idx val="0"/>
          <c:order val="0"/>
          <c:tx>
            <c:strRef>
              <c:f>Indicadores!$R$43</c:f>
              <c:strCache>
                <c:ptCount val="1"/>
                <c:pt idx="0">
                  <c:v>Proporção de diabéticos com estratificação de risco cardiovascular por  exame clínico em dia</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Indicadores!$S$42:$U$42</c:f>
              <c:strCache>
                <c:ptCount val="3"/>
                <c:pt idx="0">
                  <c:v>Mês 1</c:v>
                </c:pt>
                <c:pt idx="1">
                  <c:v>Mês 2</c:v>
                </c:pt>
                <c:pt idx="2">
                  <c:v>Mês 3</c:v>
                </c:pt>
              </c:strCache>
            </c:strRef>
          </c:cat>
          <c:val>
            <c:numRef>
              <c:f>Indicadores!$S$43:$U$43</c:f>
              <c:numCache>
                <c:formatCode>0.0%</c:formatCode>
                <c:ptCount val="3"/>
                <c:pt idx="0">
                  <c:v>0.60465116279069764</c:v>
                </c:pt>
                <c:pt idx="1">
                  <c:v>0.84210526315789502</c:v>
                </c:pt>
                <c:pt idx="2">
                  <c:v>0.8461538461538467</c:v>
                </c:pt>
              </c:numCache>
            </c:numRef>
          </c:val>
        </c:ser>
        <c:axId val="97664000"/>
        <c:axId val="97673984"/>
      </c:barChart>
      <c:catAx>
        <c:axId val="97664000"/>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673984"/>
        <c:crosses val="autoZero"/>
        <c:auto val="1"/>
        <c:lblAlgn val="ctr"/>
        <c:lblOffset val="100"/>
        <c:tickLblSkip val="1"/>
        <c:tickMarkSkip val="1"/>
      </c:catAx>
      <c:valAx>
        <c:axId val="97673984"/>
        <c:scaling>
          <c:orientation val="minMax"/>
          <c:max val="1"/>
        </c:scaling>
        <c:delete val="1"/>
        <c:axPos val="l"/>
        <c:majorGridlines>
          <c:spPr>
            <a:ln w="3175">
              <a:solidFill>
                <a:srgbClr val="808080"/>
              </a:solidFill>
              <a:prstDash val="solid"/>
            </a:ln>
          </c:spPr>
        </c:majorGridlines>
        <c:numFmt formatCode="0.0%" sourceLinked="1"/>
        <c:tickLblPos val="low"/>
        <c:crossAx val="97664000"/>
        <c:crosses val="autoZero"/>
        <c:crossBetween val="between"/>
        <c:majorUnit val="0.1"/>
        <c:min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7011737846830666E-2"/>
          <c:y val="0.1267961565243601"/>
          <c:w val="0.92424186799795249"/>
          <c:h val="0.70591758483624822"/>
        </c:manualLayout>
      </c:layout>
      <c:barChart>
        <c:barDir val="col"/>
        <c:grouping val="clustered"/>
        <c:ser>
          <c:idx val="0"/>
          <c:order val="0"/>
          <c:tx>
            <c:strRef>
              <c:f>Indicadores!$C$65</c:f>
              <c:strCache>
                <c:ptCount val="1"/>
                <c:pt idx="0">
                  <c:v>Proporção de hipertensos que receberam orientação sobre higiene bucal</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Indicadores!$D$64:$F$64</c:f>
              <c:strCache>
                <c:ptCount val="3"/>
                <c:pt idx="0">
                  <c:v>Mês 1</c:v>
                </c:pt>
                <c:pt idx="1">
                  <c:v>Mês 2</c:v>
                </c:pt>
                <c:pt idx="2">
                  <c:v>Mês 3</c:v>
                </c:pt>
              </c:strCache>
            </c:strRef>
          </c:cat>
          <c:val>
            <c:numRef>
              <c:f>Indicadores!$D$65:$F$65</c:f>
              <c:numCache>
                <c:formatCode>0.0%</c:formatCode>
                <c:ptCount val="3"/>
                <c:pt idx="0">
                  <c:v>0.98611111111111116</c:v>
                </c:pt>
                <c:pt idx="1">
                  <c:v>0.99218749999999956</c:v>
                </c:pt>
                <c:pt idx="2">
                  <c:v>0.9962546816479394</c:v>
                </c:pt>
              </c:numCache>
            </c:numRef>
          </c:val>
        </c:ser>
        <c:axId val="88911872"/>
        <c:axId val="97467392"/>
      </c:barChart>
      <c:catAx>
        <c:axId val="88911872"/>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7467392"/>
        <c:crosses val="autoZero"/>
        <c:auto val="1"/>
        <c:lblAlgn val="ctr"/>
        <c:lblOffset val="100"/>
        <c:tickLblSkip val="1"/>
        <c:tickMarkSkip val="1"/>
      </c:catAx>
      <c:valAx>
        <c:axId val="97467392"/>
        <c:scaling>
          <c:orientation val="minMax"/>
          <c:max val="1"/>
          <c:min val="0.1"/>
        </c:scaling>
        <c:delete val="1"/>
        <c:axPos val="l"/>
        <c:majorGridlines>
          <c:spPr>
            <a:ln w="3175">
              <a:solidFill>
                <a:srgbClr val="808080"/>
              </a:solidFill>
              <a:prstDash val="solid"/>
            </a:ln>
          </c:spPr>
        </c:majorGridlines>
        <c:numFmt formatCode="0.0%" sourceLinked="1"/>
        <c:tickLblPos val="low"/>
        <c:crossAx val="88911872"/>
        <c:crosses val="autoZero"/>
        <c:crossBetween val="between"/>
        <c:majorUnit val="0.1"/>
        <c:min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pt-BR"/>
  <c:style val="8"/>
  <c:chart>
    <c:autoTitleDeleted val="1"/>
    <c:plotArea>
      <c:layout>
        <c:manualLayout>
          <c:layoutTarget val="inner"/>
          <c:xMode val="edge"/>
          <c:yMode val="edge"/>
          <c:x val="5.5327868852459015E-2"/>
          <c:y val="0.16352280493240234"/>
          <c:w val="0.91871584699453557"/>
          <c:h val="0.66163601247957293"/>
        </c:manualLayout>
      </c:layout>
      <c:barChart>
        <c:barDir val="col"/>
        <c:grouping val="clustered"/>
        <c:ser>
          <c:idx val="0"/>
          <c:order val="0"/>
          <c:tx>
            <c:strRef>
              <c:f>'[rev Tomasi Planilha coleta de Dados 12 - 05 de setembro Rolando.xls]Indicadores'!$R$65</c:f>
              <c:strCache>
                <c:ptCount val="1"/>
                <c:pt idx="0">
                  <c:v>Proporção de diabéticos que receberam orientação sobre higiene bucal</c:v>
                </c:pt>
              </c:strCache>
            </c:strRef>
          </c:tx>
          <c:spPr>
            <a:solidFill>
              <a:srgbClr val="EC6920"/>
            </a:solidFill>
            <a:scene3d>
              <a:camera prst="orthographicFront"/>
              <a:lightRig rig="threePt" dir="t"/>
            </a:scene3d>
            <a:sp3d>
              <a:bevelT/>
            </a:sp3d>
          </c:spPr>
          <c:dLbls>
            <c:txPr>
              <a:bodyPr/>
              <a:lstStyle/>
              <a:p>
                <a:pPr>
                  <a:defRPr sz="2000"/>
                </a:pPr>
                <a:endParaRPr lang="pt-BR"/>
              </a:p>
            </c:txPr>
            <c:showVal val="1"/>
          </c:dLbls>
          <c:cat>
            <c:strRef>
              <c:f>'[rev Tomasi Planilha coleta de Dados 12 - 05 de setembro Rolando.xls]Indicadores'!$S$64:$U$64</c:f>
              <c:strCache>
                <c:ptCount val="3"/>
                <c:pt idx="0">
                  <c:v>Mês 1</c:v>
                </c:pt>
                <c:pt idx="1">
                  <c:v>Mês 2</c:v>
                </c:pt>
                <c:pt idx="2">
                  <c:v>Mês 3</c:v>
                </c:pt>
              </c:strCache>
            </c:strRef>
          </c:cat>
          <c:val>
            <c:numRef>
              <c:f>'[rev Tomasi Planilha coleta de Dados 12 - 05 de setembro Rolando.xls]Indicadores'!$S$65:$U$65</c:f>
              <c:numCache>
                <c:formatCode>0.0%</c:formatCode>
                <c:ptCount val="3"/>
                <c:pt idx="0">
                  <c:v>0.93023255813953487</c:v>
                </c:pt>
                <c:pt idx="1">
                  <c:v>0.97368421052631648</c:v>
                </c:pt>
                <c:pt idx="2">
                  <c:v>0.97435897435897501</c:v>
                </c:pt>
              </c:numCache>
            </c:numRef>
          </c:val>
        </c:ser>
        <c:axId val="99618816"/>
        <c:axId val="101333248"/>
      </c:barChart>
      <c:catAx>
        <c:axId val="99618816"/>
        <c:scaling>
          <c:orientation val="minMax"/>
        </c:scaling>
        <c:axPos val="b"/>
        <c:numFmt formatCode="General" sourceLinked="1"/>
        <c:tickLblPos val="low"/>
        <c:txPr>
          <a:bodyPr rot="0" vert="horz"/>
          <a:lstStyle/>
          <a:p>
            <a:pPr>
              <a:defRPr sz="1800"/>
            </a:pPr>
            <a:endParaRPr lang="pt-BR"/>
          </a:p>
        </c:txPr>
        <c:crossAx val="101333248"/>
        <c:crosses val="autoZero"/>
        <c:auto val="1"/>
        <c:lblAlgn val="ctr"/>
        <c:lblOffset val="100"/>
        <c:tickLblSkip val="1"/>
        <c:tickMarkSkip val="1"/>
      </c:catAx>
      <c:valAx>
        <c:axId val="101333248"/>
        <c:scaling>
          <c:orientation val="minMax"/>
          <c:max val="1"/>
          <c:min val="0"/>
        </c:scaling>
        <c:delete val="1"/>
        <c:axPos val="l"/>
        <c:majorGridlines/>
        <c:numFmt formatCode="0.0%" sourceLinked="1"/>
        <c:tickLblPos val="low"/>
        <c:crossAx val="99618816"/>
        <c:crosses val="autoZero"/>
        <c:crossBetween val="between"/>
        <c:majorUnit val="0.1"/>
        <c:minorUnit val="0.1"/>
      </c:valAx>
    </c:plotArea>
    <c:dispBlanksAs val="gap"/>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7869586874909879E-2"/>
          <c:y val="8.764989129787959E-2"/>
          <c:w val="0.92390551616997885"/>
          <c:h val="0.74751785776502522"/>
        </c:manualLayout>
      </c:layout>
      <c:barChart>
        <c:barDir val="col"/>
        <c:grouping val="clustered"/>
        <c:ser>
          <c:idx val="0"/>
          <c:order val="0"/>
          <c:tx>
            <c:strRef>
              <c:f>Indicadores!$C$4</c:f>
              <c:strCache>
                <c:ptCount val="1"/>
                <c:pt idx="0">
                  <c:v>Cobertura do programa de atenção ao  hipertenso na unidade de saúde</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Indicadores!$D$3:$F$3</c:f>
              <c:strCache>
                <c:ptCount val="3"/>
                <c:pt idx="0">
                  <c:v>Mês 1</c:v>
                </c:pt>
                <c:pt idx="1">
                  <c:v>Mês 2</c:v>
                </c:pt>
                <c:pt idx="2">
                  <c:v>Mês 3</c:v>
                </c:pt>
              </c:strCache>
            </c:strRef>
          </c:cat>
          <c:val>
            <c:numRef>
              <c:f>Indicadores!$D$4:$F$4</c:f>
              <c:numCache>
                <c:formatCode>0.0%</c:formatCode>
                <c:ptCount val="3"/>
                <c:pt idx="0">
                  <c:v>9.4736842105263369E-2</c:v>
                </c:pt>
                <c:pt idx="1">
                  <c:v>0.16842105263157892</c:v>
                </c:pt>
                <c:pt idx="2">
                  <c:v>0.35131578947368447</c:v>
                </c:pt>
              </c:numCache>
            </c:numRef>
          </c:val>
        </c:ser>
        <c:axId val="95835648"/>
        <c:axId val="95760384"/>
      </c:barChart>
      <c:catAx>
        <c:axId val="95835648"/>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5760384"/>
        <c:crosses val="autoZero"/>
        <c:auto val="1"/>
        <c:lblAlgn val="ctr"/>
        <c:lblOffset val="100"/>
        <c:tickLblSkip val="1"/>
        <c:tickMarkSkip val="1"/>
      </c:catAx>
      <c:valAx>
        <c:axId val="95760384"/>
        <c:scaling>
          <c:orientation val="minMax"/>
          <c:max val="1"/>
          <c:min val="0"/>
        </c:scaling>
        <c:delete val="1"/>
        <c:axPos val="l"/>
        <c:majorGridlines>
          <c:spPr>
            <a:ln w="3175">
              <a:solidFill>
                <a:srgbClr val="808080"/>
              </a:solidFill>
              <a:prstDash val="solid"/>
            </a:ln>
          </c:spPr>
        </c:majorGridlines>
        <c:numFmt formatCode="0.0%" sourceLinked="1"/>
        <c:tickLblPos val="low"/>
        <c:crossAx val="95835648"/>
        <c:crosses val="autoZero"/>
        <c:crossBetween val="between"/>
        <c:majorUnit val="0.1"/>
        <c:min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2.7438569413185288E-2"/>
          <c:y val="8.4790599307558084E-2"/>
          <c:w val="0.94178806021367556"/>
          <c:h val="0.73597822587418471"/>
        </c:manualLayout>
      </c:layout>
      <c:barChart>
        <c:barDir val="col"/>
        <c:grouping val="clustered"/>
        <c:ser>
          <c:idx val="0"/>
          <c:order val="0"/>
          <c:tx>
            <c:strRef>
              <c:f>Indicadores!$R$4</c:f>
              <c:strCache>
                <c:ptCount val="1"/>
                <c:pt idx="0">
                  <c:v>Cobertura do programa de atenção ao  diabético na unidade de saúde</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Indicadores!$S$3:$U$3</c:f>
              <c:strCache>
                <c:ptCount val="3"/>
                <c:pt idx="0">
                  <c:v>Mês 1</c:v>
                </c:pt>
                <c:pt idx="1">
                  <c:v>Mês 2</c:v>
                </c:pt>
                <c:pt idx="2">
                  <c:v>Mês 3</c:v>
                </c:pt>
              </c:strCache>
            </c:strRef>
          </c:cat>
          <c:val>
            <c:numRef>
              <c:f>Indicadores!$S$4:$U$4</c:f>
              <c:numCache>
                <c:formatCode>0.0%</c:formatCode>
                <c:ptCount val="3"/>
                <c:pt idx="0">
                  <c:v>0.2287234042553192</c:v>
                </c:pt>
                <c:pt idx="1">
                  <c:v>0.6063829787234043</c:v>
                </c:pt>
                <c:pt idx="2">
                  <c:v>0.62234042553191493</c:v>
                </c:pt>
              </c:numCache>
            </c:numRef>
          </c:val>
        </c:ser>
        <c:axId val="95875072"/>
        <c:axId val="95876608"/>
      </c:barChart>
      <c:catAx>
        <c:axId val="95875072"/>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5876608"/>
        <c:crosses val="autoZero"/>
        <c:auto val="1"/>
        <c:lblAlgn val="ctr"/>
        <c:lblOffset val="100"/>
        <c:tickLblSkip val="1"/>
        <c:tickMarkSkip val="1"/>
      </c:catAx>
      <c:valAx>
        <c:axId val="95876608"/>
        <c:scaling>
          <c:orientation val="minMax"/>
          <c:max val="1"/>
        </c:scaling>
        <c:delete val="1"/>
        <c:axPos val="l"/>
        <c:majorGridlines>
          <c:spPr>
            <a:ln w="3175">
              <a:solidFill>
                <a:srgbClr val="808080"/>
              </a:solidFill>
              <a:prstDash val="solid"/>
            </a:ln>
          </c:spPr>
        </c:majorGridlines>
        <c:numFmt formatCode="0.0%" sourceLinked="1"/>
        <c:tickLblPos val="low"/>
        <c:crossAx val="95875072"/>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2.8989909181044701E-2"/>
          <c:y val="0.10770684652604583"/>
          <c:w val="0.94350517429812497"/>
          <c:h val="0.7231201226119004"/>
        </c:manualLayout>
      </c:layout>
      <c:barChart>
        <c:barDir val="col"/>
        <c:grouping val="clustered"/>
        <c:ser>
          <c:idx val="0"/>
          <c:order val="0"/>
          <c:tx>
            <c:strRef>
              <c:f>Indicadores!$C$10</c:f>
              <c:strCache>
                <c:ptCount val="1"/>
                <c:pt idx="0">
                  <c:v>Proporção de hipertensos com o exame clínico em dia de acordo com o protocolo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Indicadores!$D$9:$F$9</c:f>
              <c:strCache>
                <c:ptCount val="3"/>
                <c:pt idx="0">
                  <c:v>Mês 1</c:v>
                </c:pt>
                <c:pt idx="1">
                  <c:v>Mês 2</c:v>
                </c:pt>
                <c:pt idx="2">
                  <c:v>Mês 3</c:v>
                </c:pt>
              </c:strCache>
            </c:strRef>
          </c:cat>
          <c:val>
            <c:numRef>
              <c:f>Indicadores!$D$10:$F$10</c:f>
              <c:numCache>
                <c:formatCode>0.0%</c:formatCode>
                <c:ptCount val="3"/>
                <c:pt idx="0">
                  <c:v>0.3611111111111111</c:v>
                </c:pt>
                <c:pt idx="1">
                  <c:v>0.64062500000000067</c:v>
                </c:pt>
                <c:pt idx="2">
                  <c:v>0.82771535580524347</c:v>
                </c:pt>
              </c:numCache>
            </c:numRef>
          </c:val>
        </c:ser>
        <c:axId val="95986816"/>
        <c:axId val="95988352"/>
      </c:barChart>
      <c:catAx>
        <c:axId val="95986816"/>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5988352"/>
        <c:crosses val="autoZero"/>
        <c:auto val="1"/>
        <c:lblAlgn val="ctr"/>
        <c:lblOffset val="100"/>
        <c:tickLblSkip val="1"/>
        <c:tickMarkSkip val="1"/>
      </c:catAx>
      <c:valAx>
        <c:axId val="95988352"/>
        <c:scaling>
          <c:orientation val="minMax"/>
          <c:max val="1"/>
        </c:scaling>
        <c:delete val="1"/>
        <c:axPos val="l"/>
        <c:majorGridlines>
          <c:spPr>
            <a:ln w="3175">
              <a:solidFill>
                <a:srgbClr val="808080"/>
              </a:solidFill>
              <a:prstDash val="solid"/>
            </a:ln>
          </c:spPr>
        </c:majorGridlines>
        <c:numFmt formatCode="0.0%" sourceLinked="1"/>
        <c:tickLblPos val="low"/>
        <c:crossAx val="95986816"/>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5218697798557271E-2"/>
          <c:y val="6.443885577316559E-2"/>
          <c:w val="0.87411746834603021"/>
          <c:h val="0.76459860786748268"/>
        </c:manualLayout>
      </c:layout>
      <c:barChart>
        <c:barDir val="col"/>
        <c:grouping val="clustered"/>
        <c:ser>
          <c:idx val="0"/>
          <c:order val="0"/>
          <c:tx>
            <c:strRef>
              <c:f>Indicadores!$R$10</c:f>
              <c:strCache>
                <c:ptCount val="1"/>
                <c:pt idx="0">
                  <c:v>Proporção de diabéticos com o exame clínico em dia de acordo com o protocolo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Indicadores!$S$9:$U$9</c:f>
              <c:strCache>
                <c:ptCount val="3"/>
                <c:pt idx="0">
                  <c:v>Mês 1</c:v>
                </c:pt>
                <c:pt idx="1">
                  <c:v>Mês 2</c:v>
                </c:pt>
                <c:pt idx="2">
                  <c:v>Mês 3</c:v>
                </c:pt>
              </c:strCache>
            </c:strRef>
          </c:cat>
          <c:val>
            <c:numRef>
              <c:f>Indicadores!$S$10:$U$10</c:f>
              <c:numCache>
                <c:formatCode>0.0%</c:formatCode>
                <c:ptCount val="3"/>
                <c:pt idx="0">
                  <c:v>0.6744186046511631</c:v>
                </c:pt>
                <c:pt idx="1">
                  <c:v>0.87719298245614064</c:v>
                </c:pt>
                <c:pt idx="2">
                  <c:v>0.88034188034188066</c:v>
                </c:pt>
              </c:numCache>
            </c:numRef>
          </c:val>
        </c:ser>
        <c:axId val="96025216"/>
        <c:axId val="96047488"/>
      </c:barChart>
      <c:catAx>
        <c:axId val="96025216"/>
        <c:scaling>
          <c:orientation val="minMax"/>
        </c:scaling>
        <c:axPos val="b"/>
        <c:numFmt formatCode="General" sourceLinked="1"/>
        <c:tickLblPos val="low"/>
        <c:spPr>
          <a:ln w="3175">
            <a:solidFill>
              <a:srgbClr val="808080"/>
            </a:solidFill>
            <a:prstDash val="solid"/>
          </a:ln>
        </c:spPr>
        <c:txPr>
          <a:bodyPr rot="0" vert="horz"/>
          <a:lstStyle/>
          <a:p>
            <a:pPr>
              <a:defRPr lang="es-ES" sz="1600" b="0" i="0" u="none" strike="noStrike" baseline="0">
                <a:solidFill>
                  <a:srgbClr val="000000"/>
                </a:solidFill>
                <a:latin typeface="Calibri"/>
                <a:ea typeface="Calibri"/>
                <a:cs typeface="Calibri"/>
              </a:defRPr>
            </a:pPr>
            <a:endParaRPr lang="pt-BR"/>
          </a:p>
        </c:txPr>
        <c:crossAx val="96047488"/>
        <c:crosses val="autoZero"/>
        <c:auto val="1"/>
        <c:lblAlgn val="ctr"/>
        <c:lblOffset val="100"/>
        <c:tickLblSkip val="1"/>
        <c:tickMarkSkip val="1"/>
      </c:catAx>
      <c:valAx>
        <c:axId val="96047488"/>
        <c:scaling>
          <c:orientation val="minMax"/>
          <c:max val="1"/>
        </c:scaling>
        <c:delete val="1"/>
        <c:axPos val="l"/>
        <c:majorGridlines>
          <c:spPr>
            <a:ln w="3175">
              <a:solidFill>
                <a:srgbClr val="808080"/>
              </a:solidFill>
              <a:prstDash val="solid"/>
            </a:ln>
          </c:spPr>
        </c:majorGridlines>
        <c:numFmt formatCode="0.0%" sourceLinked="1"/>
        <c:tickLblPos val="low"/>
        <c:crossAx val="96025216"/>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7479619482681125E-2"/>
          <c:y val="0.11047155108858968"/>
          <c:w val="0.92383182778363815"/>
          <c:h val="0.7240870871711601"/>
        </c:manualLayout>
      </c:layout>
      <c:barChart>
        <c:barDir val="col"/>
        <c:grouping val="clustered"/>
        <c:ser>
          <c:idx val="0"/>
          <c:order val="0"/>
          <c:tx>
            <c:strRef>
              <c:f>Indicadores!$C$15</c:f>
              <c:strCache>
                <c:ptCount val="1"/>
                <c:pt idx="0">
                  <c:v>Proporção de hipertensos com os exames complementares em dia de acordo com o protocolo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Indicadores!$D$14:$F$14</c:f>
              <c:strCache>
                <c:ptCount val="3"/>
                <c:pt idx="0">
                  <c:v>Mês 1</c:v>
                </c:pt>
                <c:pt idx="1">
                  <c:v>Mês 2</c:v>
                </c:pt>
                <c:pt idx="2">
                  <c:v>Mês 3</c:v>
                </c:pt>
              </c:strCache>
            </c:strRef>
          </c:cat>
          <c:val>
            <c:numRef>
              <c:f>Indicadores!$D$15:$F$15</c:f>
              <c:numCache>
                <c:formatCode>0.0%</c:formatCode>
                <c:ptCount val="3"/>
                <c:pt idx="0">
                  <c:v>0.18055555555555555</c:v>
                </c:pt>
                <c:pt idx="1">
                  <c:v>0.53906249999999967</c:v>
                </c:pt>
                <c:pt idx="2">
                  <c:v>0.7790262172284651</c:v>
                </c:pt>
              </c:numCache>
            </c:numRef>
          </c:val>
        </c:ser>
        <c:axId val="95879168"/>
        <c:axId val="95880704"/>
      </c:barChart>
      <c:catAx>
        <c:axId val="95879168"/>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5880704"/>
        <c:crosses val="autoZero"/>
        <c:auto val="1"/>
        <c:lblAlgn val="ctr"/>
        <c:lblOffset val="100"/>
        <c:tickLblSkip val="1"/>
        <c:tickMarkSkip val="1"/>
      </c:catAx>
      <c:valAx>
        <c:axId val="95880704"/>
        <c:scaling>
          <c:orientation val="minMax"/>
          <c:max val="1"/>
        </c:scaling>
        <c:delete val="1"/>
        <c:axPos val="l"/>
        <c:majorGridlines>
          <c:spPr>
            <a:ln w="3175">
              <a:solidFill>
                <a:srgbClr val="808080"/>
              </a:solidFill>
              <a:prstDash val="solid"/>
            </a:ln>
          </c:spPr>
        </c:majorGridlines>
        <c:numFmt formatCode="0.0%" sourceLinked="1"/>
        <c:tickLblPos val="low"/>
        <c:crossAx val="95879168"/>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2.9422706222151266E-2"/>
          <c:y val="0.11191304969966187"/>
          <c:w val="0.94079006996390602"/>
          <c:h val="0.72203682447250295"/>
        </c:manualLayout>
      </c:layout>
      <c:barChart>
        <c:barDir val="col"/>
        <c:grouping val="clustered"/>
        <c:ser>
          <c:idx val="0"/>
          <c:order val="0"/>
          <c:tx>
            <c:strRef>
              <c:f>Indicadores!$R$15</c:f>
              <c:strCache>
                <c:ptCount val="1"/>
                <c:pt idx="0">
                  <c:v>Proporção de diabéticos com os exames complementares  em dia de acordo com o protocolo</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Indicadores!$S$14:$U$14</c:f>
              <c:strCache>
                <c:ptCount val="3"/>
                <c:pt idx="0">
                  <c:v>Mês 1</c:v>
                </c:pt>
                <c:pt idx="1">
                  <c:v>Mês 2</c:v>
                </c:pt>
                <c:pt idx="2">
                  <c:v>Mês 3</c:v>
                </c:pt>
              </c:strCache>
            </c:strRef>
          </c:cat>
          <c:val>
            <c:numRef>
              <c:f>Indicadores!$S$15:$U$15</c:f>
              <c:numCache>
                <c:formatCode>0.0%</c:formatCode>
                <c:ptCount val="3"/>
                <c:pt idx="0">
                  <c:v>0.60465116279069764</c:v>
                </c:pt>
                <c:pt idx="1">
                  <c:v>0.85087719298245612</c:v>
                </c:pt>
                <c:pt idx="2">
                  <c:v>0.854700854700855</c:v>
                </c:pt>
              </c:numCache>
            </c:numRef>
          </c:val>
        </c:ser>
        <c:axId val="95933952"/>
        <c:axId val="95935488"/>
      </c:barChart>
      <c:catAx>
        <c:axId val="95933952"/>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5935488"/>
        <c:crosses val="autoZero"/>
        <c:auto val="1"/>
        <c:lblAlgn val="ctr"/>
        <c:lblOffset val="100"/>
        <c:tickLblSkip val="1"/>
        <c:tickMarkSkip val="1"/>
      </c:catAx>
      <c:valAx>
        <c:axId val="95935488"/>
        <c:scaling>
          <c:orientation val="minMax"/>
          <c:max val="1"/>
        </c:scaling>
        <c:delete val="1"/>
        <c:axPos val="l"/>
        <c:majorGridlines>
          <c:spPr>
            <a:ln w="3175">
              <a:solidFill>
                <a:srgbClr val="808080"/>
              </a:solidFill>
              <a:prstDash val="solid"/>
            </a:ln>
          </c:spPr>
        </c:majorGridlines>
        <c:numFmt formatCode="0.0%" sourceLinked="1"/>
        <c:tickLblPos val="low"/>
        <c:crossAx val="95933952"/>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4.9105795262748102E-2"/>
          <c:y val="0.11759151711691296"/>
          <c:w val="0.92261336355086276"/>
          <c:h val="0.72053779585687872"/>
        </c:manualLayout>
      </c:layout>
      <c:barChart>
        <c:barDir val="col"/>
        <c:grouping val="clustered"/>
        <c:ser>
          <c:idx val="0"/>
          <c:order val="0"/>
          <c:tx>
            <c:strRef>
              <c:f>Indicadores!$C$21</c:f>
              <c:strCache>
                <c:ptCount val="1"/>
                <c:pt idx="0">
                  <c:v>Proporção de hipertensos com prescrição de medicamentos da Farmácia Popular/Hiperdia priorizada.      </c:v>
                </c:pt>
              </c:strCache>
            </c:strRef>
          </c:tx>
          <c:spPr>
            <a:solidFill>
              <a:srgbClr val="EC6920"/>
            </a:solidFill>
            <a:ln w="25400">
              <a:noFill/>
            </a:ln>
            <a:scene3d>
              <a:camera prst="orthographicFront"/>
              <a:lightRig rig="threePt" dir="t"/>
            </a:scene3d>
            <a:sp3d>
              <a:bevelT/>
            </a:sp3d>
          </c:spPr>
          <c:dLbls>
            <c:txPr>
              <a:bodyPr/>
              <a:lstStyle/>
              <a:p>
                <a:pPr>
                  <a:defRPr lang="es-ES" sz="2000"/>
                </a:pPr>
                <a:endParaRPr lang="pt-BR"/>
              </a:p>
            </c:txPr>
            <c:showVal val="1"/>
          </c:dLbls>
          <c:cat>
            <c:strRef>
              <c:f>Indicadores!$D$20:$F$20</c:f>
              <c:strCache>
                <c:ptCount val="3"/>
                <c:pt idx="0">
                  <c:v>Mês 1</c:v>
                </c:pt>
                <c:pt idx="1">
                  <c:v>Mês 2</c:v>
                </c:pt>
                <c:pt idx="2">
                  <c:v>Mês 3</c:v>
                </c:pt>
              </c:strCache>
            </c:strRef>
          </c:cat>
          <c:val>
            <c:numRef>
              <c:f>Indicadores!$D$21:$F$21</c:f>
              <c:numCache>
                <c:formatCode>0.0%</c:formatCode>
                <c:ptCount val="3"/>
                <c:pt idx="0">
                  <c:v>0.80555555555555569</c:v>
                </c:pt>
                <c:pt idx="1">
                  <c:v>0.87500000000000033</c:v>
                </c:pt>
                <c:pt idx="2">
                  <c:v>0.9400749063670415</c:v>
                </c:pt>
              </c:numCache>
            </c:numRef>
          </c:val>
        </c:ser>
        <c:axId val="96177152"/>
        <c:axId val="96187136"/>
      </c:barChart>
      <c:catAx>
        <c:axId val="96177152"/>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6187136"/>
        <c:crosses val="autoZero"/>
        <c:auto val="1"/>
        <c:lblAlgn val="ctr"/>
        <c:lblOffset val="100"/>
        <c:tickLblSkip val="1"/>
        <c:tickMarkSkip val="1"/>
      </c:catAx>
      <c:valAx>
        <c:axId val="96187136"/>
        <c:scaling>
          <c:orientation val="minMax"/>
          <c:max val="1"/>
        </c:scaling>
        <c:delete val="1"/>
        <c:axPos val="l"/>
        <c:majorGridlines>
          <c:spPr>
            <a:ln w="3175">
              <a:solidFill>
                <a:srgbClr val="808080"/>
              </a:solidFill>
              <a:prstDash val="solid"/>
            </a:ln>
          </c:spPr>
        </c:majorGridlines>
        <c:numFmt formatCode="0.0%" sourceLinked="1"/>
        <c:tickLblPos val="low"/>
        <c:crossAx val="96177152"/>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t-BR"/>
  <c:chart>
    <c:autoTitleDeleted val="1"/>
    <c:plotArea>
      <c:layout>
        <c:manualLayout>
          <c:layoutTarget val="inner"/>
          <c:xMode val="edge"/>
          <c:yMode val="edge"/>
          <c:x val="3.799679881572713E-2"/>
          <c:y val="0.1266857831295497"/>
          <c:w val="0.93283845537926124"/>
          <c:h val="0.71144369738346724"/>
        </c:manualLayout>
      </c:layout>
      <c:barChart>
        <c:barDir val="col"/>
        <c:grouping val="clustered"/>
        <c:ser>
          <c:idx val="0"/>
          <c:order val="0"/>
          <c:tx>
            <c:strRef>
              <c:f>Indicadores!$R$21</c:f>
              <c:strCache>
                <c:ptCount val="1"/>
                <c:pt idx="0">
                  <c:v>Proporção de diabéticos com prescrição de medicamentos da Farmácia Popular/Hiperdia priorizada.      </c:v>
                </c:pt>
              </c:strCache>
            </c:strRef>
          </c:tx>
          <c:spPr>
            <a:solidFill>
              <a:srgbClr val="EC6920"/>
            </a:solidFill>
            <a:ln w="25400">
              <a:noFill/>
            </a:ln>
            <a:scene3d>
              <a:camera prst="orthographicFront"/>
              <a:lightRig rig="threePt" dir="t"/>
            </a:scene3d>
            <a:sp3d>
              <a:bevelT/>
            </a:sp3d>
          </c:spPr>
          <c:dLbls>
            <c:txPr>
              <a:bodyPr/>
              <a:lstStyle/>
              <a:p>
                <a:pPr>
                  <a:defRPr lang="es-ES" sz="1800"/>
                </a:pPr>
                <a:endParaRPr lang="pt-BR"/>
              </a:p>
            </c:txPr>
            <c:showVal val="1"/>
          </c:dLbls>
          <c:cat>
            <c:strRef>
              <c:f>Indicadores!$S$20:$U$20</c:f>
              <c:strCache>
                <c:ptCount val="3"/>
                <c:pt idx="0">
                  <c:v>Mês 1</c:v>
                </c:pt>
                <c:pt idx="1">
                  <c:v>Mês 2</c:v>
                </c:pt>
                <c:pt idx="2">
                  <c:v>Mês 3</c:v>
                </c:pt>
              </c:strCache>
            </c:strRef>
          </c:cat>
          <c:val>
            <c:numRef>
              <c:f>Indicadores!$S$21:$U$21</c:f>
              <c:numCache>
                <c:formatCode>0.0%</c:formatCode>
                <c:ptCount val="3"/>
                <c:pt idx="0">
                  <c:v>0.76744186046511687</c:v>
                </c:pt>
                <c:pt idx="1">
                  <c:v>0.91228070175438558</c:v>
                </c:pt>
                <c:pt idx="2">
                  <c:v>0.91452991452991461</c:v>
                </c:pt>
              </c:numCache>
            </c:numRef>
          </c:val>
        </c:ser>
        <c:axId val="96097024"/>
        <c:axId val="96098560"/>
      </c:barChart>
      <c:catAx>
        <c:axId val="96097024"/>
        <c:scaling>
          <c:orientation val="minMax"/>
        </c:scaling>
        <c:axPos val="b"/>
        <c:numFmt formatCode="General" sourceLinked="1"/>
        <c:tickLblPos val="low"/>
        <c:spPr>
          <a:ln w="3175">
            <a:solidFill>
              <a:srgbClr val="808080"/>
            </a:solidFill>
            <a:prstDash val="solid"/>
          </a:ln>
        </c:spPr>
        <c:txPr>
          <a:bodyPr rot="0" vert="horz"/>
          <a:lstStyle/>
          <a:p>
            <a:pPr>
              <a:defRPr lang="es-ES" sz="1800" b="0" i="0" u="none" strike="noStrike" baseline="0">
                <a:solidFill>
                  <a:srgbClr val="000000"/>
                </a:solidFill>
                <a:latin typeface="Calibri"/>
                <a:ea typeface="Calibri"/>
                <a:cs typeface="Calibri"/>
              </a:defRPr>
            </a:pPr>
            <a:endParaRPr lang="pt-BR"/>
          </a:p>
        </c:txPr>
        <c:crossAx val="96098560"/>
        <c:crosses val="autoZero"/>
        <c:auto val="1"/>
        <c:lblAlgn val="ctr"/>
        <c:lblOffset val="100"/>
        <c:tickLblSkip val="1"/>
        <c:tickMarkSkip val="1"/>
      </c:catAx>
      <c:valAx>
        <c:axId val="96098560"/>
        <c:scaling>
          <c:orientation val="minMax"/>
          <c:max val="1"/>
        </c:scaling>
        <c:delete val="1"/>
        <c:axPos val="l"/>
        <c:majorGridlines>
          <c:spPr>
            <a:ln w="3175">
              <a:solidFill>
                <a:srgbClr val="808080"/>
              </a:solidFill>
              <a:prstDash val="solid"/>
            </a:ln>
          </c:spPr>
        </c:majorGridlines>
        <c:numFmt formatCode="0.0%" sourceLinked="1"/>
        <c:tickLblPos val="low"/>
        <c:crossAx val="96097024"/>
        <c:crosses val="autoZero"/>
        <c:crossBetween val="between"/>
        <c:majorUnit val="0.1"/>
      </c:valAx>
      <c:spPr>
        <a:solidFill>
          <a:srgbClr val="FFFFFF"/>
        </a:solidFill>
        <a:ln w="25400">
          <a:noFill/>
        </a:ln>
      </c:spPr>
    </c:plotArea>
    <c:dispBlanksAs val="gap"/>
  </c:chart>
  <c:spPr>
    <a:solidFill>
      <a:srgbClr val="FFFFFF"/>
    </a:solidFill>
    <a:ln w="3175">
      <a:solidFill>
        <a:srgbClr val="808080"/>
      </a:solidFill>
      <a:prstDash val="solid"/>
    </a:ln>
  </c:spPr>
  <c:txPr>
    <a:bodyPr/>
    <a:lstStyle/>
    <a:p>
      <a:pPr>
        <a:defRPr sz="1100" b="0" i="0" u="none" strike="noStrike" baseline="0">
          <a:solidFill>
            <a:srgbClr val="000000"/>
          </a:solidFill>
          <a:latin typeface="Calibri"/>
          <a:ea typeface="Calibri"/>
          <a:cs typeface="Calibri"/>
        </a:defRPr>
      </a:pPr>
      <a:endParaRPr lang="pt-BR"/>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CaixaDeTexto 5"/>
        <cdr:cNvSpPr txBox="1"/>
      </cdr:nvSpPr>
      <cdr:spPr>
        <a:xfrm xmlns:a="http://schemas.openxmlformats.org/drawingml/2006/main" flipH="1">
          <a:off x="-1224366" y="-5357826"/>
          <a:ext cx="0" cy="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pt-BR"/>
          </a:defPPr>
          <a:lvl1pPr marL="0" algn="l" defTabSz="914400" rtl="0" eaLnBrk="1" latinLnBrk="0" hangingPunct="1">
            <a:defRPr sz="1800" kern="1200">
              <a:solidFill>
                <a:sysClr val="windowText" lastClr="000000"/>
              </a:solidFill>
              <a:latin typeface="Constantia"/>
            </a:defRPr>
          </a:lvl1pPr>
          <a:lvl2pPr marL="457200" algn="l" defTabSz="914400" rtl="0" eaLnBrk="1" latinLnBrk="0" hangingPunct="1">
            <a:defRPr sz="1800" kern="1200">
              <a:solidFill>
                <a:sysClr val="windowText" lastClr="000000"/>
              </a:solidFill>
              <a:latin typeface="Constantia"/>
            </a:defRPr>
          </a:lvl2pPr>
          <a:lvl3pPr marL="914400" algn="l" defTabSz="914400" rtl="0" eaLnBrk="1" latinLnBrk="0" hangingPunct="1">
            <a:defRPr sz="1800" kern="1200">
              <a:solidFill>
                <a:sysClr val="windowText" lastClr="000000"/>
              </a:solidFill>
              <a:latin typeface="Constantia"/>
            </a:defRPr>
          </a:lvl3pPr>
          <a:lvl4pPr marL="1371600" algn="l" defTabSz="914400" rtl="0" eaLnBrk="1" latinLnBrk="0" hangingPunct="1">
            <a:defRPr sz="1800" kern="1200">
              <a:solidFill>
                <a:sysClr val="windowText" lastClr="000000"/>
              </a:solidFill>
              <a:latin typeface="Constantia"/>
            </a:defRPr>
          </a:lvl4pPr>
          <a:lvl5pPr marL="1828800" algn="l" defTabSz="914400" rtl="0" eaLnBrk="1" latinLnBrk="0" hangingPunct="1">
            <a:defRPr sz="1800" kern="1200">
              <a:solidFill>
                <a:sysClr val="windowText" lastClr="000000"/>
              </a:solidFill>
              <a:latin typeface="Constantia"/>
            </a:defRPr>
          </a:lvl5pPr>
          <a:lvl6pPr marL="2286000" algn="l" defTabSz="914400" rtl="0" eaLnBrk="1" latinLnBrk="0" hangingPunct="1">
            <a:defRPr sz="1800" kern="1200">
              <a:solidFill>
                <a:sysClr val="windowText" lastClr="000000"/>
              </a:solidFill>
              <a:latin typeface="Constantia"/>
            </a:defRPr>
          </a:lvl6pPr>
          <a:lvl7pPr marL="2743200" algn="l" defTabSz="914400" rtl="0" eaLnBrk="1" latinLnBrk="0" hangingPunct="1">
            <a:defRPr sz="1800" kern="1200">
              <a:solidFill>
                <a:sysClr val="windowText" lastClr="000000"/>
              </a:solidFill>
              <a:latin typeface="Constantia"/>
            </a:defRPr>
          </a:lvl7pPr>
          <a:lvl8pPr marL="3200400" algn="l" defTabSz="914400" rtl="0" eaLnBrk="1" latinLnBrk="0" hangingPunct="1">
            <a:defRPr sz="1800" kern="1200">
              <a:solidFill>
                <a:sysClr val="windowText" lastClr="000000"/>
              </a:solidFill>
              <a:latin typeface="Constantia"/>
            </a:defRPr>
          </a:lvl8pPr>
          <a:lvl9pPr marL="3657600" algn="l" defTabSz="914400" rtl="0" eaLnBrk="1" latinLnBrk="0" hangingPunct="1">
            <a:defRPr sz="1800" kern="1200">
              <a:solidFill>
                <a:sysClr val="windowText" lastClr="000000"/>
              </a:solidFill>
              <a:latin typeface="Constantia"/>
            </a:defRPr>
          </a:lvl9pPr>
        </a:lstStyle>
        <a:p xmlns:a="http://schemas.openxmlformats.org/drawingml/2006/main">
          <a:r>
            <a:rPr lang="pt-BR" dirty="0" smtClean="0">
              <a:latin typeface="Arial" pitchFamily="34" charset="0"/>
              <a:cs typeface="Arial" pitchFamily="34" charset="0"/>
            </a:rPr>
            <a:t>4,</a:t>
          </a:r>
          <a:endParaRPr lang="pt-BR" dirty="0">
            <a:latin typeface="Arial" pitchFamily="34" charset="0"/>
            <a:cs typeface="Arial" pitchFamily="34" charset="0"/>
          </a:endParaRPr>
        </a:p>
      </cdr:txBody>
    </cdr:sp>
  </cdr:relSizeAnchor>
  <cdr:relSizeAnchor xmlns:cdr="http://schemas.openxmlformats.org/drawingml/2006/chartDrawing">
    <cdr:from>
      <cdr:x>0.56044</cdr:x>
      <cdr:y>0</cdr:y>
    </cdr:from>
    <cdr:to>
      <cdr:x>0.76923</cdr:x>
      <cdr:y>1</cdr:y>
    </cdr:to>
    <cdr:sp macro="" textlink="">
      <cdr:nvSpPr>
        <cdr:cNvPr id="4" name="CaixaDeTexto 5"/>
        <cdr:cNvSpPr txBox="1"/>
      </cdr:nvSpPr>
      <cdr:spPr>
        <a:xfrm xmlns:a="http://schemas.openxmlformats.org/drawingml/2006/main">
          <a:off x="34459" y="0"/>
          <a:ext cx="1283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pt-BR"/>
          </a:defPPr>
          <a:lvl1pPr marL="0" algn="l" defTabSz="914400" rtl="0" eaLnBrk="1" latinLnBrk="0" hangingPunct="1">
            <a:defRPr sz="1800" kern="1200">
              <a:solidFill>
                <a:sysClr val="windowText" lastClr="000000"/>
              </a:solidFill>
              <a:latin typeface="Constantia"/>
            </a:defRPr>
          </a:lvl1pPr>
          <a:lvl2pPr marL="457200" algn="l" defTabSz="914400" rtl="0" eaLnBrk="1" latinLnBrk="0" hangingPunct="1">
            <a:defRPr sz="1800" kern="1200">
              <a:solidFill>
                <a:sysClr val="windowText" lastClr="000000"/>
              </a:solidFill>
              <a:latin typeface="Constantia"/>
            </a:defRPr>
          </a:lvl2pPr>
          <a:lvl3pPr marL="914400" algn="l" defTabSz="914400" rtl="0" eaLnBrk="1" latinLnBrk="0" hangingPunct="1">
            <a:defRPr sz="1800" kern="1200">
              <a:solidFill>
                <a:sysClr val="windowText" lastClr="000000"/>
              </a:solidFill>
              <a:latin typeface="Constantia"/>
            </a:defRPr>
          </a:lvl3pPr>
          <a:lvl4pPr marL="1371600" algn="l" defTabSz="914400" rtl="0" eaLnBrk="1" latinLnBrk="0" hangingPunct="1">
            <a:defRPr sz="1800" kern="1200">
              <a:solidFill>
                <a:sysClr val="windowText" lastClr="000000"/>
              </a:solidFill>
              <a:latin typeface="Constantia"/>
            </a:defRPr>
          </a:lvl4pPr>
          <a:lvl5pPr marL="1828800" algn="l" defTabSz="914400" rtl="0" eaLnBrk="1" latinLnBrk="0" hangingPunct="1">
            <a:defRPr sz="1800" kern="1200">
              <a:solidFill>
                <a:sysClr val="windowText" lastClr="000000"/>
              </a:solidFill>
              <a:latin typeface="Constantia"/>
            </a:defRPr>
          </a:lvl5pPr>
          <a:lvl6pPr marL="2286000" algn="l" defTabSz="914400" rtl="0" eaLnBrk="1" latinLnBrk="0" hangingPunct="1">
            <a:defRPr sz="1800" kern="1200">
              <a:solidFill>
                <a:sysClr val="windowText" lastClr="000000"/>
              </a:solidFill>
              <a:latin typeface="Constantia"/>
            </a:defRPr>
          </a:lvl6pPr>
          <a:lvl7pPr marL="2743200" algn="l" defTabSz="914400" rtl="0" eaLnBrk="1" latinLnBrk="0" hangingPunct="1">
            <a:defRPr sz="1800" kern="1200">
              <a:solidFill>
                <a:sysClr val="windowText" lastClr="000000"/>
              </a:solidFill>
              <a:latin typeface="Constantia"/>
            </a:defRPr>
          </a:lvl7pPr>
          <a:lvl8pPr marL="3200400" algn="l" defTabSz="914400" rtl="0" eaLnBrk="1" latinLnBrk="0" hangingPunct="1">
            <a:defRPr sz="1800" kern="1200">
              <a:solidFill>
                <a:sysClr val="windowText" lastClr="000000"/>
              </a:solidFill>
              <a:latin typeface="Constantia"/>
            </a:defRPr>
          </a:lvl8pPr>
          <a:lvl9pPr marL="3657600" algn="l" defTabSz="914400" rtl="0" eaLnBrk="1" latinLnBrk="0" hangingPunct="1">
            <a:defRPr sz="1800" kern="1200">
              <a:solidFill>
                <a:sysClr val="windowText" lastClr="000000"/>
              </a:solidFill>
              <a:latin typeface="Constantia"/>
            </a:defRPr>
          </a:lvl9pPr>
        </a:lstStyle>
        <a:p xmlns:a="http://schemas.openxmlformats.org/drawingml/2006/main">
          <a:endParaRPr lang="pt-BR" dirty="0">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BD5813-8120-4A63-8926-5D5DE3F8968F}" type="datetimeFigureOut">
              <a:rPr lang="pt-BR"/>
              <a:pPr>
                <a:defRPr/>
              </a:pPr>
              <a:t>14/09/2015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7E6DF16-A570-428A-BFE9-BDDB06950A96}"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789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789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A62DB0-6423-4486-9BFC-78D652764078}" type="slidenum">
              <a:rPr lang="pt-BR" smtClean="0"/>
              <a:pPr fontAlgn="base">
                <a:spcBef>
                  <a:spcPct val="0"/>
                </a:spcBef>
                <a:spcAft>
                  <a:spcPct val="0"/>
                </a:spcAft>
                <a:defRPr/>
              </a:pPr>
              <a:t>1</a:t>
            </a:fld>
            <a:endParaRPr 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710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710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410F22-0ED9-4192-B0CC-55B0467BBF81}" type="slidenum">
              <a:rPr lang="pt-BR" smtClean="0"/>
              <a:pPr fontAlgn="base">
                <a:spcBef>
                  <a:spcPct val="0"/>
                </a:spcBef>
                <a:spcAft>
                  <a:spcPct val="0"/>
                </a:spcAft>
                <a:defRPr/>
              </a:pPr>
              <a:t>15</a:t>
            </a:fld>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813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813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91C074-D8FF-4302-B86A-6AEF1F8A7F57}" type="slidenum">
              <a:rPr lang="pt-BR" smtClean="0"/>
              <a:pPr fontAlgn="base">
                <a:spcBef>
                  <a:spcPct val="0"/>
                </a:spcBef>
                <a:spcAft>
                  <a:spcPct val="0"/>
                </a:spcAft>
                <a:defRPr/>
              </a:pPr>
              <a:t>16</a:t>
            </a:fld>
            <a:endParaRPr 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15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915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FC4858-A750-4562-B393-E85D7E76FF3D}" type="slidenum">
              <a:rPr lang="pt-BR" smtClean="0"/>
              <a:pPr fontAlgn="base">
                <a:spcBef>
                  <a:spcPct val="0"/>
                </a:spcBef>
                <a:spcAft>
                  <a:spcPct val="0"/>
                </a:spcAft>
                <a:defRPr/>
              </a:pPr>
              <a:t>18</a:t>
            </a:fld>
            <a:endParaRPr 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017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5018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DA5710-6E55-42ED-8633-BCB5A632E3D1}" type="slidenum">
              <a:rPr lang="pt-BR" smtClean="0"/>
              <a:pPr fontAlgn="base">
                <a:spcBef>
                  <a:spcPct val="0"/>
                </a:spcBef>
                <a:spcAft>
                  <a:spcPct val="0"/>
                </a:spcAft>
                <a:defRPr/>
              </a:pPr>
              <a:t>19</a:t>
            </a:fld>
            <a:endParaRPr 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120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5120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198302-C7A7-43FB-8F35-35E31ACC1DC7}" type="slidenum">
              <a:rPr lang="pt-BR" smtClean="0"/>
              <a:pPr fontAlgn="base">
                <a:spcBef>
                  <a:spcPct val="0"/>
                </a:spcBef>
                <a:spcAft>
                  <a:spcPct val="0"/>
                </a:spcAft>
                <a:defRPr/>
              </a:pPr>
              <a:t>20</a:t>
            </a:fld>
            <a:endParaRPr 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222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5222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411C7E-A497-4D97-9BF9-4D7FB58679FA}" type="slidenum">
              <a:rPr lang="pt-BR" smtClean="0"/>
              <a:pPr fontAlgn="base">
                <a:spcBef>
                  <a:spcPct val="0"/>
                </a:spcBef>
                <a:spcAft>
                  <a:spcPct val="0"/>
                </a:spcAft>
                <a:defRPr/>
              </a:pPr>
              <a:t>21</a:t>
            </a:fld>
            <a:endParaRPr 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63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5632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F78BEC-83E6-41DC-A701-B6C547B16551}" type="slidenum">
              <a:rPr lang="pt-BR" smtClean="0"/>
              <a:pPr fontAlgn="base">
                <a:spcBef>
                  <a:spcPct val="0"/>
                </a:spcBef>
                <a:spcAft>
                  <a:spcPct val="0"/>
                </a:spcAft>
                <a:defRPr/>
              </a:pPr>
              <a:t>22</a:t>
            </a:fld>
            <a:endParaRPr 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63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5632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F78BEC-83E6-41DC-A701-B6C547B16551}" type="slidenum">
              <a:rPr lang="pt-BR" smtClean="0"/>
              <a:pPr fontAlgn="base">
                <a:spcBef>
                  <a:spcPct val="0"/>
                </a:spcBef>
                <a:spcAft>
                  <a:spcPct val="0"/>
                </a:spcAft>
                <a:defRPr/>
              </a:pPr>
              <a:t>23</a:t>
            </a:fld>
            <a:endParaRPr lang="pt-B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63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5632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F78BEC-83E6-41DC-A701-B6C547B16551}" type="slidenum">
              <a:rPr lang="pt-BR" smtClean="0"/>
              <a:pPr fontAlgn="base">
                <a:spcBef>
                  <a:spcPct val="0"/>
                </a:spcBef>
                <a:spcAft>
                  <a:spcPct val="0"/>
                </a:spcAft>
                <a:defRPr/>
              </a:pPr>
              <a:t>24</a:t>
            </a:fld>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891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COLOCAR O PERIODO QUE OCORREU A INTERVENÇÃO .</a:t>
            </a:r>
          </a:p>
          <a:p>
            <a:pPr eaLnBrk="1" hangingPunct="1">
              <a:spcBef>
                <a:spcPct val="0"/>
              </a:spcBef>
            </a:pPr>
            <a:r>
              <a:rPr lang="pt-BR" smtClean="0"/>
              <a:t>EXEMPLO: DE SETEMRO A DEZEMBRO DE 2012</a:t>
            </a:r>
          </a:p>
        </p:txBody>
      </p:sp>
      <p:sp>
        <p:nvSpPr>
          <p:cNvPr id="3891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AE2116-C244-40C1-9090-51EE0DE4FFBB}" type="slidenum">
              <a:rPr lang="pt-BR" smtClean="0"/>
              <a:pPr fontAlgn="base">
                <a:spcBef>
                  <a:spcPct val="0"/>
                </a:spcBef>
                <a:spcAft>
                  <a:spcPct val="0"/>
                </a:spcAft>
                <a:defRPr/>
              </a:pPr>
              <a:t>5</a:t>
            </a:fld>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993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dirty="0" smtClean="0"/>
              <a:t>COLOQUE O OBJETIVO EM CIMA DE CADA META</a:t>
            </a:r>
          </a:p>
          <a:p>
            <a:pPr eaLnBrk="1" hangingPunct="1">
              <a:spcBef>
                <a:spcPct val="0"/>
              </a:spcBef>
            </a:pPr>
            <a:endParaRPr lang="pt-BR" dirty="0" smtClean="0"/>
          </a:p>
          <a:p>
            <a:pPr eaLnBrk="1" hangingPunct="1">
              <a:spcBef>
                <a:spcPct val="0"/>
              </a:spcBef>
            </a:pPr>
            <a:r>
              <a:rPr lang="pt-BR" dirty="0" smtClean="0"/>
              <a:t>COLOQUE EM CIMA DE CADA EIXO VERTICAL OS VALORES BRUTOS E PORCENTAGENS.</a:t>
            </a:r>
          </a:p>
          <a:p>
            <a:pPr eaLnBrk="1" hangingPunct="1">
              <a:spcBef>
                <a:spcPct val="0"/>
              </a:spcBef>
            </a:pPr>
            <a:r>
              <a:rPr lang="pt-BR" dirty="0" smtClean="0"/>
              <a:t>VEJA ESTE EXEMPLO E FAÇA ISSO EM TODOS OS OUTROS GRÁFICOS.</a:t>
            </a:r>
          </a:p>
        </p:txBody>
      </p:sp>
      <p:sp>
        <p:nvSpPr>
          <p:cNvPr id="3994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BCACCC-28C3-4A77-9309-FEBB24806051}" type="slidenum">
              <a:rPr lang="pt-BR" smtClean="0"/>
              <a:pPr fontAlgn="base">
                <a:spcBef>
                  <a:spcPct val="0"/>
                </a:spcBef>
                <a:spcAft>
                  <a:spcPct val="0"/>
                </a:spcAft>
                <a:defRPr/>
              </a:pPr>
              <a:t>7</a:t>
            </a:fld>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6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4096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BE716B-C29D-4997-80E9-C26753B0FE8B}" type="slidenum">
              <a:rPr lang="pt-BR" smtClean="0"/>
              <a:pPr fontAlgn="base">
                <a:spcBef>
                  <a:spcPct val="0"/>
                </a:spcBef>
                <a:spcAft>
                  <a:spcPct val="0"/>
                </a:spcAft>
                <a:defRPr/>
              </a:pPr>
              <a:t>8</a:t>
            </a:fld>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1987"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1988"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2E4ED5-EDD3-45C8-BB8D-2AD6434BC50C}" type="slidenum">
              <a:rPr lang="pt-BR" smtClean="0"/>
              <a:pPr fontAlgn="base">
                <a:spcBef>
                  <a:spcPct val="0"/>
                </a:spcBef>
                <a:spcAft>
                  <a:spcPct val="0"/>
                </a:spcAft>
                <a:defRPr/>
              </a:pPr>
              <a:t>9</a:t>
            </a:fld>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3011"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301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396AC0-F3C6-4983-B94C-D55510B00479}" type="slidenum">
              <a:rPr lang="pt-BR" smtClean="0"/>
              <a:pPr fontAlgn="base">
                <a:spcBef>
                  <a:spcPct val="0"/>
                </a:spcBef>
                <a:spcAft>
                  <a:spcPct val="0"/>
                </a:spcAft>
                <a:defRPr/>
              </a:pPr>
              <a:t>11</a:t>
            </a:fld>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4035"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4036"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B29CC3-FE31-42DC-9072-826B305AAC67}" type="slidenum">
              <a:rPr lang="pt-BR" smtClean="0"/>
              <a:pPr fontAlgn="base">
                <a:spcBef>
                  <a:spcPct val="0"/>
                </a:spcBef>
                <a:spcAft>
                  <a:spcPct val="0"/>
                </a:spcAft>
                <a:defRPr/>
              </a:pPr>
              <a:t>12</a:t>
            </a:fld>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5059"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5060"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B0097-FA07-4636-934B-F518CEB85B15}" type="slidenum">
              <a:rPr lang="pt-BR" smtClean="0"/>
              <a:pPr fontAlgn="base">
                <a:spcBef>
                  <a:spcPct val="0"/>
                </a:spcBef>
                <a:spcAft>
                  <a:spcPct val="0"/>
                </a:spcAft>
                <a:defRPr/>
              </a:pPr>
              <a:t>13</a:t>
            </a:fld>
            <a:endParaRPr 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608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pt-BR" smtClean="0"/>
              <a:t>COLOQUE O OBJETIVO EM CIMA DE CADA META</a:t>
            </a:r>
          </a:p>
          <a:p>
            <a:pPr eaLnBrk="1" hangingPunct="1">
              <a:spcBef>
                <a:spcPct val="0"/>
              </a:spcBef>
            </a:pPr>
            <a:endParaRPr lang="pt-BR" smtClean="0"/>
          </a:p>
          <a:p>
            <a:pPr eaLnBrk="1" hangingPunct="1">
              <a:spcBef>
                <a:spcPct val="0"/>
              </a:spcBef>
            </a:pPr>
            <a:r>
              <a:rPr lang="pt-BR" smtClean="0"/>
              <a:t>COLOQUE EM CIMA DE CADA EIXO VERTICAL OS VALORES BRUTOS E PORCENTAGENS.</a:t>
            </a:r>
          </a:p>
          <a:p>
            <a:pPr eaLnBrk="1" hangingPunct="1">
              <a:spcBef>
                <a:spcPct val="0"/>
              </a:spcBef>
            </a:pPr>
            <a:r>
              <a:rPr lang="pt-BR" smtClean="0"/>
              <a:t>VEJA ESTE EXEMPLO E FAÇA ISSO EM TODOS OS OUTROS GRÁFICOS.</a:t>
            </a:r>
          </a:p>
          <a:p>
            <a:pPr eaLnBrk="1" hangingPunct="1">
              <a:spcBef>
                <a:spcPct val="0"/>
              </a:spcBef>
            </a:pPr>
            <a:endParaRPr lang="pt-BR" smtClean="0"/>
          </a:p>
        </p:txBody>
      </p:sp>
      <p:sp>
        <p:nvSpPr>
          <p:cNvPr id="46084"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27CF68-2A5B-4E17-AE96-21209DB30C68}" type="slidenum">
              <a:rPr lang="pt-BR" smtClean="0"/>
              <a:pPr fontAlgn="base">
                <a:spcBef>
                  <a:spcPct val="0"/>
                </a:spcBef>
                <a:spcAft>
                  <a:spcPct val="0"/>
                </a:spcAft>
                <a:defRPr/>
              </a:pPr>
              <a:t>14</a:t>
            </a:fld>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9" name="Espaço Reservado para Número de Slide 8"/>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a:defRPr/>
            </a:pPr>
            <a:fld id="{9E150B11-5F3B-4C28-88A1-91EFE2A7A40C}" type="datetimeFigureOut">
              <a:rPr lang="pt-BR" smtClean="0"/>
              <a:pPr>
                <a:defRPr/>
              </a:pPr>
              <a:t>14/09/2015</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C2A78958-49B0-4A4C-9C65-4D0D6BE2E906}" type="slidenum">
              <a:rPr lang="pt-BR" smtClean="0"/>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E150B11-5F3B-4C28-88A1-91EFE2A7A40C}" type="datetimeFigureOut">
              <a:rPr lang="pt-BR" smtClean="0"/>
              <a:pPr>
                <a:defRPr/>
              </a:pPr>
              <a:t>14/09/2015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2A78958-49B0-4A4C-9C65-4D0D6BE2E906}" type="slidenum">
              <a:rPr lang="pt-BR" smtClean="0"/>
              <a:pPr>
                <a:defRPr/>
              </a:pPr>
              <a:t>‹nº›</a:t>
            </a:fld>
            <a:endParaRPr lang="pt-BR"/>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85728"/>
            <a:ext cx="9144000" cy="5786478"/>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0000"/>
          </a:bodyPr>
          <a:lstStyle/>
          <a:p>
            <a:pPr eaLnBrk="1" fontAlgn="auto" hangingPunct="1">
              <a:spcAft>
                <a:spcPts val="0"/>
              </a:spcAft>
              <a:defRPr/>
            </a:pPr>
            <a:r>
              <a:rPr lang="pt-BR" sz="1800" b="1" dirty="0" smtClean="0">
                <a:solidFill>
                  <a:schemeClr val="tx1"/>
                </a:solidFill>
                <a:effectLst/>
                <a:latin typeface="Arial" pitchFamily="34" charset="0"/>
                <a:cs typeface="Arial" pitchFamily="34" charset="0"/>
              </a:rPr>
              <a:t>UNIVERSIDADE </a:t>
            </a:r>
            <a:r>
              <a:rPr lang="pt-BR" sz="1800" b="1" dirty="0">
                <a:solidFill>
                  <a:schemeClr val="tx1"/>
                </a:solidFill>
                <a:effectLst/>
                <a:latin typeface="Arial" pitchFamily="34" charset="0"/>
                <a:cs typeface="Arial" pitchFamily="34" charset="0"/>
              </a:rPr>
              <a:t>ABERTA DO SUS</a:t>
            </a:r>
            <a:br>
              <a:rPr lang="pt-BR" sz="1800" b="1" dirty="0">
                <a:solidFill>
                  <a:schemeClr val="tx1"/>
                </a:solidFill>
                <a:effectLst/>
                <a:latin typeface="Arial" pitchFamily="34" charset="0"/>
                <a:cs typeface="Arial" pitchFamily="34" charset="0"/>
              </a:rPr>
            </a:br>
            <a:r>
              <a:rPr lang="pt-BR" sz="1800" b="1" dirty="0">
                <a:solidFill>
                  <a:schemeClr val="tx1"/>
                </a:solidFill>
                <a:effectLst/>
                <a:latin typeface="Arial" pitchFamily="34" charset="0"/>
                <a:cs typeface="Arial" pitchFamily="34" charset="0"/>
              </a:rPr>
              <a:t>UNIVERSIDADE FEDERAL DE PELOTAS</a:t>
            </a:r>
            <a:br>
              <a:rPr lang="pt-BR" sz="1800" b="1" dirty="0">
                <a:solidFill>
                  <a:schemeClr val="tx1"/>
                </a:solidFill>
                <a:effectLst/>
                <a:latin typeface="Arial" pitchFamily="34" charset="0"/>
                <a:cs typeface="Arial" pitchFamily="34" charset="0"/>
              </a:rPr>
            </a:br>
            <a:r>
              <a:rPr lang="pt-BR" sz="1800" b="1" dirty="0">
                <a:solidFill>
                  <a:schemeClr val="tx1"/>
                </a:solidFill>
                <a:effectLst/>
                <a:latin typeface="Arial" pitchFamily="34" charset="0"/>
                <a:cs typeface="Arial" pitchFamily="34" charset="0"/>
              </a:rPr>
              <a:t>Especialização em Saúde da Família</a:t>
            </a:r>
            <a:br>
              <a:rPr lang="pt-BR" sz="1800" b="1" dirty="0">
                <a:solidFill>
                  <a:schemeClr val="tx1"/>
                </a:solidFill>
                <a:effectLst/>
                <a:latin typeface="Arial" pitchFamily="34" charset="0"/>
                <a:cs typeface="Arial" pitchFamily="34" charset="0"/>
              </a:rPr>
            </a:br>
            <a:r>
              <a:rPr lang="pt-BR" sz="1800" b="1" dirty="0">
                <a:solidFill>
                  <a:schemeClr val="tx1"/>
                </a:solidFill>
                <a:effectLst/>
                <a:latin typeface="Arial" pitchFamily="34" charset="0"/>
                <a:cs typeface="Arial" pitchFamily="34" charset="0"/>
              </a:rPr>
              <a:t>Modalidade a </a:t>
            </a:r>
            <a:r>
              <a:rPr lang="pt-BR" sz="1800" b="1" dirty="0" smtClean="0">
                <a:solidFill>
                  <a:schemeClr val="tx1"/>
                </a:solidFill>
                <a:effectLst/>
                <a:latin typeface="Arial" pitchFamily="34" charset="0"/>
                <a:cs typeface="Arial" pitchFamily="34" charset="0"/>
              </a:rPr>
              <a:t>Distância</a:t>
            </a:r>
            <a:br>
              <a:rPr lang="pt-BR" sz="1800" b="1" dirty="0" smtClean="0">
                <a:solidFill>
                  <a:schemeClr val="tx1"/>
                </a:solidFill>
                <a:effectLst/>
                <a:latin typeface="Arial" pitchFamily="34" charset="0"/>
                <a:cs typeface="Arial" pitchFamily="34" charset="0"/>
              </a:rPr>
            </a:br>
            <a:r>
              <a:rPr lang="pt-BR" sz="1800" b="1" dirty="0" smtClean="0">
                <a:solidFill>
                  <a:schemeClr val="tx1"/>
                </a:solidFill>
                <a:effectLst/>
                <a:latin typeface="Arial" pitchFamily="34" charset="0"/>
                <a:cs typeface="Arial" pitchFamily="34" charset="0"/>
              </a:rPr>
              <a:t>Turma 8</a:t>
            </a:r>
            <a:r>
              <a:rPr lang="pt-BR" sz="1800" b="1" dirty="0">
                <a:solidFill>
                  <a:schemeClr val="tx1"/>
                </a:solidFill>
                <a:effectLst/>
              </a:rPr>
              <a:t> </a:t>
            </a:r>
            <a:r>
              <a:rPr lang="pt-BR" sz="6000" dirty="0">
                <a:solidFill>
                  <a:schemeClr val="tx1"/>
                </a:solidFill>
                <a:effectLst/>
              </a:rPr>
              <a:t/>
            </a:r>
            <a:br>
              <a:rPr lang="pt-BR" sz="6000" dirty="0">
                <a:solidFill>
                  <a:schemeClr val="tx1"/>
                </a:solidFill>
                <a:effectLst/>
              </a:rPr>
            </a:br>
            <a:r>
              <a:rPr lang="pt-BR" sz="6000" dirty="0" smtClean="0">
                <a:solidFill>
                  <a:schemeClr val="tx1"/>
                </a:solidFill>
                <a:effectLst/>
              </a:rPr>
              <a:t/>
            </a:r>
            <a:br>
              <a:rPr lang="pt-BR" sz="6000" dirty="0" smtClean="0">
                <a:solidFill>
                  <a:schemeClr val="tx1"/>
                </a:solidFill>
                <a:effectLst/>
              </a:rPr>
            </a:br>
            <a:r>
              <a:rPr lang="pt-BR" sz="3100" dirty="0">
                <a:solidFill>
                  <a:schemeClr val="tx1"/>
                </a:solidFill>
                <a:effectLst/>
              </a:rPr>
              <a:t/>
            </a:r>
            <a:br>
              <a:rPr lang="pt-BR" sz="3100" dirty="0">
                <a:solidFill>
                  <a:schemeClr val="tx1"/>
                </a:solidFill>
                <a:effectLst/>
              </a:rPr>
            </a:br>
            <a:r>
              <a:rPr lang="pt-BR" sz="2400" dirty="0">
                <a:solidFill>
                  <a:schemeClr val="tx1"/>
                </a:solidFill>
                <a:effectLst/>
                <a:latin typeface="Arial" pitchFamily="34" charset="0"/>
                <a:cs typeface="Arial" pitchFamily="34" charset="0"/>
              </a:rPr>
              <a:t>Melhoria da Atenção aos Usuários com Hipertensão Arterial Sistêmica e/ou Diabetes Mellitus na UBS </a:t>
            </a:r>
            <a:r>
              <a:rPr lang="pt-BR" sz="2400" dirty="0" smtClean="0">
                <a:solidFill>
                  <a:schemeClr val="tx1"/>
                </a:solidFill>
                <a:effectLst/>
                <a:latin typeface="Arial" pitchFamily="34" charset="0"/>
                <a:cs typeface="Arial" pitchFamily="34" charset="0"/>
              </a:rPr>
              <a:t>Vila </a:t>
            </a:r>
            <a:r>
              <a:rPr lang="pt-BR" sz="2400" dirty="0" smtClean="0">
                <a:solidFill>
                  <a:schemeClr val="tx1"/>
                </a:solidFill>
                <a:effectLst/>
                <a:latin typeface="Arial" pitchFamily="34" charset="0"/>
                <a:cs typeface="Arial" pitchFamily="34" charset="0"/>
              </a:rPr>
              <a:t>Rica</a:t>
            </a:r>
            <a:r>
              <a:rPr lang="pt-BR" sz="2400" dirty="0" smtClean="0">
                <a:solidFill>
                  <a:schemeClr val="tx1"/>
                </a:solidFill>
                <a:effectLst/>
                <a:latin typeface="Arial" pitchFamily="34" charset="0"/>
                <a:cs typeface="Arial" pitchFamily="34" charset="0"/>
              </a:rPr>
              <a:t>, </a:t>
            </a:r>
            <a:r>
              <a:rPr lang="pt-BR" sz="2400" dirty="0">
                <a:solidFill>
                  <a:schemeClr val="tx1"/>
                </a:solidFill>
                <a:effectLst/>
                <a:latin typeface="Arial" pitchFamily="34" charset="0"/>
                <a:cs typeface="Arial" pitchFamily="34" charset="0"/>
              </a:rPr>
              <a:t>Carazinho/RS</a:t>
            </a:r>
            <a:br>
              <a:rPr lang="pt-BR" sz="2400" dirty="0">
                <a:solidFill>
                  <a:schemeClr val="tx1"/>
                </a:solidFill>
                <a:effectLst/>
                <a:latin typeface="Arial" pitchFamily="34" charset="0"/>
                <a:cs typeface="Arial" pitchFamily="34" charset="0"/>
              </a:rPr>
            </a:br>
            <a:r>
              <a:rPr lang="pt-BR" sz="2400" dirty="0">
                <a:solidFill>
                  <a:schemeClr val="tx1"/>
                </a:solidFill>
                <a:effectLst/>
                <a:latin typeface="Arial" pitchFamily="34" charset="0"/>
                <a:cs typeface="Arial" pitchFamily="34" charset="0"/>
              </a:rPr>
              <a:t>  </a:t>
            </a:r>
            <a:r>
              <a:rPr lang="pt-BR" sz="2400" dirty="0" smtClean="0">
                <a:solidFill>
                  <a:schemeClr val="tx1"/>
                </a:solidFill>
                <a:effectLst/>
                <a:latin typeface="Arial" pitchFamily="34" charset="0"/>
                <a:cs typeface="Arial" pitchFamily="34" charset="0"/>
              </a:rPr>
              <a:t/>
            </a:r>
            <a:br>
              <a:rPr lang="pt-BR" sz="2400" dirty="0" smtClean="0">
                <a:solidFill>
                  <a:schemeClr val="tx1"/>
                </a:solidFill>
                <a:effectLst/>
                <a:latin typeface="Arial" pitchFamily="34" charset="0"/>
                <a:cs typeface="Arial" pitchFamily="34" charset="0"/>
              </a:rPr>
            </a:br>
            <a:r>
              <a:rPr lang="pt-BR" sz="2400" dirty="0" smtClean="0">
                <a:solidFill>
                  <a:schemeClr val="tx1"/>
                </a:solidFill>
                <a:effectLst/>
                <a:latin typeface="Arial" pitchFamily="34" charset="0"/>
                <a:cs typeface="Arial" pitchFamily="34" charset="0"/>
              </a:rPr>
              <a:t/>
            </a:r>
            <a:br>
              <a:rPr lang="pt-BR" sz="2400" dirty="0" smtClean="0">
                <a:solidFill>
                  <a:schemeClr val="tx1"/>
                </a:solidFill>
                <a:effectLst/>
                <a:latin typeface="Arial" pitchFamily="34" charset="0"/>
                <a:cs typeface="Arial" pitchFamily="34" charset="0"/>
              </a:rPr>
            </a:br>
            <a:r>
              <a:rPr lang="pt-BR" sz="2400" dirty="0">
                <a:solidFill>
                  <a:schemeClr val="tx1"/>
                </a:solidFill>
                <a:effectLst/>
                <a:latin typeface="Arial" pitchFamily="34" charset="0"/>
                <a:cs typeface="Arial" pitchFamily="34" charset="0"/>
              </a:rPr>
              <a:t/>
            </a:r>
            <a:br>
              <a:rPr lang="pt-BR" sz="2400" dirty="0">
                <a:solidFill>
                  <a:schemeClr val="tx1"/>
                </a:solidFill>
                <a:effectLst/>
                <a:latin typeface="Arial" pitchFamily="34" charset="0"/>
                <a:cs typeface="Arial" pitchFamily="34" charset="0"/>
              </a:rPr>
            </a:br>
            <a:r>
              <a:rPr lang="pt-BR" sz="1400" dirty="0" smtClean="0">
                <a:solidFill>
                  <a:schemeClr val="tx1"/>
                </a:solidFill>
                <a:effectLst/>
                <a:latin typeface="Arial" pitchFamily="34" charset="0"/>
                <a:cs typeface="Arial" pitchFamily="34" charset="0"/>
              </a:rPr>
              <a:t/>
            </a:r>
            <a:br>
              <a:rPr lang="pt-BR" sz="1400" dirty="0" smtClean="0">
                <a:solidFill>
                  <a:schemeClr val="tx1"/>
                </a:solidFill>
                <a:effectLst/>
                <a:latin typeface="Arial" pitchFamily="34" charset="0"/>
                <a:cs typeface="Arial" pitchFamily="34" charset="0"/>
              </a:rPr>
            </a:br>
            <a:r>
              <a:rPr lang="pt-BR" sz="2000" b="1" dirty="0" smtClean="0">
                <a:solidFill>
                  <a:schemeClr val="tx1"/>
                </a:solidFill>
                <a:effectLst/>
                <a:latin typeface="Arial" pitchFamily="34" charset="0"/>
                <a:cs typeface="Arial" pitchFamily="34" charset="0"/>
              </a:rPr>
              <a:t>Especializando: Rolando </a:t>
            </a:r>
            <a:r>
              <a:rPr lang="pt-BR" sz="2000" b="1" dirty="0" err="1" smtClean="0">
                <a:solidFill>
                  <a:schemeClr val="tx1"/>
                </a:solidFill>
                <a:effectLst/>
                <a:latin typeface="Arial" pitchFamily="34" charset="0"/>
                <a:cs typeface="Arial" pitchFamily="34" charset="0"/>
              </a:rPr>
              <a:t>Carballo</a:t>
            </a:r>
            <a:r>
              <a:rPr lang="pt-BR" sz="2000" b="1" dirty="0">
                <a:latin typeface="Arial" pitchFamily="34" charset="0"/>
                <a:cs typeface="Arial" pitchFamily="34" charset="0"/>
              </a:rPr>
              <a:t> </a:t>
            </a:r>
            <a:r>
              <a:rPr lang="pt-BR" sz="2000" b="1" dirty="0" err="1" smtClean="0">
                <a:solidFill>
                  <a:schemeClr val="tx1"/>
                </a:solidFill>
                <a:effectLst/>
                <a:latin typeface="Arial" pitchFamily="34" charset="0"/>
                <a:cs typeface="Arial" pitchFamily="34" charset="0"/>
              </a:rPr>
              <a:t>Laffita</a:t>
            </a:r>
            <a:r>
              <a:rPr lang="pt-BR" sz="2000" dirty="0" smtClean="0">
                <a:solidFill>
                  <a:schemeClr val="tx1"/>
                </a:solidFill>
                <a:effectLst/>
                <a:latin typeface="Arial" pitchFamily="34" charset="0"/>
                <a:cs typeface="Arial" pitchFamily="34" charset="0"/>
              </a:rPr>
              <a:t/>
            </a:r>
            <a:br>
              <a:rPr lang="pt-BR" sz="2000" dirty="0" smtClean="0">
                <a:solidFill>
                  <a:schemeClr val="tx1"/>
                </a:solidFill>
                <a:effectLst/>
                <a:latin typeface="Arial" pitchFamily="34" charset="0"/>
                <a:cs typeface="Arial" pitchFamily="34" charset="0"/>
              </a:rPr>
            </a:br>
            <a:r>
              <a:rPr lang="pt-BR" sz="1800" dirty="0" smtClean="0">
                <a:solidFill>
                  <a:schemeClr val="tx1"/>
                </a:solidFill>
                <a:effectLst/>
                <a:latin typeface="Arial" pitchFamily="34" charset="0"/>
                <a:cs typeface="Arial" pitchFamily="34" charset="0"/>
              </a:rPr>
              <a:t>Orientadora: </a:t>
            </a:r>
            <a:r>
              <a:rPr lang="pt-BR" sz="1800" dirty="0" err="1" smtClean="0">
                <a:solidFill>
                  <a:schemeClr val="tx1"/>
                </a:solidFill>
                <a:effectLst/>
                <a:latin typeface="Arial" pitchFamily="34" charset="0"/>
                <a:cs typeface="Arial" pitchFamily="34" charset="0"/>
              </a:rPr>
              <a:t>Patricia</a:t>
            </a:r>
            <a:r>
              <a:rPr lang="pt-BR" sz="1800" dirty="0" smtClean="0">
                <a:solidFill>
                  <a:schemeClr val="tx1"/>
                </a:solidFill>
                <a:effectLst/>
                <a:latin typeface="Arial" pitchFamily="34" charset="0"/>
                <a:cs typeface="Arial" pitchFamily="34" charset="0"/>
              </a:rPr>
              <a:t> </a:t>
            </a:r>
            <a:r>
              <a:rPr lang="pt-BR" sz="1800" dirty="0" err="1" smtClean="0">
                <a:solidFill>
                  <a:schemeClr val="tx1"/>
                </a:solidFill>
                <a:effectLst/>
                <a:latin typeface="Arial" pitchFamily="34" charset="0"/>
                <a:cs typeface="Arial" pitchFamily="34" charset="0"/>
              </a:rPr>
              <a:t>Gernania</a:t>
            </a:r>
            <a:r>
              <a:rPr lang="pt-BR" sz="1800" dirty="0" smtClean="0">
                <a:solidFill>
                  <a:schemeClr val="tx1"/>
                </a:solidFill>
                <a:effectLst/>
                <a:latin typeface="Arial" pitchFamily="34" charset="0"/>
                <a:cs typeface="Arial" pitchFamily="34" charset="0"/>
              </a:rPr>
              <a:t> Da Silva</a:t>
            </a:r>
            <a:br>
              <a:rPr lang="pt-BR" sz="1800" dirty="0" smtClean="0">
                <a:solidFill>
                  <a:schemeClr val="tx1"/>
                </a:solidFill>
                <a:effectLst/>
                <a:latin typeface="Arial" pitchFamily="34" charset="0"/>
                <a:cs typeface="Arial" pitchFamily="34" charset="0"/>
              </a:rPr>
            </a:br>
            <a:r>
              <a:rPr lang="pt-BR" sz="1800" dirty="0">
                <a:solidFill>
                  <a:schemeClr val="tx1"/>
                </a:solidFill>
                <a:effectLst/>
                <a:latin typeface="Arial" pitchFamily="34" charset="0"/>
                <a:cs typeface="Arial" pitchFamily="34" charset="0"/>
              </a:rPr>
              <a:t/>
            </a:r>
            <a:br>
              <a:rPr lang="pt-BR" sz="1800" dirty="0">
                <a:solidFill>
                  <a:schemeClr val="tx1"/>
                </a:solidFill>
                <a:effectLst/>
                <a:latin typeface="Arial" pitchFamily="34" charset="0"/>
                <a:cs typeface="Arial" pitchFamily="34" charset="0"/>
              </a:rPr>
            </a:br>
            <a:r>
              <a:rPr lang="pt-BR" sz="1800" dirty="0">
                <a:solidFill>
                  <a:schemeClr val="tx1"/>
                </a:solidFill>
                <a:effectLst/>
                <a:latin typeface="Arial" pitchFamily="34" charset="0"/>
                <a:cs typeface="Arial" pitchFamily="34" charset="0"/>
              </a:rPr>
              <a:t> </a:t>
            </a:r>
            <a:r>
              <a:rPr lang="pt-BR" sz="2000" dirty="0" smtClean="0">
                <a:solidFill>
                  <a:schemeClr val="tx1"/>
                </a:solidFill>
                <a:effectLst/>
                <a:latin typeface="Arial" pitchFamily="34" charset="0"/>
                <a:cs typeface="Arial" pitchFamily="34" charset="0"/>
              </a:rPr>
              <a:t/>
            </a:r>
            <a:br>
              <a:rPr lang="pt-BR" sz="2000" dirty="0" smtClean="0">
                <a:solidFill>
                  <a:schemeClr val="tx1"/>
                </a:solidFill>
                <a:effectLst/>
                <a:latin typeface="Arial" pitchFamily="34" charset="0"/>
                <a:cs typeface="Arial" pitchFamily="34" charset="0"/>
              </a:rPr>
            </a:br>
            <a:r>
              <a:rPr lang="pt-BR" sz="2000" dirty="0">
                <a:latin typeface="Arial" pitchFamily="34" charset="0"/>
                <a:cs typeface="Arial" pitchFamily="34" charset="0"/>
              </a:rPr>
              <a:t/>
            </a:r>
            <a:br>
              <a:rPr lang="pt-BR" sz="2000" dirty="0">
                <a:latin typeface="Arial" pitchFamily="34" charset="0"/>
                <a:cs typeface="Arial" pitchFamily="34" charset="0"/>
              </a:rPr>
            </a:br>
            <a:r>
              <a:rPr lang="pt-BR" sz="2000" dirty="0">
                <a:solidFill>
                  <a:schemeClr val="tx1"/>
                </a:solidFill>
                <a:effectLst/>
                <a:latin typeface="Arial" pitchFamily="34" charset="0"/>
                <a:cs typeface="Arial" pitchFamily="34" charset="0"/>
              </a:rPr>
              <a:t/>
            </a:r>
            <a:br>
              <a:rPr lang="pt-BR" sz="2000" dirty="0">
                <a:solidFill>
                  <a:schemeClr val="tx1"/>
                </a:solidFill>
                <a:effectLst/>
                <a:latin typeface="Arial" pitchFamily="34" charset="0"/>
                <a:cs typeface="Arial" pitchFamily="34" charset="0"/>
              </a:rPr>
            </a:br>
            <a:r>
              <a:rPr lang="pt-BR" sz="2000" b="1" dirty="0">
                <a:solidFill>
                  <a:schemeClr val="tx1"/>
                </a:solidFill>
                <a:effectLst/>
                <a:latin typeface="Arial" pitchFamily="34" charset="0"/>
                <a:cs typeface="Arial" pitchFamily="34" charset="0"/>
              </a:rPr>
              <a:t>Pelotas, 2015</a:t>
            </a:r>
          </a:p>
        </p:txBody>
      </p:sp>
      <p:pic>
        <p:nvPicPr>
          <p:cNvPr id="5123" name="Imagem 1" descr="ufpel1"/>
          <p:cNvPicPr>
            <a:picLocks noChangeAspect="1" noChangeArrowheads="1"/>
          </p:cNvPicPr>
          <p:nvPr/>
        </p:nvPicPr>
        <p:blipFill>
          <a:blip r:embed="rId3"/>
          <a:srcRect/>
          <a:stretch>
            <a:fillRect/>
          </a:stretch>
        </p:blipFill>
        <p:spPr bwMode="auto">
          <a:xfrm>
            <a:off x="482675" y="500042"/>
            <a:ext cx="1303243" cy="1143008"/>
          </a:xfrm>
          <a:prstGeom prst="rect">
            <a:avLst/>
          </a:prstGeom>
          <a:noFill/>
          <a:ln w="9525">
            <a:noFill/>
            <a:miter lim="800000"/>
            <a:headEnd/>
            <a:tailEnd/>
          </a:ln>
        </p:spPr>
      </p:pic>
      <p:pic>
        <p:nvPicPr>
          <p:cNvPr id="5124" name="Imagem 4" descr="logo_saudeFamilia"/>
          <p:cNvPicPr>
            <a:picLocks noChangeAspect="1" noChangeArrowheads="1"/>
          </p:cNvPicPr>
          <p:nvPr/>
        </p:nvPicPr>
        <p:blipFill>
          <a:blip r:embed="rId4"/>
          <a:srcRect/>
          <a:stretch>
            <a:fillRect/>
          </a:stretch>
        </p:blipFill>
        <p:spPr bwMode="auto">
          <a:xfrm>
            <a:off x="7232620" y="571480"/>
            <a:ext cx="1411346"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285720" y="214290"/>
            <a:ext cx="8643998" cy="1714512"/>
          </a:xfrm>
        </p:spPr>
        <p:txBody>
          <a:bodyPr>
            <a:normAutofit/>
          </a:bodyPr>
          <a:lstStyle/>
          <a:p>
            <a:pPr algn="ctr" eaLnBrk="1" hangingPunct="1">
              <a:buFont typeface="Wingdings 2" pitchFamily="18" charset="2"/>
              <a:buNone/>
            </a:pPr>
            <a:r>
              <a:rPr lang="pt-BR" sz="3000" dirty="0">
                <a:latin typeface="+mj-lt"/>
                <a:ea typeface="+mj-ea"/>
                <a:cs typeface="+mj-cs"/>
              </a:rPr>
              <a:t>Objetivo </a:t>
            </a:r>
            <a:r>
              <a:rPr lang="pt-BR" sz="3000" dirty="0" smtClean="0">
                <a:latin typeface="+mj-lt"/>
                <a:ea typeface="+mj-ea"/>
                <a:cs typeface="+mj-cs"/>
              </a:rPr>
              <a:t>2: </a:t>
            </a:r>
            <a:r>
              <a:rPr lang="pt-BR" sz="3000" dirty="0">
                <a:latin typeface="+mj-lt"/>
                <a:ea typeface="+mj-ea"/>
                <a:cs typeface="+mj-cs"/>
              </a:rPr>
              <a:t>Melhorar a qualidade da atenção a hipertensos e/ou diabético.</a:t>
            </a:r>
          </a:p>
          <a:p>
            <a:pPr algn="ctr" eaLnBrk="1" hangingPunct="1">
              <a:buFont typeface="Wingdings 2" pitchFamily="18" charset="2"/>
              <a:buNone/>
            </a:pPr>
            <a:r>
              <a:rPr lang="pt-BR" sz="2100" b="1" dirty="0">
                <a:latin typeface="Arial" charset="0"/>
                <a:cs typeface="Arial" charset="0"/>
              </a:rPr>
              <a:t>Meta </a:t>
            </a:r>
            <a:r>
              <a:rPr lang="pt-BR" sz="2100" b="1" dirty="0" smtClean="0">
                <a:latin typeface="Arial" charset="0"/>
                <a:cs typeface="Arial" charset="0"/>
              </a:rPr>
              <a:t>2.2: </a:t>
            </a:r>
            <a:r>
              <a:rPr lang="pt-BR" sz="2100" dirty="0">
                <a:latin typeface="Arial" charset="0"/>
                <a:cs typeface="Arial" charset="0"/>
              </a:rPr>
              <a:t>Realizar exame clínico apropriado em 100% dos diabéticos</a:t>
            </a:r>
            <a:r>
              <a:rPr lang="pt-BR" sz="2000" dirty="0" smtClean="0">
                <a:latin typeface="Arial" charset="0"/>
                <a:cs typeface="Arial" charset="0"/>
              </a:rPr>
              <a:t>.</a:t>
            </a:r>
          </a:p>
          <a:p>
            <a:pPr eaLnBrk="1" hangingPunct="1">
              <a:buFont typeface="Wingdings 2" pitchFamily="18" charset="2"/>
              <a:buNone/>
            </a:pPr>
            <a:endParaRPr lang="pt-BR" sz="2000" dirty="0" smtClean="0">
              <a:solidFill>
                <a:srgbClr val="000000"/>
              </a:solidFill>
              <a:latin typeface="Arial" charset="0"/>
              <a:ea typeface="Calibri" pitchFamily="34" charset="0"/>
              <a:cs typeface="Arial" charset="0"/>
            </a:endParaRPr>
          </a:p>
          <a:p>
            <a:pPr algn="ctr" eaLnBrk="1" hangingPunct="1">
              <a:buFont typeface="Wingdings 2" pitchFamily="18" charset="2"/>
              <a:buNone/>
            </a:pPr>
            <a:endParaRPr lang="pt-BR" sz="2400" dirty="0" smtClean="0">
              <a:solidFill>
                <a:srgbClr val="000000"/>
              </a:solidFill>
              <a:latin typeface="Arial" charset="0"/>
              <a:ea typeface="Calibri" pitchFamily="34" charset="0"/>
              <a:cs typeface="Times New Roman" pitchFamily="18" charset="0"/>
            </a:endParaRPr>
          </a:p>
          <a:p>
            <a:pPr eaLnBrk="1" hangingPunct="1">
              <a:buFont typeface="Wingdings 2" pitchFamily="18" charset="2"/>
              <a:buNone/>
            </a:pPr>
            <a:endParaRPr lang="pt-BR" dirty="0" smtClean="0"/>
          </a:p>
        </p:txBody>
      </p:sp>
      <p:graphicFrame>
        <p:nvGraphicFramePr>
          <p:cNvPr id="4" name="3 Gráfico"/>
          <p:cNvGraphicFramePr>
            <a:graphicFrameLocks/>
          </p:cNvGraphicFramePr>
          <p:nvPr/>
        </p:nvGraphicFramePr>
        <p:xfrm>
          <a:off x="571472" y="1928802"/>
          <a:ext cx="8143932" cy="3357586"/>
        </p:xfrm>
        <a:graphic>
          <a:graphicData uri="http://schemas.openxmlformats.org/drawingml/2006/chart">
            <c:chart xmlns:c="http://schemas.openxmlformats.org/drawingml/2006/chart" xmlns:r="http://schemas.openxmlformats.org/officeDocument/2006/relationships" r:id="rId2"/>
          </a:graphicData>
        </a:graphic>
      </p:graphicFrame>
      <p:sp>
        <p:nvSpPr>
          <p:cNvPr id="6" name="Retângulo 5"/>
          <p:cNvSpPr/>
          <p:nvPr/>
        </p:nvSpPr>
        <p:spPr>
          <a:xfrm>
            <a:off x="571472" y="5357826"/>
            <a:ext cx="8143932" cy="646331"/>
          </a:xfrm>
          <a:prstGeom prst="rect">
            <a:avLst/>
          </a:prstGeom>
        </p:spPr>
        <p:txBody>
          <a:bodyPr wrap="square">
            <a:spAutoFit/>
          </a:bodyPr>
          <a:lstStyle/>
          <a:p>
            <a:pPr algn="just"/>
            <a:r>
              <a:rPr lang="pt-BR" dirty="0" smtClean="0"/>
              <a:t>Figura 4 – Proporção de diabéticos com o exame clínico em dia de acordo com o protocolo na UBS Vila Rica, Carazinho, RS, 2015.</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Marcador de contenido"/>
          <p:cNvSpPr>
            <a:spLocks noGrp="1"/>
          </p:cNvSpPr>
          <p:nvPr>
            <p:ph idx="1"/>
          </p:nvPr>
        </p:nvSpPr>
        <p:spPr>
          <a:xfrm>
            <a:off x="500034" y="357166"/>
            <a:ext cx="8229600" cy="1471610"/>
          </a:xfrm>
        </p:spPr>
        <p:txBody>
          <a:bodyPr>
            <a:normAutofit fontScale="92500" lnSpcReduction="20000"/>
          </a:bodyPr>
          <a:lstStyle/>
          <a:p>
            <a:pPr algn="ctr" eaLnBrk="1" hangingPunct="1">
              <a:buFont typeface="Wingdings 2" pitchFamily="18" charset="2"/>
              <a:buNone/>
            </a:pPr>
            <a:r>
              <a:rPr lang="pt-BR" sz="3000" dirty="0">
                <a:latin typeface="+mj-lt"/>
                <a:ea typeface="+mj-ea"/>
                <a:cs typeface="+mj-cs"/>
              </a:rPr>
              <a:t>Objetivo </a:t>
            </a:r>
            <a:r>
              <a:rPr lang="pt-BR" sz="3000" dirty="0" smtClean="0">
                <a:latin typeface="+mj-lt"/>
                <a:ea typeface="+mj-ea"/>
                <a:cs typeface="+mj-cs"/>
              </a:rPr>
              <a:t>2: </a:t>
            </a:r>
            <a:r>
              <a:rPr lang="pt-BR" sz="3000" dirty="0">
                <a:latin typeface="+mj-lt"/>
                <a:ea typeface="+mj-ea"/>
                <a:cs typeface="+mj-cs"/>
              </a:rPr>
              <a:t>Melhorar a qualidade da atenção a hipertensos e/ou diabético</a:t>
            </a:r>
            <a:r>
              <a:rPr lang="pt-BR" sz="2000" dirty="0" smtClean="0">
                <a:latin typeface="Arial" charset="0"/>
                <a:cs typeface="Arial" charset="0"/>
              </a:rPr>
              <a:t>.</a:t>
            </a:r>
            <a:endParaRPr lang="pt-BR" sz="2000" b="1" dirty="0" smtClean="0">
              <a:latin typeface="Arial" charset="0"/>
              <a:cs typeface="Arial" charset="0"/>
            </a:endParaRPr>
          </a:p>
          <a:p>
            <a:pPr algn="ctr" eaLnBrk="1" hangingPunct="1">
              <a:buFont typeface="Wingdings 2" pitchFamily="18" charset="2"/>
              <a:buNone/>
            </a:pPr>
            <a:r>
              <a:rPr lang="pt-BR" sz="2300" b="1" dirty="0">
                <a:latin typeface="Arial" charset="0"/>
                <a:cs typeface="Arial" charset="0"/>
              </a:rPr>
              <a:t>Meta </a:t>
            </a:r>
            <a:r>
              <a:rPr lang="pt-BR" sz="2300" b="1" dirty="0" smtClean="0">
                <a:latin typeface="Arial" charset="0"/>
                <a:cs typeface="Arial" charset="0"/>
              </a:rPr>
              <a:t>2.3: </a:t>
            </a:r>
            <a:r>
              <a:rPr lang="pt-BR" sz="2300" dirty="0">
                <a:latin typeface="Arial" charset="0"/>
                <a:cs typeface="Arial" charset="0"/>
              </a:rPr>
              <a:t>Garantir a 100% dos hipertensos a realização de exames complementares em dia de acordo com o protocolo.</a:t>
            </a:r>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714348" y="2214554"/>
          <a:ext cx="7858180"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714348" y="5500702"/>
            <a:ext cx="7929618" cy="646331"/>
          </a:xfrm>
          <a:prstGeom prst="rect">
            <a:avLst/>
          </a:prstGeom>
        </p:spPr>
        <p:txBody>
          <a:bodyPr wrap="square">
            <a:spAutoFit/>
          </a:bodyPr>
          <a:lstStyle/>
          <a:p>
            <a:pPr algn="just"/>
            <a:r>
              <a:rPr lang="pt-BR" dirty="0" smtClean="0"/>
              <a:t>Figura 5 – Proporção de hipertensos com os exames complementares em dia de acordo com o protocolo na UBS Vila Rica, Carazinho, RS, 2015.</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Marcador de contenido"/>
          <p:cNvSpPr>
            <a:spLocks noGrp="1"/>
          </p:cNvSpPr>
          <p:nvPr>
            <p:ph idx="1"/>
          </p:nvPr>
        </p:nvSpPr>
        <p:spPr>
          <a:xfrm>
            <a:off x="357158" y="357166"/>
            <a:ext cx="8372476" cy="1571636"/>
          </a:xfrm>
        </p:spPr>
        <p:txBody>
          <a:bodyPr>
            <a:normAutofit fontScale="92500" lnSpcReduction="10000"/>
          </a:bodyPr>
          <a:lstStyle/>
          <a:p>
            <a:pPr algn="ctr" eaLnBrk="1" hangingPunct="1">
              <a:buFont typeface="Wingdings 2" pitchFamily="18" charset="2"/>
              <a:buNone/>
            </a:pPr>
            <a:r>
              <a:rPr lang="pt-BR" sz="3000" dirty="0">
                <a:latin typeface="+mj-lt"/>
                <a:ea typeface="+mj-ea"/>
                <a:cs typeface="+mj-cs"/>
              </a:rPr>
              <a:t>Objetivo </a:t>
            </a:r>
            <a:r>
              <a:rPr lang="pt-BR" sz="3000" dirty="0" smtClean="0">
                <a:latin typeface="+mj-lt"/>
                <a:ea typeface="+mj-ea"/>
                <a:cs typeface="+mj-cs"/>
              </a:rPr>
              <a:t>2: </a:t>
            </a:r>
            <a:r>
              <a:rPr lang="pt-BR" sz="3000" dirty="0">
                <a:latin typeface="+mj-lt"/>
                <a:ea typeface="+mj-ea"/>
                <a:cs typeface="+mj-cs"/>
              </a:rPr>
              <a:t>Melhorar a qualidade da atenção a hipertensos e/ou diabético</a:t>
            </a:r>
            <a:r>
              <a:rPr lang="pt-BR" sz="2800" dirty="0">
                <a:latin typeface="+mj-lt"/>
                <a:ea typeface="+mj-ea"/>
                <a:cs typeface="+mj-cs"/>
              </a:rPr>
              <a:t>.</a:t>
            </a:r>
          </a:p>
          <a:p>
            <a:pPr algn="ctr" eaLnBrk="1" hangingPunct="1">
              <a:buFont typeface="Wingdings 2" pitchFamily="18" charset="2"/>
              <a:buNone/>
            </a:pPr>
            <a:r>
              <a:rPr lang="pt-BR" sz="2100" b="1" dirty="0">
                <a:latin typeface="Arial" charset="0"/>
                <a:cs typeface="Arial" charset="0"/>
              </a:rPr>
              <a:t>Meta </a:t>
            </a:r>
            <a:r>
              <a:rPr lang="pt-BR" sz="2100" b="1" dirty="0" smtClean="0">
                <a:latin typeface="Arial" charset="0"/>
                <a:cs typeface="Arial" charset="0"/>
              </a:rPr>
              <a:t>2.4: </a:t>
            </a:r>
            <a:r>
              <a:rPr lang="pt-BR" sz="2100" dirty="0">
                <a:latin typeface="Arial" charset="0"/>
                <a:cs typeface="Arial" charset="0"/>
              </a:rPr>
              <a:t>Garantir a 100% dos diabéticos a realização de exames complementares em dia de acordo com o protocolo</a:t>
            </a:r>
            <a:r>
              <a:rPr lang="pt-BR" sz="2000" dirty="0" smtClean="0">
                <a:latin typeface="Arial" charset="0"/>
                <a:cs typeface="Arial" charset="0"/>
              </a:rPr>
              <a:t>.</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571472" y="2143116"/>
          <a:ext cx="7929617"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00034" y="5429264"/>
            <a:ext cx="8001056" cy="646331"/>
          </a:xfrm>
          <a:prstGeom prst="rect">
            <a:avLst/>
          </a:prstGeom>
        </p:spPr>
        <p:txBody>
          <a:bodyPr wrap="square">
            <a:spAutoFit/>
          </a:bodyPr>
          <a:lstStyle/>
          <a:p>
            <a:pPr algn="just"/>
            <a:r>
              <a:rPr lang="pt-BR" dirty="0" smtClean="0"/>
              <a:t>Figura 6 – Proporção de diabéticos com os exames complementares em dia de acordo com o protocolo na UBS Vila Rica, Carazinho, RS, 2015.</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Marcador de contenido"/>
          <p:cNvSpPr>
            <a:spLocks noGrp="1"/>
          </p:cNvSpPr>
          <p:nvPr>
            <p:ph idx="1"/>
          </p:nvPr>
        </p:nvSpPr>
        <p:spPr>
          <a:xfrm>
            <a:off x="428596" y="428604"/>
            <a:ext cx="8229600" cy="1785950"/>
          </a:xfrm>
        </p:spPr>
        <p:txBody>
          <a:bodyPr>
            <a:normAutofit/>
          </a:bodyPr>
          <a:lstStyle/>
          <a:p>
            <a:pPr algn="ctr" eaLnBrk="1" hangingPunct="1">
              <a:buFont typeface="Wingdings 2" pitchFamily="18" charset="2"/>
              <a:buNone/>
            </a:pPr>
            <a:r>
              <a:rPr lang="pt-BR" sz="2800" dirty="0">
                <a:latin typeface="+mj-lt"/>
                <a:ea typeface="+mj-ea"/>
                <a:cs typeface="+mj-cs"/>
              </a:rPr>
              <a:t>Objetivo </a:t>
            </a:r>
            <a:r>
              <a:rPr lang="pt-BR" sz="2800" dirty="0" smtClean="0">
                <a:latin typeface="+mj-lt"/>
                <a:ea typeface="+mj-ea"/>
                <a:cs typeface="+mj-cs"/>
              </a:rPr>
              <a:t>2: </a:t>
            </a:r>
            <a:r>
              <a:rPr lang="pt-BR" sz="2800" dirty="0">
                <a:latin typeface="+mj-lt"/>
                <a:ea typeface="+mj-ea"/>
                <a:cs typeface="+mj-cs"/>
              </a:rPr>
              <a:t>Melhorar a qualidade da atenção a hipertensos e/ou diabético.</a:t>
            </a:r>
          </a:p>
          <a:p>
            <a:pPr algn="ctr" eaLnBrk="1" hangingPunct="1">
              <a:buFont typeface="Wingdings 2" pitchFamily="18" charset="2"/>
              <a:buNone/>
            </a:pPr>
            <a:r>
              <a:rPr lang="pt-BR" sz="1900" b="1" dirty="0">
                <a:latin typeface="Arial" charset="0"/>
                <a:cs typeface="Arial" charset="0"/>
              </a:rPr>
              <a:t>Meta </a:t>
            </a:r>
            <a:r>
              <a:rPr lang="pt-BR" sz="1900" b="1" dirty="0" smtClean="0">
                <a:latin typeface="Arial" charset="0"/>
                <a:cs typeface="Arial" charset="0"/>
              </a:rPr>
              <a:t>2.5: </a:t>
            </a:r>
            <a:r>
              <a:rPr lang="pt-BR" sz="1900" dirty="0">
                <a:latin typeface="Arial" charset="0"/>
                <a:cs typeface="Arial" charset="0"/>
              </a:rPr>
              <a:t>Priorizar a prescrição de medicamentos da farmácia popular para 100% dos hipertensos cadastrados na unidade de saúde</a:t>
            </a:r>
            <a:r>
              <a:rPr lang="pt-BR" sz="2000" dirty="0" smtClean="0">
                <a:latin typeface="Arial" charset="0"/>
                <a:cs typeface="Arial" charset="0"/>
              </a:rPr>
              <a:t>.</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6" name="5 Gráfico"/>
          <p:cNvGraphicFramePr>
            <a:graphicFrameLocks/>
          </p:cNvGraphicFramePr>
          <p:nvPr/>
        </p:nvGraphicFramePr>
        <p:xfrm>
          <a:off x="571472" y="2357430"/>
          <a:ext cx="8001056" cy="3000395"/>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00034" y="5500702"/>
            <a:ext cx="8072494" cy="646331"/>
          </a:xfrm>
          <a:prstGeom prst="rect">
            <a:avLst/>
          </a:prstGeom>
        </p:spPr>
        <p:txBody>
          <a:bodyPr wrap="square">
            <a:spAutoFit/>
          </a:bodyPr>
          <a:lstStyle/>
          <a:p>
            <a:pPr algn="just"/>
            <a:r>
              <a:rPr lang="pt-BR" dirty="0" smtClean="0"/>
              <a:t>Figura 7 – Proporção de hipertensos com prescrição de medicamentos da Farmácia Popular priorizada na UBS Vila Rica, Carazinho, RS, 2015.</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Marcador de contenido"/>
          <p:cNvSpPr>
            <a:spLocks noGrp="1"/>
          </p:cNvSpPr>
          <p:nvPr>
            <p:ph idx="1"/>
          </p:nvPr>
        </p:nvSpPr>
        <p:spPr>
          <a:xfrm>
            <a:off x="428596" y="285728"/>
            <a:ext cx="8358246" cy="1714512"/>
          </a:xfrm>
        </p:spPr>
        <p:txBody>
          <a:bodyPr>
            <a:normAutofit/>
          </a:bodyPr>
          <a:lstStyle/>
          <a:p>
            <a:pPr algn="ctr" eaLnBrk="1" hangingPunct="1">
              <a:buFont typeface="Wingdings 2" pitchFamily="18" charset="2"/>
              <a:buNone/>
            </a:pPr>
            <a:r>
              <a:rPr lang="pt-BR" sz="2800" dirty="0">
                <a:latin typeface="+mj-lt"/>
                <a:ea typeface="+mj-ea"/>
                <a:cs typeface="+mj-cs"/>
              </a:rPr>
              <a:t>Objetivo </a:t>
            </a:r>
            <a:r>
              <a:rPr lang="pt-BR" sz="2800" dirty="0" smtClean="0">
                <a:latin typeface="+mj-lt"/>
                <a:ea typeface="+mj-ea"/>
                <a:cs typeface="+mj-cs"/>
              </a:rPr>
              <a:t>2: </a:t>
            </a:r>
            <a:r>
              <a:rPr lang="pt-BR" sz="2800" dirty="0">
                <a:latin typeface="+mj-lt"/>
                <a:ea typeface="+mj-ea"/>
                <a:cs typeface="+mj-cs"/>
              </a:rPr>
              <a:t>Melhorar a qualidade da atenção a hipertensos e/ou diabético.</a:t>
            </a:r>
          </a:p>
          <a:p>
            <a:pPr algn="ctr" eaLnBrk="1" hangingPunct="1">
              <a:buFont typeface="Wingdings 2" pitchFamily="18" charset="2"/>
              <a:buNone/>
            </a:pPr>
            <a:r>
              <a:rPr lang="pt-BR" sz="1900" b="1" dirty="0">
                <a:latin typeface="Arial" charset="0"/>
                <a:cs typeface="Arial" charset="0"/>
              </a:rPr>
              <a:t>Meta </a:t>
            </a:r>
            <a:r>
              <a:rPr lang="pt-BR" sz="1900" b="1" dirty="0" smtClean="0">
                <a:latin typeface="Arial" charset="0"/>
                <a:cs typeface="Arial" charset="0"/>
              </a:rPr>
              <a:t>2.6: </a:t>
            </a:r>
            <a:r>
              <a:rPr lang="pt-BR" sz="1900" dirty="0">
                <a:latin typeface="Arial" charset="0"/>
                <a:cs typeface="Arial" charset="0"/>
              </a:rPr>
              <a:t>Priorizar a prescrição de medicamentos da farmácia popular para 100% dos diabéticos cadastrados na unidade de saúde</a:t>
            </a:r>
            <a:r>
              <a:rPr lang="pt-BR" sz="2000" dirty="0" smtClean="0">
                <a:latin typeface="Arial" charset="0"/>
                <a:cs typeface="Arial" charset="0"/>
              </a:rPr>
              <a:t>.</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642910" y="2071678"/>
          <a:ext cx="8072478" cy="3395677"/>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71472" y="5657671"/>
            <a:ext cx="8072494" cy="646331"/>
          </a:xfrm>
          <a:prstGeom prst="rect">
            <a:avLst/>
          </a:prstGeom>
        </p:spPr>
        <p:txBody>
          <a:bodyPr wrap="square">
            <a:spAutoFit/>
          </a:bodyPr>
          <a:lstStyle/>
          <a:p>
            <a:pPr algn="just"/>
            <a:r>
              <a:rPr lang="pt-BR" dirty="0" smtClean="0"/>
              <a:t>Figura 8 – Proporção de diabéticos com prescrição de medicamentos da farmácia popular na UBS Vila Rica, Carazinho, RS, 2015.</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Marcador de contenido"/>
          <p:cNvSpPr>
            <a:spLocks noGrp="1"/>
          </p:cNvSpPr>
          <p:nvPr>
            <p:ph idx="1"/>
          </p:nvPr>
        </p:nvSpPr>
        <p:spPr>
          <a:xfrm>
            <a:off x="428596" y="285728"/>
            <a:ext cx="8229600" cy="1643074"/>
          </a:xfrm>
        </p:spPr>
        <p:txBody>
          <a:bodyPr>
            <a:normAutofit/>
          </a:bodyPr>
          <a:lstStyle/>
          <a:p>
            <a:pPr algn="ctr" eaLnBrk="1" hangingPunct="1">
              <a:buFont typeface="Wingdings 2" pitchFamily="18" charset="2"/>
              <a:buNone/>
            </a:pPr>
            <a:r>
              <a:rPr lang="pt-BR" sz="2800" dirty="0">
                <a:latin typeface="+mj-lt"/>
                <a:ea typeface="+mj-ea"/>
                <a:cs typeface="+mj-cs"/>
              </a:rPr>
              <a:t>Objetivo </a:t>
            </a:r>
            <a:r>
              <a:rPr lang="pt-BR" sz="2800" dirty="0" smtClean="0">
                <a:latin typeface="+mj-lt"/>
                <a:ea typeface="+mj-ea"/>
                <a:cs typeface="+mj-cs"/>
              </a:rPr>
              <a:t>2: </a:t>
            </a:r>
            <a:r>
              <a:rPr lang="pt-BR" sz="2800" dirty="0">
                <a:latin typeface="+mj-lt"/>
                <a:ea typeface="+mj-ea"/>
                <a:cs typeface="+mj-cs"/>
              </a:rPr>
              <a:t>Melhorar a qualidade da atenção a hipertensos e/ou diabético</a:t>
            </a:r>
            <a:r>
              <a:rPr lang="pt-BR" sz="2000" dirty="0" smtClean="0">
                <a:latin typeface="Arial" charset="0"/>
                <a:cs typeface="Arial" charset="0"/>
              </a:rPr>
              <a:t>.</a:t>
            </a:r>
            <a:endParaRPr lang="pt-BR" sz="2000" b="1" dirty="0" smtClean="0">
              <a:latin typeface="Arial" charset="0"/>
              <a:cs typeface="Arial" charset="0"/>
            </a:endParaRPr>
          </a:p>
          <a:p>
            <a:pPr algn="ctr" eaLnBrk="1" hangingPunct="1">
              <a:buFont typeface="Wingdings 2" pitchFamily="18" charset="2"/>
              <a:buNone/>
            </a:pPr>
            <a:r>
              <a:rPr lang="pt-BR" sz="1900" b="1" dirty="0">
                <a:latin typeface="Arial" charset="0"/>
                <a:cs typeface="Arial" charset="0"/>
              </a:rPr>
              <a:t>Meta </a:t>
            </a:r>
            <a:r>
              <a:rPr lang="pt-BR" sz="1900" b="1" dirty="0" smtClean="0">
                <a:latin typeface="Arial" charset="0"/>
                <a:cs typeface="Arial" charset="0"/>
              </a:rPr>
              <a:t>2.7: </a:t>
            </a:r>
            <a:r>
              <a:rPr lang="pt-BR" sz="1900" dirty="0">
                <a:latin typeface="Arial" charset="0"/>
                <a:cs typeface="Arial" charset="0"/>
              </a:rPr>
              <a:t>Realizar avaliação da necessidade de atendimento odontológico em 100% dos hipertensos</a:t>
            </a:r>
            <a:r>
              <a:rPr lang="pt-BR" sz="2000" dirty="0" smtClean="0">
                <a:latin typeface="Arial" charset="0"/>
                <a:cs typeface="Arial" charset="0"/>
              </a:rPr>
              <a:t>.</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428596" y="2071678"/>
          <a:ext cx="8143932"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428596" y="5357826"/>
            <a:ext cx="8143932" cy="646331"/>
          </a:xfrm>
          <a:prstGeom prst="rect">
            <a:avLst/>
          </a:prstGeom>
        </p:spPr>
        <p:txBody>
          <a:bodyPr wrap="square">
            <a:spAutoFit/>
          </a:bodyPr>
          <a:lstStyle/>
          <a:p>
            <a:pPr algn="just"/>
            <a:r>
              <a:rPr lang="pt-BR" dirty="0" smtClean="0"/>
              <a:t>Figura 9 – Proporção de hipertensos com avaliação da necessidade de atendimento odontológico na UBS Vila Rica, Carazinho, RS, 2015</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2 Marcador de contenido"/>
          <p:cNvSpPr>
            <a:spLocks noGrp="1"/>
          </p:cNvSpPr>
          <p:nvPr>
            <p:ph idx="1"/>
          </p:nvPr>
        </p:nvSpPr>
        <p:spPr>
          <a:xfrm>
            <a:off x="428596" y="214290"/>
            <a:ext cx="8429684" cy="1571636"/>
          </a:xfrm>
        </p:spPr>
        <p:txBody>
          <a:bodyPr>
            <a:normAutofit lnSpcReduction="10000"/>
          </a:bodyPr>
          <a:lstStyle/>
          <a:p>
            <a:pPr algn="ctr" eaLnBrk="1" hangingPunct="1">
              <a:buFont typeface="Wingdings 2" pitchFamily="18" charset="2"/>
              <a:buNone/>
            </a:pPr>
            <a:r>
              <a:rPr lang="pt-BR" sz="2800" dirty="0">
                <a:latin typeface="+mj-lt"/>
                <a:ea typeface="+mj-ea"/>
                <a:cs typeface="+mj-cs"/>
              </a:rPr>
              <a:t>Objetivo </a:t>
            </a:r>
            <a:r>
              <a:rPr lang="pt-BR" sz="2800" dirty="0" smtClean="0">
                <a:latin typeface="+mj-lt"/>
                <a:ea typeface="+mj-ea"/>
                <a:cs typeface="+mj-cs"/>
              </a:rPr>
              <a:t>2: </a:t>
            </a:r>
            <a:r>
              <a:rPr lang="pt-BR" sz="2800" dirty="0">
                <a:latin typeface="+mj-lt"/>
                <a:ea typeface="+mj-ea"/>
                <a:cs typeface="+mj-cs"/>
              </a:rPr>
              <a:t>Melhorar a qualidade da atenção a hipertensos e/ou diabético</a:t>
            </a:r>
            <a:r>
              <a:rPr lang="pt-BR" sz="2000" dirty="0" smtClean="0">
                <a:latin typeface="Arial" charset="0"/>
                <a:cs typeface="Arial" charset="0"/>
              </a:rPr>
              <a:t>.</a:t>
            </a:r>
            <a:endParaRPr lang="pt-BR" sz="2000" b="1" dirty="0" smtClean="0">
              <a:latin typeface="Arial" charset="0"/>
              <a:cs typeface="Arial" charset="0"/>
            </a:endParaRPr>
          </a:p>
          <a:p>
            <a:pPr algn="ctr" eaLnBrk="1" hangingPunct="1">
              <a:buFont typeface="Wingdings 2" pitchFamily="18" charset="2"/>
              <a:buNone/>
            </a:pPr>
            <a:r>
              <a:rPr lang="pt-BR" sz="1900" b="1" dirty="0">
                <a:latin typeface="Arial" charset="0"/>
                <a:cs typeface="Arial" charset="0"/>
              </a:rPr>
              <a:t>Meta </a:t>
            </a:r>
            <a:r>
              <a:rPr lang="pt-BR" sz="1900" b="1" dirty="0" smtClean="0">
                <a:latin typeface="Arial" charset="0"/>
                <a:cs typeface="Arial" charset="0"/>
              </a:rPr>
              <a:t>2.8: </a:t>
            </a:r>
            <a:r>
              <a:rPr lang="pt-BR" sz="1900" dirty="0">
                <a:latin typeface="Arial" charset="0"/>
                <a:cs typeface="Arial" charset="0"/>
              </a:rPr>
              <a:t>Realizar avaliação da necessidade de atendimento odontológico em 100% dos diabéticos</a:t>
            </a:r>
            <a:r>
              <a:rPr lang="pt-BR" sz="2000" dirty="0" smtClean="0">
                <a:latin typeface="Arial" charset="0"/>
                <a:cs typeface="Arial" charset="0"/>
              </a:rPr>
              <a:t>.</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642910" y="2071678"/>
          <a:ext cx="7929618" cy="3143272"/>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71472" y="5354437"/>
            <a:ext cx="7929618" cy="646331"/>
          </a:xfrm>
          <a:prstGeom prst="rect">
            <a:avLst/>
          </a:prstGeom>
        </p:spPr>
        <p:txBody>
          <a:bodyPr wrap="square">
            <a:spAutoFit/>
          </a:bodyPr>
          <a:lstStyle/>
          <a:p>
            <a:pPr algn="just"/>
            <a:r>
              <a:rPr lang="pt-BR" dirty="0" smtClean="0"/>
              <a:t>Figura 10 – Proporção de diabéticos com avaliação da necessidade de atendimento odontológico na UBS Vila Rica, Carazinho, RS, 2015.</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142844" y="500042"/>
            <a:ext cx="8643998" cy="4500594"/>
          </a:xfrm>
          <a:prstGeom prst="rect">
            <a:avLst/>
          </a:prstGeom>
        </p:spPr>
        <p:txBody>
          <a:bodyPr>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Wingdings 2" pitchFamily="18" charset="2"/>
              <a:buNone/>
              <a:tabLst/>
              <a:defRPr/>
            </a:pPr>
            <a:r>
              <a:rPr lang="pt-BR" sz="3800" dirty="0" smtClean="0">
                <a:latin typeface="+mj-lt"/>
                <a:ea typeface="+mj-ea"/>
                <a:cs typeface="+mj-cs"/>
              </a:rPr>
              <a:t>Objetivo 3: Melhorar a adesão de hipertensos e/ou diabéticos ao programa</a:t>
            </a:r>
          </a:p>
          <a:p>
            <a:pPr marL="342900" marR="0" lvl="0" indent="-342900" algn="ctr" defTabSz="914400" rtl="0" eaLnBrk="1" fontAlgn="auto" latinLnBrk="0" hangingPunct="1">
              <a:lnSpc>
                <a:spcPct val="100000"/>
              </a:lnSpc>
              <a:spcBef>
                <a:spcPct val="20000"/>
              </a:spcBef>
              <a:spcAft>
                <a:spcPts val="0"/>
              </a:spcAft>
              <a:buClrTx/>
              <a:buSzTx/>
              <a:buFont typeface="Wingdings 2" pitchFamily="18" charset="2"/>
              <a:buNone/>
              <a:tabLst/>
              <a:defRPr/>
            </a:pPr>
            <a:endParaRPr lang="pt-BR" sz="1900" b="1" dirty="0" smtClean="0"/>
          </a:p>
          <a:p>
            <a:pPr marL="342900" marR="0" lvl="0" indent="-342900" algn="ctr" defTabSz="914400" rtl="0" eaLnBrk="1" fontAlgn="auto" latinLnBrk="0" hangingPunct="1">
              <a:lnSpc>
                <a:spcPct val="100000"/>
              </a:lnSpc>
              <a:spcBef>
                <a:spcPct val="20000"/>
              </a:spcBef>
              <a:spcAft>
                <a:spcPts val="0"/>
              </a:spcAft>
              <a:buClrTx/>
              <a:buSzTx/>
              <a:buFont typeface="Wingdings 2" pitchFamily="18" charset="2"/>
              <a:buNone/>
              <a:tabLst/>
              <a:defRPr/>
            </a:pPr>
            <a:endParaRPr lang="pt-BR" sz="1900" b="1" dirty="0" smtClean="0"/>
          </a:p>
          <a:p>
            <a:pPr marL="342900" lvl="0" indent="-342900" algn="ctr" fontAlgn="auto">
              <a:spcBef>
                <a:spcPct val="20000"/>
              </a:spcBef>
              <a:spcAft>
                <a:spcPts val="0"/>
              </a:spcAft>
            </a:pPr>
            <a:r>
              <a:rPr lang="pt-BR" sz="2600" b="1" dirty="0" smtClean="0"/>
              <a:t>Meta 3.1: </a:t>
            </a:r>
            <a:r>
              <a:rPr lang="pt-BR" sz="2600" dirty="0" smtClean="0"/>
              <a:t>Buscar </a:t>
            </a:r>
            <a:r>
              <a:rPr lang="pt-BR" sz="2600" dirty="0" smtClean="0"/>
              <a:t>100% dos hipertensos faltosos às consultas na unidade de saúde conforme a periodicidade recomendada</a:t>
            </a:r>
            <a:r>
              <a:rPr lang="pt-BR" sz="2600" dirty="0" smtClean="0"/>
              <a:t>.</a:t>
            </a:r>
          </a:p>
          <a:p>
            <a:pPr marL="342900" lvl="0" indent="-342900" algn="ctr" fontAlgn="auto">
              <a:spcBef>
                <a:spcPct val="20000"/>
              </a:spcBef>
              <a:spcAft>
                <a:spcPts val="0"/>
              </a:spcAft>
            </a:pPr>
            <a:endParaRPr lang="pt-BR" sz="2600" dirty="0" smtClean="0"/>
          </a:p>
          <a:p>
            <a:pPr marL="342900" lvl="0" indent="-342900" algn="ctr" fontAlgn="auto">
              <a:spcBef>
                <a:spcPct val="20000"/>
              </a:spcBef>
              <a:spcAft>
                <a:spcPts val="0"/>
              </a:spcAft>
            </a:pPr>
            <a:r>
              <a:rPr lang="pt-BR" sz="2600" b="1" dirty="0" smtClean="0"/>
              <a:t>Meta 3.2:</a:t>
            </a:r>
            <a:r>
              <a:rPr lang="pt-BR" sz="2600" dirty="0" smtClean="0"/>
              <a:t> </a:t>
            </a:r>
            <a:r>
              <a:rPr lang="pt-BR" sz="2600" dirty="0" smtClean="0"/>
              <a:t>Buscar 100% dos diabéticos faltosos às consultas na unidade de saúde conforme a periodicidade </a:t>
            </a:r>
            <a:r>
              <a:rPr lang="pt-BR" sz="2600" dirty="0" smtClean="0"/>
              <a:t>recomendada.</a:t>
            </a:r>
            <a:endParaRPr lang="pt-BR" sz="1900" b="1" dirty="0" smtClean="0"/>
          </a:p>
          <a:p>
            <a:pPr marL="342900" marR="0" lvl="0" indent="-342900" algn="ctr"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pt-BR" sz="20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CaixaDeTexto 2"/>
          <p:cNvSpPr txBox="1"/>
          <p:nvPr/>
        </p:nvSpPr>
        <p:spPr>
          <a:xfrm>
            <a:off x="3143240" y="5072074"/>
            <a:ext cx="3214710" cy="707886"/>
          </a:xfrm>
          <a:prstGeom prst="rect">
            <a:avLst/>
          </a:prstGeom>
          <a:noFill/>
        </p:spPr>
        <p:txBody>
          <a:bodyPr wrap="square" rtlCol="0">
            <a:spAutoFit/>
          </a:bodyPr>
          <a:lstStyle/>
          <a:p>
            <a:r>
              <a:rPr lang="pt-BR" sz="4000" b="1" dirty="0" smtClean="0">
                <a:solidFill>
                  <a:srgbClr val="EC6920"/>
                </a:solidFill>
              </a:rPr>
              <a:t>Metas 100%</a:t>
            </a:r>
            <a:endParaRPr lang="pt-BR" sz="4000" b="1" dirty="0">
              <a:solidFill>
                <a:srgbClr val="EC692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2 Marcador de contenido"/>
          <p:cNvSpPr>
            <a:spLocks noGrp="1"/>
          </p:cNvSpPr>
          <p:nvPr>
            <p:ph idx="1"/>
          </p:nvPr>
        </p:nvSpPr>
        <p:spPr>
          <a:xfrm>
            <a:off x="500034" y="357166"/>
            <a:ext cx="8358246" cy="1500198"/>
          </a:xfrm>
        </p:spPr>
        <p:txBody>
          <a:bodyPr/>
          <a:lstStyle/>
          <a:p>
            <a:pPr algn="ctr" eaLnBrk="1" hangingPunct="1">
              <a:buFont typeface="Wingdings 2" pitchFamily="18" charset="2"/>
              <a:buNone/>
            </a:pPr>
            <a:r>
              <a:rPr lang="pt-BR" sz="2800" dirty="0">
                <a:latin typeface="+mj-lt"/>
                <a:ea typeface="+mj-ea"/>
                <a:cs typeface="+mj-cs"/>
              </a:rPr>
              <a:t>Objetivo </a:t>
            </a:r>
            <a:r>
              <a:rPr lang="pt-BR" sz="2800" dirty="0" smtClean="0">
                <a:latin typeface="+mj-lt"/>
                <a:ea typeface="+mj-ea"/>
                <a:cs typeface="+mj-cs"/>
              </a:rPr>
              <a:t>4: </a:t>
            </a:r>
            <a:r>
              <a:rPr lang="pt-BR" sz="2800" dirty="0">
                <a:latin typeface="+mj-lt"/>
                <a:ea typeface="+mj-ea"/>
                <a:cs typeface="+mj-cs"/>
              </a:rPr>
              <a:t>Melhorar o registro das informações</a:t>
            </a:r>
          </a:p>
          <a:p>
            <a:pPr algn="ctr" eaLnBrk="1" hangingPunct="1">
              <a:buFont typeface="Wingdings 2" pitchFamily="18" charset="2"/>
              <a:buNone/>
            </a:pPr>
            <a:r>
              <a:rPr lang="pt-BR" sz="1900" b="1" dirty="0">
                <a:latin typeface="Arial" charset="0"/>
                <a:cs typeface="Arial" charset="0"/>
              </a:rPr>
              <a:t>Meta </a:t>
            </a:r>
            <a:r>
              <a:rPr lang="pt-BR" sz="1900" b="1" dirty="0" smtClean="0">
                <a:latin typeface="Arial" charset="0"/>
                <a:cs typeface="Arial" charset="0"/>
              </a:rPr>
              <a:t>4.1: </a:t>
            </a:r>
            <a:r>
              <a:rPr lang="pt-BR" sz="1900" dirty="0">
                <a:latin typeface="Arial" charset="0"/>
                <a:cs typeface="Arial" charset="0"/>
              </a:rPr>
              <a:t>Manter ficha de acompanhamento de 100% dos hipertensos cadastrados na unidade de saúde</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flipH="1">
          <a:off x="-1428792" y="5929330"/>
          <a:ext cx="71438" cy="2857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a:graphicFrameLocks/>
          </p:cNvGraphicFramePr>
          <p:nvPr/>
        </p:nvGraphicFramePr>
        <p:xfrm>
          <a:off x="500034" y="1857364"/>
          <a:ext cx="8001056" cy="3429024"/>
        </p:xfrm>
        <a:graphic>
          <a:graphicData uri="http://schemas.openxmlformats.org/drawingml/2006/chart">
            <c:chart xmlns:c="http://schemas.openxmlformats.org/drawingml/2006/chart" xmlns:r="http://schemas.openxmlformats.org/officeDocument/2006/relationships" r:id="rId4"/>
          </a:graphicData>
        </a:graphic>
      </p:graphicFrame>
      <p:sp>
        <p:nvSpPr>
          <p:cNvPr id="9" name="Retângulo 8"/>
          <p:cNvSpPr/>
          <p:nvPr/>
        </p:nvSpPr>
        <p:spPr>
          <a:xfrm>
            <a:off x="500034" y="5434628"/>
            <a:ext cx="8072494" cy="923330"/>
          </a:xfrm>
          <a:prstGeom prst="rect">
            <a:avLst/>
          </a:prstGeom>
        </p:spPr>
        <p:txBody>
          <a:bodyPr wrap="square">
            <a:spAutoFit/>
          </a:bodyPr>
          <a:lstStyle/>
          <a:p>
            <a:pPr algn="just"/>
            <a:r>
              <a:rPr lang="pt-BR" dirty="0" smtClean="0"/>
              <a:t>Figura 11 – Proporção de hipertensos com registro adequado na ficha de acompanhamento de acordo com o protocolo na UBS Vila Rica, Carazinho, RS, 2015.</a:t>
            </a: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p:txBody>
          <a:bodyPr/>
          <a:lstStyle/>
          <a:p>
            <a:pPr algn="ctr" eaLnBrk="1" hangingPunct="1">
              <a:buFont typeface="Wingdings 2" pitchFamily="18" charset="2"/>
              <a:buNone/>
            </a:pPr>
            <a:endParaRPr lang="pt-BR" sz="2400" dirty="0" smtClean="0">
              <a:latin typeface="Arial" charset="0"/>
              <a:cs typeface="Arial" charset="0"/>
            </a:endParaRPr>
          </a:p>
          <a:p>
            <a:pPr eaLnBrk="1" hangingPunct="1">
              <a:buFont typeface="Wingdings 2" pitchFamily="18" charset="2"/>
              <a:buNone/>
            </a:pPr>
            <a:endParaRPr lang="pt-BR" dirty="0" smtClean="0"/>
          </a:p>
        </p:txBody>
      </p:sp>
      <p:sp>
        <p:nvSpPr>
          <p:cNvPr id="5" name="2 Marcador de contenido"/>
          <p:cNvSpPr txBox="1">
            <a:spLocks/>
          </p:cNvSpPr>
          <p:nvPr/>
        </p:nvSpPr>
        <p:spPr>
          <a:xfrm>
            <a:off x="142844" y="285728"/>
            <a:ext cx="8715436" cy="1428760"/>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pt-BR" sz="2800" dirty="0">
                <a:latin typeface="+mj-lt"/>
                <a:ea typeface="+mj-ea"/>
                <a:cs typeface="+mj-cs"/>
              </a:rPr>
              <a:t>Objetivo </a:t>
            </a:r>
            <a:r>
              <a:rPr lang="pt-BR" sz="2800" dirty="0" smtClean="0">
                <a:latin typeface="+mj-lt"/>
                <a:ea typeface="+mj-ea"/>
                <a:cs typeface="+mj-cs"/>
              </a:rPr>
              <a:t>4: </a:t>
            </a:r>
            <a:r>
              <a:rPr lang="pt-BR" sz="2800" dirty="0">
                <a:latin typeface="+mj-lt"/>
                <a:ea typeface="+mj-ea"/>
                <a:cs typeface="+mj-cs"/>
              </a:rPr>
              <a:t>Melhorar o registro das informações</a:t>
            </a:r>
          </a:p>
          <a:p>
            <a:pPr marL="274320" indent="-274320" algn="ctr" fontAlgn="auto">
              <a:spcBef>
                <a:spcPct val="20000"/>
              </a:spcBef>
              <a:spcAft>
                <a:spcPts val="0"/>
              </a:spcAft>
              <a:buClr>
                <a:schemeClr val="accent3"/>
              </a:buClr>
              <a:buSzPct val="95000"/>
              <a:buFont typeface="Wingdings 2"/>
              <a:buNone/>
              <a:defRPr/>
            </a:pPr>
            <a:r>
              <a:rPr lang="pt-BR" sz="1900" b="1" dirty="0"/>
              <a:t>Meta </a:t>
            </a:r>
            <a:r>
              <a:rPr lang="pt-BR" sz="1900" b="1" dirty="0" smtClean="0"/>
              <a:t>4.2: </a:t>
            </a:r>
            <a:r>
              <a:rPr lang="pt-BR" sz="1900" dirty="0"/>
              <a:t>Manter ficha de acompanhamento de 100% dos </a:t>
            </a:r>
            <a:r>
              <a:rPr lang="pt-BR" sz="1900" dirty="0" smtClean="0"/>
              <a:t>diabéticos </a:t>
            </a:r>
            <a:r>
              <a:rPr lang="pt-BR" sz="1900" dirty="0"/>
              <a:t>cadastrados na unidade de </a:t>
            </a:r>
            <a:r>
              <a:rPr lang="pt-BR" sz="1900" dirty="0" smtClean="0"/>
              <a:t>saúde</a:t>
            </a:r>
          </a:p>
          <a:p>
            <a:pPr marL="274320" indent="-274320" fontAlgn="auto">
              <a:spcBef>
                <a:spcPct val="20000"/>
              </a:spcBef>
              <a:spcAft>
                <a:spcPts val="0"/>
              </a:spcAft>
              <a:buClr>
                <a:schemeClr val="accent3"/>
              </a:buClr>
              <a:buSzPct val="95000"/>
              <a:buFont typeface="Wingdings 2"/>
              <a:buNone/>
              <a:defRPr/>
            </a:pPr>
            <a:endParaRPr lang="pt-BR" sz="2000" dirty="0" smtClean="0">
              <a:latin typeface="Arial" pitchFamily="34" charset="0"/>
              <a:cs typeface="Arial" pitchFamily="34" charset="0"/>
            </a:endParaRPr>
          </a:p>
          <a:p>
            <a:pPr marL="274320" indent="-274320" fontAlgn="auto">
              <a:spcBef>
                <a:spcPct val="20000"/>
              </a:spcBef>
              <a:spcAft>
                <a:spcPts val="0"/>
              </a:spcAft>
              <a:buClr>
                <a:schemeClr val="accent3"/>
              </a:buClr>
              <a:buSzPct val="95000"/>
              <a:buFont typeface="Wingdings 2"/>
              <a:buNone/>
              <a:defRPr/>
            </a:pPr>
            <a:endParaRPr lang="pt-BR" sz="2000" dirty="0">
              <a:latin typeface="Arial" pitchFamily="34" charset="0"/>
              <a:cs typeface="Arial" pitchFamily="34" charset="0"/>
            </a:endParaRPr>
          </a:p>
          <a:p>
            <a:pPr marL="274320" indent="-274320" fontAlgn="auto">
              <a:spcBef>
                <a:spcPct val="20000"/>
              </a:spcBef>
              <a:spcAft>
                <a:spcPts val="0"/>
              </a:spcAft>
              <a:buClr>
                <a:schemeClr val="accent3"/>
              </a:buClr>
              <a:buSzPct val="95000"/>
              <a:buFont typeface="Wingdings 2"/>
              <a:buNone/>
              <a:defRPr/>
            </a:pPr>
            <a:endParaRPr lang="pt-BR" sz="2600" dirty="0">
              <a:latin typeface="+mn-lt"/>
              <a:cs typeface="+mn-cs"/>
            </a:endParaRPr>
          </a:p>
          <a:p>
            <a:pPr marL="274320" indent="-274320" fontAlgn="auto">
              <a:spcBef>
                <a:spcPct val="20000"/>
              </a:spcBef>
              <a:spcAft>
                <a:spcPts val="0"/>
              </a:spcAft>
              <a:buClr>
                <a:schemeClr val="accent3"/>
              </a:buClr>
              <a:buSzPct val="95000"/>
              <a:buFont typeface="Wingdings 2"/>
              <a:buNone/>
              <a:defRPr/>
            </a:pPr>
            <a:endParaRPr lang="pt-BR" sz="2600" dirty="0">
              <a:latin typeface="+mn-lt"/>
              <a:cs typeface="+mn-cs"/>
            </a:endParaRPr>
          </a:p>
        </p:txBody>
      </p:sp>
      <p:graphicFrame>
        <p:nvGraphicFramePr>
          <p:cNvPr id="6" name="5 Gráfico"/>
          <p:cNvGraphicFramePr>
            <a:graphicFrameLocks/>
          </p:cNvGraphicFramePr>
          <p:nvPr/>
        </p:nvGraphicFramePr>
        <p:xfrm>
          <a:off x="642910" y="1785926"/>
          <a:ext cx="7858180"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642910" y="5357826"/>
            <a:ext cx="7858180" cy="646331"/>
          </a:xfrm>
          <a:prstGeom prst="rect">
            <a:avLst/>
          </a:prstGeom>
        </p:spPr>
        <p:txBody>
          <a:bodyPr wrap="square">
            <a:spAutoFit/>
          </a:bodyPr>
          <a:lstStyle/>
          <a:p>
            <a:pPr algn="just"/>
            <a:r>
              <a:rPr lang="pt-BR" dirty="0" smtClean="0"/>
              <a:t>Figura 12 – Proporção de diabéticos com registro adequado na ficha de acompanhamento na UBS Vila Rica, Carazinho, RS, 2015.</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INTRODUÇÃO</a:t>
            </a:r>
            <a:endParaRPr lang="pt-BR" dirty="0"/>
          </a:p>
        </p:txBody>
      </p:sp>
      <p:sp>
        <p:nvSpPr>
          <p:cNvPr id="3" name="Retângulo 2"/>
          <p:cNvSpPr/>
          <p:nvPr/>
        </p:nvSpPr>
        <p:spPr>
          <a:xfrm>
            <a:off x="214282" y="1423934"/>
            <a:ext cx="8715436" cy="4893647"/>
          </a:xfrm>
          <a:prstGeom prst="rect">
            <a:avLst/>
          </a:prstGeom>
        </p:spPr>
        <p:txBody>
          <a:bodyPr wrap="square">
            <a:spAutoFit/>
          </a:bodyPr>
          <a:lstStyle/>
          <a:p>
            <a:pPr algn="just"/>
            <a:r>
              <a:rPr lang="pt-BR" sz="2400" dirty="0" smtClean="0"/>
              <a:t>A HAS e o DM são importantes fatores de risco para as doenças cardiovasculares. A HAS é uma condição clínica multifatorial caracterizada por níveis elevados e sustentados de pressão arterial. Associa-se </a:t>
            </a:r>
            <a:r>
              <a:rPr lang="pt-BR" sz="2400" dirty="0" err="1" smtClean="0"/>
              <a:t>frequentemente</a:t>
            </a:r>
            <a:r>
              <a:rPr lang="pt-BR" sz="2400" dirty="0" smtClean="0"/>
              <a:t> a alterações funcionais ou estruturais dos órgãos alvos (coração, encéfalo, rins, vasos sanguíneos). </a:t>
            </a:r>
          </a:p>
          <a:p>
            <a:pPr algn="just"/>
            <a:endParaRPr lang="pt-BR" sz="2400" dirty="0" smtClean="0"/>
          </a:p>
          <a:p>
            <a:pPr algn="just"/>
            <a:r>
              <a:rPr lang="pt-BR" sz="2400" dirty="0" smtClean="0"/>
              <a:t>O Diabetes Mellitus é uma doença metabólica caracterizada pelo aumento da glicemia resultante da diminuição absoluta ou relativa da secreção de insulina pelo pâncreas. As duas doenças têm um risco levado de eventos cardiovasculares fatais e não fatais e são considerados potencialmente controláveis com a adoção de medidas de prevenção.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Marcador de contenido"/>
          <p:cNvSpPr>
            <a:spLocks noGrp="1"/>
          </p:cNvSpPr>
          <p:nvPr>
            <p:ph idx="1"/>
          </p:nvPr>
        </p:nvSpPr>
        <p:spPr>
          <a:xfrm>
            <a:off x="357158" y="285728"/>
            <a:ext cx="8572560" cy="1471610"/>
          </a:xfrm>
        </p:spPr>
        <p:txBody>
          <a:bodyPr>
            <a:normAutofit lnSpcReduction="10000"/>
          </a:bodyPr>
          <a:lstStyle/>
          <a:p>
            <a:pPr algn="ctr" eaLnBrk="1" hangingPunct="1">
              <a:buFont typeface="Wingdings 2" pitchFamily="18" charset="2"/>
              <a:buNone/>
            </a:pPr>
            <a:r>
              <a:rPr lang="pt-BR" sz="2800" dirty="0" smtClean="0">
                <a:latin typeface="+mj-lt"/>
                <a:ea typeface="+mj-ea"/>
                <a:cs typeface="+mj-cs"/>
              </a:rPr>
              <a:t>Objetivo </a:t>
            </a:r>
            <a:r>
              <a:rPr lang="pt-BR" sz="2800" dirty="0" smtClean="0">
                <a:latin typeface="+mj-lt"/>
                <a:ea typeface="+mj-ea"/>
                <a:cs typeface="+mj-cs"/>
              </a:rPr>
              <a:t>5: </a:t>
            </a:r>
            <a:r>
              <a:rPr lang="pt-BR" sz="2800" dirty="0" smtClean="0">
                <a:latin typeface="+mj-lt"/>
                <a:ea typeface="+mj-ea"/>
                <a:cs typeface="+mj-cs"/>
              </a:rPr>
              <a:t>Mapear hipertensos e diabéticos de risco para doença cardiovascular</a:t>
            </a:r>
            <a:r>
              <a:rPr lang="pt-BR" sz="2000" dirty="0" smtClean="0"/>
              <a:t>	</a:t>
            </a:r>
            <a:endParaRPr lang="pt-BR" sz="2000" b="1" dirty="0" smtClean="0">
              <a:latin typeface="Arial" charset="0"/>
              <a:cs typeface="Arial" charset="0"/>
            </a:endParaRPr>
          </a:p>
          <a:p>
            <a:pPr algn="ctr" eaLnBrk="1" hangingPunct="1">
              <a:buFont typeface="Wingdings 2" pitchFamily="18" charset="2"/>
              <a:buNone/>
            </a:pPr>
            <a:r>
              <a:rPr lang="pt-BR" sz="2000" b="1" dirty="0" smtClean="0">
                <a:latin typeface="Arial" charset="0"/>
                <a:cs typeface="Arial" charset="0"/>
              </a:rPr>
              <a:t>Meta </a:t>
            </a:r>
            <a:r>
              <a:rPr lang="pt-BR" sz="2000" b="1" dirty="0" smtClean="0">
                <a:latin typeface="Arial" charset="0"/>
                <a:cs typeface="Arial" charset="0"/>
              </a:rPr>
              <a:t>5.1:</a:t>
            </a:r>
            <a:r>
              <a:rPr lang="pt-BR" sz="2000" dirty="0" smtClean="0">
                <a:latin typeface="Arial" charset="0"/>
                <a:cs typeface="Arial" charset="0"/>
              </a:rPr>
              <a:t> </a:t>
            </a:r>
            <a:r>
              <a:rPr lang="pt-BR" sz="2000" dirty="0" smtClean="0">
                <a:latin typeface="Arial" charset="0"/>
                <a:cs typeface="Arial" charset="0"/>
              </a:rPr>
              <a:t>Realizar estratificação do risco cardiovascular em 100% dos hipertensos cadastrados na unidade de saúde.</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6" name="5 Gráfico"/>
          <p:cNvGraphicFramePr>
            <a:graphicFrameLocks/>
          </p:cNvGraphicFramePr>
          <p:nvPr/>
        </p:nvGraphicFramePr>
        <p:xfrm>
          <a:off x="500034" y="2071678"/>
          <a:ext cx="8072494"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00034" y="5429264"/>
            <a:ext cx="8072494" cy="923330"/>
          </a:xfrm>
          <a:prstGeom prst="rect">
            <a:avLst/>
          </a:prstGeom>
        </p:spPr>
        <p:txBody>
          <a:bodyPr wrap="square">
            <a:spAutoFit/>
          </a:bodyPr>
          <a:lstStyle/>
          <a:p>
            <a:pPr algn="just"/>
            <a:r>
              <a:rPr lang="pt-BR" dirty="0" smtClean="0"/>
              <a:t>Figura 13 – Proporção de hipertensos com estratificação de risco cardiovascular por exame clínico em dia na UBS Vila Rica, Carazinho, RS, 2015.</a:t>
            </a:r>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2 Marcador de contenido"/>
          <p:cNvSpPr>
            <a:spLocks noGrp="1"/>
          </p:cNvSpPr>
          <p:nvPr>
            <p:ph idx="1"/>
          </p:nvPr>
        </p:nvSpPr>
        <p:spPr>
          <a:xfrm>
            <a:off x="500034" y="285728"/>
            <a:ext cx="8429684" cy="1643074"/>
          </a:xfrm>
        </p:spPr>
        <p:txBody>
          <a:bodyPr>
            <a:normAutofit/>
          </a:bodyPr>
          <a:lstStyle/>
          <a:p>
            <a:pPr algn="ctr" eaLnBrk="1" hangingPunct="1">
              <a:buFont typeface="Wingdings 2" pitchFamily="18" charset="2"/>
              <a:buNone/>
            </a:pPr>
            <a:r>
              <a:rPr lang="pt-BR" sz="2800" dirty="0" smtClean="0">
                <a:latin typeface="+mj-lt"/>
                <a:ea typeface="+mj-ea"/>
                <a:cs typeface="+mj-cs"/>
              </a:rPr>
              <a:t>Objetivo </a:t>
            </a:r>
            <a:r>
              <a:rPr lang="pt-BR" sz="2800" dirty="0" smtClean="0">
                <a:latin typeface="+mj-lt"/>
                <a:ea typeface="+mj-ea"/>
                <a:cs typeface="+mj-cs"/>
              </a:rPr>
              <a:t>5: </a:t>
            </a:r>
            <a:r>
              <a:rPr lang="pt-BR" sz="2800" dirty="0" smtClean="0">
                <a:latin typeface="+mj-lt"/>
                <a:ea typeface="+mj-ea"/>
                <a:cs typeface="+mj-cs"/>
              </a:rPr>
              <a:t>Mapear hipertensos e diabéticos de risco para doença cardiovascular.</a:t>
            </a:r>
            <a:endParaRPr lang="pt-BR" sz="2800" dirty="0" smtClean="0">
              <a:latin typeface="+mj-lt"/>
              <a:ea typeface="+mj-ea"/>
              <a:cs typeface="+mj-cs"/>
            </a:endParaRPr>
          </a:p>
          <a:p>
            <a:pPr algn="ctr" eaLnBrk="1" hangingPunct="1">
              <a:buFont typeface="Wingdings 2" pitchFamily="18" charset="2"/>
              <a:buNone/>
            </a:pPr>
            <a:r>
              <a:rPr lang="pt-BR" sz="2000" b="1" dirty="0" smtClean="0">
                <a:latin typeface="Arial" charset="0"/>
                <a:cs typeface="Arial" charset="0"/>
              </a:rPr>
              <a:t>Meta </a:t>
            </a:r>
            <a:r>
              <a:rPr lang="pt-BR" sz="2000" b="1" dirty="0" smtClean="0">
                <a:latin typeface="Arial" charset="0"/>
                <a:cs typeface="Arial" charset="0"/>
              </a:rPr>
              <a:t>5.2:</a:t>
            </a:r>
            <a:r>
              <a:rPr lang="pt-BR" sz="2000" dirty="0" smtClean="0">
                <a:latin typeface="Arial" charset="0"/>
                <a:cs typeface="Arial" charset="0"/>
              </a:rPr>
              <a:t> </a:t>
            </a:r>
            <a:r>
              <a:rPr lang="pt-BR" sz="2000" dirty="0" smtClean="0">
                <a:latin typeface="Arial" charset="0"/>
                <a:cs typeface="Arial" charset="0"/>
              </a:rPr>
              <a:t>Realizar estratificação do risco cardiovascular em 100% dos diabéticos cadastrados na unidade de saúde.</a:t>
            </a:r>
          </a:p>
          <a:p>
            <a:pPr eaLnBrk="1" hangingPunct="1">
              <a:buFont typeface="Wingdings 2" pitchFamily="18" charset="2"/>
              <a:buNone/>
            </a:pPr>
            <a:endParaRPr lang="pt-BR" sz="2000" dirty="0" smtClean="0">
              <a:latin typeface="Arial" charset="0"/>
              <a:cs typeface="Arial" charset="0"/>
            </a:endParaRPr>
          </a:p>
          <a:p>
            <a:pPr eaLnBrk="1" hangingPunct="1">
              <a:buFont typeface="Wingdings 2" pitchFamily="18" charset="2"/>
              <a:buNone/>
            </a:pPr>
            <a:endParaRPr lang="pt-BR" sz="2000" dirty="0" smtClean="0">
              <a:latin typeface="Arial" charset="0"/>
              <a:cs typeface="Arial" charset="0"/>
            </a:endParaRPr>
          </a:p>
          <a:p>
            <a:pPr eaLnBrk="1" hangingPunct="1">
              <a:buFont typeface="Wingdings 2" pitchFamily="18" charset="2"/>
              <a:buNone/>
            </a:pPr>
            <a:endParaRPr lang="pt-BR" sz="2000" dirty="0" smtClean="0">
              <a:latin typeface="Arial" charset="0"/>
              <a:cs typeface="Arial" charset="0"/>
            </a:endParaRP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642910" y="2143116"/>
          <a:ext cx="8001056"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71472" y="5429264"/>
            <a:ext cx="8072494" cy="923330"/>
          </a:xfrm>
          <a:prstGeom prst="rect">
            <a:avLst/>
          </a:prstGeom>
        </p:spPr>
        <p:txBody>
          <a:bodyPr wrap="square">
            <a:spAutoFit/>
          </a:bodyPr>
          <a:lstStyle/>
          <a:p>
            <a:pPr algn="just"/>
            <a:r>
              <a:rPr lang="pt-BR" dirty="0" smtClean="0"/>
              <a:t>Figura 14 – Proporção de diabéticos com estratificação de risco cardiovascular por exame clínico em dia na UBS Vila Rica, Carazinho, RS, 2015.</a:t>
            </a: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Marcador de contenido"/>
          <p:cNvSpPr>
            <a:spLocks noGrp="1"/>
          </p:cNvSpPr>
          <p:nvPr>
            <p:ph idx="1"/>
          </p:nvPr>
        </p:nvSpPr>
        <p:spPr>
          <a:xfrm>
            <a:off x="357158" y="285728"/>
            <a:ext cx="8572560" cy="785818"/>
          </a:xfrm>
        </p:spPr>
        <p:txBody>
          <a:bodyPr>
            <a:normAutofit/>
          </a:bodyPr>
          <a:lstStyle/>
          <a:p>
            <a:pPr algn="ctr" eaLnBrk="1" hangingPunct="1">
              <a:buFont typeface="Wingdings 2" pitchFamily="18" charset="2"/>
              <a:buNone/>
            </a:pPr>
            <a:r>
              <a:rPr lang="pt-BR" sz="2800" dirty="0" smtClean="0">
                <a:latin typeface="+mj-lt"/>
                <a:ea typeface="+mj-ea"/>
                <a:cs typeface="+mj-cs"/>
              </a:rPr>
              <a:t>Objetivo </a:t>
            </a:r>
            <a:r>
              <a:rPr lang="pt-BR" sz="2800" dirty="0" smtClean="0">
                <a:latin typeface="+mj-lt"/>
                <a:ea typeface="+mj-ea"/>
                <a:cs typeface="+mj-cs"/>
              </a:rPr>
              <a:t>6: </a:t>
            </a:r>
            <a:r>
              <a:rPr lang="pt-BR" sz="2800" dirty="0" smtClean="0">
                <a:latin typeface="+mj-lt"/>
                <a:ea typeface="+mj-ea"/>
                <a:cs typeface="+mj-cs"/>
              </a:rPr>
              <a:t>Promover a saúde de hipertensos e diabéticos</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sp>
        <p:nvSpPr>
          <p:cNvPr id="8" name="Retângulo 7"/>
          <p:cNvSpPr/>
          <p:nvPr/>
        </p:nvSpPr>
        <p:spPr>
          <a:xfrm>
            <a:off x="357158" y="1443841"/>
            <a:ext cx="8501121" cy="3600986"/>
          </a:xfrm>
          <a:prstGeom prst="rect">
            <a:avLst/>
          </a:prstGeom>
        </p:spPr>
        <p:txBody>
          <a:bodyPr wrap="square">
            <a:spAutoFit/>
          </a:bodyPr>
          <a:lstStyle/>
          <a:p>
            <a:pPr indent="540385" algn="just">
              <a:spcAft>
                <a:spcPts val="0"/>
              </a:spcAft>
            </a:pPr>
            <a:r>
              <a:rPr lang="pt-BR" sz="2000" b="1" dirty="0" smtClean="0"/>
              <a:t>Metas 6.1 e 6.2: </a:t>
            </a:r>
            <a:r>
              <a:rPr lang="pt-BR" sz="2000" dirty="0" smtClean="0"/>
              <a:t>Garantir orientação nutricional sobre alimentação saudável a 100% dos hipertensos e/ou diabéticos</a:t>
            </a:r>
            <a:r>
              <a:rPr lang="pt-BR" sz="2000" dirty="0" smtClean="0"/>
              <a:t>.</a:t>
            </a:r>
            <a:endParaRPr lang="pt-BR" sz="2000" b="1" dirty="0" smtClean="0"/>
          </a:p>
          <a:p>
            <a:pPr indent="540385" algn="just">
              <a:spcAft>
                <a:spcPts val="0"/>
              </a:spcAft>
            </a:pPr>
            <a:endParaRPr lang="pt-BR" sz="2000" b="1" dirty="0" smtClean="0"/>
          </a:p>
          <a:p>
            <a:pPr indent="540385" algn="just">
              <a:spcAft>
                <a:spcPts val="0"/>
              </a:spcAft>
            </a:pPr>
            <a:endParaRPr lang="pt-BR" sz="2000" b="1" dirty="0" smtClean="0"/>
          </a:p>
          <a:p>
            <a:pPr indent="540385" algn="just">
              <a:spcAft>
                <a:spcPts val="0"/>
              </a:spcAft>
            </a:pPr>
            <a:r>
              <a:rPr lang="pt-BR" sz="2000" b="1" dirty="0" smtClean="0"/>
              <a:t>Metas 6.3 e 6.4: </a:t>
            </a:r>
            <a:r>
              <a:rPr lang="pt-BR" sz="2000" dirty="0" smtClean="0"/>
              <a:t>Garantir orientação em relação à prática regular de atividade física a 100% dos hipertensos e/ou diabéticos.</a:t>
            </a:r>
          </a:p>
          <a:p>
            <a:pPr indent="540385" algn="just">
              <a:spcAft>
                <a:spcPts val="0"/>
              </a:spcAft>
            </a:pPr>
            <a:endParaRPr lang="pt-BR" sz="2000" dirty="0" smtClean="0"/>
          </a:p>
          <a:p>
            <a:pPr indent="540385" algn="just">
              <a:spcAft>
                <a:spcPts val="0"/>
              </a:spcAft>
            </a:pPr>
            <a:endParaRPr lang="pt-BR" sz="2000" dirty="0" smtClean="0"/>
          </a:p>
          <a:p>
            <a:pPr indent="540385" algn="just">
              <a:spcAft>
                <a:spcPts val="0"/>
              </a:spcAft>
            </a:pPr>
            <a:r>
              <a:rPr lang="pt-BR" sz="2000" b="1" dirty="0" smtClean="0"/>
              <a:t>Metas 6.5 e 6.6: </a:t>
            </a:r>
            <a:r>
              <a:rPr lang="pt-BR" sz="2000" dirty="0" smtClean="0"/>
              <a:t>Garantir orientação sobre os riscos do tabagismo a 100% dos hipertensos e/ou diabéticos</a:t>
            </a:r>
            <a:r>
              <a:rPr lang="pt-BR" sz="2400" dirty="0" smtClean="0">
                <a:solidFill>
                  <a:srgbClr val="000000"/>
                </a:solidFill>
                <a:latin typeface="Arial"/>
                <a:ea typeface="Times New Roman"/>
                <a:cs typeface="Arial"/>
              </a:rPr>
              <a:t>.</a:t>
            </a:r>
          </a:p>
          <a:p>
            <a:pPr indent="540385" algn="just">
              <a:spcAft>
                <a:spcPts val="0"/>
              </a:spcAft>
            </a:pPr>
            <a:endParaRPr lang="pt-BR" sz="2400" dirty="0" smtClean="0">
              <a:solidFill>
                <a:srgbClr val="000000"/>
              </a:solidFill>
              <a:latin typeface="Arial"/>
              <a:ea typeface="Times New Roman"/>
              <a:cs typeface="Arial"/>
            </a:endParaRPr>
          </a:p>
        </p:txBody>
      </p:sp>
      <p:sp>
        <p:nvSpPr>
          <p:cNvPr id="9" name="CaixaDeTexto 8"/>
          <p:cNvSpPr txBox="1"/>
          <p:nvPr/>
        </p:nvSpPr>
        <p:spPr>
          <a:xfrm>
            <a:off x="2786050" y="5214950"/>
            <a:ext cx="3214710" cy="707886"/>
          </a:xfrm>
          <a:prstGeom prst="rect">
            <a:avLst/>
          </a:prstGeom>
          <a:noFill/>
        </p:spPr>
        <p:txBody>
          <a:bodyPr wrap="square" rtlCol="0">
            <a:spAutoFit/>
          </a:bodyPr>
          <a:lstStyle/>
          <a:p>
            <a:r>
              <a:rPr lang="pt-BR" sz="4000" b="1" dirty="0" smtClean="0">
                <a:solidFill>
                  <a:srgbClr val="EC6920"/>
                </a:solidFill>
              </a:rPr>
              <a:t>Metas 100%</a:t>
            </a:r>
            <a:endParaRPr lang="pt-BR" sz="4000" b="1" dirty="0">
              <a:solidFill>
                <a:srgbClr val="EC692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Marcador de contenido"/>
          <p:cNvSpPr>
            <a:spLocks noGrp="1"/>
          </p:cNvSpPr>
          <p:nvPr>
            <p:ph idx="1"/>
          </p:nvPr>
        </p:nvSpPr>
        <p:spPr>
          <a:xfrm>
            <a:off x="357158" y="285728"/>
            <a:ext cx="8572560" cy="1428760"/>
          </a:xfrm>
        </p:spPr>
        <p:txBody>
          <a:bodyPr>
            <a:normAutofit/>
          </a:bodyPr>
          <a:lstStyle/>
          <a:p>
            <a:pPr algn="ctr" eaLnBrk="1" hangingPunct="1">
              <a:buFont typeface="Wingdings 2" pitchFamily="18" charset="2"/>
              <a:buNone/>
            </a:pPr>
            <a:r>
              <a:rPr lang="pt-BR" sz="2800" dirty="0" smtClean="0">
                <a:latin typeface="+mj-lt"/>
                <a:ea typeface="+mj-ea"/>
                <a:cs typeface="+mj-cs"/>
              </a:rPr>
              <a:t>Objetivo </a:t>
            </a:r>
            <a:r>
              <a:rPr lang="pt-BR" sz="2800" dirty="0" smtClean="0">
                <a:latin typeface="+mj-lt"/>
                <a:ea typeface="+mj-ea"/>
                <a:cs typeface="+mj-cs"/>
              </a:rPr>
              <a:t>6: </a:t>
            </a:r>
            <a:r>
              <a:rPr lang="pt-BR" sz="2800" dirty="0" smtClean="0">
                <a:latin typeface="+mj-lt"/>
                <a:ea typeface="+mj-ea"/>
                <a:cs typeface="+mj-cs"/>
              </a:rPr>
              <a:t>Promover a saúde de hipertensos e diabéticos</a:t>
            </a:r>
          </a:p>
          <a:p>
            <a:pPr algn="ctr" eaLnBrk="1" hangingPunct="1">
              <a:buFont typeface="Wingdings 2" pitchFamily="18" charset="2"/>
              <a:buNone/>
            </a:pPr>
            <a:r>
              <a:rPr lang="pt-BR" sz="2000" b="1" dirty="0" smtClean="0">
                <a:latin typeface="Arial" charset="0"/>
                <a:cs typeface="Arial" charset="0"/>
              </a:rPr>
              <a:t>Meta </a:t>
            </a:r>
            <a:r>
              <a:rPr lang="pt-BR" sz="2000" b="1" dirty="0" smtClean="0">
                <a:latin typeface="Arial" charset="0"/>
                <a:cs typeface="Arial" charset="0"/>
              </a:rPr>
              <a:t>6.7:</a:t>
            </a:r>
            <a:r>
              <a:rPr lang="pt-BR" sz="2000" dirty="0" smtClean="0">
                <a:latin typeface="Arial" charset="0"/>
                <a:cs typeface="Arial" charset="0"/>
              </a:rPr>
              <a:t> </a:t>
            </a:r>
            <a:r>
              <a:rPr lang="pt-BR" sz="2000" dirty="0" smtClean="0">
                <a:latin typeface="Arial" charset="0"/>
                <a:cs typeface="Arial" charset="0"/>
              </a:rPr>
              <a:t>Garantir orientação sobre higiene bucal a 100% dos pacientes hipertensos.</a:t>
            </a: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571472" y="1714488"/>
          <a:ext cx="7929618" cy="3643338"/>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571472" y="5357826"/>
            <a:ext cx="7929618" cy="646331"/>
          </a:xfrm>
          <a:prstGeom prst="rect">
            <a:avLst/>
          </a:prstGeom>
        </p:spPr>
        <p:txBody>
          <a:bodyPr wrap="square">
            <a:spAutoFit/>
          </a:bodyPr>
          <a:lstStyle/>
          <a:p>
            <a:pPr algn="just"/>
            <a:r>
              <a:rPr lang="pt-BR" dirty="0" smtClean="0"/>
              <a:t>Figura 15 – Proporção de hipertensos que receberam orientação sobre higiene bucal na UBS Vila Rica, Carazinho, RS, 2015.</a:t>
            </a:r>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Marcador de contenido"/>
          <p:cNvSpPr>
            <a:spLocks noGrp="1"/>
          </p:cNvSpPr>
          <p:nvPr>
            <p:ph idx="1"/>
          </p:nvPr>
        </p:nvSpPr>
        <p:spPr>
          <a:xfrm>
            <a:off x="357158" y="285728"/>
            <a:ext cx="8572560" cy="1428760"/>
          </a:xfrm>
        </p:spPr>
        <p:txBody>
          <a:bodyPr>
            <a:normAutofit/>
          </a:bodyPr>
          <a:lstStyle/>
          <a:p>
            <a:pPr algn="ctr" eaLnBrk="1" hangingPunct="1">
              <a:buFont typeface="Wingdings 2" pitchFamily="18" charset="2"/>
              <a:buNone/>
            </a:pPr>
            <a:r>
              <a:rPr lang="pt-BR" sz="2800" dirty="0" smtClean="0">
                <a:latin typeface="+mj-lt"/>
                <a:ea typeface="+mj-ea"/>
                <a:cs typeface="+mj-cs"/>
              </a:rPr>
              <a:t>Objetivo </a:t>
            </a:r>
            <a:r>
              <a:rPr lang="pt-BR" sz="2800" dirty="0" smtClean="0">
                <a:latin typeface="+mj-lt"/>
                <a:ea typeface="+mj-ea"/>
                <a:cs typeface="+mj-cs"/>
              </a:rPr>
              <a:t>6: </a:t>
            </a:r>
            <a:r>
              <a:rPr lang="pt-BR" sz="2800" dirty="0" smtClean="0">
                <a:latin typeface="+mj-lt"/>
                <a:ea typeface="+mj-ea"/>
                <a:cs typeface="+mj-cs"/>
              </a:rPr>
              <a:t>Promover a saúde de hipertensos e diabéticos</a:t>
            </a:r>
          </a:p>
          <a:p>
            <a:pPr algn="ctr" eaLnBrk="1" hangingPunct="1">
              <a:buFont typeface="Wingdings 2" pitchFamily="18" charset="2"/>
              <a:buNone/>
            </a:pPr>
            <a:r>
              <a:rPr lang="pt-BR" sz="2000" b="1" dirty="0" smtClean="0">
                <a:latin typeface="Arial" charset="0"/>
                <a:cs typeface="Arial" charset="0"/>
              </a:rPr>
              <a:t>Meta </a:t>
            </a:r>
            <a:r>
              <a:rPr lang="pt-BR" sz="2000" b="1" dirty="0" smtClean="0">
                <a:latin typeface="Arial" charset="0"/>
                <a:cs typeface="Arial" charset="0"/>
              </a:rPr>
              <a:t>6.8:</a:t>
            </a:r>
            <a:r>
              <a:rPr lang="pt-BR" sz="2000" dirty="0" smtClean="0">
                <a:latin typeface="Arial" charset="0"/>
                <a:cs typeface="Arial" charset="0"/>
              </a:rPr>
              <a:t> </a:t>
            </a:r>
            <a:r>
              <a:rPr lang="pt-BR" sz="2000" dirty="0" smtClean="0">
                <a:latin typeface="Arial" charset="0"/>
                <a:cs typeface="Arial" charset="0"/>
              </a:rPr>
              <a:t>Garantir orientação sobre higiene bucal a 100% dos pacientes </a:t>
            </a:r>
            <a:r>
              <a:rPr lang="pt-BR" sz="2000" dirty="0" smtClean="0">
                <a:latin typeface="Arial" charset="0"/>
                <a:cs typeface="Arial" charset="0"/>
              </a:rPr>
              <a:t>diabéticos.</a:t>
            </a:r>
            <a:endParaRPr lang="pt-BR" sz="2000" dirty="0" smtClean="0">
              <a:latin typeface="Arial" charset="0"/>
              <a:cs typeface="Arial" charset="0"/>
            </a:endParaRPr>
          </a:p>
          <a:p>
            <a:pPr eaLnBrk="1" hangingPunct="1">
              <a:buFont typeface="Wingdings 2" pitchFamily="18" charset="2"/>
              <a:buNone/>
            </a:pPr>
            <a:endParaRPr lang="pt-BR" dirty="0" smtClean="0"/>
          </a:p>
          <a:p>
            <a:pPr eaLnBrk="1" hangingPunct="1">
              <a:buFont typeface="Wingdings 2" pitchFamily="18" charset="2"/>
              <a:buNone/>
            </a:pPr>
            <a:endParaRPr lang="pt-BR" dirty="0" smtClean="0"/>
          </a:p>
        </p:txBody>
      </p:sp>
      <p:graphicFrame>
        <p:nvGraphicFramePr>
          <p:cNvPr id="6" name="Gráfico 5"/>
          <p:cNvGraphicFramePr/>
          <p:nvPr/>
        </p:nvGraphicFramePr>
        <p:xfrm>
          <a:off x="714348" y="1714488"/>
          <a:ext cx="7929618" cy="3500462"/>
        </p:xfrm>
        <a:graphic>
          <a:graphicData uri="http://schemas.openxmlformats.org/drawingml/2006/chart">
            <c:chart xmlns:c="http://schemas.openxmlformats.org/drawingml/2006/chart" xmlns:r="http://schemas.openxmlformats.org/officeDocument/2006/relationships" r:id="rId3"/>
          </a:graphicData>
        </a:graphic>
      </p:graphicFrame>
      <p:sp>
        <p:nvSpPr>
          <p:cNvPr id="8" name="Retângulo 7"/>
          <p:cNvSpPr/>
          <p:nvPr/>
        </p:nvSpPr>
        <p:spPr>
          <a:xfrm>
            <a:off x="714348" y="5429264"/>
            <a:ext cx="7929618" cy="646331"/>
          </a:xfrm>
          <a:prstGeom prst="rect">
            <a:avLst/>
          </a:prstGeom>
        </p:spPr>
        <p:txBody>
          <a:bodyPr wrap="square">
            <a:spAutoFit/>
          </a:bodyPr>
          <a:lstStyle/>
          <a:p>
            <a:pPr algn="just"/>
            <a:r>
              <a:rPr lang="pt-BR" dirty="0" smtClean="0"/>
              <a:t>Figura 16 – Proporção de diabéticos que receberam orientação sobre higiene bucal na UBS Vila Rica, Carazinho, RS, 2015.</a:t>
            </a:r>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457200" y="357188"/>
            <a:ext cx="8229600" cy="1143000"/>
          </a:xfrm>
        </p:spPr>
        <p:txBody>
          <a:bodyPr/>
          <a:lstStyle/>
          <a:p>
            <a:pPr eaLnBrk="1" hangingPunct="1"/>
            <a:r>
              <a:rPr lang="es-ES" dirty="0" smtClean="0"/>
              <a:t>DISCUSSÃO </a:t>
            </a:r>
            <a:endParaRPr lang="pt-BR" dirty="0" smtClean="0"/>
          </a:p>
        </p:txBody>
      </p:sp>
      <p:sp>
        <p:nvSpPr>
          <p:cNvPr id="32771" name="2 Marcador de contenido"/>
          <p:cNvSpPr>
            <a:spLocks noGrp="1"/>
          </p:cNvSpPr>
          <p:nvPr>
            <p:ph idx="1"/>
          </p:nvPr>
        </p:nvSpPr>
        <p:spPr>
          <a:xfrm>
            <a:off x="71438" y="1857375"/>
            <a:ext cx="8643937" cy="3532188"/>
          </a:xfrm>
        </p:spPr>
        <p:txBody>
          <a:bodyPr>
            <a:normAutofit fontScale="85000" lnSpcReduction="20000"/>
          </a:bodyPr>
          <a:lstStyle/>
          <a:p>
            <a:pPr algn="just" eaLnBrk="1" hangingPunct="1"/>
            <a:r>
              <a:rPr lang="pt-BR" sz="2700" dirty="0" smtClean="0">
                <a:latin typeface="Arial" charset="0"/>
                <a:cs typeface="Arial" charset="0"/>
              </a:rPr>
              <a:t>Ampliação da cobertura da atenção aos hipertensos e diabéticos.</a:t>
            </a:r>
          </a:p>
          <a:p>
            <a:pPr algn="just" eaLnBrk="1" hangingPunct="1">
              <a:buFont typeface="Wingdings 2" pitchFamily="18" charset="2"/>
              <a:buNone/>
            </a:pPr>
            <a:endParaRPr lang="pt-BR" sz="2700" dirty="0" smtClean="0">
              <a:latin typeface="Arial" charset="0"/>
              <a:cs typeface="Arial" charset="0"/>
            </a:endParaRPr>
          </a:p>
          <a:p>
            <a:pPr algn="just" eaLnBrk="1" hangingPunct="1"/>
            <a:r>
              <a:rPr lang="pt-BR" sz="2700" dirty="0" smtClean="0">
                <a:latin typeface="Arial" charset="0"/>
                <a:cs typeface="Arial" charset="0"/>
              </a:rPr>
              <a:t>Registro adequado nas fichas de acompanhamento.</a:t>
            </a:r>
          </a:p>
          <a:p>
            <a:pPr algn="just" eaLnBrk="1" hangingPunct="1"/>
            <a:endParaRPr lang="pt-BR" sz="2700" dirty="0" smtClean="0">
              <a:latin typeface="Arial" charset="0"/>
              <a:cs typeface="Arial" charset="0"/>
            </a:endParaRPr>
          </a:p>
          <a:p>
            <a:pPr algn="just" eaLnBrk="1" hangingPunct="1"/>
            <a:r>
              <a:rPr lang="pt-BR" sz="2700" dirty="0" smtClean="0">
                <a:latin typeface="Arial" charset="0"/>
                <a:cs typeface="Arial" charset="0"/>
              </a:rPr>
              <a:t>Estratificação de risco.</a:t>
            </a:r>
          </a:p>
          <a:p>
            <a:pPr algn="just" eaLnBrk="1" hangingPunct="1"/>
            <a:endParaRPr lang="pt-BR" sz="2700" dirty="0" smtClean="0">
              <a:latin typeface="Arial" charset="0"/>
              <a:cs typeface="Arial" charset="0"/>
            </a:endParaRPr>
          </a:p>
          <a:p>
            <a:pPr algn="just" eaLnBrk="1" hangingPunct="1"/>
            <a:r>
              <a:rPr lang="pt-BR" sz="2700" dirty="0" smtClean="0">
                <a:latin typeface="Arial" charset="0"/>
                <a:cs typeface="Arial" charset="0"/>
              </a:rPr>
              <a:t> Realização de orientação nutricional sobre alimentação saudável, prática de atividade física regular e riscos da higiene bucal a todos os usuários.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a:xfrm>
            <a:off x="457200" y="571500"/>
            <a:ext cx="8229600" cy="1143000"/>
          </a:xfrm>
        </p:spPr>
        <p:txBody>
          <a:bodyPr/>
          <a:lstStyle/>
          <a:p>
            <a:pPr eaLnBrk="1" hangingPunct="1"/>
            <a:r>
              <a:rPr lang="es-ES" dirty="0" smtClean="0"/>
              <a:t>DISCUSS</a:t>
            </a:r>
            <a:r>
              <a:rPr lang="pt-BR" sz="5400" dirty="0" smtClean="0">
                <a:latin typeface="Arial" charset="0"/>
                <a:cs typeface="Arial" charset="0"/>
              </a:rPr>
              <a:t>ã</a:t>
            </a:r>
            <a:r>
              <a:rPr lang="es-ES" dirty="0" smtClean="0"/>
              <a:t>O </a:t>
            </a:r>
            <a:endParaRPr lang="pt-BR" dirty="0" smtClean="0"/>
          </a:p>
        </p:txBody>
      </p:sp>
      <p:sp>
        <p:nvSpPr>
          <p:cNvPr id="33795" name="2 Marcador de contenido"/>
          <p:cNvSpPr>
            <a:spLocks noGrp="1"/>
          </p:cNvSpPr>
          <p:nvPr>
            <p:ph idx="1"/>
          </p:nvPr>
        </p:nvSpPr>
        <p:spPr>
          <a:xfrm>
            <a:off x="0" y="2325688"/>
            <a:ext cx="8715375" cy="4532312"/>
          </a:xfrm>
        </p:spPr>
        <p:txBody>
          <a:bodyPr/>
          <a:lstStyle/>
          <a:p>
            <a:pPr algn="just" eaLnBrk="1" hangingPunct="1"/>
            <a:r>
              <a:rPr lang="pt-BR" sz="2700" dirty="0" smtClean="0">
                <a:latin typeface="Arial" charset="0"/>
                <a:cs typeface="Arial" charset="0"/>
              </a:rPr>
              <a:t>Aumento da disponibilidade de exames para os pacientes da área de abrangência.</a:t>
            </a:r>
          </a:p>
          <a:p>
            <a:pPr algn="just" eaLnBrk="1" hangingPunct="1"/>
            <a:endParaRPr lang="pt-BR" sz="2700" dirty="0" smtClean="0">
              <a:latin typeface="Arial" charset="0"/>
              <a:cs typeface="Arial" charset="0"/>
            </a:endParaRPr>
          </a:p>
          <a:p>
            <a:pPr algn="just" eaLnBrk="1" hangingPunct="1"/>
            <a:r>
              <a:rPr lang="pt-BR" sz="2700" dirty="0" smtClean="0">
                <a:latin typeface="Arial" charset="0"/>
                <a:cs typeface="Arial" charset="0"/>
              </a:rPr>
              <a:t>Aumento na qualidade no trabalho com os pacientes hipertensos e diabéticos.</a:t>
            </a:r>
          </a:p>
          <a:p>
            <a:pPr algn="just" eaLnBrk="1" hangingPunct="1"/>
            <a:endParaRPr lang="pt-BR" sz="2700" dirty="0" smtClean="0">
              <a:latin typeface="Arial" charset="0"/>
              <a:cs typeface="Arial" charset="0"/>
            </a:endParaRPr>
          </a:p>
          <a:p>
            <a:pPr eaLnBrk="1" hangingPunct="1"/>
            <a:r>
              <a:rPr lang="pt-BR" sz="2700" dirty="0" smtClean="0">
                <a:latin typeface="Arial" charset="0"/>
                <a:cs typeface="Arial" charset="0"/>
              </a:rPr>
              <a:t>Melhora no acolhimento, cadastramento, diagnóstico, </a:t>
            </a:r>
          </a:p>
          <a:p>
            <a:pPr eaLnBrk="1" hangingPunct="1">
              <a:buFont typeface="Wingdings 2" pitchFamily="18" charset="2"/>
              <a:buNone/>
            </a:pPr>
            <a:r>
              <a:rPr lang="pt-BR" sz="2700" dirty="0" smtClean="0">
                <a:latin typeface="Arial" charset="0"/>
                <a:cs typeface="Arial" charset="0"/>
              </a:rPr>
              <a:t>tratamento e monitoramento.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457200" y="357188"/>
            <a:ext cx="8229600" cy="1143000"/>
          </a:xfrm>
        </p:spPr>
        <p:txBody>
          <a:bodyPr>
            <a:normAutofit/>
          </a:bodyPr>
          <a:lstStyle/>
          <a:p>
            <a:pPr eaLnBrk="1" hangingPunct="1"/>
            <a:r>
              <a:rPr lang="es-ES" smtClean="0"/>
              <a:t>REFLEXÃO CRÍTICA PESSOAL </a:t>
            </a:r>
            <a:endParaRPr lang="pt-BR" smtClean="0"/>
          </a:p>
        </p:txBody>
      </p:sp>
      <p:sp>
        <p:nvSpPr>
          <p:cNvPr id="34819" name="2 Marcador de contenido"/>
          <p:cNvSpPr>
            <a:spLocks noGrp="1"/>
          </p:cNvSpPr>
          <p:nvPr>
            <p:ph idx="1"/>
          </p:nvPr>
        </p:nvSpPr>
        <p:spPr>
          <a:xfrm>
            <a:off x="71438" y="1897063"/>
            <a:ext cx="8715375" cy="4389437"/>
          </a:xfrm>
        </p:spPr>
        <p:txBody>
          <a:bodyPr>
            <a:normAutofit lnSpcReduction="10000"/>
          </a:bodyPr>
          <a:lstStyle/>
          <a:p>
            <a:pPr eaLnBrk="1" hangingPunct="1"/>
            <a:r>
              <a:rPr lang="pt-BR" sz="2200" b="1" smtClean="0">
                <a:latin typeface="Arial" charset="0"/>
                <a:cs typeface="Arial" charset="0"/>
              </a:rPr>
              <a:t>Quais eram as expectativas ao inicio do curso? </a:t>
            </a:r>
          </a:p>
          <a:p>
            <a:pPr algn="just" eaLnBrk="1" hangingPunct="1">
              <a:buFont typeface="Wingdings 2" pitchFamily="18" charset="2"/>
              <a:buNone/>
            </a:pPr>
            <a:r>
              <a:rPr lang="pt-BR" sz="2200" b="1" smtClean="0">
                <a:latin typeface="Arial" charset="0"/>
                <a:cs typeface="Arial" charset="0"/>
              </a:rPr>
              <a:t>	</a:t>
            </a:r>
            <a:r>
              <a:rPr lang="pt-BR" sz="2200" smtClean="0">
                <a:latin typeface="Arial" charset="0"/>
                <a:cs typeface="Arial" charset="0"/>
              </a:rPr>
              <a:t>Aumentar nossos conhecimentos de medicina familiar, ganhar maior experiência para nosso desempenho profissional, obter uma visão ampla e atual da saúde brasileira, conhecer os programas do SUS e melhorar com nosso trabalho e os conhecimentos adquiridos pelo curso a saúde da população brasileira.</a:t>
            </a:r>
          </a:p>
          <a:p>
            <a:pPr algn="just" eaLnBrk="1" hangingPunct="1">
              <a:buFont typeface="Wingdings 2" pitchFamily="18" charset="2"/>
              <a:buNone/>
            </a:pPr>
            <a:endParaRPr lang="pt-BR" sz="2200" smtClean="0">
              <a:latin typeface="Arial" charset="0"/>
              <a:cs typeface="Arial" charset="0"/>
            </a:endParaRPr>
          </a:p>
          <a:p>
            <a:pPr eaLnBrk="1" hangingPunct="1"/>
            <a:r>
              <a:rPr lang="pt-BR" sz="2200" b="1" smtClean="0">
                <a:latin typeface="Arial" charset="0"/>
                <a:cs typeface="Arial" charset="0"/>
              </a:rPr>
              <a:t>O que foi obtido ao longo do curso?</a:t>
            </a:r>
            <a:r>
              <a:rPr lang="pt-BR" sz="2200" smtClean="0">
                <a:latin typeface="Arial" charset="0"/>
                <a:cs typeface="Arial" charset="0"/>
              </a:rPr>
              <a:t> </a:t>
            </a:r>
          </a:p>
          <a:p>
            <a:pPr algn="just" eaLnBrk="1" hangingPunct="1">
              <a:buFont typeface="Wingdings 2" pitchFamily="18" charset="2"/>
              <a:buNone/>
            </a:pPr>
            <a:r>
              <a:rPr lang="pt-BR" sz="2200" smtClean="0">
                <a:latin typeface="Arial" charset="0"/>
                <a:cs typeface="Arial" charset="0"/>
              </a:rPr>
              <a:t>	Fortalecimento dos laços de trabalho com a equipe e a comunidade, melhoras na atenção aos pacientes hipertensos e diabéticos, reforço nos conhecimentos e  protocolos de atendimentos de Brasil e melhora do idioma. </a:t>
            </a:r>
            <a:endParaRPr lang="pt-BR" sz="22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pPr eaLnBrk="1" hangingPunct="1"/>
            <a:r>
              <a:rPr lang="es-ES" smtClean="0"/>
              <a:t>FOTOS </a:t>
            </a:r>
            <a:endParaRPr lang="pt-BR" smtClean="0"/>
          </a:p>
        </p:txBody>
      </p:sp>
      <p:pic>
        <p:nvPicPr>
          <p:cNvPr id="35843" name="Picture 2"/>
          <p:cNvPicPr>
            <a:picLocks noGrp="1" noChangeAspect="1" noChangeArrowheads="1"/>
          </p:cNvPicPr>
          <p:nvPr>
            <p:ph idx="1"/>
          </p:nvPr>
        </p:nvPicPr>
        <p:blipFill>
          <a:blip r:embed="rId2"/>
          <a:stretch>
            <a:fillRect/>
          </a:stretch>
        </p:blipFill>
        <p:spPr>
          <a:xfrm>
            <a:off x="2286000" y="2491581"/>
            <a:ext cx="4572000" cy="27432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p:txBody>
          <a:bodyPr/>
          <a:lstStyle/>
          <a:p>
            <a:pPr eaLnBrk="1" hangingPunct="1"/>
            <a:r>
              <a:rPr lang="es-ES" smtClean="0"/>
              <a:t>FOTOS </a:t>
            </a:r>
            <a:endParaRPr lang="pt-BR" smtClean="0"/>
          </a:p>
        </p:txBody>
      </p:sp>
      <p:pic>
        <p:nvPicPr>
          <p:cNvPr id="35843" name="Picture 2"/>
          <p:cNvPicPr>
            <a:picLocks noGrp="1" noChangeAspect="1" noChangeArrowheads="1"/>
          </p:cNvPicPr>
          <p:nvPr>
            <p:ph idx="1"/>
          </p:nvPr>
        </p:nvPicPr>
        <p:blipFill>
          <a:blip r:embed="rId2"/>
          <a:stretch>
            <a:fillRect/>
          </a:stretch>
        </p:blipFill>
        <p:spPr>
          <a:xfrm>
            <a:off x="2286000" y="2491581"/>
            <a:ext cx="4572000" cy="2743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357188" y="214298"/>
            <a:ext cx="8229600" cy="1143000"/>
          </a:xfrm>
        </p:spPr>
        <p:txBody>
          <a:bodyPr>
            <a:normAutofit fontScale="90000"/>
          </a:bodyPr>
          <a:lstStyle/>
          <a:p>
            <a:pPr eaLnBrk="1" hangingPunct="1"/>
            <a:r>
              <a:rPr lang="es-ES" dirty="0" smtClean="0"/>
              <a:t>CARACTERIZAÇÃO DO MUNICÍPIO E UNIDADE DE SAÚDE</a:t>
            </a:r>
            <a:endParaRPr lang="pt-BR" dirty="0" smtClean="0"/>
          </a:p>
        </p:txBody>
      </p:sp>
      <p:sp>
        <p:nvSpPr>
          <p:cNvPr id="6147" name="2 Marcador de contenido"/>
          <p:cNvSpPr>
            <a:spLocks noGrp="1"/>
          </p:cNvSpPr>
          <p:nvPr>
            <p:ph idx="1"/>
          </p:nvPr>
        </p:nvSpPr>
        <p:spPr>
          <a:xfrm>
            <a:off x="142875" y="1785926"/>
            <a:ext cx="8715375" cy="4389437"/>
          </a:xfrm>
        </p:spPr>
        <p:txBody>
          <a:bodyPr>
            <a:normAutofit fontScale="92500" lnSpcReduction="10000"/>
          </a:bodyPr>
          <a:lstStyle/>
          <a:p>
            <a:pPr algn="just" eaLnBrk="1" hangingPunct="1"/>
            <a:r>
              <a:rPr lang="pt-BR" sz="2000" dirty="0" smtClean="0">
                <a:latin typeface="Arial" charset="0"/>
                <a:cs typeface="Arial" charset="0"/>
              </a:rPr>
              <a:t>Município Carazinho, RS - UBS Vila rica.</a:t>
            </a:r>
          </a:p>
          <a:p>
            <a:pPr algn="just" eaLnBrk="1" hangingPunct="1">
              <a:buFont typeface="Wingdings 2" pitchFamily="18" charset="2"/>
              <a:buNone/>
            </a:pPr>
            <a:endParaRPr lang="pt-BR" sz="1000" dirty="0" smtClean="0">
              <a:latin typeface="Arial" charset="0"/>
              <a:cs typeface="Arial" charset="0"/>
            </a:endParaRPr>
          </a:p>
          <a:p>
            <a:pPr algn="just" eaLnBrk="1" hangingPunct="1"/>
            <a:r>
              <a:rPr lang="pt-BR" sz="2000" dirty="0" smtClean="0">
                <a:latin typeface="Arial" charset="0"/>
                <a:cs typeface="Arial" charset="0"/>
              </a:rPr>
              <a:t>Tem 12 </a:t>
            </a:r>
            <a:r>
              <a:rPr lang="pt-BR" sz="2000" dirty="0" smtClean="0">
                <a:latin typeface="Arial" charset="0"/>
                <a:cs typeface="Arial" charset="0"/>
              </a:rPr>
              <a:t>Unidades </a:t>
            </a:r>
            <a:r>
              <a:rPr lang="pt-BR" sz="2000" dirty="0" smtClean="0">
                <a:latin typeface="Arial" charset="0"/>
                <a:cs typeface="Arial" charset="0"/>
              </a:rPr>
              <a:t>de saúde e neste momento encontram-se trabalhando no município sete médicos cubanos em diferentes </a:t>
            </a:r>
            <a:r>
              <a:rPr lang="pt-BR" sz="2000" dirty="0" smtClean="0">
                <a:latin typeface="Arial" charset="0"/>
                <a:cs typeface="Arial" charset="0"/>
              </a:rPr>
              <a:t>unidades.</a:t>
            </a:r>
            <a:endParaRPr lang="pt-BR" sz="2000" dirty="0" smtClean="0">
              <a:latin typeface="Arial" charset="0"/>
              <a:cs typeface="Arial" charset="0"/>
            </a:endParaRPr>
          </a:p>
          <a:p>
            <a:pPr algn="just" eaLnBrk="1" hangingPunct="1"/>
            <a:endParaRPr lang="pt-BR" sz="1000" dirty="0" smtClean="0">
              <a:latin typeface="Arial" charset="0"/>
              <a:cs typeface="Arial" charset="0"/>
            </a:endParaRPr>
          </a:p>
          <a:p>
            <a:pPr algn="just" eaLnBrk="1" hangingPunct="1"/>
            <a:r>
              <a:rPr lang="pt-BR" sz="2000" dirty="0" smtClean="0">
                <a:latin typeface="Arial" charset="0"/>
                <a:cs typeface="Arial" charset="0"/>
              </a:rPr>
              <a:t>Nordeste do município, no bairro Vila rica - População de mais de 5000 usuários. </a:t>
            </a:r>
          </a:p>
          <a:p>
            <a:pPr algn="just" eaLnBrk="1" hangingPunct="1">
              <a:buFont typeface="Wingdings 2" pitchFamily="18" charset="2"/>
              <a:buNone/>
            </a:pPr>
            <a:endParaRPr lang="pt-BR" sz="1000" dirty="0" smtClean="0">
              <a:latin typeface="Arial" charset="0"/>
              <a:cs typeface="Arial" charset="0"/>
            </a:endParaRPr>
          </a:p>
          <a:p>
            <a:pPr algn="just" eaLnBrk="1" hangingPunct="1"/>
            <a:r>
              <a:rPr lang="pt-BR" sz="2000" dirty="0" smtClean="0">
                <a:latin typeface="Arial" charset="0"/>
                <a:cs typeface="Arial" charset="0"/>
              </a:rPr>
              <a:t>Estrutura física - uma recepção, uma sala de vacinas, uma sala de curativos, uma sala para triagem, uma sala de </a:t>
            </a:r>
            <a:r>
              <a:rPr lang="pt-BR" sz="2000" dirty="0" smtClean="0">
                <a:latin typeface="Arial" charset="0"/>
                <a:cs typeface="Arial" charset="0"/>
              </a:rPr>
              <a:t>exames preventivos</a:t>
            </a:r>
            <a:r>
              <a:rPr lang="pt-BR" sz="2000" dirty="0" smtClean="0">
                <a:latin typeface="Arial" charset="0"/>
                <a:cs typeface="Arial" charset="0"/>
              </a:rPr>
              <a:t>, uma sala de esterilização, uma sala de enfermagem, uma sala de odontologia, quatro banheiros e uma cozinha. </a:t>
            </a:r>
          </a:p>
          <a:p>
            <a:pPr algn="just" eaLnBrk="1" hangingPunct="1"/>
            <a:endParaRPr lang="pt-BR" sz="1000" dirty="0" smtClean="0">
              <a:latin typeface="Arial" charset="0"/>
              <a:cs typeface="Arial" charset="0"/>
            </a:endParaRPr>
          </a:p>
          <a:p>
            <a:pPr algn="just" eaLnBrk="1" hangingPunct="1"/>
            <a:r>
              <a:rPr lang="pt-BR" sz="2000" dirty="0" smtClean="0">
                <a:latin typeface="Arial" charset="0"/>
                <a:cs typeface="Arial" charset="0"/>
              </a:rPr>
              <a:t>A equipe  - dois médicos, uma odontóloga, uma técnica de odontologia, uma enfermeira, duas </a:t>
            </a:r>
            <a:r>
              <a:rPr lang="pt-BR" sz="2000" dirty="0" smtClean="0">
                <a:latin typeface="Arial" charset="0"/>
                <a:cs typeface="Arial" charset="0"/>
              </a:rPr>
              <a:t>técnicas </a:t>
            </a:r>
            <a:r>
              <a:rPr lang="pt-BR" sz="2000" dirty="0" smtClean="0">
                <a:latin typeface="Arial" charset="0"/>
                <a:cs typeface="Arial" charset="0"/>
              </a:rPr>
              <a:t>de enfermagem, cinco ACS, uma </a:t>
            </a:r>
            <a:r>
              <a:rPr lang="pt-BR" sz="2000" dirty="0" smtClean="0">
                <a:latin typeface="Arial" charset="0"/>
                <a:cs typeface="Arial" charset="0"/>
              </a:rPr>
              <a:t>higienizadora </a:t>
            </a:r>
            <a:r>
              <a:rPr lang="pt-BR" sz="2000" dirty="0" smtClean="0">
                <a:latin typeface="Arial" charset="0"/>
                <a:cs typeface="Arial" charset="0"/>
              </a:rPr>
              <a:t>e um recepcionista. </a:t>
            </a:r>
          </a:p>
          <a:p>
            <a:pPr eaLnBrk="1" hangingPunct="1"/>
            <a:endParaRPr lang="pt-BR"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357188" y="357188"/>
            <a:ext cx="8229600" cy="1143000"/>
          </a:xfrm>
        </p:spPr>
        <p:txBody>
          <a:bodyPr>
            <a:normAutofit/>
          </a:bodyPr>
          <a:lstStyle/>
          <a:p>
            <a:pPr eaLnBrk="1" hangingPunct="1"/>
            <a:r>
              <a:rPr lang="es-ES" smtClean="0"/>
              <a:t>0BJETIVO GERAL E ESPECÍFICOS  </a:t>
            </a:r>
            <a:endParaRPr lang="pt-BR" smtClean="0"/>
          </a:p>
        </p:txBody>
      </p:sp>
      <p:sp>
        <p:nvSpPr>
          <p:cNvPr id="7171" name="2 Marcador de contenido"/>
          <p:cNvSpPr>
            <a:spLocks noGrp="1"/>
          </p:cNvSpPr>
          <p:nvPr>
            <p:ph idx="1"/>
          </p:nvPr>
        </p:nvSpPr>
        <p:spPr>
          <a:xfrm>
            <a:off x="285750" y="1714500"/>
            <a:ext cx="8572500" cy="4714875"/>
          </a:xfrm>
        </p:spPr>
        <p:txBody>
          <a:bodyPr>
            <a:normAutofit/>
          </a:bodyPr>
          <a:lstStyle/>
          <a:p>
            <a:pPr algn="just" eaLnBrk="1" hangingPunct="1">
              <a:buFont typeface="Wingdings 2" pitchFamily="18" charset="2"/>
              <a:buNone/>
            </a:pPr>
            <a:r>
              <a:rPr lang="pt-BR" sz="2000" b="1" dirty="0" smtClean="0">
                <a:latin typeface="Arial" charset="0"/>
                <a:cs typeface="Arial" charset="0"/>
              </a:rPr>
              <a:t>GERAL</a:t>
            </a:r>
            <a:r>
              <a:rPr lang="pt-BR" sz="2000" b="1" dirty="0" smtClean="0">
                <a:latin typeface="Arabic Typesetting" pitchFamily="66" charset="-78"/>
                <a:cs typeface="Arabic Typesetting" pitchFamily="66" charset="-78"/>
              </a:rPr>
              <a:t>  </a:t>
            </a:r>
            <a:r>
              <a:rPr lang="pt-BR" sz="2000" b="1" dirty="0" smtClean="0"/>
              <a:t>  </a:t>
            </a:r>
          </a:p>
          <a:p>
            <a:pPr algn="just" eaLnBrk="1" hangingPunct="1">
              <a:buFont typeface="Wingdings 2" pitchFamily="18" charset="2"/>
              <a:buNone/>
            </a:pPr>
            <a:endParaRPr lang="pt-BR" sz="1000" dirty="0" smtClean="0"/>
          </a:p>
          <a:p>
            <a:pPr algn="just" eaLnBrk="1" hangingPunct="1"/>
            <a:r>
              <a:rPr lang="pt-BR" sz="2000" dirty="0" smtClean="0">
                <a:latin typeface="Arial" charset="0"/>
                <a:cs typeface="Arial" charset="0"/>
              </a:rPr>
              <a:t>Melhorar a Atenção aos Usuários com Hipertensão Arterial Sistêmica e/ou Diabetes </a:t>
            </a:r>
            <a:r>
              <a:rPr lang="pt-BR" sz="2000" dirty="0" err="1" smtClean="0">
                <a:latin typeface="Arial" charset="0"/>
                <a:cs typeface="Arial" charset="0"/>
              </a:rPr>
              <a:t>Mellitus</a:t>
            </a:r>
            <a:r>
              <a:rPr lang="pt-BR" sz="2000" dirty="0" smtClean="0">
                <a:latin typeface="Arial" charset="0"/>
                <a:cs typeface="Arial" charset="0"/>
              </a:rPr>
              <a:t> na UBS Vila rica, Carazinho/RS.</a:t>
            </a:r>
          </a:p>
          <a:p>
            <a:pPr algn="just" eaLnBrk="1" hangingPunct="1">
              <a:buFont typeface="Wingdings 2" pitchFamily="18" charset="2"/>
              <a:buNone/>
            </a:pPr>
            <a:endParaRPr lang="pt-BR" sz="1000" dirty="0" smtClean="0">
              <a:latin typeface="Arial" charset="0"/>
              <a:cs typeface="Arial" charset="0"/>
            </a:endParaRPr>
          </a:p>
          <a:p>
            <a:pPr algn="just" eaLnBrk="1" hangingPunct="1">
              <a:buFont typeface="Wingdings 2" pitchFamily="18" charset="2"/>
              <a:buNone/>
            </a:pPr>
            <a:r>
              <a:rPr lang="pt-BR" sz="2000" b="1" dirty="0" smtClean="0">
                <a:latin typeface="Arial" charset="0"/>
                <a:cs typeface="Arial" charset="0"/>
              </a:rPr>
              <a:t>ESPECÍFICOS</a:t>
            </a:r>
            <a:endParaRPr lang="pt-BR" sz="2000" b="1" dirty="0" smtClean="0">
              <a:latin typeface="Arial" charset="0"/>
              <a:cs typeface="Arial" charset="0"/>
            </a:endParaRPr>
          </a:p>
          <a:p>
            <a:pPr algn="just" eaLnBrk="1" hangingPunct="1">
              <a:buFont typeface="Wingdings 2" pitchFamily="18" charset="2"/>
              <a:buNone/>
            </a:pPr>
            <a:endParaRPr lang="pt-BR" sz="2000" dirty="0" smtClean="0">
              <a:latin typeface="Arial" charset="0"/>
              <a:cs typeface="Arial" charset="0"/>
            </a:endParaRPr>
          </a:p>
          <a:p>
            <a:pPr algn="just" eaLnBrk="1" hangingPunct="1"/>
            <a:r>
              <a:rPr lang="pt-BR" sz="2000" dirty="0" smtClean="0">
                <a:latin typeface="Arial" charset="0"/>
                <a:cs typeface="Arial" charset="0"/>
              </a:rPr>
              <a:t> Ampliar a cobertura da atenção dos hipertensos e diabéticos da área de abrangência.</a:t>
            </a:r>
          </a:p>
          <a:p>
            <a:pPr algn="just" eaLnBrk="1" hangingPunct="1"/>
            <a:r>
              <a:rPr lang="pt-BR" sz="2000" dirty="0" smtClean="0">
                <a:latin typeface="Arial" charset="0"/>
                <a:cs typeface="Arial" charset="0"/>
              </a:rPr>
              <a:t>Melhorar a qualidade da atenção á hipertensos e diabéticos.</a:t>
            </a:r>
          </a:p>
          <a:p>
            <a:pPr algn="just" eaLnBrk="1" hangingPunct="1"/>
            <a:r>
              <a:rPr lang="pt-BR" sz="2000" dirty="0" smtClean="0">
                <a:latin typeface="Arial" charset="0"/>
                <a:cs typeface="Arial" charset="0"/>
              </a:rPr>
              <a:t>Melhorar a adesão de hipertensos e/ou diabéticos ao programa.</a:t>
            </a:r>
          </a:p>
          <a:p>
            <a:pPr algn="just" eaLnBrk="1" hangingPunct="1"/>
            <a:r>
              <a:rPr lang="pt-BR" sz="2000" dirty="0" smtClean="0">
                <a:latin typeface="Arial" charset="0"/>
                <a:cs typeface="Arial" charset="0"/>
              </a:rPr>
              <a:t>Melhorar o registro das informações.</a:t>
            </a:r>
          </a:p>
          <a:p>
            <a:pPr algn="just" eaLnBrk="1" hangingPunct="1"/>
            <a:r>
              <a:rPr lang="pt-BR" sz="2000" dirty="0" smtClean="0">
                <a:latin typeface="Arial" charset="0"/>
                <a:cs typeface="Arial" charset="0"/>
              </a:rPr>
              <a:t>Mapear hipertensos e diabéticos de risco para doença cardiovascular.</a:t>
            </a:r>
          </a:p>
          <a:p>
            <a:pPr algn="just" eaLnBrk="1" hangingPunct="1"/>
            <a:r>
              <a:rPr lang="pt-BR" sz="2000" dirty="0" smtClean="0">
                <a:latin typeface="Arial" charset="0"/>
                <a:cs typeface="Arial" charset="0"/>
              </a:rPr>
              <a:t>Promover a saúde de hipertensos e diabéticos. </a:t>
            </a:r>
          </a:p>
          <a:p>
            <a:pPr eaLnBrk="1" hangingPunct="1"/>
            <a:endParaRPr lang="pt-BR" sz="2000" dirty="0" smtClean="0">
              <a:latin typeface="Arial" charset="0"/>
              <a:cs typeface="Arial" charset="0"/>
            </a:endParaRPr>
          </a:p>
          <a:p>
            <a:pPr eaLnBrk="1" hangingPunct="1"/>
            <a:endParaRPr lang="pt-B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28596" y="285728"/>
            <a:ext cx="8229600" cy="1143000"/>
          </a:xfrm>
        </p:spPr>
        <p:txBody>
          <a:bodyPr/>
          <a:lstStyle/>
          <a:p>
            <a:pPr eaLnBrk="1" hangingPunct="1"/>
            <a:r>
              <a:rPr lang="es-ES" dirty="0" smtClean="0"/>
              <a:t>METODOLOGIA </a:t>
            </a:r>
            <a:endParaRPr lang="pt-BR" dirty="0" smtClean="0"/>
          </a:p>
        </p:txBody>
      </p:sp>
      <p:sp>
        <p:nvSpPr>
          <p:cNvPr id="8195" name="2 Marcador de contenido"/>
          <p:cNvSpPr>
            <a:spLocks noGrp="1"/>
          </p:cNvSpPr>
          <p:nvPr>
            <p:ph idx="1"/>
          </p:nvPr>
        </p:nvSpPr>
        <p:spPr>
          <a:xfrm>
            <a:off x="285720" y="1571612"/>
            <a:ext cx="8586790" cy="4525963"/>
          </a:xfrm>
        </p:spPr>
        <p:txBody>
          <a:bodyPr>
            <a:normAutofit/>
          </a:bodyPr>
          <a:lstStyle/>
          <a:p>
            <a:pPr algn="just" eaLnBrk="1" hangingPunct="1">
              <a:buFont typeface="Wingdings" pitchFamily="2" charset="2"/>
              <a:buChar char="§"/>
            </a:pPr>
            <a:r>
              <a:rPr lang="pt-BR" sz="2200" dirty="0" smtClean="0"/>
              <a:t> </a:t>
            </a:r>
            <a:r>
              <a:rPr lang="pt-BR" sz="2200" dirty="0" smtClean="0">
                <a:latin typeface="Arial" charset="0"/>
                <a:cs typeface="Arial" charset="0"/>
              </a:rPr>
              <a:t>Projeto estruturado para ser desenvolvido no período de 16 semanas na UBS Vila </a:t>
            </a:r>
            <a:r>
              <a:rPr lang="pt-BR" sz="2200" dirty="0" smtClean="0">
                <a:latin typeface="Arial" charset="0"/>
                <a:cs typeface="Arial" charset="0"/>
              </a:rPr>
              <a:t>Rica</a:t>
            </a:r>
            <a:r>
              <a:rPr lang="pt-BR" sz="2200" dirty="0" smtClean="0">
                <a:latin typeface="Arial" charset="0"/>
                <a:cs typeface="Arial" charset="0"/>
              </a:rPr>
              <a:t>, no Município de Carazinho/RS, no </a:t>
            </a:r>
            <a:r>
              <a:rPr lang="pt-BR" sz="2200" dirty="0" err="1" smtClean="0">
                <a:latin typeface="Arial" charset="0"/>
                <a:cs typeface="Arial" charset="0"/>
              </a:rPr>
              <a:t>periodo</a:t>
            </a:r>
            <a:r>
              <a:rPr lang="pt-BR" sz="2200" dirty="0" smtClean="0">
                <a:latin typeface="Arial" charset="0"/>
                <a:cs typeface="Arial" charset="0"/>
              </a:rPr>
              <a:t> de</a:t>
            </a:r>
            <a:r>
              <a:rPr lang="pt-BR" sz="2200" dirty="0" smtClean="0"/>
              <a:t> </a:t>
            </a:r>
            <a:r>
              <a:rPr lang="pt-BR" sz="2200" dirty="0" err="1" smtClean="0">
                <a:latin typeface="Arial" charset="0"/>
                <a:cs typeface="Arial" charset="0"/>
              </a:rPr>
              <a:t>de</a:t>
            </a:r>
            <a:r>
              <a:rPr lang="pt-BR" sz="2200" dirty="0" smtClean="0">
                <a:latin typeface="Arial" charset="0"/>
                <a:cs typeface="Arial" charset="0"/>
              </a:rPr>
              <a:t> fevereiro a maio de 2015. </a:t>
            </a:r>
          </a:p>
          <a:p>
            <a:pPr>
              <a:buFont typeface="Wingdings" pitchFamily="2" charset="2"/>
              <a:buChar char="§"/>
            </a:pPr>
            <a:endParaRPr lang="pt-BR" sz="2200" dirty="0" smtClean="0">
              <a:latin typeface="Arial" charset="0"/>
              <a:cs typeface="Arial" charset="0"/>
            </a:endParaRPr>
          </a:p>
          <a:p>
            <a:pPr algn="just" eaLnBrk="1" hangingPunct="1">
              <a:buFont typeface="Wingdings" pitchFamily="2" charset="2"/>
              <a:buChar char="§"/>
            </a:pPr>
            <a:r>
              <a:rPr lang="pt-BR" sz="2200" dirty="0" smtClean="0">
                <a:latin typeface="Arial" charset="0"/>
                <a:cs typeface="Arial" charset="0"/>
              </a:rPr>
              <a:t>Participaram </a:t>
            </a:r>
            <a:r>
              <a:rPr lang="pt-BR" sz="2200" dirty="0" smtClean="0">
                <a:latin typeface="Arial" charset="0"/>
                <a:cs typeface="Arial" charset="0"/>
              </a:rPr>
              <a:t>da intervenção os usuários portadores de HAS e DM maiores de 18 anos.</a:t>
            </a:r>
          </a:p>
          <a:p>
            <a:pPr eaLnBrk="1" hangingPunct="1">
              <a:buFont typeface="Wingdings" pitchFamily="2" charset="2"/>
              <a:buChar char="§"/>
            </a:pPr>
            <a:endParaRPr lang="pt-BR" sz="2200" dirty="0" smtClean="0">
              <a:latin typeface="Arial" charset="0"/>
              <a:cs typeface="Arial" charset="0"/>
            </a:endParaRPr>
          </a:p>
          <a:p>
            <a:pPr eaLnBrk="1" hangingPunct="1">
              <a:buFont typeface="Wingdings" pitchFamily="2" charset="2"/>
              <a:buChar char="§"/>
            </a:pPr>
            <a:r>
              <a:rPr lang="pt-BR" sz="2200" dirty="0" smtClean="0">
                <a:latin typeface="Arial" charset="0"/>
                <a:cs typeface="Arial" charset="0"/>
              </a:rPr>
              <a:t>Ações desenvolvidas nos 4 eixos pedagógicos</a:t>
            </a:r>
            <a:r>
              <a:rPr lang="pt-BR" sz="2000" dirty="0" smtClean="0">
                <a:latin typeface="Arial" charset="0"/>
                <a:cs typeface="Arial" charset="0"/>
              </a:rPr>
              <a:t>:</a:t>
            </a:r>
          </a:p>
          <a:p>
            <a:pPr eaLnBrk="1" hangingPunct="1">
              <a:buFontTx/>
              <a:buChar char="-"/>
            </a:pPr>
            <a:r>
              <a:rPr lang="pt-BR" sz="2000" dirty="0" smtClean="0">
                <a:latin typeface="Arial" charset="0"/>
                <a:cs typeface="Arial" charset="0"/>
              </a:rPr>
              <a:t>Monitoramento e avaliação</a:t>
            </a:r>
          </a:p>
          <a:p>
            <a:pPr eaLnBrk="1" hangingPunct="1">
              <a:buFontTx/>
              <a:buChar char="-"/>
            </a:pPr>
            <a:r>
              <a:rPr lang="pt-BR" sz="2000" dirty="0" smtClean="0">
                <a:latin typeface="Arial" charset="0"/>
                <a:cs typeface="Arial" charset="0"/>
              </a:rPr>
              <a:t>Organização e Gestão do Serviço</a:t>
            </a:r>
          </a:p>
          <a:p>
            <a:pPr eaLnBrk="1" hangingPunct="1">
              <a:buFontTx/>
              <a:buChar char="-"/>
            </a:pPr>
            <a:r>
              <a:rPr lang="pt-BR" sz="2000" dirty="0" smtClean="0">
                <a:latin typeface="Arial" charset="0"/>
                <a:cs typeface="Arial" charset="0"/>
              </a:rPr>
              <a:t>Engajamento público</a:t>
            </a:r>
          </a:p>
          <a:p>
            <a:pPr eaLnBrk="1" hangingPunct="1">
              <a:buFontTx/>
              <a:buChar char="-"/>
            </a:pPr>
            <a:r>
              <a:rPr lang="pt-BR" sz="2000" dirty="0" smtClean="0">
                <a:latin typeface="Arial" charset="0"/>
                <a:cs typeface="Arial" charset="0"/>
              </a:rPr>
              <a:t>Qualificação da Prática Clínica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4348" y="3143248"/>
            <a:ext cx="8229600" cy="1143000"/>
          </a:xfrm>
        </p:spPr>
        <p:txBody>
          <a:bodyPr>
            <a:normAutofit/>
          </a:bodyPr>
          <a:lstStyle/>
          <a:p>
            <a:r>
              <a:rPr lang="pt-BR" dirty="0" smtClean="0"/>
              <a:t>Objetivos, metas e resultados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contenido"/>
          <p:cNvSpPr>
            <a:spLocks noGrp="1"/>
          </p:cNvSpPr>
          <p:nvPr>
            <p:ph idx="1"/>
          </p:nvPr>
        </p:nvSpPr>
        <p:spPr>
          <a:xfrm>
            <a:off x="142844" y="214290"/>
            <a:ext cx="8786842" cy="2143140"/>
          </a:xfrm>
        </p:spPr>
        <p:txBody>
          <a:bodyPr>
            <a:normAutofit fontScale="47500" lnSpcReduction="20000"/>
          </a:bodyPr>
          <a:lstStyle/>
          <a:p>
            <a:pPr algn="ctr" eaLnBrk="1" hangingPunct="1">
              <a:buFont typeface="Wingdings 2" pitchFamily="18" charset="2"/>
              <a:buNone/>
            </a:pPr>
            <a:r>
              <a:rPr lang="pt-BR" sz="6700" dirty="0">
                <a:latin typeface="+mj-lt"/>
                <a:ea typeface="+mj-ea"/>
                <a:cs typeface="+mj-cs"/>
              </a:rPr>
              <a:t>Objetivo </a:t>
            </a:r>
            <a:r>
              <a:rPr lang="pt-BR" sz="6700" dirty="0" smtClean="0">
                <a:latin typeface="+mj-lt"/>
                <a:ea typeface="+mj-ea"/>
                <a:cs typeface="+mj-cs"/>
              </a:rPr>
              <a:t>1: </a:t>
            </a:r>
            <a:r>
              <a:rPr lang="pt-BR" sz="6700" dirty="0">
                <a:latin typeface="+mj-lt"/>
                <a:ea typeface="+mj-ea"/>
                <a:cs typeface="+mj-cs"/>
              </a:rPr>
              <a:t>Ampliar a cobertura a hipertensos e/ou diabéticos</a:t>
            </a:r>
            <a:r>
              <a:rPr lang="pt-BR" sz="6700" dirty="0" smtClean="0">
                <a:latin typeface="Arial" charset="0"/>
                <a:cs typeface="Arial" charset="0"/>
              </a:rPr>
              <a:t>.</a:t>
            </a:r>
            <a:endParaRPr lang="pt-BR" sz="6700" b="1" dirty="0" smtClean="0">
              <a:latin typeface="Arial" charset="0"/>
              <a:cs typeface="Arial" charset="0"/>
            </a:endParaRPr>
          </a:p>
          <a:p>
            <a:pPr algn="ctr" eaLnBrk="1" hangingPunct="1">
              <a:buFont typeface="Wingdings 2" pitchFamily="18" charset="2"/>
              <a:buNone/>
            </a:pPr>
            <a:endParaRPr lang="pt-BR" sz="3100" b="1" dirty="0" smtClean="0">
              <a:latin typeface="Arial" charset="0"/>
              <a:cs typeface="Arial" charset="0"/>
            </a:endParaRPr>
          </a:p>
          <a:p>
            <a:pPr algn="ctr" eaLnBrk="1" hangingPunct="1">
              <a:buFont typeface="Wingdings 2" pitchFamily="18" charset="2"/>
              <a:buNone/>
            </a:pPr>
            <a:r>
              <a:rPr lang="pt-BR" sz="4400" b="1" dirty="0" smtClean="0">
                <a:latin typeface="Arial" charset="0"/>
                <a:cs typeface="Arial" charset="0"/>
              </a:rPr>
              <a:t>Meta 1.1 </a:t>
            </a:r>
            <a:r>
              <a:rPr lang="pt-BR" sz="4400" dirty="0" smtClean="0">
                <a:latin typeface="Arial" charset="0"/>
                <a:cs typeface="Arial" charset="0"/>
              </a:rPr>
              <a:t>Cadastrar 95 % dos hipertensos da área de abrangência no Programa de Atenção à Hipertensão Arterial e à Diabetes Mellitus da unidade de saúde.</a:t>
            </a:r>
          </a:p>
          <a:p>
            <a:pPr eaLnBrk="1" hangingPunct="1">
              <a:buFont typeface="Wingdings 2" pitchFamily="18" charset="2"/>
              <a:buNone/>
            </a:pPr>
            <a:endParaRPr lang="pt-BR" sz="2000" dirty="0" smtClean="0">
              <a:latin typeface="Arial" charset="0"/>
              <a:cs typeface="Arial" charset="0"/>
            </a:endParaRPr>
          </a:p>
          <a:p>
            <a:pPr eaLnBrk="1" hangingPunct="1">
              <a:buFont typeface="Wingdings 2" pitchFamily="18" charset="2"/>
              <a:buNone/>
            </a:pPr>
            <a:endParaRPr lang="pt-BR" sz="2000" dirty="0" smtClean="0">
              <a:latin typeface="Arial" charset="0"/>
              <a:cs typeface="Arial" charset="0"/>
            </a:endParaRPr>
          </a:p>
          <a:p>
            <a:pPr eaLnBrk="1" hangingPunct="1">
              <a:buFont typeface="Wingdings 2" pitchFamily="18" charset="2"/>
              <a:buNone/>
            </a:pPr>
            <a:endParaRPr lang="pt-BR" dirty="0" smtClean="0"/>
          </a:p>
        </p:txBody>
      </p:sp>
      <p:graphicFrame>
        <p:nvGraphicFramePr>
          <p:cNvPr id="4" name="3 Gráfico"/>
          <p:cNvGraphicFramePr>
            <a:graphicFrameLocks/>
          </p:cNvGraphicFramePr>
          <p:nvPr/>
        </p:nvGraphicFramePr>
        <p:xfrm>
          <a:off x="1224366" y="5357826"/>
          <a:ext cx="61486" cy="142876"/>
        </p:xfrm>
        <a:graphic>
          <a:graphicData uri="http://schemas.openxmlformats.org/drawingml/2006/chart">
            <c:chart xmlns:c="http://schemas.openxmlformats.org/drawingml/2006/chart" xmlns:r="http://schemas.openxmlformats.org/officeDocument/2006/relationships" r:id="rId3"/>
          </a:graphicData>
        </a:graphic>
      </p:graphicFrame>
      <p:sp>
        <p:nvSpPr>
          <p:cNvPr id="9221" name="CaixaDeTexto 5"/>
          <p:cNvSpPr txBox="1">
            <a:spLocks noChangeArrowheads="1"/>
          </p:cNvSpPr>
          <p:nvPr/>
        </p:nvSpPr>
        <p:spPr bwMode="auto">
          <a:xfrm>
            <a:off x="2286000" y="5286375"/>
            <a:ext cx="1428750" cy="369888"/>
          </a:xfrm>
          <a:prstGeom prst="rect">
            <a:avLst/>
          </a:prstGeom>
          <a:noFill/>
          <a:ln w="9525">
            <a:noFill/>
            <a:miter lim="800000"/>
            <a:headEnd/>
            <a:tailEnd/>
          </a:ln>
        </p:spPr>
        <p:txBody>
          <a:bodyPr>
            <a:spAutoFit/>
          </a:bodyPr>
          <a:lstStyle/>
          <a:p>
            <a:r>
              <a:rPr lang="pt-BR" dirty="0"/>
              <a:t> </a:t>
            </a:r>
          </a:p>
        </p:txBody>
      </p:sp>
      <p:graphicFrame>
        <p:nvGraphicFramePr>
          <p:cNvPr id="7" name="6 Gráfico"/>
          <p:cNvGraphicFramePr>
            <a:graphicFrameLocks/>
          </p:cNvGraphicFramePr>
          <p:nvPr/>
        </p:nvGraphicFramePr>
        <p:xfrm>
          <a:off x="500034" y="2571744"/>
          <a:ext cx="8072494" cy="3243267"/>
        </p:xfrm>
        <a:graphic>
          <a:graphicData uri="http://schemas.openxmlformats.org/drawingml/2006/chart">
            <c:chart xmlns:c="http://schemas.openxmlformats.org/drawingml/2006/chart" xmlns:r="http://schemas.openxmlformats.org/officeDocument/2006/relationships" r:id="rId4"/>
          </a:graphicData>
        </a:graphic>
      </p:graphicFrame>
      <p:sp>
        <p:nvSpPr>
          <p:cNvPr id="9" name="Retângulo 8"/>
          <p:cNvSpPr/>
          <p:nvPr/>
        </p:nvSpPr>
        <p:spPr>
          <a:xfrm>
            <a:off x="500034" y="5854503"/>
            <a:ext cx="8072494" cy="646331"/>
          </a:xfrm>
          <a:prstGeom prst="rect">
            <a:avLst/>
          </a:prstGeom>
        </p:spPr>
        <p:txBody>
          <a:bodyPr wrap="square">
            <a:spAutoFit/>
          </a:bodyPr>
          <a:lstStyle/>
          <a:p>
            <a:pPr algn="just"/>
            <a:r>
              <a:rPr lang="pt-BR" dirty="0" smtClean="0"/>
              <a:t>Figura 1 – Cobertura do programa de atenção aos hipertensos na UBS Vila Rica, Carazinho, RS, 2015</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Marcador de contenido"/>
          <p:cNvSpPr>
            <a:spLocks noGrp="1"/>
          </p:cNvSpPr>
          <p:nvPr>
            <p:ph idx="1"/>
          </p:nvPr>
        </p:nvSpPr>
        <p:spPr>
          <a:xfrm>
            <a:off x="357158" y="142852"/>
            <a:ext cx="8229600" cy="2286016"/>
          </a:xfrm>
        </p:spPr>
        <p:txBody>
          <a:bodyPr/>
          <a:lstStyle/>
          <a:p>
            <a:pPr algn="ctr" eaLnBrk="1" hangingPunct="1">
              <a:buFont typeface="Wingdings 2" pitchFamily="18" charset="2"/>
              <a:buNone/>
            </a:pPr>
            <a:r>
              <a:rPr lang="pt-BR" dirty="0">
                <a:latin typeface="+mj-lt"/>
                <a:ea typeface="+mj-ea"/>
                <a:cs typeface="+mj-cs"/>
              </a:rPr>
              <a:t>Objetivo 1. Ampliar a cobertura a hipertensos e/ou diabéticos</a:t>
            </a:r>
            <a:r>
              <a:rPr lang="pt-BR" sz="2000" dirty="0" smtClean="0">
                <a:latin typeface="Arial" charset="0"/>
                <a:cs typeface="Arial" charset="0"/>
              </a:rPr>
              <a:t>.</a:t>
            </a:r>
            <a:endParaRPr lang="pt-BR" sz="2000" b="1" dirty="0" smtClean="0">
              <a:latin typeface="Arial" charset="0"/>
              <a:cs typeface="Arial" charset="0"/>
            </a:endParaRPr>
          </a:p>
          <a:p>
            <a:pPr algn="ctr" eaLnBrk="1" hangingPunct="1">
              <a:buFont typeface="Wingdings 2" pitchFamily="18" charset="2"/>
              <a:buNone/>
            </a:pPr>
            <a:r>
              <a:rPr lang="pt-BR" sz="2100" b="1" dirty="0">
                <a:latin typeface="Arial" charset="0"/>
                <a:cs typeface="Arial" charset="0"/>
              </a:rPr>
              <a:t>Meta 1.2 </a:t>
            </a:r>
            <a:r>
              <a:rPr lang="pt-BR" sz="2100" dirty="0">
                <a:latin typeface="Arial" charset="0"/>
                <a:cs typeface="Arial" charset="0"/>
              </a:rPr>
              <a:t>Cadastrar 95 % dos diabéticos da área de abrangência no Programa de Atenção à Hipertensão Arterial e à Diabetes </a:t>
            </a:r>
            <a:r>
              <a:rPr lang="pt-BR" sz="2100" dirty="0" err="1">
                <a:latin typeface="Arial" charset="0"/>
                <a:cs typeface="Arial" charset="0"/>
              </a:rPr>
              <a:t>Mellitus</a:t>
            </a:r>
            <a:r>
              <a:rPr lang="pt-BR" sz="2100" dirty="0">
                <a:latin typeface="Arial" charset="0"/>
                <a:cs typeface="Arial" charset="0"/>
              </a:rPr>
              <a:t> da unidade de saúde</a:t>
            </a:r>
            <a:r>
              <a:rPr lang="pt-BR" sz="2000" dirty="0" smtClean="0">
                <a:latin typeface="Arial" charset="0"/>
                <a:cs typeface="Arial" charset="0"/>
              </a:rPr>
              <a:t>.</a:t>
            </a:r>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428596" y="2357430"/>
          <a:ext cx="8215370" cy="3429024"/>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428596" y="5854503"/>
            <a:ext cx="8215370" cy="646331"/>
          </a:xfrm>
          <a:prstGeom prst="rect">
            <a:avLst/>
          </a:prstGeom>
        </p:spPr>
        <p:txBody>
          <a:bodyPr wrap="square">
            <a:spAutoFit/>
          </a:bodyPr>
          <a:lstStyle/>
          <a:p>
            <a:pPr algn="just"/>
            <a:r>
              <a:rPr lang="pt-BR" dirty="0" smtClean="0"/>
              <a:t>Figura 2 – Cobertura do programa de atenção aos diabéticos na UBS Vila Rica, Carazinho, RS, 2015.</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Marcador de contenido"/>
          <p:cNvSpPr>
            <a:spLocks noGrp="1"/>
          </p:cNvSpPr>
          <p:nvPr>
            <p:ph idx="1"/>
          </p:nvPr>
        </p:nvSpPr>
        <p:spPr>
          <a:xfrm>
            <a:off x="214282" y="357166"/>
            <a:ext cx="8786842" cy="1643074"/>
          </a:xfrm>
        </p:spPr>
        <p:txBody>
          <a:bodyPr>
            <a:normAutofit fontScale="92500"/>
          </a:bodyPr>
          <a:lstStyle/>
          <a:p>
            <a:pPr algn="ctr" eaLnBrk="1" hangingPunct="1">
              <a:buFont typeface="Wingdings 2" pitchFamily="18" charset="2"/>
              <a:buNone/>
            </a:pPr>
            <a:r>
              <a:rPr lang="pt-BR" dirty="0">
                <a:latin typeface="+mj-lt"/>
                <a:ea typeface="+mj-ea"/>
                <a:cs typeface="+mj-cs"/>
              </a:rPr>
              <a:t>Objetivo </a:t>
            </a:r>
            <a:r>
              <a:rPr lang="pt-BR" dirty="0" smtClean="0">
                <a:latin typeface="+mj-lt"/>
                <a:ea typeface="+mj-ea"/>
                <a:cs typeface="+mj-cs"/>
              </a:rPr>
              <a:t>2: </a:t>
            </a:r>
            <a:r>
              <a:rPr lang="pt-BR" dirty="0">
                <a:latin typeface="+mj-lt"/>
                <a:ea typeface="+mj-ea"/>
                <a:cs typeface="+mj-cs"/>
              </a:rPr>
              <a:t>Melhorar a qualidade da atenção a hipertensos e/ou diabético</a:t>
            </a:r>
            <a:r>
              <a:rPr lang="pt-BR" sz="2000" dirty="0" smtClean="0">
                <a:latin typeface="Arial" charset="0"/>
                <a:cs typeface="Arial" charset="0"/>
              </a:rPr>
              <a:t>.</a:t>
            </a:r>
            <a:endParaRPr lang="pt-BR" sz="2000" b="1" dirty="0" smtClean="0">
              <a:latin typeface="Arial" charset="0"/>
              <a:cs typeface="Arial" charset="0"/>
            </a:endParaRPr>
          </a:p>
          <a:p>
            <a:pPr algn="ctr" eaLnBrk="1" hangingPunct="1">
              <a:buFont typeface="Wingdings 2" pitchFamily="18" charset="2"/>
              <a:buNone/>
            </a:pPr>
            <a:r>
              <a:rPr lang="pt-BR" sz="2300" b="1" dirty="0">
                <a:latin typeface="Arial" charset="0"/>
                <a:cs typeface="Arial" charset="0"/>
              </a:rPr>
              <a:t>Meta </a:t>
            </a:r>
            <a:r>
              <a:rPr lang="pt-BR" sz="2300" b="1" dirty="0" smtClean="0">
                <a:latin typeface="Arial" charset="0"/>
                <a:cs typeface="Arial" charset="0"/>
              </a:rPr>
              <a:t>2.1: </a:t>
            </a:r>
            <a:r>
              <a:rPr lang="pt-BR" sz="2300" dirty="0">
                <a:latin typeface="Arial" charset="0"/>
                <a:cs typeface="Arial" charset="0"/>
              </a:rPr>
              <a:t>Realizar exame clínico apropriado em 100% dos hipertensos</a:t>
            </a:r>
            <a:r>
              <a:rPr lang="pt-BR" sz="2000" dirty="0" smtClean="0">
                <a:latin typeface="Arial" charset="0"/>
                <a:cs typeface="Arial" charset="0"/>
              </a:rPr>
              <a:t>.</a:t>
            </a:r>
          </a:p>
          <a:p>
            <a:pPr eaLnBrk="1" hangingPunct="1">
              <a:buFont typeface="Wingdings 2" pitchFamily="18" charset="2"/>
              <a:buNone/>
            </a:pPr>
            <a:endParaRPr lang="pt-BR" dirty="0" smtClean="0"/>
          </a:p>
        </p:txBody>
      </p:sp>
      <p:graphicFrame>
        <p:nvGraphicFramePr>
          <p:cNvPr id="5" name="4 Gráfico"/>
          <p:cNvGraphicFramePr>
            <a:graphicFrameLocks/>
          </p:cNvGraphicFramePr>
          <p:nvPr/>
        </p:nvGraphicFramePr>
        <p:xfrm>
          <a:off x="357158" y="2071678"/>
          <a:ext cx="8358246" cy="3357586"/>
        </p:xfrm>
        <a:graphic>
          <a:graphicData uri="http://schemas.openxmlformats.org/drawingml/2006/chart">
            <c:chart xmlns:c="http://schemas.openxmlformats.org/drawingml/2006/chart" xmlns:r="http://schemas.openxmlformats.org/officeDocument/2006/relationships" r:id="rId3"/>
          </a:graphicData>
        </a:graphic>
      </p:graphicFrame>
      <p:sp>
        <p:nvSpPr>
          <p:cNvPr id="7" name="Retângulo 6"/>
          <p:cNvSpPr/>
          <p:nvPr/>
        </p:nvSpPr>
        <p:spPr>
          <a:xfrm>
            <a:off x="357158" y="5500702"/>
            <a:ext cx="8358246" cy="646331"/>
          </a:xfrm>
          <a:prstGeom prst="rect">
            <a:avLst/>
          </a:prstGeom>
        </p:spPr>
        <p:txBody>
          <a:bodyPr wrap="square">
            <a:spAutoFit/>
          </a:bodyPr>
          <a:lstStyle/>
          <a:p>
            <a:r>
              <a:rPr lang="pt-BR" dirty="0" smtClean="0"/>
              <a:t>Figura 3 – Proporção de hipertensos com exame clinico em dia de acordo com o protocolo na UBS Vila Rica, Carazinho, RS, 2015.</a:t>
            </a:r>
            <a:endParaRPr lang="pt-BR" dirty="0"/>
          </a:p>
        </p:txBody>
      </p:sp>
    </p:spTree>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1248</TotalTime>
  <Words>1904</Words>
  <Application>Microsoft Office PowerPoint</Application>
  <PresentationFormat>Apresentação na tela (4:3)</PresentationFormat>
  <Paragraphs>209</Paragraphs>
  <Slides>29</Slides>
  <Notes>18</Notes>
  <HiddenSlides>1</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UNIVERSIDADE ABERTA DO SUS UNIVERSIDADE FEDERAL DE PELOTAS Especialização em Saúde da Família Modalidade a Distância Turma 8    Melhoria da Atenção aos Usuários com Hipertensão Arterial Sistêmica e/ou Diabetes Mellitus na UBS Vila Rica, Carazinho/RS       Especializando: Rolando Carballo Laffita Orientadora: Patricia Gernania Da Silva      Pelotas, 2015</vt:lpstr>
      <vt:lpstr>INTRODUÇÃO</vt:lpstr>
      <vt:lpstr>CARACTERIZAÇÃO DO MUNICÍPIO E UNIDADE DE SAÚDE</vt:lpstr>
      <vt:lpstr>0BJETIVO GERAL E ESPECÍFICOS  </vt:lpstr>
      <vt:lpstr>METODOLOGIA </vt:lpstr>
      <vt:lpstr>Objetivos, metas e resultados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DISCUSSÃO </vt:lpstr>
      <vt:lpstr>DISCUSSãO </vt:lpstr>
      <vt:lpstr>REFLEXÃO CRÍTICA PESSOAL </vt:lpstr>
      <vt:lpstr>FOTOS </vt:lpstr>
      <vt:lpstr>FOTOS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Especialização em Saúde da Família Modalidade a Distância Turma 8   Trabalho de Conclusão de Curso  Melhoria da Atenção aos Usuários com Hipertensão Arterial Sistêmica e/ou Diabetes Mellitus na UBS Oriental, Carazinho/RS      Rosana Munoz Perez   Pelotas, 2015</dc:title>
  <dc:creator>rosana muñoz perez</dc:creator>
  <cp:lastModifiedBy>Niviane Genz</cp:lastModifiedBy>
  <cp:revision>124</cp:revision>
  <dcterms:created xsi:type="dcterms:W3CDTF">2015-08-12T00:38:08Z</dcterms:created>
  <dcterms:modified xsi:type="dcterms:W3CDTF">2015-09-15T03:13:52Z</dcterms:modified>
</cp:coreProperties>
</file>