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3" r:id="rId4"/>
    <p:sldId id="304" r:id="rId5"/>
    <p:sldId id="257" r:id="rId6"/>
    <p:sldId id="258" r:id="rId7"/>
    <p:sldId id="259" r:id="rId8"/>
    <p:sldId id="260" r:id="rId9"/>
    <p:sldId id="266" r:id="rId10"/>
    <p:sldId id="30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97B8-2D90-4F94-BE51-19EA0AD34DE3}" type="datetimeFigureOut">
              <a:rPr lang="pt-BR" smtClean="0"/>
              <a:pPr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6BD57-7E6B-454E-871F-D03D9293C4F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1300" b="1" dirty="0" smtClean="0"/>
              <a:t/>
            </a:r>
            <a:br>
              <a:rPr lang="pt-BR" sz="1300" b="1" dirty="0" smtClean="0"/>
            </a:br>
            <a:r>
              <a:rPr lang="pt-BR" sz="1300" b="1" dirty="0"/>
              <a:t/>
            </a:r>
            <a:br>
              <a:rPr lang="pt-BR" sz="1300" b="1" dirty="0"/>
            </a:br>
            <a:r>
              <a:rPr lang="pt-BR" sz="1300" b="1" dirty="0" smtClean="0"/>
              <a:t/>
            </a:r>
            <a:br>
              <a:rPr lang="pt-BR" sz="1300" b="1" dirty="0" smtClean="0"/>
            </a:br>
            <a:r>
              <a:rPr lang="pt-BR" sz="1300" b="1" dirty="0"/>
              <a:t/>
            </a:r>
            <a:br>
              <a:rPr lang="pt-BR" sz="1300" b="1" dirty="0"/>
            </a:br>
            <a:r>
              <a:rPr lang="pt-BR" sz="1300" b="1" dirty="0" smtClean="0"/>
              <a:t/>
            </a:r>
            <a:br>
              <a:rPr lang="pt-BR" sz="1300" b="1" dirty="0" smtClean="0"/>
            </a:br>
            <a:r>
              <a:rPr lang="pt-BR" sz="1300" b="1" dirty="0"/>
              <a:t/>
            </a:r>
            <a:br>
              <a:rPr lang="pt-BR" sz="1300" b="1" dirty="0"/>
            </a:br>
            <a:r>
              <a:rPr lang="pt-BR" sz="1300" b="1" dirty="0" smtClean="0"/>
              <a:t/>
            </a:r>
            <a:br>
              <a:rPr lang="pt-BR" sz="1300" b="1" dirty="0" smtClean="0"/>
            </a:br>
            <a:r>
              <a:rPr lang="pt-BR" sz="1300" b="1" dirty="0"/>
              <a:t/>
            </a:r>
            <a:br>
              <a:rPr lang="pt-BR" sz="1300" b="1" dirty="0"/>
            </a:br>
            <a:r>
              <a:rPr lang="pt-BR" sz="1300" b="1" dirty="0" smtClean="0"/>
              <a:t/>
            </a:r>
            <a:br>
              <a:rPr lang="pt-BR" sz="1300" b="1" dirty="0" smtClean="0"/>
            </a:br>
            <a:r>
              <a:rPr lang="pt-BR" sz="1300" b="1" dirty="0"/>
              <a:t/>
            </a:r>
            <a:br>
              <a:rPr lang="pt-BR" sz="1300" b="1" dirty="0"/>
            </a:br>
            <a:r>
              <a:rPr lang="pt-BR" sz="1300" b="1" dirty="0" smtClean="0"/>
              <a:t/>
            </a:r>
            <a:br>
              <a:rPr lang="pt-BR" sz="1300" b="1" dirty="0" smtClean="0"/>
            </a:br>
            <a:r>
              <a:rPr lang="pt-BR" sz="1300" b="1" dirty="0"/>
              <a:t/>
            </a:r>
            <a:br>
              <a:rPr lang="pt-BR" sz="1300" b="1" dirty="0"/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UNIVERSIDADE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ABERTA DO SUS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Turma nº8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dirty="0"/>
              <a:t/>
            </a:r>
            <a:br>
              <a:rPr lang="pt-BR" sz="1300" dirty="0"/>
            </a:br>
            <a:r>
              <a:rPr lang="pt-BR" sz="1300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Trabalho de Conclusão de Curso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da atenção aos pacientes com Hipertensão Arterial e diabetes na ESF Mãe Dita, Demerval Lobão/PI.</a:t>
            </a:r>
            <a:br>
              <a:rPr lang="pt-BR" sz="2200" b="1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pt-BR" sz="13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pt-BR" sz="13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pt-BR" sz="1300" b="1" dirty="0">
                <a:latin typeface="Arial" pitchFamily="34" charset="0"/>
                <a:cs typeface="Arial" pitchFamily="34" charset="0"/>
              </a:rPr>
              <a:t> </a:t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2200" b="1" dirty="0">
                <a:latin typeface="Arial" pitchFamily="34" charset="0"/>
                <a:cs typeface="Arial" pitchFamily="34" charset="0"/>
              </a:rPr>
              <a:t>Rolando Manuel Domínguez Padrón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b="1" dirty="0">
                <a:latin typeface="Arial" pitchFamily="34" charset="0"/>
                <a:cs typeface="Arial" pitchFamily="34" charset="0"/>
              </a:rPr>
            </a:br>
            <a:r>
              <a:rPr lang="es-PE" sz="2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1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1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1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1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1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1300" b="1" dirty="0">
                <a:latin typeface="Arial" pitchFamily="34" charset="0"/>
                <a:cs typeface="Arial" pitchFamily="34" charset="0"/>
              </a:rPr>
            </a:br>
            <a:r>
              <a:rPr lang="es-PE" sz="2000" b="1" dirty="0">
                <a:latin typeface="Arial" pitchFamily="34" charset="0"/>
                <a:cs typeface="Arial" pitchFamily="34" charset="0"/>
              </a:rPr>
              <a:t>Pelotas, 2015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Participarão da intervenção  pessoas compreendidas na faixa etária com 20 anos ou mais residentes na área e acompanhados pelo programa de atenção aos hipertensos e diabéticos.</a:t>
            </a:r>
          </a:p>
        </p:txBody>
      </p:sp>
    </p:spTree>
    <p:extLst>
      <p:ext uri="{BB962C8B-B14F-4D97-AF65-F5344CB8AC3E}">
        <p14:creationId xmlns:p14="http://schemas.microsoft.com/office/powerpoint/2010/main" val="376093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Logística: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Para </a:t>
            </a:r>
            <a:r>
              <a:rPr lang="pt-BR" dirty="0"/>
              <a:t>realizar a intervenção no programa de </a:t>
            </a:r>
            <a:r>
              <a:rPr lang="pt-BR" dirty="0" smtClean="0"/>
              <a:t>HAS </a:t>
            </a:r>
            <a:r>
              <a:rPr lang="pt-BR" dirty="0"/>
              <a:t>e </a:t>
            </a:r>
            <a:r>
              <a:rPr lang="pt-BR" dirty="0" smtClean="0"/>
              <a:t>DM </a:t>
            </a:r>
            <a:r>
              <a:rPr lang="pt-BR" dirty="0"/>
              <a:t>será adotado o Manual Técnico de hipertensão arterial sistêmica e Diabetes </a:t>
            </a:r>
            <a:r>
              <a:rPr lang="pt-BR" dirty="0" smtClean="0"/>
              <a:t>Mellitus </a:t>
            </a:r>
            <a:r>
              <a:rPr lang="pt-BR" dirty="0"/>
              <a:t>do Ministério de Saúde 2012. Serão utilizados no atendimento da população alvo a caderneta do hipertenso e do diabético, o prontuário, ficha espelho disponibilizada pelo </a:t>
            </a:r>
            <a:r>
              <a:rPr lang="pt-BR" dirty="0" smtClean="0"/>
              <a:t>curso, </a:t>
            </a:r>
            <a:r>
              <a:rPr lang="pt-BR" dirty="0"/>
              <a:t>disponível no município.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1.1. Cadastrar 90 % dos hipertensos da área de abrangência no programa de atenção a </a:t>
            </a:r>
            <a:r>
              <a:rPr lang="pt-BR" dirty="0" smtClean="0"/>
              <a:t>HAS e </a:t>
            </a:r>
            <a:r>
              <a:rPr lang="pt-BR" dirty="0"/>
              <a:t>a </a:t>
            </a:r>
            <a:r>
              <a:rPr lang="pt-BR" dirty="0" smtClean="0"/>
              <a:t>DM da </a:t>
            </a:r>
            <a:r>
              <a:rPr lang="pt-BR" dirty="0"/>
              <a:t>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357430"/>
            <a:ext cx="72866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5430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/>
              <a:t>Meta1.2. Cadastrar 70 % dos diabéticos da área de abrangência no programa de atenção a Hipertensão Arterial e a Diabetes </a:t>
            </a:r>
            <a:r>
              <a:rPr lang="pt-BR" dirty="0" err="1"/>
              <a:t>Mellitus</a:t>
            </a:r>
            <a:r>
              <a:rPr lang="pt-BR" dirty="0"/>
              <a:t> da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0" name="Gráfico 2"/>
          <p:cNvPicPr>
            <a:picLocks noChangeArrowheads="1"/>
          </p:cNvPicPr>
          <p:nvPr/>
        </p:nvPicPr>
        <p:blipFill>
          <a:blip r:embed="rId2"/>
          <a:srcRect b="-119"/>
          <a:stretch>
            <a:fillRect/>
          </a:stretch>
        </p:blipFill>
        <p:spPr bwMode="auto">
          <a:xfrm>
            <a:off x="1000100" y="2285992"/>
            <a:ext cx="70723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971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2.1. Realizar exame clínico apropriado em 100% dos hipertensos</a:t>
            </a:r>
          </a:p>
        </p:txBody>
      </p:sp>
      <p:pic>
        <p:nvPicPr>
          <p:cNvPr id="3074" name="Gráfic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0724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2.2. Realizar exame clínico apropriado em 100% dos diabéticos.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098" name="Gráfico 4"/>
          <p:cNvPicPr>
            <a:picLocks noChangeArrowheads="1"/>
          </p:cNvPicPr>
          <p:nvPr/>
        </p:nvPicPr>
        <p:blipFill>
          <a:blip r:embed="rId2"/>
          <a:srcRect b="-102"/>
          <a:stretch>
            <a:fillRect/>
          </a:stretch>
        </p:blipFill>
        <p:spPr bwMode="auto">
          <a:xfrm>
            <a:off x="714348" y="2143116"/>
            <a:ext cx="76438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2.3. Garantir a 100% dos hipertensos a realização de exames complementares em dia de acordo com o protocolo.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122" name="Gráfico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75009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257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/>
              <a:t>Meta 2.4. Garantir a 100% dos diabéticos a realização de exames complementares em dia de acordo com o protocolo.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146" name="Gráfico 6"/>
          <p:cNvPicPr>
            <a:picLocks noChangeArrowheads="1"/>
          </p:cNvPicPr>
          <p:nvPr/>
        </p:nvPicPr>
        <p:blipFill>
          <a:blip r:embed="rId2"/>
          <a:srcRect b="-98"/>
          <a:stretch>
            <a:fillRect/>
          </a:stretch>
        </p:blipFill>
        <p:spPr bwMode="auto">
          <a:xfrm>
            <a:off x="785786" y="2428868"/>
            <a:ext cx="78581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15430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dirty="0" smtClean="0"/>
              <a:t>Meta2.5</a:t>
            </a:r>
            <a:r>
              <a:rPr lang="pt-BR" dirty="0"/>
              <a:t>. Priorizar a prescrição de medicamentos da farmácia popular para 100% dos hipertensos cadastrados na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170" name="Gráfico 7"/>
          <p:cNvPicPr>
            <a:picLocks noChangeArrowheads="1"/>
          </p:cNvPicPr>
          <p:nvPr/>
        </p:nvPicPr>
        <p:blipFill>
          <a:blip r:embed="rId2"/>
          <a:srcRect b="-96"/>
          <a:stretch>
            <a:fillRect/>
          </a:stretch>
        </p:blipFill>
        <p:spPr bwMode="auto">
          <a:xfrm>
            <a:off x="714348" y="2643182"/>
            <a:ext cx="77153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4716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dirty="0"/>
              <a:t>Meta </a:t>
            </a:r>
            <a:r>
              <a:rPr lang="pt-BR" dirty="0" smtClean="0"/>
              <a:t>2.6</a:t>
            </a:r>
            <a:r>
              <a:rPr lang="pt-BR" dirty="0"/>
              <a:t>. Priorizar a prescrição de medicamentos da farmácia popular para 100% dos diabéticos cadastrados na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8194" name="Gráfico 8"/>
          <p:cNvPicPr>
            <a:picLocks noChangeArrowheads="1"/>
          </p:cNvPicPr>
          <p:nvPr/>
        </p:nvPicPr>
        <p:blipFill>
          <a:blip r:embed="rId2"/>
          <a:srcRect b="-96"/>
          <a:stretch>
            <a:fillRect/>
          </a:stretch>
        </p:blipFill>
        <p:spPr bwMode="auto">
          <a:xfrm>
            <a:off x="785786" y="2428868"/>
            <a:ext cx="764386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t-BR" dirty="0">
              <a:solidFill>
                <a:prstClr val="black"/>
              </a:solidFill>
            </a:endParaRPr>
          </a:p>
          <a:p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HAS e DM constituem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um grave problema de </a:t>
            </a:r>
            <a:r>
              <a:rPr lang="pt-BR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saúde, </a:t>
            </a:r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 aparição a cada dia de casos novo em pessoas de menos idades e a ocorrência de complicações com invalidez permanente.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7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Resultados: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543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2.7. Realizar avaliação da necessidade de atendimento odontológico em 100% dos hipertensos.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218" name="Gráfico 9"/>
          <p:cNvPicPr>
            <a:picLocks noChangeArrowheads="1"/>
          </p:cNvPicPr>
          <p:nvPr/>
        </p:nvPicPr>
        <p:blipFill>
          <a:blip r:embed="rId2"/>
          <a:srcRect b="-98"/>
          <a:stretch>
            <a:fillRect/>
          </a:stretch>
        </p:blipFill>
        <p:spPr bwMode="auto">
          <a:xfrm>
            <a:off x="928662" y="2357430"/>
            <a:ext cx="74295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1543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2.8. Realizar avaliação da necessidade de atendimento odontológico em 100% dos diabéticos.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42" name="Gráfico 10"/>
          <p:cNvPicPr>
            <a:picLocks noChangeArrowheads="1"/>
          </p:cNvPicPr>
          <p:nvPr/>
        </p:nvPicPr>
        <p:blipFill>
          <a:blip r:embed="rId2"/>
          <a:srcRect b="-98"/>
          <a:stretch>
            <a:fillRect/>
          </a:stretch>
        </p:blipFill>
        <p:spPr bwMode="auto">
          <a:xfrm>
            <a:off x="500034" y="2714620"/>
            <a:ext cx="79296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   Meta   </a:t>
            </a:r>
            <a:r>
              <a:rPr lang="pt-BR" dirty="0"/>
              <a:t>3.1. Buscar 100% dos hipertensos faltosos às consultas na unidade de saúde conforme a periodicidade recomendada.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1266" name="Gráfico 11"/>
          <p:cNvPicPr>
            <a:picLocks noChangeArrowheads="1"/>
          </p:cNvPicPr>
          <p:nvPr/>
        </p:nvPicPr>
        <p:blipFill>
          <a:blip r:embed="rId2"/>
          <a:srcRect b="-29"/>
          <a:stretch>
            <a:fillRect/>
          </a:stretch>
        </p:blipFill>
        <p:spPr bwMode="auto">
          <a:xfrm>
            <a:off x="571472" y="2714620"/>
            <a:ext cx="78581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61448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Meta </a:t>
            </a:r>
            <a:r>
              <a:rPr lang="pt-BR" dirty="0"/>
              <a:t>3.2. Buscar 100% dos diabéticos faltosos às consultas na unidade de saúde conforme a periodicidade recomendada.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14348" y="3000372"/>
            <a:ext cx="7572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Quanto aos diabéticos realizamos busca ativa a 100% dos faltosos nos quatro meses de intervenção, sendo 2 no primeiro mês, 9 no segundo, 20 no terceiro e também 20 no quarto mês de intervenção.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0715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   Meta </a:t>
            </a:r>
            <a:r>
              <a:rPr lang="pt-BR" dirty="0"/>
              <a:t>4.1. Manter ficha de acompanhamento de 100% dos hipertensos cadastrados na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2290" name="Gráfico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858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4.2. Manter ficha de acompanhamento de 100% dos diabéticos cadastrados na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3314" name="Gráfico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792961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4001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Meta 5.1. Realizar estratificação do risco cardiovascular em 100% dos hipertensos cadastrados na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4338" name="Gráfico 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8581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2144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/>
              <a:t>Meta 5.2. Realizar estratificação do risco cardiovascular em 100% dos diabéticos cadastrados na unidade de saúde.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5362" name="Gráfico 16"/>
          <p:cNvPicPr>
            <a:picLocks noChangeArrowheads="1"/>
          </p:cNvPicPr>
          <p:nvPr/>
        </p:nvPicPr>
        <p:blipFill>
          <a:blip r:embed="rId2"/>
          <a:srcRect b="-73"/>
          <a:stretch>
            <a:fillRect/>
          </a:stretch>
        </p:blipFill>
        <p:spPr bwMode="auto">
          <a:xfrm>
            <a:off x="642910" y="2571744"/>
            <a:ext cx="7858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6.1. Garantir orientação nutricional sobre alimentação saudável a 100% dos hipertensos.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6386" name="Gráfico 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64386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1428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Meta 6.2. Garantir orientação nutricional sobre alimentação saudável a 100% dos diabéticos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85786" y="2857496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Para os diabéticos foi realizada orientação nutricional sobre alimentação saudável para 100% dos cadastrados nos 4 meses de intervenção, sendo 19 no primeiro mês, 47 no segundo mês, 105 no terceiro mês e 108 no quarto mês de intervenção.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Além de ser causa direita de cardiopatia hipertensiva, é fator de risco para doenças decorrentes de aterosclerose e trombose, que se manifestam, predominantemente, por doença isquêmica cardíaca, cerebrovascular, vascular periférica e renal.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61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/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2910" y="128586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Meta 6.3. Garantir orientação em relação à prática regular de atividade física a 100% dos pacientes hipertensos.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Meta     6.4. Garantir orientação em relação à prática regular de atividade física a 100% dos pacientes diabéticos.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1472" y="2786058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 Alcançamos nos quatro meses de intervenção 100% dos hipertensos com orientação sobre prática regular de atividade física, sendo 75 no primeiro mês, 170 no segundo, 407 no terceiro e 435 no quarto mês de intervenção. Quanto aos diabéticos também alcançamos 100% destes com orientação sobre prática regular de atividade física durante toda a intervenção, sendo 19 no primeiro mês, 47 no segundo mês, 105 no terceiro mês e 108 no quarto mês de intervenção.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000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6.5. Garantir orientação sobre os riscos do tabagismo a 100% dos pacientes hipertensos.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7410" name="Gráfico 20"/>
          <p:cNvPicPr>
            <a:picLocks noChangeArrowheads="1"/>
          </p:cNvPicPr>
          <p:nvPr/>
        </p:nvPicPr>
        <p:blipFill>
          <a:blip r:embed="rId2"/>
          <a:srcRect b="-24"/>
          <a:stretch>
            <a:fillRect/>
          </a:stretch>
        </p:blipFill>
        <p:spPr bwMode="auto">
          <a:xfrm>
            <a:off x="642910" y="2428868"/>
            <a:ext cx="79296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1114420"/>
          </a:xfrm>
        </p:spPr>
        <p:txBody>
          <a:bodyPr/>
          <a:lstStyle/>
          <a:p>
            <a:pPr>
              <a:buNone/>
            </a:pPr>
            <a:r>
              <a:rPr lang="pt-BR" dirty="0"/>
              <a:t>Meta 6.6. Garantir orientação sobre os riscos do tabagismo a 100% dos pacientes diabéticos.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1472" y="269033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diabéticos receberam  orientação sobre os riscos do tabagismo em 100% nos quatro meses de intervenção, sendo 19 diabéticos no primeiro mês, 47 no segundo mês , 105 no terceiro mês  e 108 no quarto mês</a:t>
            </a:r>
            <a:r>
              <a:rPr lang="pt-BR" dirty="0"/>
              <a:t> 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Meta 6.7. Garantir orientação sobre higiene bucal a 100% dos pacientes hipertensos.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8434" name="Gráfico 21"/>
          <p:cNvPicPr>
            <a:picLocks noChangeArrowheads="1"/>
          </p:cNvPicPr>
          <p:nvPr/>
        </p:nvPicPr>
        <p:blipFill>
          <a:blip r:embed="rId2"/>
          <a:srcRect b="-73"/>
          <a:stretch>
            <a:fillRect/>
          </a:stretch>
        </p:blipFill>
        <p:spPr bwMode="auto">
          <a:xfrm>
            <a:off x="857224" y="2357430"/>
            <a:ext cx="75724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pt-BR" dirty="0"/>
              <a:t>Meta 6.8. Garantir orientação sobre higiene bucal a 100% dos pacientes diabéticos.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9458" name="Gráfico 22"/>
          <p:cNvPicPr>
            <a:picLocks noChangeArrowheads="1"/>
          </p:cNvPicPr>
          <p:nvPr/>
        </p:nvPicPr>
        <p:blipFill>
          <a:blip r:embed="rId2"/>
          <a:srcRect b="-24"/>
          <a:stretch>
            <a:fillRect/>
          </a:stretch>
        </p:blipFill>
        <p:spPr bwMode="auto">
          <a:xfrm>
            <a:off x="571472" y="2357430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Discussão.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86412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Nossa </a:t>
            </a:r>
            <a:r>
              <a:rPr lang="pt-BR" dirty="0"/>
              <a:t>intervenção alcançou uma cobertura para hipertensos de 82,9%, totalizando 436 hipertensos, e 72% para diabéticos, totalizando 108 usuários com diabetes. Para conseguir esses números, durante a intervenção, a equipe foi submetida à capacitações para ter condições de seguir as recomendações do Ministério da Saúde relativas ao rastreamento, diagnóstico, tratamento e monitoramento da HAS e DM.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    Importância </a:t>
            </a:r>
            <a:r>
              <a:rPr lang="pt-BR" b="1" dirty="0"/>
              <a:t>da intervenção para a equipe:</a:t>
            </a:r>
          </a:p>
          <a:p>
            <a:pPr>
              <a:buNone/>
            </a:pPr>
            <a:r>
              <a:rPr lang="pt-BR" dirty="0" smtClean="0"/>
              <a:t>    A </a:t>
            </a:r>
            <a:r>
              <a:rPr lang="pt-BR" dirty="0"/>
              <a:t>intervenção foi muito importante para a equipe, pois aumentou a responsabilidade de cada integrante e preparação sobre as doenças, permitindo um melhor conhecimento da população alvo. A forma de trabalho se modificou, melhorando a qualidade dos atendimentos, promovendo atividades de prevenção e promoção da saúde.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 smtClean="0"/>
              <a:t>     Importância </a:t>
            </a:r>
            <a:r>
              <a:rPr lang="pt-BR" b="1" dirty="0"/>
              <a:t>da intervenção para o serviço:</a:t>
            </a:r>
          </a:p>
          <a:p>
            <a:pPr>
              <a:buNone/>
            </a:pPr>
            <a:r>
              <a:rPr lang="pt-BR" dirty="0" smtClean="0"/>
              <a:t>    Antes </a:t>
            </a:r>
            <a:r>
              <a:rPr lang="pt-BR" dirty="0"/>
              <a:t>da intervenção as atividades de atenção aos programas de hipertensos e diabéticos eram insuficientes. O projeto melhorou a qualidade do serviço, viabilizando a atenção a um maior numero de pacientes, organizar a agenda de trabalho, melhorando positivamente o acolhimento na unidade e permitindo realizar atendimentos a demanda espontânea de maneira mais organizada.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    Importância </a:t>
            </a:r>
            <a:r>
              <a:rPr lang="pt-BR" b="1" dirty="0"/>
              <a:t>da intervenção para a Comunidade: </a:t>
            </a:r>
          </a:p>
          <a:p>
            <a:pPr>
              <a:buNone/>
            </a:pPr>
            <a:r>
              <a:rPr lang="pt-BR" dirty="0" smtClean="0"/>
              <a:t>    A </a:t>
            </a:r>
            <a:r>
              <a:rPr lang="pt-BR" dirty="0"/>
              <a:t>comunidade por sua vez teve um maior conhecimento sobre as doenças, adotando estilos de vida mais saudáveis, aumentando a consciência sobre a importância de assistir as consultas agendadas e seguir os tratamentos recomendados.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b="1" dirty="0" smtClean="0"/>
              <a:t>O </a:t>
            </a:r>
            <a:r>
              <a:rPr lang="pt-BR" b="1" dirty="0"/>
              <a:t>que faria diferente caso fosse começar a intervenção nesse momento:</a:t>
            </a:r>
          </a:p>
          <a:p>
            <a:pPr>
              <a:buNone/>
            </a:pPr>
            <a:r>
              <a:rPr lang="pt-BR" dirty="0" smtClean="0"/>
              <a:t>    Se </a:t>
            </a:r>
            <a:r>
              <a:rPr lang="pt-BR" dirty="0"/>
              <a:t>a intervenção fosse ser realizada neste momento, começaríamos por uma maior preparação e conscientização da equipe e dos gestores, além de estabelecer mais conversas sobre o trabalho com toda a equipe, pois alguns agentes comunitários e grupos de apoio tiveram certa resistência no início, dificultando o trabalho e acarretando em perda de tempo na intervenção.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Por isso na atenção primária de saúde temos que trabalhar para aumentar a busca de casos novos, disponibilizar o tratamento oportuno para controlar as doenças e evitar as complicações, atuando sobre os fatores de risco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9006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Discussão.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próximos passos para melhorar a atenção à saúde são: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Melhorar </a:t>
            </a:r>
            <a:r>
              <a:rPr lang="pt-BR" dirty="0">
                <a:latin typeface="Arial" pitchFamily="34" charset="0"/>
                <a:cs typeface="Arial" pitchFamily="34" charset="0"/>
              </a:rPr>
              <a:t>o acolhimento de cada pessoa que procure atenção no posto de saúde, aumentar o numero de atividades de promoção e prevenção em saúde. Ter uma cobertura de 100% de hipertensos e diabéticos nos próximos três meses, manter 100 % de cobertura de pacientes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Hiperdia</a:t>
            </a:r>
            <a:r>
              <a:rPr lang="pt-BR" dirty="0">
                <a:latin typeface="Arial" pitchFamily="34" charset="0"/>
                <a:cs typeface="Arial" pitchFamily="34" charset="0"/>
              </a:rPr>
              <a:t> com orientação nutricional sobre alimentação saudável, chegar a 100% de hipertensos e diabéticos com atividade física regular, ter 100% dos usuários hipertensos e Diabéticos com exame bucal pelo dentista.  Continuar melhorando a qualidade nos atendimentos em nossa UBS.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Conversas com usuários dos programas de HAS e DM.</a:t>
            </a:r>
            <a:endParaRPr lang="pt-BR" dirty="0"/>
          </a:p>
        </p:txBody>
      </p:sp>
      <p:pic>
        <p:nvPicPr>
          <p:cNvPr id="1026" name="Imagem 3" descr="D:\Pictures\fot\Camera\20150529_083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8082031" cy="485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Atendimento a usuários hipertensos.</a:t>
            </a:r>
            <a:endParaRPr lang="pt-BR" dirty="0"/>
          </a:p>
        </p:txBody>
      </p:sp>
      <p:pic>
        <p:nvPicPr>
          <p:cNvPr id="2050" name="Imagem 4" descr="F:\fotos confraterrnização\20141018_092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504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Atendimento a usuários Diabéticos.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Imagem 6" descr="F:\fotos confraterrnização\IMG_0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501122" cy="483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380727" y="2967335"/>
            <a:ext cx="484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Muito Obrigado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O </a:t>
            </a:r>
            <a:r>
              <a:rPr lang="pt-BR" dirty="0"/>
              <a:t>município Demerval Lobão situa-se a 33 km ha sudeste de </a:t>
            </a:r>
            <a:r>
              <a:rPr lang="pt-BR" dirty="0" smtClean="0"/>
              <a:t>Teresina, </a:t>
            </a:r>
            <a:r>
              <a:rPr lang="pt-BR" dirty="0"/>
              <a:t>consta com 13274 habitantes</a:t>
            </a:r>
            <a:r>
              <a:rPr lang="pt-BR" dirty="0" smtClean="0"/>
              <a:t>,. </a:t>
            </a:r>
            <a:r>
              <a:rPr lang="pt-BR" dirty="0"/>
              <a:t>Nosso município </a:t>
            </a:r>
            <a:r>
              <a:rPr lang="pt-BR" dirty="0" smtClean="0"/>
              <a:t>é formado por </a:t>
            </a:r>
            <a:r>
              <a:rPr lang="pt-BR" dirty="0"/>
              <a:t>cinco UBS, três na zona urbana, a maior UBS do município é a  UBS Mãe Dita, com  3 equipes de </a:t>
            </a:r>
            <a:r>
              <a:rPr lang="pt-BR" dirty="0" smtClean="0"/>
              <a:t>saúde, </a:t>
            </a:r>
            <a:r>
              <a:rPr lang="pt-BR" dirty="0"/>
              <a:t>e duas 2 UBS situadas em zona rural</a:t>
            </a:r>
            <a:r>
              <a:rPr lang="pt-BR" dirty="0" smtClean="0"/>
              <a:t>, também possui um hospital, </a:t>
            </a:r>
            <a:r>
              <a:rPr lang="pt-BR" dirty="0"/>
              <a:t>contamos com disponibilidade de NASF.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A </a:t>
            </a:r>
            <a:r>
              <a:rPr lang="pt-BR" dirty="0"/>
              <a:t>UBS Mãe Dita, onde será realizada a intervenção, é urbana, possui em sua área de abrangência uma população de 8568 habitantes, possui três equipes de saúde. A equipe que realizará a intervenção é a equipe 3, esta possui uma população de 2623 habitantes é formada por </a:t>
            </a:r>
            <a:r>
              <a:rPr lang="pt-BR" dirty="0" smtClean="0"/>
              <a:t>01 médico</a:t>
            </a:r>
            <a:r>
              <a:rPr lang="pt-BR" dirty="0"/>
              <a:t>, </a:t>
            </a:r>
            <a:r>
              <a:rPr lang="pt-BR" dirty="0" smtClean="0"/>
              <a:t>01 enfermeiro</a:t>
            </a:r>
            <a:r>
              <a:rPr lang="pt-BR" dirty="0"/>
              <a:t>, </a:t>
            </a:r>
            <a:r>
              <a:rPr lang="pt-BR" dirty="0" smtClean="0"/>
              <a:t>01 técnico </a:t>
            </a:r>
            <a:r>
              <a:rPr lang="pt-BR" dirty="0"/>
              <a:t>de enfermagem e </a:t>
            </a:r>
            <a:r>
              <a:rPr lang="pt-BR" dirty="0" smtClean="0"/>
              <a:t>05 </a:t>
            </a:r>
            <a:r>
              <a:rPr lang="pt-BR" dirty="0"/>
              <a:t>agentes de saúde.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OBJETIVO GERAL: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    	Melhorar </a:t>
            </a:r>
            <a:r>
              <a:rPr lang="pt-BR" dirty="0"/>
              <a:t>a qualidade da atenção dos pacientes hipertensos e diabéticos da unidade básica de saúde Mãe Dita de município Demerval Lobão no Estado do </a:t>
            </a:r>
            <a:r>
              <a:rPr lang="pt-BR" dirty="0" smtClean="0"/>
              <a:t>Piauí.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 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Objetivo 1. Ampliar a cobertura a usuários hipertensos e diabéticos.</a:t>
            </a:r>
          </a:p>
          <a:p>
            <a:r>
              <a:rPr lang="pt-BR" dirty="0"/>
              <a:t>Objetivo 2. Melhorar a qualidade da atenção a hipertensos e/ou diabéticos</a:t>
            </a:r>
          </a:p>
          <a:p>
            <a:r>
              <a:rPr lang="pt-BR" dirty="0"/>
              <a:t>Objetivo 3. Melhorar a adesão de hipertensos e/ou diabéticos ao programa</a:t>
            </a:r>
          </a:p>
          <a:p>
            <a:r>
              <a:rPr lang="pt-BR" dirty="0"/>
              <a:t>Objetivo 4. Melhorar o registro das informações</a:t>
            </a:r>
          </a:p>
          <a:p>
            <a:r>
              <a:rPr lang="pt-BR" dirty="0"/>
              <a:t>Objetivo 5. Mapear hipertensos e diabéticos de risco para doença </a:t>
            </a:r>
            <a:r>
              <a:rPr lang="pt-BR" dirty="0" smtClean="0"/>
              <a:t>cardiovascular</a:t>
            </a:r>
          </a:p>
          <a:p>
            <a:r>
              <a:rPr lang="pt-BR" dirty="0"/>
              <a:t>Objetivo 6. Promover a saúde de hipertensos e diabéticos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Metodologia: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Este </a:t>
            </a:r>
            <a:r>
              <a:rPr lang="pt-BR" dirty="0"/>
              <a:t>projeto está estruturado para ser desenvolvido no período de 16</a:t>
            </a:r>
            <a:r>
              <a:rPr lang="pt-BR" b="1" dirty="0"/>
              <a:t> </a:t>
            </a:r>
            <a:r>
              <a:rPr lang="pt-BR" dirty="0"/>
              <a:t> semanas na Unidade de Saúde da Família (USF) Mãe Dita, no Município de Demerval Lobão estado Piauí.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1552</Words>
  <Application>Microsoft Office PowerPoint</Application>
  <PresentationFormat>Apresentação na tela (4:3)</PresentationFormat>
  <Paragraphs>100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            UNIVERSIDADE ABERTA DO SUS UNIVERSIDADE FEDERAL DE PELOTAS Especialização em Saúde da Família Modalidade a Distância Turma nº8     Trabalho de Conclusão de Curso Melhoria da atenção aos pacientes com Hipertensão Arterial e diabetes na ESF Mãe Dita, Demerval Lobão/PI.          Rolando Manuel Domínguez Padrón             Pelotas, 2015</vt:lpstr>
      <vt:lpstr>Introdução</vt:lpstr>
      <vt:lpstr>Introdução</vt:lpstr>
      <vt:lpstr>Introdução</vt:lpstr>
      <vt:lpstr>Introdução</vt:lpstr>
      <vt:lpstr>Introdução</vt:lpstr>
      <vt:lpstr>OBJETIVO GERAL: </vt:lpstr>
      <vt:lpstr>Objetivos específicos :</vt:lpstr>
      <vt:lpstr>Metodologia: </vt:lpstr>
      <vt:lpstr>Apresentação do PowerPoint</vt:lpstr>
      <vt:lpstr>Logística: </vt:lpstr>
      <vt:lpstr>Resultados: </vt:lpstr>
      <vt:lpstr>Resultados: </vt:lpstr>
      <vt:lpstr>Resultados: </vt:lpstr>
      <vt:lpstr>Resultados: </vt:lpstr>
      <vt:lpstr>Resultados: </vt:lpstr>
      <vt:lpstr>Resultados: </vt:lpstr>
      <vt:lpstr>Resultados: </vt:lpstr>
      <vt:lpstr>Resultados: </vt:lpstr>
      <vt:lpstr>Resultados: 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Discussão. </vt:lpstr>
      <vt:lpstr>Discussão. </vt:lpstr>
      <vt:lpstr>Discussão. </vt:lpstr>
      <vt:lpstr>Discussão. </vt:lpstr>
      <vt:lpstr>Discussão. </vt:lpstr>
      <vt:lpstr>Discussão. </vt:lpstr>
      <vt:lpstr>Conversas com usuários dos programas de HAS e DM.</vt:lpstr>
      <vt:lpstr>Atendimento a usuários hipertensos.</vt:lpstr>
      <vt:lpstr>Atendimento a usuários Diabéticos.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nº8     Trabalho de Conclusão de Curso Melhoria da atenção aos pacientes com Hipertensão Arterial e diabetes na ESF Mãe Dita, Demerval Lobão/PI.          Rolando Manuel Domínguez Padrón             Pelotas, 2015</dc:title>
  <dc:creator>RAMON</dc:creator>
  <cp:lastModifiedBy>Marcio Leite</cp:lastModifiedBy>
  <cp:revision>20</cp:revision>
  <dcterms:created xsi:type="dcterms:W3CDTF">2015-09-15T23:08:49Z</dcterms:created>
  <dcterms:modified xsi:type="dcterms:W3CDTF">2015-09-17T20:25:26Z</dcterms:modified>
</cp:coreProperties>
</file>