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338" r:id="rId3"/>
    <p:sldId id="337" r:id="rId4"/>
    <p:sldId id="360" r:id="rId5"/>
    <p:sldId id="361" r:id="rId6"/>
    <p:sldId id="339" r:id="rId7"/>
    <p:sldId id="328" r:id="rId8"/>
    <p:sldId id="340" r:id="rId9"/>
    <p:sldId id="330" r:id="rId10"/>
    <p:sldId id="336" r:id="rId11"/>
    <p:sldId id="278" r:id="rId12"/>
    <p:sldId id="341" r:id="rId13"/>
    <p:sldId id="342" r:id="rId14"/>
    <p:sldId id="352" r:id="rId15"/>
    <p:sldId id="353" r:id="rId16"/>
    <p:sldId id="354" r:id="rId17"/>
    <p:sldId id="343" r:id="rId18"/>
    <p:sldId id="355" r:id="rId19"/>
    <p:sldId id="344" r:id="rId20"/>
    <p:sldId id="345" r:id="rId21"/>
    <p:sldId id="356" r:id="rId22"/>
    <p:sldId id="346" r:id="rId23"/>
    <p:sldId id="357" r:id="rId24"/>
    <p:sldId id="348" r:id="rId25"/>
    <p:sldId id="333" r:id="rId26"/>
    <p:sldId id="358" r:id="rId27"/>
    <p:sldId id="349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Turma%208\ROLANDO\UNIDADE%203\Planilha%20final%20pr&#233;-nat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Turma%208\ROLANDO\UNIDADE%203\Planilha%20final%20pr&#233;-nat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mela\Desktop\Turma%208\ROLANDO\UNIDADE%203\Planilha%20final%20pr&#233;-nat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uerp&#233;rio.Planhila%20final.%20ROLAND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>
        <c:manualLayout>
          <c:layoutTarget val="inner"/>
          <c:xMode val="edge"/>
          <c:yMode val="edge"/>
          <c:x val="9.1465541933080305E-2"/>
          <c:y val="7.3401285389302989E-2"/>
          <c:w val="0.87206747683664732"/>
          <c:h val="0.8013306858879232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pt-BR"/>
                      <a:t>51,9</a:t>
                    </a:r>
                    <a:r>
                      <a:rPr lang="pt-BR" smtClean="0"/>
                      <a:t>%</a:t>
                    </a:r>
                  </a:p>
                  <a:p>
                    <a:r>
                      <a:rPr lang="pt-BR" smtClean="0"/>
                      <a:t>14 GRAVIDAS</a:t>
                    </a:r>
                    <a:endParaRPr lang="pt-BR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pt-BR"/>
                      <a:t>77,8</a:t>
                    </a:r>
                    <a:r>
                      <a:rPr lang="pt-BR" smtClean="0"/>
                      <a:t>%</a:t>
                    </a:r>
                  </a:p>
                  <a:p>
                    <a:r>
                      <a:rPr lang="pt-BR" smtClean="0"/>
                      <a:t>21 GRAVIDAS</a:t>
                    </a:r>
                    <a:endParaRPr lang="pt-BR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pt-BR"/>
                      <a:t>77,8</a:t>
                    </a:r>
                    <a:r>
                      <a:rPr lang="pt-BR" smtClean="0"/>
                      <a:t>%</a:t>
                    </a:r>
                  </a:p>
                  <a:p>
                    <a:r>
                      <a:rPr lang="pt-BR" smtClean="0"/>
                      <a:t>21 GRAVIDAS</a:t>
                    </a:r>
                    <a:endParaRPr lang="pt-BR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s-ES"/>
                </a:pPr>
                <a:endParaRPr lang="es-ES"/>
              </a:p>
            </c:txPr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0.5185185185185186</c:v>
                </c:pt>
                <c:pt idx="1">
                  <c:v>0.77777777777777912</c:v>
                </c:pt>
                <c:pt idx="2">
                  <c:v>0.77777777777777912</c:v>
                </c:pt>
                <c:pt idx="3">
                  <c:v>0</c:v>
                </c:pt>
              </c:numCache>
            </c:numRef>
          </c:val>
        </c:ser>
        <c:axId val="60809216"/>
        <c:axId val="60810752"/>
      </c:barChart>
      <c:catAx>
        <c:axId val="60809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810752"/>
        <c:crosses val="autoZero"/>
        <c:auto val="1"/>
        <c:lblAlgn val="ctr"/>
        <c:lblOffset val="100"/>
      </c:catAx>
      <c:valAx>
        <c:axId val="60810752"/>
        <c:scaling>
          <c:orientation val="minMax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0809216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85,7</a:t>
                    </a:r>
                    <a:r>
                      <a:rPr lang="en-US" dirty="0" smtClean="0"/>
                      <a:t>% </a:t>
                    </a:r>
                  </a:p>
                  <a:p>
                    <a:r>
                      <a:rPr lang="en-US" dirty="0" smtClean="0"/>
                      <a:t>12 GRAVIDAS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90,5</a:t>
                    </a:r>
                    <a:r>
                      <a:rPr lang="en-US" dirty="0" smtClean="0"/>
                      <a:t>%</a:t>
                    </a:r>
                  </a:p>
                  <a:p>
                    <a:r>
                      <a:rPr lang="en-US" dirty="0" smtClean="0"/>
                      <a:t>19 GRAVIDAS</a:t>
                    </a:r>
                    <a:r>
                      <a:rPr lang="en-US" baseline="0" dirty="0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100,0</a:t>
                    </a:r>
                    <a:r>
                      <a:rPr lang="en-US" dirty="0" smtClean="0"/>
                      <a:t>%</a:t>
                    </a:r>
                  </a:p>
                  <a:p>
                    <a:r>
                      <a:rPr lang="en-US" dirty="0" smtClean="0"/>
                      <a:t>21 GRAVIDAS 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0.85714285714285765</c:v>
                </c:pt>
                <c:pt idx="1">
                  <c:v>0.9047619047619021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244352"/>
        <c:axId val="62245888"/>
      </c:barChart>
      <c:catAx>
        <c:axId val="62244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2245888"/>
        <c:crosses val="autoZero"/>
        <c:auto val="1"/>
        <c:lblAlgn val="ctr"/>
        <c:lblOffset val="100"/>
      </c:catAx>
      <c:valAx>
        <c:axId val="62245888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224435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1.7777653349757845E-3"/>
                  <c:y val="-3.333310003079594E-2"/>
                </c:manualLayout>
              </c:layout>
              <c:tx>
                <c:rich>
                  <a:bodyPr/>
                  <a:lstStyle/>
                  <a:p>
                    <a:r>
                      <a:rPr lang="pt-BR"/>
                      <a:t>92,9</a:t>
                    </a:r>
                    <a:r>
                      <a:rPr lang="pt-BR" smtClean="0"/>
                      <a:t>%</a:t>
                    </a:r>
                  </a:p>
                  <a:p>
                    <a:r>
                      <a:rPr lang="pt-BR" dirty="0" smtClean="0"/>
                      <a:t>13 GRAVIDAS </a:t>
                    </a:r>
                    <a:endParaRPr lang="pt-BR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pt-BR"/>
                      <a:t>100,0</a:t>
                    </a:r>
                    <a:r>
                      <a:rPr lang="pt-BR" smtClean="0"/>
                      <a:t>%</a:t>
                    </a:r>
                  </a:p>
                  <a:p>
                    <a:r>
                      <a:rPr lang="pt-BR" smtClean="0"/>
                      <a:t>21 GRAVIDAS </a:t>
                    </a:r>
                    <a:endParaRPr lang="pt-BR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pt-BR"/>
                      <a:t>100,0</a:t>
                    </a:r>
                    <a:r>
                      <a:rPr lang="pt-BR" smtClean="0"/>
                      <a:t>%</a:t>
                    </a:r>
                  </a:p>
                  <a:p>
                    <a:r>
                      <a:rPr lang="pt-BR" smtClean="0"/>
                      <a:t>21 GRAVIDAS </a:t>
                    </a:r>
                    <a:endParaRPr lang="pt-BR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s-ES"/>
                </a:pPr>
                <a:endParaRPr lang="es-ES"/>
              </a:p>
            </c:txPr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0.9285714285714286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3696896"/>
        <c:axId val="63698432"/>
      </c:barChart>
      <c:catAx>
        <c:axId val="63696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698432"/>
        <c:crosses val="autoZero"/>
        <c:auto val="1"/>
        <c:lblAlgn val="ctr"/>
        <c:lblOffset val="100"/>
      </c:catAx>
      <c:valAx>
        <c:axId val="6369843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36968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100,0</a:t>
                    </a:r>
                    <a:r>
                      <a:rPr lang="en-US" smtClean="0"/>
                      <a:t>%</a:t>
                    </a:r>
                  </a:p>
                  <a:p>
                    <a:r>
                      <a:rPr lang="en-US" smtClean="0"/>
                      <a:t>4 PUERPERAS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100,0</a:t>
                    </a:r>
                    <a:r>
                      <a:rPr lang="en-US" smtClean="0"/>
                      <a:t>%</a:t>
                    </a:r>
                  </a:p>
                  <a:p>
                    <a:r>
                      <a:rPr lang="en-US" smtClean="0"/>
                      <a:t>4 PUERPERAS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100,0</a:t>
                    </a:r>
                    <a:r>
                      <a:rPr lang="en-US" smtClean="0"/>
                      <a:t>%</a:t>
                    </a:r>
                  </a:p>
                  <a:p>
                    <a:r>
                      <a:rPr lang="en-US" smtClean="0"/>
                      <a:t>5 PUERPERAS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4923520"/>
        <c:axId val="64925056"/>
      </c:barChart>
      <c:catAx>
        <c:axId val="64923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925056"/>
        <c:crosses val="autoZero"/>
        <c:auto val="1"/>
        <c:lblAlgn val="ctr"/>
        <c:lblOffset val="100"/>
      </c:catAx>
      <c:valAx>
        <c:axId val="64925056"/>
        <c:scaling>
          <c:orientation val="minMax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9235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6F600-DED5-4CE7-8A1B-25D1B786C208}" type="datetimeFigureOut">
              <a:rPr lang="pt-BR" smtClean="0"/>
              <a:pPr/>
              <a:t>01/08/2015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4F96A-C8FD-4CDB-8B91-0F9052ABCE0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658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7602" y="3095898"/>
            <a:ext cx="8207960" cy="1224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Melhoria da atenção ao programa de Pré-natal e Puerpério na UBS Zolima Garcia, Silves / AM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467544" y="21429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979712" y="4607727"/>
            <a:ext cx="732474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09420" y="4293096"/>
            <a:ext cx="47149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 </a:t>
            </a:r>
          </a:p>
          <a:p>
            <a:endParaRPr lang="pt-BR" sz="1600" dirty="0" smtClean="0"/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9372"/>
            <a:ext cx="1151177" cy="82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923928" y="6279420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Pelotas,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79712" y="116632"/>
            <a:ext cx="5040560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b="1" dirty="0">
                <a:latin typeface="Arial" pitchFamily="34" charset="0"/>
                <a:ea typeface="Calibri" pitchFamily="34" charset="0"/>
                <a:cs typeface="Arial" pitchFamily="34" charset="0"/>
              </a:rPr>
              <a:t>Universidade Aberta </a:t>
            </a:r>
            <a:r>
              <a:rPr lang="pt-BR" alt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do SUS</a:t>
            </a:r>
            <a:endParaRPr lang="pt-BR" altLang="pt-BR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altLang="pt-BR" b="1" dirty="0"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altLang="pt-BR" b="1" dirty="0">
                <a:latin typeface="Arial" pitchFamily="34" charset="0"/>
                <a:ea typeface="Calibri" pitchFamily="34" charset="0"/>
                <a:cs typeface="Arial" pitchFamily="34" charset="0"/>
              </a:rPr>
              <a:t>Departamento de Medicina Social</a:t>
            </a:r>
            <a:br>
              <a:rPr lang="pt-BR" altLang="pt-BR" b="1" dirty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pt-BR" altLang="pt-BR" b="1" dirty="0">
                <a:latin typeface="Arial" pitchFamily="34" charset="0"/>
                <a:ea typeface="Calibri" pitchFamily="34" charset="0"/>
                <a:cs typeface="Arial" pitchFamily="34" charset="0"/>
              </a:rPr>
              <a:t>Curso </a:t>
            </a:r>
            <a:r>
              <a:rPr lang="pt-BR" alt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lang="pt-BR" altLang="pt-BR" b="1" dirty="0">
                <a:latin typeface="Arial" pitchFamily="34" charset="0"/>
                <a:ea typeface="Calibri" pitchFamily="34" charset="0"/>
                <a:cs typeface="Arial" pitchFamily="34" charset="0"/>
              </a:rPr>
              <a:t>Especialização em  Saúde da Família - Modalidade à Distância </a:t>
            </a:r>
          </a:p>
          <a:p>
            <a:pPr algn="ctr">
              <a:lnSpc>
                <a:spcPct val="150000"/>
              </a:lnSpc>
              <a:defRPr/>
            </a:pPr>
            <a:r>
              <a:rPr lang="pt-BR" altLang="pt-BR" b="1" dirty="0">
                <a:latin typeface="Arial" pitchFamily="34" charset="0"/>
                <a:cs typeface="Arial" pitchFamily="34" charset="0"/>
              </a:rPr>
              <a:t>Turma 8</a:t>
            </a:r>
            <a:endParaRPr lang="pt-BR" alt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635896" y="5208879"/>
            <a:ext cx="4813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    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Especializando: Rolando Rey Cruz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857183" y="5661248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Pâmela Ferreira Todendi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7760" y="188640"/>
            <a:ext cx="6686568" cy="72547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1: </a:t>
            </a: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Ampliar a cobertura</a:t>
            </a:r>
            <a:r>
              <a:rPr lang="pt-BR" sz="1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de pré-natal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1.1: Cadastrar 60% das grávidas  da área de abrangência</a:t>
            </a:r>
          </a:p>
          <a:p>
            <a:pPr marL="0" indent="0">
              <a:lnSpc>
                <a:spcPct val="150000"/>
              </a:lnSpc>
              <a:buNone/>
            </a:pP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xmlns="" val="2683730256"/>
              </p:ext>
            </p:extLst>
          </p:nvPr>
        </p:nvGraphicFramePr>
        <p:xfrm>
          <a:off x="857224" y="2285992"/>
          <a:ext cx="664373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1021314" y="5733256"/>
            <a:ext cx="6324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1- Proporção de gestantes cadastradas no Programa de Pré-natal na UBS da Família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Zolima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Garcia, Silve / AM.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Fonte: Planilha de coleta de dados de pré-natal da UNASUS/UFPEL.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189981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xmlns="" val="3636021517"/>
              </p:ext>
            </p:extLst>
          </p:nvPr>
        </p:nvGraphicFramePr>
        <p:xfrm>
          <a:off x="959536" y="2780928"/>
          <a:ext cx="6000792" cy="325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971600" y="6056026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2 - Proporção de gestantes com ingresso no primeiro trimestre de gestação na UBS da Família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Zolima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Garcia, Silves / AM.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Fonte: Planilha de coleta de dados de pré-natal da UNASUS/UFPEL</a:t>
            </a:r>
          </a:p>
        </p:txBody>
      </p:sp>
      <p:sp>
        <p:nvSpPr>
          <p:cNvPr id="7" name="Retângulo 6"/>
          <p:cNvSpPr/>
          <p:nvPr/>
        </p:nvSpPr>
        <p:spPr>
          <a:xfrm>
            <a:off x="251520" y="173259"/>
            <a:ext cx="73448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900" b="1" dirty="0"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1900" b="1" u="sng" dirty="0">
                <a:latin typeface="Arial" pitchFamily="34" charset="0"/>
                <a:cs typeface="Arial" pitchFamily="34" charset="0"/>
              </a:rPr>
              <a:t>Melhorar a qualidade da atenção ao pré-natal e puerpério realizado na Unidade</a:t>
            </a:r>
            <a:r>
              <a:rPr lang="pt-BR" b="1" u="sng" dirty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pt-BR" b="1" u="sng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Meta 2.1</a:t>
            </a:r>
            <a:r>
              <a:rPr lang="pt-BR" dirty="0">
                <a:latin typeface="Arial" pitchFamily="34" charset="0"/>
                <a:cs typeface="Arial" pitchFamily="34" charset="0"/>
              </a:rPr>
              <a:t>. Garantir a 100% das gestantes o ingresso no Programa de Pré-Natal no primeiro trimestre de gestação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7043" y="178583"/>
            <a:ext cx="7605954" cy="71438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>a qualidade da atenção ao pré-natal e puerpério realizado na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Unidade.</a:t>
            </a:r>
            <a:r>
              <a:rPr lang="pt-BR" sz="2000" b="1" u="sng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u="sng" dirty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Meta: 2.2.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pelo menos um exame ginecológico por trimestre em 100%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das gestantes.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6348292"/>
              </p:ext>
            </p:extLst>
          </p:nvPr>
        </p:nvGraphicFramePr>
        <p:xfrm>
          <a:off x="830835" y="2132856"/>
          <a:ext cx="6715172" cy="386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m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956376" y="0"/>
            <a:ext cx="973342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30835" y="6030322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3 - Proporção de gestantes com pelo menos um exame ginecológico por trimestre na UBS da Família </a:t>
            </a:r>
            <a:r>
              <a:rPr lang="pt-BR" sz="1200" dirty="0" err="1">
                <a:latin typeface="Arial" pitchFamily="34" charset="0"/>
                <a:cs typeface="Arial" pitchFamily="34" charset="0"/>
              </a:rPr>
              <a:t>Zolima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Garcia, Silves / AM.</a:t>
            </a:r>
          </a:p>
          <a:p>
            <a:r>
              <a:rPr lang="pt-BR" sz="1200" dirty="0">
                <a:latin typeface="Arial" pitchFamily="34" charset="0"/>
                <a:cs typeface="Arial" pitchFamily="34" charset="0"/>
              </a:rPr>
              <a:t>Fonte: Planilha de coleta de dados de pré-natal da UNASUS/UFPEL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86678" y="20668"/>
            <a:ext cx="1357322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53645" y="1196752"/>
            <a:ext cx="860619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2.3. Realizar pelo menos um exame de mamas em 100% das gestantes. 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2.4. Garantir a 100% das gestantes a solicitação de exames laboratoriais de acordo com protocolo.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2.5. Garantir a 100% das gestantes a prescrição de sulfato ferroso e ácido fólico conforme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protocolo.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2.6. Garantir que 100% das gestantes estejam com vacina antitetânica em dia.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2.7. Garantir que 100% das gestantes estejam com vacina contra hepatite B em dia.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2.8. Realizar avaliação da necessidade de atendimento odontológico em 100% das gestantes durante 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pré-natal.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2.9. Garantir a primeira consulta odontológica programática para 100% das gestantes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cadastradas.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186211"/>
            <a:ext cx="777686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dirty="0">
                <a:latin typeface="Arial" pitchFamily="34" charset="0"/>
                <a:cs typeface="Arial" pitchFamily="34" charset="0"/>
              </a:rPr>
              <a:t> 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qualidade da atenção ao pré-natal e puerpério realizado na Unidade.</a:t>
            </a:r>
            <a:br>
              <a:rPr lang="pt-BR" b="1" u="sng" dirty="0">
                <a:latin typeface="Arial" pitchFamily="34" charset="0"/>
                <a:cs typeface="Arial" pitchFamily="34" charset="0"/>
              </a:rPr>
            </a:br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86678" y="20668"/>
            <a:ext cx="1357322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53645" y="1196752"/>
            <a:ext cx="860619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2.3. Realizar pelo menos um exame de mamas em 100% das gestantes. 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2.4. Garantir a 100% das gestantes a solicitação de exames laboratoriais de acordo com protocolo.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2.5. Garantir a 100% das gestantes a prescrição de sulfato ferroso e ácido fólico conforme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protocolo.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2.6. Garantir que 100% das gestantes estejam com vacina antitetânica em dia.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2.7. Garantir que 100% das gestantes estejam com vacina contra hepatite B em dia.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2.8. Realizar avaliação da necessidade de atendimento odontológico em 100% das gestantes durante 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pré-natal.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2.9. Garantir a primeira consulta odontológica programática para 100% das gestantes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cadastradas.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504" y="186211"/>
            <a:ext cx="777686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dirty="0">
                <a:latin typeface="Arial" pitchFamily="34" charset="0"/>
                <a:cs typeface="Arial" pitchFamily="34" charset="0"/>
              </a:rPr>
              <a:t> 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qualidade da atenção ao pré-natal e puerpério realizado na Unidade.</a:t>
            </a:r>
            <a:br>
              <a:rPr lang="pt-BR" b="1" u="sng" dirty="0">
                <a:latin typeface="Arial" pitchFamily="34" charset="0"/>
                <a:cs typeface="Arial" pitchFamily="34" charset="0"/>
              </a:rPr>
            </a:br>
            <a:endParaRPr lang="pt-BR" u="sng" dirty="0"/>
          </a:p>
        </p:txBody>
      </p:sp>
      <p:sp>
        <p:nvSpPr>
          <p:cNvPr id="5" name="Elipse 4"/>
          <p:cNvSpPr/>
          <p:nvPr/>
        </p:nvSpPr>
        <p:spPr>
          <a:xfrm>
            <a:off x="2728548" y="1916832"/>
            <a:ext cx="3456384" cy="25922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 atingiram 100% durante os 3 meses de intervenção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556792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3.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adesão ao pré-natal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3.1. Realizar busca ativa de 100% das gestantes faltosas às consultas de pré-natal.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4.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o registro do programa de pré-natal.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 Meta: 4.1. Manter registro na ficha de acompanhamento/espelho de pré-natal em 100% das gestantes.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5.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Realizar avaliação de risco.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5.1. Avaliar risco gestacional em 100% das gestantes</a:t>
            </a:r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86678" y="20668"/>
            <a:ext cx="1357322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4175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556792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3.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adesão ao pré-natal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3.1. Realizar busca ativa de 100% das gestantes faltosas às consultas de pré-natal.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4.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o registro do programa de pré-natal.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 Meta: 4.1. Manter registro na ficha de acompanhamento/espelho de pré-natal em 100% das gestantes.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5.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Realizar avaliação de risco.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5.1. Avaliar risco gestacional em 100% das gestantes</a:t>
            </a:r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86678" y="20668"/>
            <a:ext cx="1357322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Elipse 5"/>
          <p:cNvSpPr/>
          <p:nvPr/>
        </p:nvSpPr>
        <p:spPr>
          <a:xfrm>
            <a:off x="2728548" y="1916832"/>
            <a:ext cx="3456384" cy="25922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 atingiram 100% durante os 3 meses de intervenção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3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572396" y="0"/>
            <a:ext cx="1357322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99181" y="1484784"/>
            <a:ext cx="842493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6.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Promover a saúde no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 algn="just">
              <a:lnSpc>
                <a:spcPct val="150000"/>
              </a:lnSpc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6.1. Garantir a 100% das gestantes orientações nutricional durante a gestação.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6.2. Promover o aleitamento materno junto a 100% das gestantes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6.3. Orientar 100% das gestantes sobre os cuidados com o recém-nascido.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6.4. Orientar 100% das gestantes sobre anticoncepção após o parto.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6.5. Orientar 100% das gestantes sobre os riscos do tabagismo e do uso de álcool e drogas na gestação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6.6. Orientar 100% das gestantes sobre higiene bucal.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572396" y="0"/>
            <a:ext cx="1357322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99181" y="1484784"/>
            <a:ext cx="842493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6.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Promover a saúde no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pré-natal</a:t>
            </a:r>
          </a:p>
          <a:p>
            <a:pPr algn="just">
              <a:lnSpc>
                <a:spcPct val="150000"/>
              </a:lnSpc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6.1. Garantir a 100% das gestantes orientações nutricional durante a gestação.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6.2. Promover o aleitamento materno junto a 100% das gestantes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6.3. Orientar 100% das gestantes sobre os cuidados com o recém-nascido.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6.4. Orientar 100% das gestantes sobre anticoncepção após o parto. 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6.5. Orientar 100% das gestantes sobre os riscos do tabagismo e do uso de álcool e drogas na gestação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6.6. Orientar 100% das gestantes sobre higiene bucal. </a:t>
            </a:r>
          </a:p>
        </p:txBody>
      </p:sp>
      <p:sp>
        <p:nvSpPr>
          <p:cNvPr id="6" name="Elipse 5"/>
          <p:cNvSpPr/>
          <p:nvPr/>
        </p:nvSpPr>
        <p:spPr>
          <a:xfrm>
            <a:off x="2883457" y="2494399"/>
            <a:ext cx="3456384" cy="25922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 atingiram 100% durante os 3 meses de intervenção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1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848871" cy="12858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1. </a:t>
            </a:r>
            <a:r>
              <a:rPr lang="pt-BR" sz="1800" b="1" u="sng" dirty="0" smtClean="0">
                <a:latin typeface="Arial" pitchFamily="34" charset="0"/>
                <a:cs typeface="Arial" pitchFamily="34" charset="0"/>
              </a:rPr>
              <a:t>Ampliar a cobertura da atenção às puérperas</a:t>
            </a:r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1800" u="sng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Meta: 1.1 Garantir a 100% das puérperas cadastradas no programa de Pré-Natal e Puerpério da Unidade de Saúde consulta puerperal antes dos 42 dias após o parto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572396" y="0"/>
            <a:ext cx="1357322" cy="11429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285852" y="6088725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Figura 4.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Cobertura do programa de atenção das puerperas  na UBSF Zolima Garcia, Silves, AM.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6720233"/>
              </p:ext>
            </p:extLst>
          </p:nvPr>
        </p:nvGraphicFramePr>
        <p:xfrm>
          <a:off x="1107257" y="2497105"/>
          <a:ext cx="6715172" cy="357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596" y="1071546"/>
            <a:ext cx="8358246" cy="1428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objetivo do pré-natal e pós-parto é garantir o desenvolvimento da gravidez, para alcançar o nascimento de um bebê saudável, sem qualquer impacto sobre a saúde materna</a:t>
            </a:r>
            <a:r>
              <a:rPr lang="pt-B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infantil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71472" y="2857496"/>
            <a:ext cx="7929618" cy="714380"/>
          </a:xfrm>
          <a:prstGeom prst="roundRect">
            <a:avLst>
              <a:gd name="adj" fmla="val 7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Brasil tem registrado redução na mortalidade materna desde 1990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42910" y="3933056"/>
            <a:ext cx="3643338" cy="812132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1990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140 óbitos por 100 mil nascidos vivos (NV)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00628" y="3933056"/>
            <a:ext cx="3786214" cy="8509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 → declinou para 75 óbitos por 100 mil NV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magem 1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668344" y="76022"/>
            <a:ext cx="1261374" cy="924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7" name="Retângulo de cantos arredondados 16"/>
          <p:cNvSpPr/>
          <p:nvPr/>
        </p:nvSpPr>
        <p:spPr>
          <a:xfrm>
            <a:off x="642910" y="5085184"/>
            <a:ext cx="8072494" cy="14573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atingir a meta do quinto Objetivo de Desenvolvimento do Milênio (ODM), o Brasil deverá apresentar RMM igual ou inferior a 35 óbitos por 100 mil NV até 2015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384061" y="6542557"/>
            <a:ext cx="1321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BRASIL, 2013</a:t>
            </a:r>
            <a:endParaRPr lang="pt-BR" sz="14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4684704" y="2500306"/>
            <a:ext cx="0" cy="280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2771800" y="3571876"/>
            <a:ext cx="0" cy="280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382128" y="4339118"/>
            <a:ext cx="4549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5724128" y="4804562"/>
            <a:ext cx="0" cy="280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572396" y="116632"/>
            <a:ext cx="1357322" cy="908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95536" y="908720"/>
            <a:ext cx="820891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2.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qualidade da atenção às puérperas na Unidade de Saúde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2.1. Examinar as mamas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2.2. Examinar o abdome em 100% das puérperas cadastradas no Programa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2.3. Realizar exame ginecológico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2.4. Avaliar o estado psíquico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2.5. Avaliar intercorrências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2.6. Prescrever a 100% das puérperas um dos métodos de anticoncepção.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572396" y="116632"/>
            <a:ext cx="1357322" cy="908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95536" y="908720"/>
            <a:ext cx="820891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2.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qualidade da atenção às puérperas na Unidade de Saúde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2.1. Examinar as mamas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2.2. Examinar o abdome em 100% das puérperas cadastradas no Programa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2.3. Realizar exame ginecológico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2.4. Avaliar o estado psíquico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2.5. Avaliar intercorrências em 100% das puérperas cadastradas no Programa.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2.6. Prescrever a 100% das puérperas um dos métodos de anticoncepção.</a:t>
            </a:r>
          </a:p>
        </p:txBody>
      </p:sp>
      <p:sp>
        <p:nvSpPr>
          <p:cNvPr id="5" name="Elipse 4"/>
          <p:cNvSpPr/>
          <p:nvPr/>
        </p:nvSpPr>
        <p:spPr>
          <a:xfrm>
            <a:off x="2883457" y="2494399"/>
            <a:ext cx="3456384" cy="25922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 atingiram 100% durante os 3 meses de intervenção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1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572396" y="0"/>
            <a:ext cx="1357322" cy="11429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533192"/>
            <a:ext cx="867819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3.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adesão das mães ao puerpério.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3.1. Realizar busca ativa em 100% das puérperas que não realizaram a consulta de puerpério até 30 dias após o parto.</a:t>
            </a:r>
          </a:p>
          <a:p>
            <a:pPr algn="just">
              <a:lnSpc>
                <a:spcPct val="150000"/>
              </a:lnSpc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4.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o registro das informações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4.1. Manter registro na ficha de acompanhamento do Programa a 100% das puérperas</a:t>
            </a:r>
          </a:p>
          <a:p>
            <a:pPr algn="just">
              <a:lnSpc>
                <a:spcPct val="150000"/>
              </a:lnSpc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5.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Promover a saúde das puérperas.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5.1. Orientar 100% das puérperas cadastradas no Programa sobre os cuidados do recém-nascido.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5.2. Orientar 100% das puérperas cadastradas no Programa sobre aleitamento materno exclusivo.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5.3. Orientar 100% das puérperas cadastradas no Programa sobre planejamento familiar.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572396" y="0"/>
            <a:ext cx="1357322" cy="11429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533192"/>
            <a:ext cx="867819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3.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a adesão das mães ao puerpério.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3.1. Realizar busca ativa em 100% das puérperas que não realizaram a consulta de puerpério até 30 dias após o parto.</a:t>
            </a:r>
          </a:p>
          <a:p>
            <a:pPr algn="just">
              <a:lnSpc>
                <a:spcPct val="150000"/>
              </a:lnSpc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4.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Melhorar o registro das informações</a:t>
            </a:r>
            <a:r>
              <a:rPr lang="pt-BR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4.1. Manter registro na ficha de acompanhamento do Programa a 100% das puérperas</a:t>
            </a:r>
          </a:p>
          <a:p>
            <a:pPr algn="just">
              <a:lnSpc>
                <a:spcPct val="150000"/>
              </a:lnSpc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5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. Promover a saúde das puérperas.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Meta: 5.1. Orientar 100% das puérperas cadastradas no Programa sobre os cuidados do recém-nascido.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5.2. Orientar 100% das puérperas cadastradas no Programa sobre aleitamento materno exclusivo.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Meta 5.3. Orientar 100% das puérperas cadastradas no Programa sobre planejamento familiar.</a:t>
            </a:r>
          </a:p>
        </p:txBody>
      </p:sp>
      <p:sp>
        <p:nvSpPr>
          <p:cNvPr id="6" name="Elipse 5"/>
          <p:cNvSpPr/>
          <p:nvPr/>
        </p:nvSpPr>
        <p:spPr>
          <a:xfrm>
            <a:off x="2883457" y="2494399"/>
            <a:ext cx="3456384" cy="25922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 atingiram 100% durante os 3 meses de intervenção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2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000100" y="1285860"/>
            <a:ext cx="7000924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Cobertura grávidas 77,8 %  e 100% para as puerperas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142976" y="2428868"/>
            <a:ext cx="6786610" cy="2357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dos registros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da equipe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Trabalho e motivação da equipe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do serviço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intervenção está incorporada na rotina de serviços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Estender esta proposta às demais ações programáticas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Adoção estilos de vida saudável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142976" y="5572140"/>
            <a:ext cx="6643734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Conseguimos melhorar a atenção e cobertura das gestantes e puérperas residentes na área de abrangência da UBS Zolima Garcia no município de Silves/AM.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em curva para a direita 6"/>
          <p:cNvSpPr/>
          <p:nvPr/>
        </p:nvSpPr>
        <p:spPr>
          <a:xfrm>
            <a:off x="285720" y="4572008"/>
            <a:ext cx="731520" cy="1216152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a esquerda 7"/>
          <p:cNvSpPr/>
          <p:nvPr/>
        </p:nvSpPr>
        <p:spPr>
          <a:xfrm>
            <a:off x="8072462" y="4643446"/>
            <a:ext cx="731520" cy="1216152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9" name="Imagem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142852"/>
            <a:ext cx="1104900" cy="10001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0" name="Seta em curva para a direita 9"/>
          <p:cNvSpPr/>
          <p:nvPr/>
        </p:nvSpPr>
        <p:spPr>
          <a:xfrm>
            <a:off x="214282" y="2000240"/>
            <a:ext cx="731520" cy="1216152"/>
          </a:xfrm>
          <a:prstGeom prst="curv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Seta em curva para a esquerda 10"/>
          <p:cNvSpPr/>
          <p:nvPr/>
        </p:nvSpPr>
        <p:spPr>
          <a:xfrm>
            <a:off x="8072462" y="2000240"/>
            <a:ext cx="731520" cy="1216152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15238" cy="1143000"/>
          </a:xfrm>
        </p:spPr>
        <p:txBody>
          <a:bodyPr>
            <a:noAutofit/>
          </a:bodyPr>
          <a:lstStyle/>
          <a:p>
            <a:r>
              <a:rPr lang="pt-BR" sz="1800" b="1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eflexão crítica sobre processo pessoal de aprendizagem e na implementação da intervenção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429132"/>
            <a:ext cx="8229600" cy="169703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18864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Retângulo de cantos arredondados 5"/>
          <p:cNvSpPr/>
          <p:nvPr/>
        </p:nvSpPr>
        <p:spPr>
          <a:xfrm>
            <a:off x="571472" y="1714488"/>
            <a:ext cx="2357454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Conhecer os programas de atenção básica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6215074" y="1714488"/>
            <a:ext cx="214314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Atualização de clínica e terapêutica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500430" y="1643050"/>
            <a:ext cx="2286016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Atualização de temas científicos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00034" y="3286124"/>
            <a:ext cx="2428892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Conhecimento diversos nos fóruns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571868" y="3214686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Apoio dos orientadores do curso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215074" y="3286124"/>
            <a:ext cx="2286016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Ajudou a organizar o serviço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28596" y="4786322"/>
            <a:ext cx="2500330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Incorporou a rotina do serviço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643306" y="4786322"/>
            <a:ext cx="221457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da equipe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357950" y="4786322"/>
            <a:ext cx="214314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Incorporar mais a gestores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321571" y="5943600"/>
            <a:ext cx="6858048" cy="6286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Incrementar a satisfação da comunidade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486015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Referências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Caderno de Atenção Básica; Atenção ao Pré-natal de Baixo Risco, Brasília 2013.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IBGE. Instituto Brasileiro de Geografia e Estatística. Disponível em: &lt;http://www.ibge.gov.br/home/&gt;.</a:t>
            </a:r>
          </a:p>
        </p:txBody>
      </p:sp>
    </p:spTree>
    <p:extLst>
      <p:ext uri="{BB962C8B-B14F-4D97-AF65-F5344CB8AC3E}">
        <p14:creationId xmlns:p14="http://schemas.microsoft.com/office/powerpoint/2010/main" xmlns="" val="8154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opperplate Gothic Bold" pitchFamily="34" charset="0"/>
              </a:rPr>
              <a:t>OBRIGADO</a:t>
            </a:r>
            <a:r>
              <a:rPr lang="pt-BR" dirty="0" smtClean="0">
                <a:latin typeface="Arial Black" pitchFamily="34" charset="0"/>
              </a:rPr>
              <a:t> </a:t>
            </a:r>
            <a:endParaRPr lang="pt-BR" dirty="0">
              <a:latin typeface="Arial Black" pitchFamily="34" charset="0"/>
            </a:endParaRPr>
          </a:p>
        </p:txBody>
      </p:sp>
      <p:pic>
        <p:nvPicPr>
          <p:cNvPr id="4" name="Espaço Reservado para Conteúdo 3" descr="C:\Users\Casa\Desktop\20150513_08145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2643206" cy="248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C:\Users\Casa\Desktop\20150513_08163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500174"/>
            <a:ext cx="2357453" cy="24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C:\Users\Casa\Pictures\fotos universidade\20150424_14120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214818"/>
            <a:ext cx="25717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C:\Users\Casa\Pictures\fotos universidade\20150609_102741_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4214818"/>
            <a:ext cx="25717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C:\Users\Casa\Pictures\fotos universidade\20150609_10262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4214818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C:\Users\Casa\Desktop\20150410_134724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500174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142852"/>
            <a:ext cx="1104900" cy="11430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1151177" cy="82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86834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Caracterização do município</a:t>
            </a:r>
            <a:endParaRPr lang="pt-BR" sz="2400" dirty="0"/>
          </a:p>
        </p:txBody>
      </p:sp>
      <p:pic>
        <p:nvPicPr>
          <p:cNvPr id="4" name="Picture 2" descr="C:\Users\Casa\Documents\PARA ROLANDO\MENTIROSO\Sent\IMG-20140523-WA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396124"/>
            <a:ext cx="3571900" cy="4572032"/>
          </a:xfrm>
          <a:prstGeom prst="rect">
            <a:avLst/>
          </a:prstGeom>
          <a:noFill/>
          <a:effectLst>
            <a:outerShdw blurRad="1104900" dist="50800" dir="5400000" algn="ctr" rotWithShape="0">
              <a:srgbClr val="000000">
                <a:alpha val="13000"/>
              </a:srgbClr>
            </a:outerShdw>
          </a:effectLst>
        </p:spPr>
      </p:pic>
      <p:sp>
        <p:nvSpPr>
          <p:cNvPr id="5" name="Retângulo 4"/>
          <p:cNvSpPr/>
          <p:nvPr/>
        </p:nvSpPr>
        <p:spPr>
          <a:xfrm>
            <a:off x="264927" y="1484784"/>
            <a:ext cx="4968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Município Silves  é uma ilha  do interior estado Amazonas.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Pertencente a mesma região do centro amazonense e a microrregião Itacoatiara. 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Extensão territorial  374 883 hectáreas 3748,83 km²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Clima equatorial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População total de 8.590, em nossa área de abrangência  2.706 habitantes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(IBGE, 2010).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Densidade demográfica: 2,3 habitantes/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km²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28572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Caracterização do município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643314"/>
            <a:ext cx="8115328" cy="28575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O município tem duas UBS, uma em área urbana outra na área rural. Recentemente  construída uma área urbana que tem todos os serviços centralizados em uma mesma unidade.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Trabalham no município quatro equipes de saúde que atendem as áreas urbana, rural  e ribeirinha.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Não tem  NASF, CEO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Tem um hospital  novo.</a:t>
            </a:r>
          </a:p>
          <a:p>
            <a:pPr>
              <a:lnSpc>
                <a:spcPct val="150000"/>
              </a:lnSpc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285720" y="0"/>
            <a:ext cx="1143008" cy="1285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2" descr="C:\Users\Casa\Pictures\.thumbnails\13891765248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2619372" cy="1928826"/>
          </a:xfrm>
          <a:prstGeom prst="rect">
            <a:avLst/>
          </a:prstGeom>
          <a:noFill/>
        </p:spPr>
      </p:pic>
      <p:pic>
        <p:nvPicPr>
          <p:cNvPr id="6" name="Picture 2" descr="C:\Users\Casa\Desktop\IMG-20150729-WA0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1428736"/>
            <a:ext cx="2571768" cy="1928826"/>
          </a:xfrm>
          <a:prstGeom prst="rect">
            <a:avLst/>
          </a:prstGeom>
          <a:noFill/>
        </p:spPr>
      </p:pic>
      <p:pic>
        <p:nvPicPr>
          <p:cNvPr id="2051" name="Picture 3" descr="C:\Users\Casa\Pictures\Camera\2014-01-18 09.13.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1428736"/>
            <a:ext cx="264320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Caracterização da UBS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714752"/>
            <a:ext cx="8258204" cy="2786082"/>
          </a:xfrm>
        </p:spPr>
        <p:txBody>
          <a:bodyPr/>
          <a:lstStyle/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285720" y="0"/>
            <a:ext cx="1214446" cy="1285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429124" y="3357562"/>
            <a:ext cx="4071966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2.706 usuários da área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Mulheres 1.339 (49,4%), homens 1.367 (50,5%)</a:t>
            </a:r>
          </a:p>
        </p:txBody>
      </p:sp>
      <p:sp>
        <p:nvSpPr>
          <p:cNvPr id="6" name="Retângulo 5"/>
          <p:cNvSpPr/>
          <p:nvPr/>
        </p:nvSpPr>
        <p:spPr>
          <a:xfrm>
            <a:off x="642910" y="3357562"/>
            <a:ext cx="3500462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UBS → ESF</a:t>
            </a:r>
          </a:p>
        </p:txBody>
      </p:sp>
      <p:sp>
        <p:nvSpPr>
          <p:cNvPr id="9" name="Retângulo 8"/>
          <p:cNvSpPr/>
          <p:nvPr/>
        </p:nvSpPr>
        <p:spPr>
          <a:xfrm>
            <a:off x="642910" y="4643446"/>
            <a:ext cx="78581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Equipe integrada por 1 médico, 1 enfermagem,  1 odontólogo , 1 técnico </a:t>
            </a:r>
            <a:r>
              <a:rPr lang="pt-B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enfermagem, 1 de odontologia e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ACS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2910" y="5500702"/>
            <a:ext cx="785818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Estrutura da unidade: recepção, sala de espera, duas consultas médicas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duas consultas odontológicas, sala de enfermeira, sala de vacinas, sala  para pequenos procedimentos, farmácia, 5 banheiros    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Casa\Pictures\.thumbnails\13891765248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4396" y="1214422"/>
            <a:ext cx="525658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Antes da intervenção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428992" y="2143116"/>
            <a:ext cx="2000264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Cadastradas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917933" y="2982445"/>
            <a:ext cx="273369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grávidas 20%</a:t>
            </a:r>
            <a:endParaRPr lang="pt-BR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5500694" y="2988631"/>
            <a:ext cx="2599698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33 partos 58%</a:t>
            </a:r>
            <a:endParaRPr lang="pt-BR" b="1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5322745" y="2654474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rot="10800000" flipV="1">
            <a:off x="3096101" y="268721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de cantos arredondados 27"/>
          <p:cNvSpPr/>
          <p:nvPr/>
        </p:nvSpPr>
        <p:spPr>
          <a:xfrm>
            <a:off x="1459200" y="4149080"/>
            <a:ext cx="6000792" cy="2571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Registros não atualizados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Não uso da ficha  espelho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Exames clínicos e laboratoriais atrasados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Não tem avaliação de risco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Pouca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participação comunitária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Não funcionava o conselho popular </a:t>
            </a:r>
            <a:endParaRPr lang="pt-BR" b="1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 smtClean="0"/>
          </a:p>
          <a:p>
            <a:pPr algn="ctr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5" name="Imagem 1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35715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24" name="Retângulo de cantos arredondados 23"/>
          <p:cNvSpPr/>
          <p:nvPr/>
        </p:nvSpPr>
        <p:spPr>
          <a:xfrm>
            <a:off x="2500298" y="799259"/>
            <a:ext cx="3786214" cy="642942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2.706 usuários da área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886 mulheres idade fértil 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Seta para baixo 41"/>
          <p:cNvSpPr/>
          <p:nvPr/>
        </p:nvSpPr>
        <p:spPr>
          <a:xfrm>
            <a:off x="3536149" y="1607331"/>
            <a:ext cx="1785950" cy="35719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5" name="Conector de seta reta 44"/>
          <p:cNvCxnSpPr/>
          <p:nvPr/>
        </p:nvCxnSpPr>
        <p:spPr>
          <a:xfrm rot="10800000" flipV="1">
            <a:off x="5715008" y="3560135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>
            <a:off x="2643174" y="367903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260921" cy="17281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Geral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atenção ao programa de pré-natal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puerpério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UBS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Zolima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Garcia, Silves /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7929618" cy="550072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  <a:buNone/>
            </a:pPr>
            <a:endParaRPr lang="pt-BR" sz="7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t-BR" sz="8000" b="1" dirty="0" smtClean="0">
                <a:latin typeface="Arial" pitchFamily="34" charset="0"/>
                <a:cs typeface="Arial" pitchFamily="34" charset="0"/>
              </a:rPr>
              <a:t>Objetivos específicos </a:t>
            </a:r>
            <a:endParaRPr lang="pt-BR" sz="8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1 - Ampliar a cobertura da atenção ao pré-natal e puerpério.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2 - Melhorar a adesão ao pré-natal e das mães ao puerpério.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3 - Melhorar a qualidade da atenção ao pré-natal e às puérperas da Unidade de saúde.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4 - Realizar avaliação de risco.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5 - Melhorar o registro do programa de pré-natal e os registros das informações das puérperas.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6 - Promover a saúde no pré-natal e puerpério.</a:t>
            </a:r>
          </a:p>
          <a:p>
            <a:pPr>
              <a:lnSpc>
                <a:spcPct val="170000"/>
              </a:lnSpc>
              <a:buNone/>
            </a:pPr>
            <a:r>
              <a:rPr lang="pt-BR" sz="7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70000"/>
              </a:lnSpc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260419" y="33265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endParaRPr lang="pt-BR" sz="6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6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20000"/>
              </a:lnSpc>
              <a:buNone/>
            </a:pPr>
            <a:r>
              <a:rPr lang="pt-BR" sz="6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6400" b="1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Monitoramento e avaliação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 prática clinica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e gestão do serviço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>
              <a:buNone/>
            </a:pP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pPr>
              <a:buNone/>
            </a:pP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pt-BR" sz="7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t-BR" sz="7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Cadernos de atenção básica: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Atenção 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 ao Pré-natal de Baixo Risco,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Brasília 2013  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Ficha espelho fornecida pelo curso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Planilha eletrônica de coleta de dados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da equipe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		             Atualização dos registros	</a:t>
            </a:r>
            <a:endParaRPr lang="pt-BR" sz="7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t-BR" sz="7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Revisamos os prontuários individuais</a:t>
            </a:r>
          </a:p>
          <a:p>
            <a:pPr>
              <a:lnSpc>
                <a:spcPct val="120000"/>
              </a:lnSpc>
              <a:buNone/>
            </a:pP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endParaRPr lang="pt-BR" sz="7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4000" dirty="0" smtClean="0"/>
              <a:t>            </a:t>
            </a: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b="1" dirty="0" smtClean="0"/>
          </a:p>
          <a:p>
            <a:endParaRPr lang="pt-BR" dirty="0"/>
          </a:p>
        </p:txBody>
      </p:sp>
      <p:sp>
        <p:nvSpPr>
          <p:cNvPr id="6" name="Ondulado 5"/>
          <p:cNvSpPr/>
          <p:nvPr/>
        </p:nvSpPr>
        <p:spPr>
          <a:xfrm>
            <a:off x="500034" y="1785926"/>
            <a:ext cx="2286016" cy="1428760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Ondulado 7"/>
          <p:cNvSpPr/>
          <p:nvPr/>
        </p:nvSpPr>
        <p:spPr>
          <a:xfrm>
            <a:off x="500034" y="4214818"/>
            <a:ext cx="2071702" cy="1785950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ogística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35715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12149"/>
            <a:ext cx="6686568" cy="122553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Metas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46832"/>
            <a:ext cx="8229600" cy="469742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Meta de cobertura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Ampliar a cobertura da atenção ao pré-natal e puerpério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1: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Aumentar a cobertura do programa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pré-natal 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20% para 60%.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Meta 2: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Aumentar consulta puerperal antes dos 42 dias após o parto de 58% para 80% das puérperas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Metas de qualidade</a:t>
            </a:r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100%</a:t>
            </a:r>
            <a:endPara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395536" y="285728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1433</TotalTime>
  <Words>2113</Words>
  <Application>Microsoft Office PowerPoint</Application>
  <PresentationFormat>Presentación en pantalla (4:3)</PresentationFormat>
  <Paragraphs>280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do Office</vt:lpstr>
      <vt:lpstr>Melhoria da atenção ao programa de Pré-natal e Puerpério na UBS Zolima Garcia, Silves / AM</vt:lpstr>
      <vt:lpstr>INTRODUÇÃO</vt:lpstr>
      <vt:lpstr>Caracterização do município</vt:lpstr>
      <vt:lpstr>Caracterização do município</vt:lpstr>
      <vt:lpstr>Caracterização da UBS</vt:lpstr>
      <vt:lpstr>  Antes da intervenção </vt:lpstr>
      <vt:lpstr>Objetivo Geral Melhoria da atenção ao programa de pré-natal e puerpério na UBS Zolima Garcia, Silves / AM  </vt:lpstr>
      <vt:lpstr>METODOLOGIA</vt:lpstr>
      <vt:lpstr>   Metas</vt:lpstr>
      <vt:lpstr>Resultados</vt:lpstr>
      <vt:lpstr>Diapositiva 11</vt:lpstr>
      <vt:lpstr>       Objetivo 2:  Melhorar a qualidade da atenção ao pré-natal e puerpério realizado na Unidade. Meta: 2.2. Realizar pelo menos um exame ginecológico por trimestre em 100% das gestantes.   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Objetivo 1. Ampliar a cobertura da atenção às puérperas.  Meta: 1.1 Garantir a 100% das puérperas cadastradas no programa de Pré-Natal e Puerpério da Unidade de Saúde consulta puerperal antes dos 42 dias após o parto </vt:lpstr>
      <vt:lpstr>Diapositiva 20</vt:lpstr>
      <vt:lpstr>Diapositiva 21</vt:lpstr>
      <vt:lpstr>Diapositiva 22</vt:lpstr>
      <vt:lpstr>Diapositiva 23</vt:lpstr>
      <vt:lpstr>Discussão</vt:lpstr>
      <vt:lpstr>Reflexão crítica sobre processo pessoal de aprendizagem e na implementação da intervenção</vt:lpstr>
      <vt:lpstr>Diapositiva 26</vt:lpstr>
      <vt:lpstr>OBRIGADO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pessoa com hipertensão arterial sistêmica e/ou diabetes melittus, na UBSF Zolima Garcia, Silves/AM,</dc:title>
  <dc:creator>Casa</dc:creator>
  <cp:lastModifiedBy>USUARIO</cp:lastModifiedBy>
  <cp:revision>459</cp:revision>
  <dcterms:created xsi:type="dcterms:W3CDTF">2015-06-10T19:29:52Z</dcterms:created>
  <dcterms:modified xsi:type="dcterms:W3CDTF">2015-08-01T19:59:00Z</dcterms:modified>
</cp:coreProperties>
</file>