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344" r:id="rId2"/>
    <p:sldId id="345" r:id="rId3"/>
    <p:sldId id="346" r:id="rId4"/>
    <p:sldId id="360" r:id="rId5"/>
    <p:sldId id="361" r:id="rId6"/>
    <p:sldId id="385" r:id="rId7"/>
    <p:sldId id="399" r:id="rId8"/>
    <p:sldId id="362" r:id="rId9"/>
    <p:sldId id="363" r:id="rId10"/>
    <p:sldId id="364" r:id="rId11"/>
    <p:sldId id="400" r:id="rId12"/>
    <p:sldId id="386" r:id="rId13"/>
    <p:sldId id="387" r:id="rId14"/>
    <p:sldId id="388" r:id="rId15"/>
    <p:sldId id="365" r:id="rId16"/>
    <p:sldId id="366" r:id="rId17"/>
    <p:sldId id="367" r:id="rId18"/>
    <p:sldId id="368" r:id="rId19"/>
    <p:sldId id="370" r:id="rId20"/>
    <p:sldId id="380" r:id="rId21"/>
    <p:sldId id="379" r:id="rId22"/>
    <p:sldId id="378" r:id="rId23"/>
    <p:sldId id="377" r:id="rId24"/>
    <p:sldId id="376" r:id="rId25"/>
    <p:sldId id="371" r:id="rId26"/>
    <p:sldId id="389" r:id="rId27"/>
    <p:sldId id="390" r:id="rId28"/>
    <p:sldId id="391" r:id="rId29"/>
    <p:sldId id="392" r:id="rId30"/>
    <p:sldId id="373" r:id="rId31"/>
    <p:sldId id="374" r:id="rId32"/>
    <p:sldId id="375" r:id="rId33"/>
    <p:sldId id="372" r:id="rId34"/>
    <p:sldId id="369" r:id="rId35"/>
    <p:sldId id="381" r:id="rId36"/>
    <p:sldId id="393" r:id="rId37"/>
    <p:sldId id="395" r:id="rId38"/>
    <p:sldId id="396" r:id="rId39"/>
    <p:sldId id="382" r:id="rId40"/>
    <p:sldId id="401" r:id="rId41"/>
    <p:sldId id="397" r:id="rId42"/>
    <p:sldId id="398" r:id="rId43"/>
    <p:sldId id="383" r:id="rId44"/>
    <p:sldId id="402" r:id="rId45"/>
    <p:sldId id="384" r:id="rId46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9F9F9"/>
    <a:srgbClr val="F3F3F3"/>
    <a:srgbClr val="E47A1A"/>
    <a:srgbClr val="080400"/>
    <a:srgbClr val="FFE02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576" y="-1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Pen%20driver\UFPEL\Turma%208\Ronaldo\planilha%20de%20coleta%20de%20dados\Ronaldo%20%20planilha%20final%20corrigida%20todos%20meses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naldo\Downloads\C&#243;pia%20de%20Ronaldo%20%20planilha%20final%20corrigida%20todos%20meses%20com%20resultados%20acima%20das%20colunas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naldo\Downloads\C&#243;pia%20de%20Ronaldo%20%20planilha%20final%20corrigida%20todos%20meses%20com%20resultados%20acima%20das%20coluna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Pen%20driver\UFPEL\Turma%208\Ronaldo\planilha%20de%20coleta%20de%20dados\Ronaldo%20%20planilha%20final%20corrigida%20todos%20meses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G:\Pen%20driver\UFPEL\Turma%208\Ronaldo\planilha%20de%20coleta%20de%20dados\C&#243;pia%20de%20Ronaldo%20%20planilha%20final%20corrigida%20todos%20meses%20com%20resultados%20acima%20das%20colunas.xlsx" TargetMode="External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naldo\Downloads\C&#243;pia%20de%20Ronaldo%20%20planilha%20final%20corrigida%20todos%20meses%20com%20resultados%20acima%20das%20coluna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especialidad\C&#243;pia%20de%20Ronaldo%20%20planilha%20final%20corrigida%20todos%20meses%20com%20resultados%20acima%20das%20coluna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naldo\Downloads\C&#243;pia%20de%20Ronaldo%20%20planilha%20final%20corrigida%20todos%20meses%20com%20resultados%20acima%20das%20coluna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naldo\Downloads\C&#243;pia%20de%20Ronaldo%20%20planilha%20final%20corrigida%20todos%20meses%20com%20resultados%20acima%20das%20coluna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naldo\Downloads\C&#243;pia%20de%20Ronaldo%20%20planilha%20final%20corrigida%20todos%20meses%20com%20resultados%20acima%20das%20coluna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naldo\Downloads\C&#243;pia%20de%20Ronaldo%20%20planilha%20final%20corrigida%20todos%20meses%20com%20resultados%20acima%20das%20coluna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US"/>
  <c:chart>
    <c:title>
      <c:layout/>
      <c:spPr>
        <a:noFill/>
        <a:ln w="25400">
          <a:noFill/>
        </a:ln>
      </c:spPr>
      <c:txPr>
        <a:bodyPr/>
        <a:lstStyle/>
        <a:p>
          <a:pPr algn="ctr" rtl="1">
            <a:defRPr lang="pt-BR"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US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Indicadores!$C$4</c:f>
              <c:strCache>
                <c:ptCount val="1"/>
                <c:pt idx="0">
                  <c:v>Cobertura do programa de atenção ao  hipertenso na unidade de saúde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dLbls>
            <c:dLbl>
              <c:idx val="3"/>
              <c:delete val="1"/>
            </c:dLbl>
            <c:txPr>
              <a:bodyPr/>
              <a:lstStyle/>
              <a:p>
                <a:pPr>
                  <a:defRPr lang="pt-BR" sz="1400" b="1"/>
                </a:pPr>
                <a:endParaRPr lang="es-US"/>
              </a:p>
            </c:txPr>
            <c:dLblPos val="outEnd"/>
            <c:showVal val="1"/>
          </c:dLbls>
          <c:cat>
            <c:strRef>
              <c:f>Indicadores!$D$3:$G$3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Indicadores!$D$4:$G$4</c:f>
              <c:numCache>
                <c:formatCode>0.0%</c:formatCode>
                <c:ptCount val="4"/>
                <c:pt idx="0">
                  <c:v>0.24489795918367346</c:v>
                </c:pt>
                <c:pt idx="1">
                  <c:v>0.50793650793650758</c:v>
                </c:pt>
                <c:pt idx="2">
                  <c:v>0.73922902494331122</c:v>
                </c:pt>
                <c:pt idx="3">
                  <c:v>0</c:v>
                </c:pt>
              </c:numCache>
            </c:numRef>
          </c:val>
        </c:ser>
        <c:axId val="73254016"/>
        <c:axId val="73255552"/>
      </c:barChart>
      <c:catAx>
        <c:axId val="7325401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US"/>
          </a:p>
        </c:txPr>
        <c:crossAx val="73255552"/>
        <c:crosses val="autoZero"/>
        <c:auto val="1"/>
        <c:lblAlgn val="ctr"/>
        <c:lblOffset val="100"/>
      </c:catAx>
      <c:valAx>
        <c:axId val="73255552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US"/>
          </a:p>
        </c:txPr>
        <c:crossAx val="73254016"/>
        <c:crosses val="autoZero"/>
        <c:crossBetween val="between"/>
        <c:majorUnit val="0.2"/>
        <c:min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US"/>
  <c:chart>
    <c:title>
      <c:layout>
        <c:manualLayout>
          <c:xMode val="edge"/>
          <c:yMode val="edge"/>
          <c:x val="0.12130652725786326"/>
          <c:y val="3.7757972561122392E-2"/>
        </c:manualLayout>
      </c:layout>
      <c:spPr>
        <a:noFill/>
        <a:ln w="25400">
          <a:noFill/>
        </a:ln>
      </c:spPr>
      <c:txPr>
        <a:bodyPr/>
        <a:lstStyle/>
        <a:p>
          <a:pPr algn="ctr" rtl="1">
            <a:defRPr lang="pt-BR"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US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Indicadores!$C$43</c:f>
              <c:strCache>
                <c:ptCount val="1"/>
                <c:pt idx="0">
                  <c:v>Proporção de hipertensos com estratificação de risco cardiovascular por  exame clínico em dia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dLbl>
              <c:idx val="3"/>
              <c:delete val="1"/>
            </c:dLbl>
            <c:txPr>
              <a:bodyPr/>
              <a:lstStyle/>
              <a:p>
                <a:pPr>
                  <a:defRPr lang="pt-BR" sz="1200" b="1"/>
                </a:pPr>
                <a:endParaRPr lang="es-US"/>
              </a:p>
            </c:txPr>
            <c:showVal val="1"/>
          </c:dLbls>
          <c:cat>
            <c:strRef>
              <c:f>Indicadores!$D$42:$G$42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Indicadores!$D$43:$G$43</c:f>
              <c:numCache>
                <c:formatCode>0.0%</c:formatCode>
                <c:ptCount val="4"/>
                <c:pt idx="0">
                  <c:v>0.95370370370370372</c:v>
                </c:pt>
                <c:pt idx="1">
                  <c:v>0.97321428571428559</c:v>
                </c:pt>
                <c:pt idx="2">
                  <c:v>0.98159509202454065</c:v>
                </c:pt>
                <c:pt idx="3">
                  <c:v>0</c:v>
                </c:pt>
              </c:numCache>
            </c:numRef>
          </c:val>
        </c:ser>
        <c:axId val="85212160"/>
        <c:axId val="85213952"/>
      </c:barChart>
      <c:catAx>
        <c:axId val="8521216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US"/>
          </a:p>
        </c:txPr>
        <c:crossAx val="85213952"/>
        <c:crosses val="autoZero"/>
        <c:auto val="1"/>
        <c:lblAlgn val="ctr"/>
        <c:lblOffset val="100"/>
      </c:catAx>
      <c:valAx>
        <c:axId val="85213952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US"/>
          </a:p>
        </c:txPr>
        <c:crossAx val="8521216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U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US"/>
  <c:chart>
    <c:title>
      <c:layout/>
      <c:spPr>
        <a:noFill/>
        <a:ln w="25400">
          <a:noFill/>
        </a:ln>
      </c:spPr>
      <c:txPr>
        <a:bodyPr/>
        <a:lstStyle/>
        <a:p>
          <a:pPr algn="ctr" rtl="1">
            <a:defRPr lang="pt-BR"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US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Indicadores!$S$43</c:f>
              <c:strCache>
                <c:ptCount val="1"/>
                <c:pt idx="0">
                  <c:v>Proporção de diabéticos com estratificação de risco cardiovascular por  exame clínico em dia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dLbl>
              <c:idx val="3"/>
              <c:delete val="1"/>
            </c:dLbl>
            <c:txPr>
              <a:bodyPr/>
              <a:lstStyle/>
              <a:p>
                <a:pPr>
                  <a:defRPr lang="pt-BR" sz="1200" b="1"/>
                </a:pPr>
                <a:endParaRPr lang="es-US"/>
              </a:p>
            </c:txPr>
            <c:showVal val="1"/>
          </c:dLbls>
          <c:cat>
            <c:strRef>
              <c:f>Indicadores!$T$42:$W$42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Indicadores!$T$43:$W$43</c:f>
              <c:numCache>
                <c:formatCode>0.0%</c:formatCode>
                <c:ptCount val="4"/>
                <c:pt idx="0">
                  <c:v>0.97058823529411764</c:v>
                </c:pt>
                <c:pt idx="1">
                  <c:v>0.98765432098765216</c:v>
                </c:pt>
                <c:pt idx="2">
                  <c:v>0.99145299145298937</c:v>
                </c:pt>
                <c:pt idx="3">
                  <c:v>0</c:v>
                </c:pt>
              </c:numCache>
            </c:numRef>
          </c:val>
        </c:ser>
        <c:axId val="85251968"/>
        <c:axId val="85253504"/>
      </c:barChart>
      <c:catAx>
        <c:axId val="8525196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US"/>
          </a:p>
        </c:txPr>
        <c:crossAx val="85253504"/>
        <c:crosses val="autoZero"/>
        <c:auto val="1"/>
        <c:lblAlgn val="ctr"/>
        <c:lblOffset val="100"/>
      </c:catAx>
      <c:valAx>
        <c:axId val="85253504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US"/>
          </a:p>
        </c:txPr>
        <c:crossAx val="8525196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US"/>
  <c:chart>
    <c:title>
      <c:layout/>
      <c:txPr>
        <a:bodyPr/>
        <a:lstStyle/>
        <a:p>
          <a:pPr>
            <a:defRPr lang="pt-BR"/>
          </a:pPr>
          <a:endParaRPr lang="es-US"/>
        </a:p>
      </c:txPr>
    </c:title>
    <c:plotArea>
      <c:layout/>
      <c:barChart>
        <c:barDir val="col"/>
        <c:grouping val="clustered"/>
        <c:ser>
          <c:idx val="1"/>
          <c:order val="0"/>
          <c:tx>
            <c:strRef>
              <c:f>Indicadores!$S$4</c:f>
              <c:strCache>
                <c:ptCount val="1"/>
                <c:pt idx="0">
                  <c:v>Cobertura do programa de atenção ao  diabético na unidade de saúde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dLbl>
              <c:idx val="3"/>
              <c:delete val="1"/>
            </c:dLbl>
            <c:txPr>
              <a:bodyPr/>
              <a:lstStyle/>
              <a:p>
                <a:pPr>
                  <a:defRPr lang="pt-BR" sz="1400" b="1"/>
                </a:pPr>
                <a:endParaRPr lang="es-US"/>
              </a:p>
            </c:txPr>
            <c:showVal val="1"/>
          </c:dLbls>
          <c:cat>
            <c:strRef>
              <c:f>Indicadores!$T$3:$W$3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Indicadores!$T$4:$W$4</c:f>
              <c:numCache>
                <c:formatCode>0.0%</c:formatCode>
                <c:ptCount val="4"/>
                <c:pt idx="0">
                  <c:v>0.29059829059829062</c:v>
                </c:pt>
                <c:pt idx="1">
                  <c:v>0.69230769230769262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axId val="79133312"/>
        <c:axId val="79151488"/>
      </c:barChart>
      <c:catAx>
        <c:axId val="7913331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US"/>
          </a:p>
        </c:txPr>
        <c:crossAx val="79151488"/>
        <c:crosses val="autoZero"/>
        <c:auto val="1"/>
        <c:lblAlgn val="ctr"/>
        <c:lblOffset val="100"/>
      </c:catAx>
      <c:valAx>
        <c:axId val="79151488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txPr>
          <a:bodyPr rot="0" vert="horz"/>
          <a:lstStyle/>
          <a:p>
            <a:pPr>
              <a:defRPr lang="pt-BR"/>
            </a:pPr>
            <a:endParaRPr lang="es-US"/>
          </a:p>
        </c:txPr>
        <c:crossAx val="79133312"/>
        <c:crosses val="autoZero"/>
        <c:crossBetween val="between"/>
        <c:majorUnit val="0.2"/>
        <c:min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US"/>
  <c:style val="18"/>
  <c:clrMapOvr bg1="lt1" tx1="dk1" bg2="lt2" tx2="dk2" accent1="accent1" accent2="accent2" accent3="accent3" accent4="accent4" accent5="accent5" accent6="accent6" hlink="hlink" folHlink="folHlink"/>
  <c:chart>
    <c:title>
      <c:layout/>
      <c:spPr>
        <a:noFill/>
        <a:ln w="25400">
          <a:noFill/>
        </a:ln>
      </c:spPr>
      <c:txPr>
        <a:bodyPr/>
        <a:lstStyle/>
        <a:p>
          <a:pPr algn="ctr" rtl="1">
            <a:defRPr lang="pt-BR"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US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Indicadores!$C$10</c:f>
              <c:strCache>
                <c:ptCount val="1"/>
                <c:pt idx="0">
                  <c:v>Proporção de hipertensos com o exame clínico em dia de acordo com o protocolo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dLbl>
              <c:idx val="3"/>
              <c:delete val="1"/>
            </c:dLbl>
            <c:txPr>
              <a:bodyPr/>
              <a:lstStyle/>
              <a:p>
                <a:pPr>
                  <a:defRPr lang="pt-BR" sz="1200" b="1"/>
                </a:pPr>
                <a:endParaRPr lang="es-US"/>
              </a:p>
            </c:txPr>
            <c:showVal val="1"/>
          </c:dLbls>
          <c:cat>
            <c:strRef>
              <c:f>Indicadores!$D$9:$G$9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Indicadores!$D$10:$G$10</c:f>
              <c:numCache>
                <c:formatCode>0.0%</c:formatCode>
                <c:ptCount val="4"/>
                <c:pt idx="0">
                  <c:v>0.96296296296296191</c:v>
                </c:pt>
                <c:pt idx="1">
                  <c:v>0.96875000000000056</c:v>
                </c:pt>
                <c:pt idx="2">
                  <c:v>0.97546012269938664</c:v>
                </c:pt>
                <c:pt idx="3">
                  <c:v>0</c:v>
                </c:pt>
              </c:numCache>
            </c:numRef>
          </c:val>
        </c:ser>
        <c:axId val="84421632"/>
        <c:axId val="84628224"/>
      </c:barChart>
      <c:catAx>
        <c:axId val="8442163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US"/>
          </a:p>
        </c:txPr>
        <c:crossAx val="84628224"/>
        <c:crosses val="autoZero"/>
        <c:auto val="1"/>
        <c:lblAlgn val="ctr"/>
        <c:lblOffset val="100"/>
      </c:catAx>
      <c:valAx>
        <c:axId val="84628224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US"/>
          </a:p>
        </c:txPr>
        <c:crossAx val="8442163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US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US"/>
  <c:chart>
    <c:title>
      <c:layout/>
      <c:spPr>
        <a:noFill/>
        <a:ln w="25400">
          <a:noFill/>
        </a:ln>
      </c:spPr>
      <c:txPr>
        <a:bodyPr/>
        <a:lstStyle/>
        <a:p>
          <a:pPr algn="ctr" rtl="1">
            <a:defRPr lang="pt-BR"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US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Indicadores!$S$10</c:f>
              <c:strCache>
                <c:ptCount val="1"/>
                <c:pt idx="0">
                  <c:v>Proporção de diabéticos com o exame clínico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dLbl>
              <c:idx val="3"/>
              <c:delete val="1"/>
            </c:dLbl>
            <c:txPr>
              <a:bodyPr/>
              <a:lstStyle/>
              <a:p>
                <a:pPr>
                  <a:defRPr lang="pt-BR" sz="1200" b="1"/>
                </a:pPr>
                <a:endParaRPr lang="es-US"/>
              </a:p>
            </c:txPr>
            <c:showVal val="1"/>
          </c:dLbls>
          <c:cat>
            <c:strRef>
              <c:f>Indicadores!$T$9:$W$9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Indicadores!$T$10:$W$10</c:f>
              <c:numCache>
                <c:formatCode>0.0%</c:formatCode>
                <c:ptCount val="4"/>
                <c:pt idx="0">
                  <c:v>0.97058823529411764</c:v>
                </c:pt>
                <c:pt idx="1">
                  <c:v>0.98765432098765216</c:v>
                </c:pt>
                <c:pt idx="2">
                  <c:v>0.99145299145298937</c:v>
                </c:pt>
                <c:pt idx="3">
                  <c:v>0</c:v>
                </c:pt>
              </c:numCache>
            </c:numRef>
          </c:val>
        </c:ser>
        <c:axId val="79112448"/>
        <c:axId val="84467712"/>
      </c:barChart>
      <c:catAx>
        <c:axId val="7911244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US"/>
          </a:p>
        </c:txPr>
        <c:crossAx val="84467712"/>
        <c:crosses val="autoZero"/>
        <c:auto val="1"/>
        <c:lblAlgn val="ctr"/>
        <c:lblOffset val="100"/>
      </c:catAx>
      <c:valAx>
        <c:axId val="84467712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US"/>
          </a:p>
        </c:txPr>
        <c:crossAx val="7911244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US"/>
  <c:chart>
    <c:title>
      <c:tx>
        <c:rich>
          <a:bodyPr/>
          <a:lstStyle/>
          <a:p>
            <a:pPr>
              <a:defRPr lang="pt-BR"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/>
              <a:t>Proporção de hipertensos com os exames complementares em dia de acordo com o protocolo</a:t>
            </a:r>
          </a:p>
        </c:rich>
      </c:tx>
      <c:layout/>
      <c:spPr>
        <a:noFill/>
        <a:ln w="25400">
          <a:noFill/>
        </a:ln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Indicadores!$C$15</c:f>
              <c:strCache>
                <c:ptCount val="1"/>
                <c:pt idx="0">
                  <c:v>Proporção de hipertensos com os exames complementares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dLbl>
              <c:idx val="3"/>
              <c:delete val="1"/>
            </c:dLbl>
            <c:txPr>
              <a:bodyPr/>
              <a:lstStyle/>
              <a:p>
                <a:pPr>
                  <a:defRPr lang="pt-BR" sz="1200" b="1"/>
                </a:pPr>
                <a:endParaRPr lang="es-US"/>
              </a:p>
            </c:txPr>
            <c:showVal val="1"/>
          </c:dLbls>
          <c:cat>
            <c:strRef>
              <c:f>Indicadores!$D$14:$G$14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Indicadores!$D$15:$G$15</c:f>
              <c:numCache>
                <c:formatCode>0.0%</c:formatCode>
                <c:ptCount val="4"/>
                <c:pt idx="0">
                  <c:v>0.96296296296296213</c:v>
                </c:pt>
                <c:pt idx="1">
                  <c:v>0.96875000000000044</c:v>
                </c:pt>
                <c:pt idx="2">
                  <c:v>0.97546012269938664</c:v>
                </c:pt>
                <c:pt idx="3">
                  <c:v>0</c:v>
                </c:pt>
              </c:numCache>
            </c:numRef>
          </c:val>
        </c:ser>
        <c:axId val="84669184"/>
        <c:axId val="84670720"/>
      </c:barChart>
      <c:catAx>
        <c:axId val="8466918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US"/>
          </a:p>
        </c:txPr>
        <c:crossAx val="84670720"/>
        <c:crosses val="autoZero"/>
        <c:auto val="1"/>
        <c:lblAlgn val="ctr"/>
        <c:lblOffset val="100"/>
      </c:catAx>
      <c:valAx>
        <c:axId val="84670720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US"/>
          </a:p>
        </c:txPr>
        <c:crossAx val="8466918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US"/>
  <c:style val="18"/>
  <c:chart>
    <c:title>
      <c:layout/>
      <c:spPr>
        <a:noFill/>
        <a:ln w="25400">
          <a:noFill/>
        </a:ln>
      </c:spPr>
      <c:txPr>
        <a:bodyPr/>
        <a:lstStyle/>
        <a:p>
          <a:pPr algn="ctr" rtl="1">
            <a:defRPr lang="pt-BR"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US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Indicadores!$C$21</c:f>
              <c:strCache>
                <c:ptCount val="1"/>
                <c:pt idx="0">
                  <c:v>Proporção de hipertensos com prescrição de medicamentos da Farmácia Popular/Hiperdia priorizada.      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dLbl>
              <c:idx val="3"/>
              <c:delete val="1"/>
            </c:dLbl>
            <c:txPr>
              <a:bodyPr/>
              <a:lstStyle/>
              <a:p>
                <a:pPr>
                  <a:defRPr lang="pt-BR" sz="1200" b="1"/>
                </a:pPr>
                <a:endParaRPr lang="es-US"/>
              </a:p>
            </c:txPr>
            <c:showVal val="1"/>
          </c:dLbls>
          <c:cat>
            <c:strRef>
              <c:f>Indicadores!$D$20:$G$20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Indicadores!$D$21:$G$21</c:f>
              <c:numCache>
                <c:formatCode>0.0%</c:formatCode>
                <c:ptCount val="4"/>
                <c:pt idx="0">
                  <c:v>0.91666666666666652</c:v>
                </c:pt>
                <c:pt idx="1">
                  <c:v>0.90625</c:v>
                </c:pt>
                <c:pt idx="2">
                  <c:v>0.88957055214723857</c:v>
                </c:pt>
                <c:pt idx="3">
                  <c:v>0</c:v>
                </c:pt>
              </c:numCache>
            </c:numRef>
          </c:val>
        </c:ser>
        <c:axId val="84527360"/>
        <c:axId val="84533248"/>
      </c:barChart>
      <c:catAx>
        <c:axId val="8452736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US"/>
          </a:p>
        </c:txPr>
        <c:crossAx val="84533248"/>
        <c:crosses val="autoZero"/>
        <c:auto val="1"/>
        <c:lblAlgn val="ctr"/>
        <c:lblOffset val="100"/>
      </c:catAx>
      <c:valAx>
        <c:axId val="84533248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US"/>
          </a:p>
        </c:txPr>
        <c:crossAx val="8452736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US"/>
  <c:chart>
    <c:title>
      <c:layout/>
      <c:spPr>
        <a:noFill/>
        <a:ln w="25400">
          <a:noFill/>
        </a:ln>
      </c:spPr>
      <c:txPr>
        <a:bodyPr/>
        <a:lstStyle/>
        <a:p>
          <a:pPr algn="ctr" rtl="1">
            <a:defRPr lang="pt-BR"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US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Indicadores!$S$21</c:f>
              <c:strCache>
                <c:ptCount val="1"/>
                <c:pt idx="0">
                  <c:v>Proporção de diabéticos com prescrição de medicamentos da Farmácia Popular/Hiperdia priorizada.      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dLbl>
              <c:idx val="3"/>
              <c:delete val="1"/>
            </c:dLbl>
            <c:txPr>
              <a:bodyPr/>
              <a:lstStyle/>
              <a:p>
                <a:pPr>
                  <a:defRPr lang="pt-BR" sz="1200" b="1"/>
                </a:pPr>
                <a:endParaRPr lang="es-US"/>
              </a:p>
            </c:txPr>
            <c:showVal val="1"/>
          </c:dLbls>
          <c:cat>
            <c:strRef>
              <c:f>Indicadores!$T$20:$W$20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Indicadores!$T$21:$W$21</c:f>
              <c:numCache>
                <c:formatCode>0.0%</c:formatCode>
                <c:ptCount val="4"/>
                <c:pt idx="0">
                  <c:v>0.93939393939393945</c:v>
                </c:pt>
                <c:pt idx="1">
                  <c:v>0.95000000000000062</c:v>
                </c:pt>
                <c:pt idx="2">
                  <c:v>0.9137931034482778</c:v>
                </c:pt>
                <c:pt idx="3">
                  <c:v>0</c:v>
                </c:pt>
              </c:numCache>
            </c:numRef>
          </c:val>
        </c:ser>
        <c:axId val="84687872"/>
        <c:axId val="84730624"/>
      </c:barChart>
      <c:catAx>
        <c:axId val="8468787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US"/>
          </a:p>
        </c:txPr>
        <c:crossAx val="84730624"/>
        <c:crosses val="autoZero"/>
        <c:auto val="1"/>
        <c:lblAlgn val="ctr"/>
        <c:lblOffset val="100"/>
      </c:catAx>
      <c:valAx>
        <c:axId val="84730624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US"/>
          </a:p>
        </c:txPr>
        <c:crossAx val="8468787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US"/>
  <c:style val="18"/>
  <c:chart>
    <c:title>
      <c:layout/>
      <c:spPr>
        <a:noFill/>
        <a:ln w="25400">
          <a:noFill/>
        </a:ln>
      </c:spPr>
      <c:txPr>
        <a:bodyPr/>
        <a:lstStyle/>
        <a:p>
          <a:pPr algn="ctr" rtl="1">
            <a:defRPr lang="pt-BR"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US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Indicadores!$C$27</c:f>
              <c:strCache>
                <c:ptCount val="1"/>
                <c:pt idx="0">
                  <c:v>Proporção de hipertensos com avaliação da necessidade de atendimento odontológico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dLbl>
              <c:idx val="3"/>
              <c:delete val="1"/>
            </c:dLbl>
            <c:txPr>
              <a:bodyPr/>
              <a:lstStyle/>
              <a:p>
                <a:pPr>
                  <a:defRPr lang="pt-BR" sz="1400" b="1"/>
                </a:pPr>
                <a:endParaRPr lang="es-US"/>
              </a:p>
            </c:txPr>
            <c:showVal val="1"/>
          </c:dLbls>
          <c:cat>
            <c:strRef>
              <c:f>Indicadores!$D$26:$G$26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Indicadores!$D$27:$G$27</c:f>
              <c:numCache>
                <c:formatCode>0.0%</c:formatCode>
                <c:ptCount val="4"/>
                <c:pt idx="0">
                  <c:v>0.58333333333333337</c:v>
                </c:pt>
                <c:pt idx="1">
                  <c:v>0.39732142857142888</c:v>
                </c:pt>
                <c:pt idx="2">
                  <c:v>0.36503067484662582</c:v>
                </c:pt>
                <c:pt idx="3">
                  <c:v>0</c:v>
                </c:pt>
              </c:numCache>
            </c:numRef>
          </c:val>
        </c:ser>
        <c:axId val="84576512"/>
        <c:axId val="84582400"/>
      </c:barChart>
      <c:catAx>
        <c:axId val="8457651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US"/>
          </a:p>
        </c:txPr>
        <c:crossAx val="84582400"/>
        <c:crosses val="autoZero"/>
        <c:auto val="1"/>
        <c:lblAlgn val="ctr"/>
        <c:lblOffset val="100"/>
      </c:catAx>
      <c:valAx>
        <c:axId val="84582400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US"/>
          </a:p>
        </c:txPr>
        <c:crossAx val="8457651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US"/>
  <c:style val="18"/>
  <c:chart>
    <c:title>
      <c:layout/>
      <c:spPr>
        <a:noFill/>
        <a:ln w="25400">
          <a:noFill/>
        </a:ln>
      </c:spPr>
      <c:txPr>
        <a:bodyPr/>
        <a:lstStyle/>
        <a:p>
          <a:pPr algn="ctr" rtl="1">
            <a:defRPr lang="pt-BR"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US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Indicadores!$S$27</c:f>
              <c:strCache>
                <c:ptCount val="1"/>
                <c:pt idx="0">
                  <c:v>Proporção de diabéticos com avaliação da necessidade de atendimento odontológico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dLbl>
              <c:idx val="3"/>
              <c:delete val="1"/>
            </c:dLbl>
            <c:txPr>
              <a:bodyPr/>
              <a:lstStyle/>
              <a:p>
                <a:pPr>
                  <a:defRPr lang="pt-BR" sz="1400" b="1"/>
                </a:pPr>
                <a:endParaRPr lang="es-US"/>
              </a:p>
            </c:txPr>
            <c:showVal val="1"/>
          </c:dLbls>
          <c:cat>
            <c:strRef>
              <c:f>Indicadores!$T$26:$W$26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Indicadores!$T$27:$W$27</c:f>
              <c:numCache>
                <c:formatCode>0.0%</c:formatCode>
                <c:ptCount val="4"/>
                <c:pt idx="0">
                  <c:v>0.70588235294117663</c:v>
                </c:pt>
                <c:pt idx="1">
                  <c:v>0.46913580246913505</c:v>
                </c:pt>
                <c:pt idx="2">
                  <c:v>0.4615384615384624</c:v>
                </c:pt>
                <c:pt idx="3">
                  <c:v>0</c:v>
                </c:pt>
              </c:numCache>
            </c:numRef>
          </c:val>
        </c:ser>
        <c:axId val="85088128"/>
        <c:axId val="85089664"/>
      </c:barChart>
      <c:catAx>
        <c:axId val="8508812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US"/>
          </a:p>
        </c:txPr>
        <c:crossAx val="85089664"/>
        <c:crosses val="autoZero"/>
        <c:auto val="1"/>
        <c:lblAlgn val="ctr"/>
        <c:lblOffset val="100"/>
      </c:catAx>
      <c:valAx>
        <c:axId val="85089664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US"/>
          </a:p>
        </c:txPr>
        <c:crossAx val="8508812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F9B40C6-284A-4C7B-A427-9ECB20536702}" type="datetimeFigureOut">
              <a:rPr lang="pt-BR" altLang="en-US"/>
              <a:pPr>
                <a:defRPr/>
              </a:pPr>
              <a:t>16/09/2015</a:t>
            </a:fld>
            <a:endParaRPr lang="pt-BR" altLang="en-US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96063A5-1FC1-4BF3-A6DF-E454ACE83318}" type="slidenum">
              <a:rPr lang="pt-BR" altLang="en-US"/>
              <a:pPr/>
              <a:t>‹Nº›</a:t>
            </a:fld>
            <a:endParaRPr lang="pt-B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A33AF-C2AD-4AE1-9582-46AE6D472901}" type="datetimeFigureOut">
              <a:rPr lang="pt-BR" altLang="en-US"/>
              <a:pPr>
                <a:defRPr/>
              </a:pPr>
              <a:t>16/09/2015</a:t>
            </a:fld>
            <a:endParaRPr lang="pt-BR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B17C4F-6201-4B60-948A-E4E69602CB42}" type="slidenum">
              <a:rPr lang="pt-BR" altLang="en-US"/>
              <a:pPr/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2F8CD-7DB9-47D9-9D6D-D936FD86FC2C}" type="datetimeFigureOut">
              <a:rPr lang="pt-BR" altLang="en-US"/>
              <a:pPr>
                <a:defRPr/>
              </a:pPr>
              <a:t>16/09/2015</a:t>
            </a:fld>
            <a:endParaRPr lang="pt-BR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0B7006-CFEC-41F2-82CE-5C8A2FF3A08A}" type="slidenum">
              <a:rPr lang="pt-BR" altLang="en-US"/>
              <a:pPr/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C6701-871F-4F89-8193-C1B4D3D2586D}" type="datetimeFigureOut">
              <a:rPr lang="pt-BR" altLang="en-US"/>
              <a:pPr>
                <a:defRPr/>
              </a:pPr>
              <a:t>16/09/2015</a:t>
            </a:fld>
            <a:endParaRPr lang="pt-BR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76BDA9-B902-466A-AC7C-B9F2C14EF966}" type="slidenum">
              <a:rPr lang="pt-BR" altLang="en-US"/>
              <a:pPr/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57660-869F-42F4-A3D6-C3CC5CDE4228}" type="datetimeFigureOut">
              <a:rPr lang="pt-BR" altLang="en-US"/>
              <a:pPr>
                <a:defRPr/>
              </a:pPr>
              <a:t>16/09/2015</a:t>
            </a:fld>
            <a:endParaRPr lang="pt-BR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B857F6-E574-4912-B0BE-0DBAC20CA21C}" type="slidenum">
              <a:rPr lang="pt-BR" altLang="en-US"/>
              <a:pPr/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A1919-AF5A-45C2-91D1-8AFDDAD52556}" type="datetimeFigureOut">
              <a:rPr lang="pt-BR" altLang="en-US"/>
              <a:pPr>
                <a:defRPr/>
              </a:pPr>
              <a:t>16/09/2015</a:t>
            </a:fld>
            <a:endParaRPr lang="pt-BR" altLang="en-US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5797FA-9125-46BA-B4D4-B51335C378BB}" type="slidenum">
              <a:rPr lang="pt-BR" altLang="en-US"/>
              <a:pPr/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AABCB-46C9-4415-A4A9-0170E830E5A2}" type="datetimeFigureOut">
              <a:rPr lang="pt-BR" altLang="en-US"/>
              <a:pPr>
                <a:defRPr/>
              </a:pPr>
              <a:t>16/09/2015</a:t>
            </a:fld>
            <a:endParaRPr lang="pt-BR" altLang="en-US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CB423C-B07D-47EA-BC4E-4EEC0BE2EBDA}" type="slidenum">
              <a:rPr lang="pt-BR" altLang="en-US"/>
              <a:pPr/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F05FF-EDDE-45A6-BAE7-8B5936FE3E11}" type="datetimeFigureOut">
              <a:rPr lang="pt-BR" altLang="en-US"/>
              <a:pPr>
                <a:defRPr/>
              </a:pPr>
              <a:t>16/09/2015</a:t>
            </a:fld>
            <a:endParaRPr lang="pt-BR" altLang="en-US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DFAEA9-29BD-40E3-AF7E-0894A9C994B0}" type="slidenum">
              <a:rPr lang="pt-BR" altLang="en-US"/>
              <a:pPr/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565B6-E948-451B-ACF5-618126CEE778}" type="datetimeFigureOut">
              <a:rPr lang="pt-BR" altLang="en-US"/>
              <a:pPr>
                <a:defRPr/>
              </a:pPr>
              <a:t>16/09/2015</a:t>
            </a:fld>
            <a:endParaRPr lang="pt-BR" altLang="en-US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B6A231-7D43-4155-A42D-9640DC0C1090}" type="slidenum">
              <a:rPr lang="pt-BR" altLang="en-US"/>
              <a:pPr/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A17A2-4D81-46F3-B24C-0578092C4286}" type="datetimeFigureOut">
              <a:rPr lang="pt-BR" altLang="en-US"/>
              <a:pPr>
                <a:defRPr/>
              </a:pPr>
              <a:t>16/09/2015</a:t>
            </a:fld>
            <a:endParaRPr lang="pt-BR" altLang="en-US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E81B2-BD52-413B-A18A-1BC89B3167F2}" type="slidenum">
              <a:rPr lang="pt-BR" altLang="en-US"/>
              <a:pPr/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E0D94-B4BA-4106-87FE-1BE1DC4319AC}" type="datetimeFigureOut">
              <a:rPr lang="pt-BR" altLang="en-US"/>
              <a:pPr>
                <a:defRPr/>
              </a:pPr>
              <a:t>16/09/2015</a:t>
            </a:fld>
            <a:endParaRPr lang="pt-BR" altLang="en-US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2E2980-CC1A-425B-9979-CE3BDC27AABD}" type="slidenum">
              <a:rPr lang="pt-BR" altLang="en-US"/>
              <a:pPr/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smtClean="0"/>
              <a:t>Clique para editar os estilos do texto mestre</a:t>
            </a:r>
          </a:p>
          <a:p>
            <a:pPr lvl="1"/>
            <a:r>
              <a:rPr lang="pt-BR" altLang="en-US" smtClean="0"/>
              <a:t>Segundo nível</a:t>
            </a:r>
          </a:p>
          <a:p>
            <a:pPr lvl="2"/>
            <a:r>
              <a:rPr lang="pt-BR" altLang="en-US" smtClean="0"/>
              <a:t>Terceiro nível</a:t>
            </a:r>
          </a:p>
          <a:p>
            <a:pPr lvl="3"/>
            <a:r>
              <a:rPr lang="pt-BR" altLang="en-US" smtClean="0"/>
              <a:t>Quarto nível</a:t>
            </a:r>
          </a:p>
          <a:p>
            <a:pPr lvl="4"/>
            <a:r>
              <a:rPr lang="pt-BR" altLang="en-US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B8A7A2C-D622-4333-88D7-E826AEDB7392}" type="datetimeFigureOut">
              <a:rPr lang="pt-BR" altLang="en-US"/>
              <a:pPr>
                <a:defRPr/>
              </a:pPr>
              <a:t>16/09/2015</a:t>
            </a:fld>
            <a:endParaRPr lang="pt-BR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2ED9E863-266D-4912-BB61-081B427A80A5}" type="slidenum">
              <a:rPr lang="pt-BR" altLang="en-US"/>
              <a:pPr/>
              <a:t>‹Nº›</a:t>
            </a:fld>
            <a:endParaRPr lang="pt-BR" altLang="en-US"/>
          </a:p>
        </p:txBody>
      </p:sp>
      <p:pic>
        <p:nvPicPr>
          <p:cNvPr id="1031" name="Imagem 7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03" r:id="rId1"/>
    <p:sldLayoutId id="2147483993" r:id="rId2"/>
    <p:sldLayoutId id="2147483994" r:id="rId3"/>
    <p:sldLayoutId id="2147483995" r:id="rId4"/>
    <p:sldLayoutId id="2147483996" r:id="rId5"/>
    <p:sldLayoutId id="2147483997" r:id="rId6"/>
    <p:sldLayoutId id="2147483998" r:id="rId7"/>
    <p:sldLayoutId id="2147483999" r:id="rId8"/>
    <p:sldLayoutId id="2147484000" r:id="rId9"/>
    <p:sldLayoutId id="2147484001" r:id="rId10"/>
    <p:sldLayoutId id="214748400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m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1069975" y="2932113"/>
            <a:ext cx="4897438" cy="647700"/>
          </a:xfrm>
        </p:spPr>
        <p:txBody>
          <a:bodyPr/>
          <a:lstStyle/>
          <a:p>
            <a:pPr algn="r">
              <a:buFont typeface="Arial" charset="0"/>
              <a:buNone/>
              <a:defRPr/>
            </a:pPr>
            <a:r>
              <a:rPr lang="en-US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Arial" pitchFamily="34" charset="0"/>
              </a:rPr>
              <a:t>Universidade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ＭＳ Ｐゴシック" charset="0"/>
                <a:cs typeface="Arial" pitchFamily="34" charset="0"/>
              </a:rPr>
              <a:t> Federal de Pelotas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  <a:ea typeface="ＭＳ Ｐゴシック" charset="0"/>
              <a:cs typeface="Arial" pitchFamily="34" charset="0"/>
            </a:endParaRPr>
          </a:p>
        </p:txBody>
      </p:sp>
      <p:sp>
        <p:nvSpPr>
          <p:cNvPr id="10" name="Rectangle 8"/>
          <p:cNvSpPr/>
          <p:nvPr/>
        </p:nvSpPr>
        <p:spPr>
          <a:xfrm>
            <a:off x="1849438" y="1635125"/>
            <a:ext cx="4117975" cy="1323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err="1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Especialização</a:t>
            </a: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4000" b="1" dirty="0" err="1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em</a:t>
            </a: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 </a:t>
            </a:r>
            <a:b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</a:br>
            <a:r>
              <a:rPr lang="en-US" sz="4000" b="1" dirty="0" err="1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Saúde</a:t>
            </a: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 da </a:t>
            </a:r>
            <a:r>
              <a:rPr lang="en-US" sz="4000" b="1" dirty="0" err="1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Família</a:t>
            </a:r>
            <a:endParaRPr lang="en-US" sz="4000" b="1" dirty="0">
              <a:solidFill>
                <a:schemeClr val="accent1">
                  <a:lumMod val="50000"/>
                </a:schemeClr>
              </a:solidFill>
              <a:latin typeface="Calibri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101" name="Picture 5" descr="logo ufpel2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4392613"/>
            <a:ext cx="592137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Imagem 17" descr="MINISTERIO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39950" y="4514850"/>
            <a:ext cx="836613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Imagem 16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55688" y="4316413"/>
            <a:ext cx="923925" cy="74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Imagem 6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00788" y="1708150"/>
            <a:ext cx="2482850" cy="170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57250"/>
          </a:xfrm>
        </p:spPr>
        <p:txBody>
          <a:bodyPr/>
          <a:lstStyle/>
          <a:p>
            <a:r>
              <a:rPr lang="pt-BR" sz="3600" b="1" dirty="0" smtClean="0"/>
              <a:t>Metodologia - Ações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5720" y="857238"/>
            <a:ext cx="8372476" cy="3394075"/>
          </a:xfrm>
        </p:spPr>
        <p:txBody>
          <a:bodyPr/>
          <a:lstStyle/>
          <a:p>
            <a:pPr marL="0" lvl="0" indent="539750" algn="just" eaLnBrk="1" hangingPunct="1">
              <a:spcBef>
                <a:spcPct val="0"/>
              </a:spcBef>
              <a:buFontTx/>
              <a:buChar char="•"/>
            </a:pPr>
            <a:r>
              <a:rPr lang="pt-BR" sz="2000" dirty="0" smtClean="0">
                <a:ea typeface="Calibri" pitchFamily="34" charset="0"/>
                <a:cs typeface="Arial" pitchFamily="34" charset="0"/>
              </a:rPr>
              <a:t>Monitorar o número de Hipertensos e Diabéticos cadastrados no programa de atenção a Hipertensão Arterial e a Diabetes </a:t>
            </a:r>
            <a:r>
              <a:rPr lang="pt-BR" sz="2000" dirty="0" err="1" smtClean="0">
                <a:ea typeface="Calibri" pitchFamily="34" charset="0"/>
                <a:cs typeface="Arial" pitchFamily="34" charset="0"/>
              </a:rPr>
              <a:t>Mellitus</a:t>
            </a:r>
            <a:r>
              <a:rPr lang="pt-BR" sz="2000" dirty="0" smtClean="0">
                <a:ea typeface="Calibri" pitchFamily="34" charset="0"/>
                <a:cs typeface="Arial" pitchFamily="34" charset="0"/>
              </a:rPr>
              <a:t> da unidade de saúde semanalmente.</a:t>
            </a:r>
            <a:endParaRPr lang="pt-BR" sz="2000" dirty="0" smtClean="0">
              <a:cs typeface="Arial" pitchFamily="34" charset="0"/>
            </a:endParaRPr>
          </a:p>
          <a:p>
            <a:pPr marL="0" lvl="0" indent="539750" algn="just">
              <a:spcBef>
                <a:spcPct val="0"/>
              </a:spcBef>
              <a:buFontTx/>
              <a:buChar char="•"/>
            </a:pPr>
            <a:r>
              <a:rPr lang="pt-BR" sz="2000" dirty="0" smtClean="0">
                <a:ea typeface="Calibri" pitchFamily="34" charset="0"/>
                <a:cs typeface="Arial" pitchFamily="34" charset="0"/>
              </a:rPr>
              <a:t>Monitorar a qualidade dos registros de hipertensos e diabéticos acompanhados na unidade de saúde.</a:t>
            </a:r>
            <a:endParaRPr lang="pt-BR" sz="2000" dirty="0" smtClean="0">
              <a:cs typeface="Arial" pitchFamily="34" charset="0"/>
            </a:endParaRPr>
          </a:p>
          <a:p>
            <a:pPr marL="0" lvl="0" indent="539750" algn="just">
              <a:spcBef>
                <a:spcPct val="0"/>
              </a:spcBef>
              <a:buFontTx/>
              <a:buChar char="•"/>
            </a:pPr>
            <a:r>
              <a:rPr lang="pt-BR" sz="2000" dirty="0" smtClean="0">
                <a:ea typeface="Calibri" pitchFamily="34" charset="0"/>
                <a:cs typeface="Arial" pitchFamily="34" charset="0"/>
              </a:rPr>
              <a:t>Monitorar a realização de orientação nutricional de hipertensos e diabéticos.</a:t>
            </a:r>
            <a:endParaRPr lang="pt-BR" sz="2000" dirty="0" smtClean="0">
              <a:cs typeface="Arial" pitchFamily="34" charset="0"/>
            </a:endParaRPr>
          </a:p>
          <a:p>
            <a:pPr marL="0" lvl="0" indent="539750" algn="just">
              <a:spcBef>
                <a:spcPct val="0"/>
              </a:spcBef>
              <a:buFontTx/>
              <a:buChar char="•"/>
            </a:pPr>
            <a:r>
              <a:rPr lang="pt-BR" sz="2000" dirty="0" smtClean="0">
                <a:ea typeface="Calibri" pitchFamily="34" charset="0"/>
                <a:cs typeface="Arial" pitchFamily="34" charset="0"/>
              </a:rPr>
              <a:t>Monitorar a realização de orientação para atividade física regular aos hipertensos e diabéticos.</a:t>
            </a:r>
            <a:endParaRPr lang="pt-BR" sz="2000" dirty="0" smtClean="0">
              <a:cs typeface="Arial" pitchFamily="34" charset="0"/>
            </a:endParaRPr>
          </a:p>
          <a:p>
            <a:pPr marL="0" lvl="0" indent="539750" algn="just">
              <a:spcBef>
                <a:spcPct val="0"/>
              </a:spcBef>
              <a:buFontTx/>
              <a:buChar char="•"/>
            </a:pPr>
            <a:r>
              <a:rPr lang="pt-BR" sz="2000" dirty="0" smtClean="0">
                <a:ea typeface="Calibri" pitchFamily="34" charset="0"/>
                <a:cs typeface="Arial" pitchFamily="34" charset="0"/>
              </a:rPr>
              <a:t>Monitorar a realização de orientação sobre riscos do tabagismo aos hipertensos e diabéticos.</a:t>
            </a:r>
            <a:endParaRPr lang="pt-BR" sz="2000" dirty="0" smtClean="0">
              <a:cs typeface="Arial" pitchFamily="34" charset="0"/>
            </a:endParaRPr>
          </a:p>
          <a:p>
            <a:pPr marL="0" lvl="0" indent="539750" algn="just">
              <a:spcBef>
                <a:spcPct val="0"/>
              </a:spcBef>
              <a:buFontTx/>
              <a:buChar char="•"/>
            </a:pPr>
            <a:r>
              <a:rPr lang="pt-BR" sz="2000" dirty="0" smtClean="0">
                <a:ea typeface="Calibri" pitchFamily="34" charset="0"/>
                <a:cs typeface="Arial" pitchFamily="34" charset="0"/>
              </a:rPr>
              <a:t>Garantir o registro dos hipertensos e diabéticos cadastrados no programa.</a:t>
            </a:r>
            <a:endParaRPr lang="es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857250"/>
          </a:xfrm>
        </p:spPr>
        <p:txBody>
          <a:bodyPr/>
          <a:lstStyle/>
          <a:p>
            <a:r>
              <a:rPr lang="pt-BR" b="1" dirty="0" smtClean="0"/>
              <a:t>Metodologia - 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5720" y="714362"/>
            <a:ext cx="8472518" cy="3394075"/>
          </a:xfrm>
        </p:spPr>
        <p:txBody>
          <a:bodyPr/>
          <a:lstStyle/>
          <a:p>
            <a:pPr lvl="0"/>
            <a:r>
              <a:rPr lang="pt-BR" sz="2000" dirty="0" smtClean="0"/>
              <a:t>Melhorar o acolhimento para os usuários portadores de HAS e Diabetes.</a:t>
            </a:r>
            <a:endParaRPr lang="es-US" sz="2000" dirty="0" smtClean="0"/>
          </a:p>
          <a:p>
            <a:pPr lvl="0"/>
            <a:r>
              <a:rPr lang="pt-BR" sz="2000" dirty="0" smtClean="0"/>
              <a:t>Garantir Material adequado para a tomada da medida da pressão arterial (</a:t>
            </a:r>
            <a:r>
              <a:rPr lang="pt-BR" sz="2000" dirty="0" err="1" smtClean="0"/>
              <a:t>esfigmomanômetro</a:t>
            </a:r>
            <a:r>
              <a:rPr lang="pt-BR" sz="2000" dirty="0" smtClean="0"/>
              <a:t>, manguitos, fita métrica) na unidade de saúde e para realização do </a:t>
            </a:r>
            <a:r>
              <a:rPr lang="pt-BR" sz="2000" dirty="0" err="1" smtClean="0"/>
              <a:t>hemoglicoteste</a:t>
            </a:r>
            <a:r>
              <a:rPr lang="pt-BR" sz="2000" dirty="0" smtClean="0"/>
              <a:t>.</a:t>
            </a:r>
            <a:endParaRPr lang="es-US" sz="2000" dirty="0" smtClean="0"/>
          </a:p>
          <a:p>
            <a:pPr lvl="0"/>
            <a:r>
              <a:rPr lang="pt-BR" sz="2000" dirty="0" smtClean="0"/>
              <a:t>Manter as informações do SIAB atualizadas.</a:t>
            </a:r>
            <a:endParaRPr lang="es-US" sz="2000" dirty="0" smtClean="0"/>
          </a:p>
          <a:p>
            <a:pPr lvl="0"/>
            <a:r>
              <a:rPr lang="pt-BR" sz="2000" dirty="0" smtClean="0"/>
              <a:t>Implantar planilha/ registro especifico de acompanhamento.</a:t>
            </a:r>
            <a:endParaRPr lang="es-US" sz="2000" dirty="0" smtClean="0"/>
          </a:p>
          <a:p>
            <a:pPr lvl="0"/>
            <a:r>
              <a:rPr lang="pt-BR" sz="2000" dirty="0" smtClean="0"/>
              <a:t>Informar a comunidade sobre a existência do programa de atenção a Hipertensão Arterial e a Diabetes </a:t>
            </a:r>
            <a:r>
              <a:rPr lang="pt-BR" sz="2000" dirty="0" err="1" smtClean="0"/>
              <a:t>Mellitus</a:t>
            </a:r>
            <a:r>
              <a:rPr lang="pt-BR" sz="2000" dirty="0" smtClean="0"/>
              <a:t> da unidade de saúde.</a:t>
            </a:r>
            <a:endParaRPr lang="es-US" sz="2000" dirty="0" smtClean="0"/>
          </a:p>
          <a:p>
            <a:pPr lvl="0"/>
            <a:r>
              <a:rPr lang="pt-BR" sz="2000" dirty="0" smtClean="0"/>
              <a:t>Orientar a comunidade sobre a importância do rastreamento para Diabetes </a:t>
            </a:r>
            <a:r>
              <a:rPr lang="pt-BR" sz="2000" dirty="0" err="1" smtClean="0"/>
              <a:t>Mellitus</a:t>
            </a:r>
            <a:r>
              <a:rPr lang="pt-BR" sz="2000" dirty="0" smtClean="0"/>
              <a:t> em adultos com pressão Arterial sustentada maior de 135/80mmHg</a:t>
            </a:r>
            <a:endParaRPr lang="es-US" sz="2000" dirty="0" smtClean="0"/>
          </a:p>
          <a:p>
            <a:endParaRPr lang="pt-BR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857250"/>
          </a:xfrm>
        </p:spPr>
        <p:txBody>
          <a:bodyPr/>
          <a:lstStyle/>
          <a:p>
            <a:r>
              <a:rPr lang="pt-BR" b="1" dirty="0" smtClean="0"/>
              <a:t>Metodologia - Ações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714362"/>
            <a:ext cx="8658228" cy="3394075"/>
          </a:xfrm>
        </p:spPr>
        <p:txBody>
          <a:bodyPr/>
          <a:lstStyle/>
          <a:p>
            <a:pPr algn="just"/>
            <a:endParaRPr lang="es-US" sz="2400" dirty="0" smtClean="0"/>
          </a:p>
          <a:p>
            <a:pPr lvl="0" algn="just"/>
            <a:endParaRPr lang="es-US" sz="2400" dirty="0" smtClean="0">
              <a:solidFill>
                <a:prstClr val="black"/>
              </a:solidFill>
            </a:endParaRPr>
          </a:p>
          <a:p>
            <a:endParaRPr lang="es-US" sz="1800" dirty="0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928676"/>
            <a:ext cx="9144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Arial" pitchFamily="34" charset="0"/>
              </a:rPr>
              <a:t>Orientar a comunidade sobre os fatores de riscos para o desenvolvimento de hipertensão e diabetes.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Arial" pitchFamily="34" charset="0"/>
              </a:rPr>
              <a:t>Orientar os usuários e a comunidade sobre seus direitos em relação à manutenção de seus registros de saúde e acesso a segunda via se necessário.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Arial" pitchFamily="34" charset="0"/>
              </a:rPr>
              <a:t>Orientar hipertensos e seus familiares sobre a importância da alimentação saudável.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Arial" pitchFamily="34" charset="0"/>
              </a:rPr>
              <a:t>Orientar hipertensos, diabéticos e a comunidade sobre a importância da pratica de atividade física regular.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Arial" pitchFamily="34" charset="0"/>
              </a:rPr>
              <a:t>Capacitar a equipe da unidade de saúde para verificação da pressão arterial de forma criteriosa, incluindo uso adequado do manguito.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Arial" pitchFamily="34" charset="0"/>
              </a:rPr>
              <a:t>Capacitar a equipe de saúde para cadastramento de hipertensos e diabéticos de toda área de abrangência da unidade de saúde.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57250"/>
          </a:xfrm>
        </p:spPr>
        <p:txBody>
          <a:bodyPr/>
          <a:lstStyle/>
          <a:p>
            <a:r>
              <a:rPr lang="pt-BR" b="1" dirty="0" smtClean="0"/>
              <a:t>Metodologia - Ações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282" y="785800"/>
            <a:ext cx="8715436" cy="3465513"/>
          </a:xfrm>
        </p:spPr>
        <p:txBody>
          <a:bodyPr/>
          <a:lstStyle/>
          <a:p>
            <a:pPr algn="just"/>
            <a:endParaRPr lang="pt-BR" sz="2400" dirty="0" smtClean="0"/>
          </a:p>
          <a:p>
            <a:pPr algn="just"/>
            <a:endParaRPr lang="es-US" sz="2400" dirty="0" smtClean="0"/>
          </a:p>
          <a:p>
            <a:endParaRPr lang="es-US" sz="1800" dirty="0" smtClean="0"/>
          </a:p>
          <a:p>
            <a:endParaRPr lang="es-US" sz="1800" dirty="0"/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857238"/>
            <a:ext cx="9144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Arial" pitchFamily="34" charset="0"/>
              </a:rPr>
              <a:t>Treinar a equipe no preenchimento de todos os registros necessário ao acompanhamento do hipertenso e diabético.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Arial" pitchFamily="34" charset="0"/>
              </a:rPr>
              <a:t>Capacitar a equipe da unidade de saúde para o registro adequado dos procedimentos clínicos em todas as consultas.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Arial" pitchFamily="34" charset="0"/>
              </a:rPr>
              <a:t>Capacitar a equipe da unidade de saúde sobre práticas de alimentação saudável.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Arial" pitchFamily="34" charset="0"/>
              </a:rPr>
              <a:t>Capacitar a equipe da unidade de saúde sobre metodologias de educação em saúde.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857250"/>
          </a:xfrm>
        </p:spPr>
        <p:txBody>
          <a:bodyPr/>
          <a:lstStyle/>
          <a:p>
            <a:r>
              <a:rPr lang="pt-BR" b="1" dirty="0" smtClean="0"/>
              <a:t>Metodologia - Ações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857238"/>
            <a:ext cx="9001156" cy="3394075"/>
          </a:xfrm>
        </p:spPr>
        <p:txBody>
          <a:bodyPr/>
          <a:lstStyle/>
          <a:p>
            <a:endParaRPr lang="es-US" sz="2400" dirty="0" smtClean="0"/>
          </a:p>
          <a:p>
            <a:endParaRPr lang="es-US" sz="1800" dirty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857238"/>
            <a:ext cx="9144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Arial" pitchFamily="34" charset="0"/>
              </a:rPr>
              <a:t>Algumas ações em sua maioria as que envolviam equipe completo foram realizadas de forma parcial, já que não tive minha equipe completo por falta de um educador físico, um psicólogo e um digitalizador: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Arial" pitchFamily="34" charset="0"/>
              </a:rPr>
              <a:t>Capacitar a equipe da unidade de saúde sobre promoção da pratica de atividade física regular.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Arial" pitchFamily="34" charset="0"/>
              </a:rPr>
              <a:t>Capacitar a equipe para o tratamento de pacientes tabagistas.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Arial" pitchFamily="34" charset="0"/>
              </a:rPr>
              <a:t>Pactuar com a equipe o registro das informações.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Arial" pitchFamily="34" charset="0"/>
              </a:rPr>
              <a:t>Definir responsável pelo monitoramento registros.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Arial" pitchFamily="34" charset="0"/>
              </a:rPr>
              <a:t>Organizar um sistema de registros que viabilize situações de alerta quanto ao atraso na realização de consulta de acompanhamento, ao atraso na realização de exame complementar, a não realização de estratificação de risco a não avaliação de comprometimento de órgãos alvo e ao estado de compensação da doença.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Logística 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158" y="1000114"/>
            <a:ext cx="8401080" cy="3394075"/>
          </a:xfrm>
        </p:spPr>
        <p:txBody>
          <a:bodyPr/>
          <a:lstStyle/>
          <a:p>
            <a:pPr algn="just"/>
            <a:r>
              <a:rPr lang="pt-BR" sz="2400" dirty="0" smtClean="0"/>
              <a:t>Adotar o protocolo de hipertensão arterial sistêmica e Diabetes </a:t>
            </a:r>
            <a:r>
              <a:rPr lang="pt-BR" sz="2400" dirty="0" err="1" smtClean="0"/>
              <a:t>Mellitus</a:t>
            </a:r>
            <a:r>
              <a:rPr lang="pt-BR" sz="2400" dirty="0" smtClean="0"/>
              <a:t> para atenção básica de janeiro 2013 do Ministério da Saúde. </a:t>
            </a:r>
          </a:p>
          <a:p>
            <a:pPr algn="just"/>
            <a:r>
              <a:rPr lang="pt-BR" sz="2400" dirty="0" smtClean="0"/>
              <a:t>Utilizaremos a ficha de atenção a hipertensos e diabéticos da UBS e atenção em saúde bucal destas mesmas doenças (ficha de acompanhamento).</a:t>
            </a:r>
          </a:p>
          <a:p>
            <a:pPr algn="just"/>
            <a:r>
              <a:rPr lang="pt-BR" sz="2400" dirty="0" smtClean="0"/>
              <a:t>As fichas complementares  (ficha espelho) serão anexadas às fichas de acompanhamento. </a:t>
            </a:r>
          </a:p>
          <a:p>
            <a:pPr algn="just"/>
            <a:r>
              <a:rPr lang="pt-BR" sz="2400" dirty="0" smtClean="0"/>
              <a:t>Capacitações da equipe na própria UBS.</a:t>
            </a:r>
          </a:p>
          <a:p>
            <a:pPr algn="just"/>
            <a:endParaRPr lang="pt-BR" sz="2400" dirty="0" smtClean="0"/>
          </a:p>
          <a:p>
            <a:endParaRPr lang="pt-BR" sz="1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857250"/>
          </a:xfrm>
        </p:spPr>
        <p:txBody>
          <a:bodyPr/>
          <a:lstStyle/>
          <a:p>
            <a:r>
              <a:rPr lang="pt-BR" sz="3600" b="1" dirty="0" smtClean="0">
                <a:solidFill>
                  <a:prstClr val="black"/>
                </a:solidFill>
              </a:rPr>
              <a:t>Resultados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2844" y="785800"/>
            <a:ext cx="8515352" cy="3394075"/>
          </a:xfrm>
        </p:spPr>
        <p:txBody>
          <a:bodyPr/>
          <a:lstStyle/>
          <a:p>
            <a:pPr algn="just"/>
            <a:r>
              <a:rPr lang="pt-BR" sz="2200" dirty="0" smtClean="0"/>
              <a:t>Objetivo 1. Ampliar  a cobertura  a  hipertensos  e/ou diabéticos.</a:t>
            </a:r>
          </a:p>
          <a:p>
            <a:pPr algn="just"/>
            <a:r>
              <a:rPr lang="pt-BR" sz="2200" dirty="0" smtClean="0"/>
              <a:t>Meta 1.1. Cadastrar 70% dos hipertensos da área de abrangência no Programa de Atenção à Hipertensão Arterial e à Diabetes </a:t>
            </a:r>
            <a:r>
              <a:rPr lang="pt-BR" sz="2200" dirty="0" err="1" smtClean="0"/>
              <a:t>Mellitus</a:t>
            </a:r>
            <a:r>
              <a:rPr lang="pt-BR" sz="2200" dirty="0" smtClean="0"/>
              <a:t> da unidade de saúde</a:t>
            </a:r>
            <a:r>
              <a:rPr lang="pt-BR" sz="2400" dirty="0" smtClean="0"/>
              <a:t>.</a:t>
            </a:r>
          </a:p>
          <a:p>
            <a:pPr>
              <a:buNone/>
            </a:pPr>
            <a:r>
              <a:rPr lang="pt-BR" sz="2000" dirty="0" smtClean="0"/>
              <a:t>Foram estimados 441 hipertensos na área</a:t>
            </a:r>
          </a:p>
          <a:p>
            <a:pPr>
              <a:buNone/>
            </a:pPr>
            <a:r>
              <a:rPr lang="pt-BR" sz="2000" dirty="0" smtClean="0"/>
              <a:t>Da UBS.  </a:t>
            </a:r>
          </a:p>
          <a:p>
            <a:pPr>
              <a:buNone/>
            </a:pPr>
            <a:r>
              <a:rPr lang="pt-BR" sz="2000" dirty="0" smtClean="0"/>
              <a:t>1º Mês: 108 hipertensos (24.5%);</a:t>
            </a:r>
          </a:p>
          <a:p>
            <a:pPr>
              <a:buNone/>
            </a:pPr>
            <a:r>
              <a:rPr lang="pt-BR" sz="2000" dirty="0" smtClean="0"/>
              <a:t>2º Mês:224 (50,8%) </a:t>
            </a:r>
          </a:p>
          <a:p>
            <a:pPr>
              <a:buNone/>
            </a:pPr>
            <a:r>
              <a:rPr lang="pt-BR" sz="2000" dirty="0" smtClean="0"/>
              <a:t>3º Mês: 326 (73,9%). </a:t>
            </a:r>
            <a:endParaRPr lang="es-US" sz="2000" dirty="0" smtClean="0"/>
          </a:p>
          <a:p>
            <a:pPr>
              <a:buNone/>
            </a:pPr>
            <a:r>
              <a:rPr lang="pt-BR" sz="2000" dirty="0" smtClean="0"/>
              <a:t>Meta atingida ao final dos três meses.</a:t>
            </a:r>
            <a:endParaRPr lang="pt-BR" sz="2000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/>
        </p:nvGraphicFramePr>
        <p:xfrm>
          <a:off x="5143504" y="2571750"/>
          <a:ext cx="3714776" cy="2428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prstClr val="black"/>
                </a:solidFill>
              </a:rPr>
              <a:t>Resultados 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5000628" y="2643188"/>
          <a:ext cx="3929090" cy="2143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357158" y="1000114"/>
            <a:ext cx="857256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539750" algn="just" eaLnBrk="1" hangingPunct="1">
              <a:buFont typeface="Arial" pitchFamily="34" charset="0"/>
              <a:buChar char="•"/>
            </a:pPr>
            <a:r>
              <a:rPr lang="pt-BR" sz="2000" dirty="0" smtClean="0"/>
              <a:t>Objetivo 1. Ampliar  a cobertura  a  hipertensos  e/ou diabéticos.</a:t>
            </a:r>
            <a:endParaRPr lang="pt-BR" sz="2000" dirty="0" smtClean="0">
              <a:latin typeface="+mn-lt"/>
              <a:ea typeface="Calibri" pitchFamily="34" charset="0"/>
              <a:cs typeface="Arial" pitchFamily="34" charset="0"/>
            </a:endParaRPr>
          </a:p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pt-BR" sz="2000" dirty="0" smtClean="0">
                <a:latin typeface="+mn-lt"/>
                <a:ea typeface="Calibri" pitchFamily="34" charset="0"/>
                <a:cs typeface="Arial" pitchFamily="34" charset="0"/>
              </a:rPr>
              <a:t>Meta 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Arial" pitchFamily="34" charset="0"/>
              </a:rPr>
              <a:t>1.2. Cadastrar 70% dos diabéticos da área de abrangência no Programa de Atenção à Hipertensão Arterial e à Diabetes </a:t>
            </a:r>
            <a:r>
              <a:rPr kumimoji="0" lang="pt-B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Arial" pitchFamily="34" charset="0"/>
              </a:rPr>
              <a:t>Mellitus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Arial" pitchFamily="34" charset="0"/>
              </a:rPr>
              <a:t> da unidade de saúde.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2428874"/>
            <a:ext cx="492919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Arial" pitchFamily="34" charset="0"/>
              </a:rPr>
              <a:t>A estimativa foi de 109 diabéticos com 20 anos ou mais.</a:t>
            </a:r>
          </a:p>
          <a:p>
            <a:pPr algn="just">
              <a:buNone/>
            </a:pPr>
            <a:r>
              <a:rPr lang="pt-BR" sz="2200" dirty="0" smtClean="0"/>
              <a:t>1º Mês: 34 diabéticos (29,1%);</a:t>
            </a:r>
          </a:p>
          <a:p>
            <a:pPr algn="just">
              <a:buNone/>
            </a:pPr>
            <a:r>
              <a:rPr lang="pt-BR" sz="2200" dirty="0" smtClean="0"/>
              <a:t>2º Mês: 81 diabéticos (69,2%);</a:t>
            </a:r>
          </a:p>
          <a:p>
            <a:pPr algn="just">
              <a:buNone/>
            </a:pPr>
            <a:r>
              <a:rPr lang="pt-BR" sz="2200" dirty="0" smtClean="0"/>
              <a:t>3º Mês: 117 diabéticos (100%). </a:t>
            </a:r>
            <a:endParaRPr lang="es-US" sz="2200" dirty="0" smtClean="0"/>
          </a:p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Arial" pitchFamily="34" charset="0"/>
              </a:rPr>
              <a:t> Conseguimos ultrapassar a meta de 70% de cobertura do programa</a:t>
            </a:r>
            <a:r>
              <a:rPr lang="pt-BR" sz="2200" dirty="0" smtClean="0">
                <a:latin typeface="+mn-lt"/>
                <a:ea typeface="Calibri" pitchFamily="34" charset="0"/>
                <a:cs typeface="Arial" pitchFamily="34" charset="0"/>
              </a:rPr>
              <a:t>. </a:t>
            </a:r>
            <a:endParaRPr kumimoji="0" lang="pt-BR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214296"/>
            <a:ext cx="8229600" cy="857250"/>
          </a:xfrm>
        </p:spPr>
        <p:txBody>
          <a:bodyPr/>
          <a:lstStyle/>
          <a:p>
            <a:r>
              <a:rPr lang="pt-BR" b="1" dirty="0" smtClean="0">
                <a:solidFill>
                  <a:prstClr val="black"/>
                </a:solidFill>
              </a:rPr>
              <a:t>Resultados 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28596" y="1071552"/>
            <a:ext cx="8229600" cy="3394075"/>
          </a:xfrm>
        </p:spPr>
        <p:txBody>
          <a:bodyPr/>
          <a:lstStyle/>
          <a:p>
            <a:r>
              <a:rPr lang="pt-BR" sz="2000" dirty="0" smtClean="0"/>
              <a:t>Objetivo 2. Melhorar a qualidade da atenção a hipertensos e ou diabéticos na Unidade de Saúde.</a:t>
            </a:r>
          </a:p>
          <a:p>
            <a:r>
              <a:rPr lang="pt-BR" sz="2000" dirty="0" smtClean="0"/>
              <a:t>Meta 2.1 Realizar exame clínico apropriado em 100% dos hipertensos. </a:t>
            </a:r>
            <a:endParaRPr lang="es-US" sz="2000" dirty="0" smtClean="0"/>
          </a:p>
          <a:p>
            <a:pPr>
              <a:buNone/>
            </a:pPr>
            <a:endParaRPr lang="es-US" sz="1800" dirty="0" smtClean="0"/>
          </a:p>
        </p:txBody>
      </p:sp>
      <p:graphicFrame>
        <p:nvGraphicFramePr>
          <p:cNvPr id="12" name="Chart 1"/>
          <p:cNvGraphicFramePr>
            <a:graphicFrameLocks/>
          </p:cNvGraphicFramePr>
          <p:nvPr/>
        </p:nvGraphicFramePr>
        <p:xfrm>
          <a:off x="5214942" y="2428874"/>
          <a:ext cx="3714776" cy="21710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142844" y="2311956"/>
            <a:ext cx="5072098" cy="283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pt-BR" sz="2000" dirty="0" smtClean="0">
                <a:solidFill>
                  <a:prstClr val="black"/>
                </a:solidFill>
                <a:latin typeface="+mn-lt"/>
              </a:rPr>
              <a:t>1º Mês: </a:t>
            </a:r>
            <a:r>
              <a:rPr lang="pt-BR" sz="2000" dirty="0" smtClean="0">
                <a:latin typeface="+mn-lt"/>
                <a:ea typeface="Calibri" pitchFamily="34" charset="0"/>
                <a:cs typeface="Arial" pitchFamily="34" charset="0"/>
              </a:rPr>
              <a:t>104 (96,3%); </a:t>
            </a:r>
          </a:p>
          <a:p>
            <a:pPr lvl="0" algn="just"/>
            <a:r>
              <a:rPr lang="pt-BR" sz="2000" dirty="0" smtClean="0">
                <a:solidFill>
                  <a:prstClr val="black"/>
                </a:solidFill>
                <a:latin typeface="+mn-lt"/>
              </a:rPr>
              <a:t>2º Mês: </a:t>
            </a:r>
            <a:r>
              <a:rPr lang="pt-BR" sz="2000" dirty="0" smtClean="0">
                <a:latin typeface="+mn-lt"/>
                <a:ea typeface="Calibri" pitchFamily="34" charset="0"/>
                <a:cs typeface="Arial" pitchFamily="34" charset="0"/>
              </a:rPr>
              <a:t>217(96,9%); </a:t>
            </a:r>
            <a:endParaRPr lang="pt-BR" sz="2000" dirty="0" smtClean="0">
              <a:solidFill>
                <a:prstClr val="black"/>
              </a:solidFill>
              <a:latin typeface="+mn-lt"/>
            </a:endParaRPr>
          </a:p>
          <a:p>
            <a:pPr lvl="0" algn="just"/>
            <a:r>
              <a:rPr lang="pt-BR" sz="2000" dirty="0" smtClean="0">
                <a:solidFill>
                  <a:prstClr val="black"/>
                </a:solidFill>
                <a:latin typeface="+mn-lt"/>
              </a:rPr>
              <a:t>3º Mês:</a:t>
            </a:r>
            <a:r>
              <a:rPr lang="pt-BR" sz="2000" dirty="0" smtClean="0">
                <a:solidFill>
                  <a:prstClr val="black"/>
                </a:solidFill>
                <a:latin typeface="+mn-lt"/>
                <a:cs typeface="Arial" pitchFamily="34" charset="0"/>
              </a:rPr>
              <a:t> </a:t>
            </a:r>
            <a:r>
              <a:rPr lang="pt-BR" sz="2000" dirty="0" smtClean="0">
                <a:latin typeface="+mn-lt"/>
                <a:ea typeface="Calibri" pitchFamily="34" charset="0"/>
                <a:cs typeface="Arial" pitchFamily="34" charset="0"/>
              </a:rPr>
              <a:t>318 (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Arial" pitchFamily="34" charset="0"/>
              </a:rPr>
              <a:t>97,5%).  </a:t>
            </a: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Arial" pitchFamily="34" charset="0"/>
              </a:rPr>
              <a:t>O exame clínico apropriado é uma rotina nas consultas e permite identificar possíveis complicações, apesar de requerer um maior tempo de consulta é de extrema importância.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857250"/>
          </a:xfrm>
        </p:spPr>
        <p:txBody>
          <a:bodyPr/>
          <a:lstStyle/>
          <a:p>
            <a:r>
              <a:rPr lang="pt-BR" b="1" dirty="0" smtClean="0">
                <a:solidFill>
                  <a:prstClr val="black"/>
                </a:solidFill>
              </a:rPr>
              <a:t>Resultados </a:t>
            </a:r>
            <a:endParaRPr lang="pt-B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5143504" y="2143122"/>
          <a:ext cx="3857652" cy="2714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Rectángulo"/>
          <p:cNvSpPr/>
          <p:nvPr/>
        </p:nvSpPr>
        <p:spPr>
          <a:xfrm>
            <a:off x="142844" y="857238"/>
            <a:ext cx="90011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/>
              <a:t>Meta 2.2. Realizar exame clínico apropriado em 100% diabéticos.</a:t>
            </a:r>
            <a:endParaRPr lang="es-US" sz="2400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142844" y="1571618"/>
            <a:ext cx="4786346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BR" sz="2000" dirty="0" smtClean="0">
                <a:solidFill>
                  <a:prstClr val="black"/>
                </a:solidFill>
              </a:rPr>
              <a:t>1º Mês: </a:t>
            </a:r>
            <a:r>
              <a:rPr lang="pt-BR" sz="2000" dirty="0" smtClean="0">
                <a:latin typeface="+mn-lt"/>
                <a:ea typeface="Calibri" pitchFamily="34" charset="0"/>
                <a:cs typeface="Arial" pitchFamily="34" charset="0"/>
              </a:rPr>
              <a:t>33 usuários (97,1%);</a:t>
            </a:r>
            <a:endParaRPr lang="pt-BR" sz="2000" dirty="0" smtClean="0">
              <a:solidFill>
                <a:prstClr val="black"/>
              </a:solidFill>
            </a:endParaRPr>
          </a:p>
          <a:p>
            <a:r>
              <a:rPr lang="pt-BR" sz="2000" dirty="0" smtClean="0">
                <a:solidFill>
                  <a:prstClr val="black"/>
                </a:solidFill>
              </a:rPr>
              <a:t>2º Mês: </a:t>
            </a:r>
            <a:r>
              <a:rPr lang="pt-BR" sz="2000" dirty="0" smtClean="0">
                <a:latin typeface="+mn-lt"/>
                <a:ea typeface="Calibri" pitchFamily="34" charset="0"/>
                <a:cs typeface="Arial" pitchFamily="34" charset="0"/>
              </a:rPr>
              <a:t>80 usuários (98,8%);</a:t>
            </a:r>
            <a:endParaRPr lang="pt-BR" sz="2000" dirty="0" smtClean="0">
              <a:solidFill>
                <a:prstClr val="black"/>
              </a:solidFill>
            </a:endParaRPr>
          </a:p>
          <a:p>
            <a:r>
              <a:rPr lang="pt-BR" sz="2000" dirty="0" smtClean="0">
                <a:solidFill>
                  <a:prstClr val="black"/>
                </a:solidFill>
              </a:rPr>
              <a:t>3º Mês: 116 (99,1%). 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Calibri" pitchFamily="34" charset="0"/>
              <a:cs typeface="Arial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Arial" pitchFamily="34" charset="0"/>
              </a:rPr>
              <a:t>O exame clínico apropriado pode identificar possíveis complicações decorrentes da doença diabetes, a avaliação das extremidades e da sensibilidade do usuário é indispensável, o exame clínico apropriado acaba por levar mais tempo durante a consulta, mas se faz necessário.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 bwMode="auto">
          <a:xfrm>
            <a:off x="214282" y="285728"/>
            <a:ext cx="8501122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MS PGothic" pitchFamily="34" charset="-128"/>
                <a:cs typeface="MS PGothic" charset="0"/>
              </a:rPr>
              <a:t/>
            </a:r>
            <a:br>
              <a:rPr kumimoji="0" lang="pt-B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MS PGothic" pitchFamily="34" charset="-128"/>
                <a:cs typeface="MS PGothic" charset="0"/>
              </a:rPr>
            </a:br>
            <a:r>
              <a:rPr kumimoji="0" lang="pt-B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MS PGothic" pitchFamily="34" charset="-128"/>
                <a:cs typeface="MS PGothic" charset="0"/>
              </a:rPr>
              <a:t/>
            </a:r>
            <a:br>
              <a:rPr kumimoji="0" lang="pt-B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MS PGothic" pitchFamily="34" charset="-128"/>
                <a:cs typeface="MS PGothic" charset="0"/>
              </a:rPr>
            </a:br>
            <a:r>
              <a:rPr kumimoji="0" lang="pt-B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MS PGothic" pitchFamily="34" charset="-128"/>
                <a:cs typeface="MS PGothic" charset="0"/>
              </a:rPr>
              <a:t/>
            </a:r>
            <a:br>
              <a:rPr kumimoji="0" lang="pt-B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MS PGothic" pitchFamily="34" charset="-128"/>
                <a:cs typeface="MS PGothic" charset="0"/>
              </a:rPr>
            </a:br>
            <a:r>
              <a:rPr kumimoji="0" lang="pt-B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MS PGothic" pitchFamily="34" charset="-128"/>
                <a:cs typeface="MS PGothic" charset="0"/>
              </a:rPr>
              <a:t/>
            </a:r>
            <a:br>
              <a:rPr kumimoji="0" lang="pt-B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MS PGothic" pitchFamily="34" charset="-128"/>
                <a:cs typeface="MS PGothic" charset="0"/>
              </a:rPr>
            </a:br>
            <a:r>
              <a:rPr kumimoji="0" lang="pt-BR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MS PGothic" pitchFamily="34" charset="-128"/>
                <a:cs typeface="MS PGothic" charset="0"/>
              </a:rPr>
              <a:t>UNIVERSIDADE ABERTA DO SUS</a:t>
            </a:r>
            <a:br>
              <a:rPr kumimoji="0" lang="pt-BR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MS PGothic" pitchFamily="34" charset="-128"/>
                <a:cs typeface="MS PGothic" charset="0"/>
              </a:rPr>
            </a:br>
            <a:r>
              <a:rPr kumimoji="0" lang="pt-BR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MS PGothic" pitchFamily="34" charset="-128"/>
                <a:cs typeface="MS PGothic" charset="0"/>
              </a:rPr>
              <a:t>UNIVERSIDADE FEDERAL DE PELOTAS</a:t>
            </a:r>
            <a:br>
              <a:rPr kumimoji="0" lang="pt-BR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MS PGothic" pitchFamily="34" charset="-128"/>
                <a:cs typeface="MS PGothic" charset="0"/>
              </a:rPr>
            </a:br>
            <a:r>
              <a:rPr kumimoji="0" lang="pt-BR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MS PGothic" pitchFamily="34" charset="-128"/>
                <a:cs typeface="MS PGothic" charset="0"/>
              </a:rPr>
              <a:t>Especialização em Saúde da Família</a:t>
            </a:r>
            <a:br>
              <a:rPr kumimoji="0" lang="pt-BR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MS PGothic" pitchFamily="34" charset="-128"/>
                <a:cs typeface="MS PGothic" charset="0"/>
              </a:rPr>
            </a:br>
            <a:r>
              <a:rPr kumimoji="0" lang="pt-BR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MS PGothic" pitchFamily="34" charset="-128"/>
                <a:cs typeface="MS PGothic" charset="0"/>
              </a:rPr>
              <a:t>Modalidade a Distância</a:t>
            </a:r>
            <a:br>
              <a:rPr kumimoji="0" lang="pt-BR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MS PGothic" pitchFamily="34" charset="-128"/>
                <a:cs typeface="MS PGothic" charset="0"/>
              </a:rPr>
            </a:br>
            <a:r>
              <a:rPr kumimoji="0" lang="pt-BR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MS PGothic" pitchFamily="34" charset="-128"/>
                <a:cs typeface="MS PGothic" charset="0"/>
              </a:rPr>
              <a:t>Turma 8</a:t>
            </a: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MS PGothic" pitchFamily="34" charset="-128"/>
                <a:cs typeface="MS PGothic" charset="0"/>
              </a:rPr>
              <a:t/>
            </a:r>
            <a:b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MS PGothic" pitchFamily="34" charset="-128"/>
                <a:cs typeface="MS PGothic" charset="0"/>
              </a:rPr>
            </a:b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MS PGothic" pitchFamily="34" charset="-128"/>
              <a:cs typeface="MS PGothic" charset="0"/>
            </a:endParaRPr>
          </a:p>
        </p:txBody>
      </p:sp>
      <p:pic>
        <p:nvPicPr>
          <p:cNvPr id="3" name="Imagem 2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9225" t="18695" r="19223" b="18871"/>
          <a:stretch/>
        </p:blipFill>
        <p:spPr bwMode="auto">
          <a:xfrm>
            <a:off x="741097" y="373702"/>
            <a:ext cx="1116259" cy="112647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500048"/>
            <a:ext cx="1303849" cy="1000132"/>
          </a:xfrm>
          <a:prstGeom prst="rect">
            <a:avLst/>
          </a:prstGeom>
          <a:noFill/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928662" y="2000246"/>
            <a:ext cx="735811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Melhoria da Atenção à Saúde dos Hipertensos e Diabéticos na UBS Novo Paquetá </a:t>
            </a:r>
            <a:r>
              <a:rPr kumimoji="0" lang="pt-BR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Sussuapara</a:t>
            </a:r>
            <a:r>
              <a:rPr kumimoji="0" lang="pt-BR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/PI </a:t>
            </a:r>
            <a:endParaRPr kumimoji="0" lang="pt-BR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857224" y="3786196"/>
            <a:ext cx="4357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Ronaldo </a:t>
            </a:r>
            <a:r>
              <a:rPr lang="pt-BR" dirty="0" err="1" smtClean="0"/>
              <a:t>Rams</a:t>
            </a:r>
            <a:r>
              <a:rPr lang="pt-BR" dirty="0" smtClean="0"/>
              <a:t> Aguilera</a:t>
            </a:r>
          </a:p>
          <a:p>
            <a:r>
              <a:rPr lang="pt-BR" dirty="0" smtClean="0"/>
              <a:t>Orientador: Fábio de Jesus Santos 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3643306" y="4714890"/>
            <a:ext cx="1785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Pelotas, 2015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prstClr val="black"/>
                </a:solidFill>
              </a:rPr>
              <a:t>Resultados </a:t>
            </a:r>
            <a:endParaRPr lang="pt-BR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142844" y="928676"/>
            <a:ext cx="8501122" cy="3665549"/>
          </a:xfrm>
        </p:spPr>
        <p:txBody>
          <a:bodyPr/>
          <a:lstStyle/>
          <a:p>
            <a:pPr algn="just"/>
            <a:r>
              <a:rPr lang="pt-BR" sz="2400" dirty="0" smtClean="0"/>
              <a:t>Meta 2.3. Garantir a 100% dos hipertensos a realização de exames complementares em dia de acordo com o protocolo. </a:t>
            </a:r>
          </a:p>
          <a:p>
            <a:r>
              <a:rPr lang="pt-BR" sz="2400" dirty="0" smtClean="0">
                <a:solidFill>
                  <a:prstClr val="black"/>
                </a:solidFill>
              </a:rPr>
              <a:t>1º Mês: </a:t>
            </a:r>
            <a:r>
              <a:rPr lang="pt-BR" sz="2400" dirty="0" smtClean="0"/>
              <a:t>104 (96.3%). </a:t>
            </a:r>
            <a:endParaRPr lang="pt-BR" sz="2400" dirty="0" smtClean="0">
              <a:solidFill>
                <a:prstClr val="black"/>
              </a:solidFill>
            </a:endParaRPr>
          </a:p>
          <a:p>
            <a:r>
              <a:rPr lang="pt-BR" sz="2400" dirty="0" smtClean="0">
                <a:solidFill>
                  <a:prstClr val="black"/>
                </a:solidFill>
              </a:rPr>
              <a:t>2º Mês: </a:t>
            </a:r>
            <a:r>
              <a:rPr lang="pt-BR" sz="2400" dirty="0" smtClean="0"/>
              <a:t>217 (96,9%);</a:t>
            </a:r>
            <a:endParaRPr lang="pt-BR" sz="2400" dirty="0" smtClean="0">
              <a:solidFill>
                <a:prstClr val="black"/>
              </a:solidFill>
            </a:endParaRPr>
          </a:p>
          <a:p>
            <a:r>
              <a:rPr lang="pt-BR" sz="2400" dirty="0" smtClean="0">
                <a:solidFill>
                  <a:prstClr val="black"/>
                </a:solidFill>
              </a:rPr>
              <a:t>3º Mês:</a:t>
            </a:r>
            <a:r>
              <a:rPr lang="pt-BR" sz="2400" dirty="0" smtClean="0"/>
              <a:t>318 (97,5%). </a:t>
            </a:r>
          </a:p>
          <a:p>
            <a:pPr algn="just">
              <a:spcBef>
                <a:spcPts val="0"/>
              </a:spcBef>
              <a:buNone/>
            </a:pPr>
            <a:r>
              <a:rPr lang="pt-BR" sz="2400" dirty="0" smtClean="0"/>
              <a:t>Ao longo dos meses enfrentei </a:t>
            </a:r>
          </a:p>
          <a:p>
            <a:pPr algn="just">
              <a:spcBef>
                <a:spcPts val="0"/>
              </a:spcBef>
              <a:buNone/>
            </a:pPr>
            <a:r>
              <a:rPr lang="pt-BR" sz="2400" dirty="0" smtClean="0"/>
              <a:t>dificuldade de conseguir os </a:t>
            </a:r>
          </a:p>
          <a:p>
            <a:pPr algn="just">
              <a:spcBef>
                <a:spcPts val="0"/>
              </a:spcBef>
              <a:buNone/>
            </a:pPr>
            <a:r>
              <a:rPr lang="pt-BR" sz="2400" dirty="0" smtClean="0"/>
              <a:t>Exames complementares </a:t>
            </a:r>
          </a:p>
          <a:p>
            <a:pPr algn="just">
              <a:spcBef>
                <a:spcPts val="0"/>
              </a:spcBef>
              <a:buNone/>
            </a:pPr>
            <a:r>
              <a:rPr lang="pt-BR" sz="2400" dirty="0" smtClean="0"/>
              <a:t>para alguns usuários</a:t>
            </a:r>
            <a:r>
              <a:rPr lang="pt-BR" sz="1600" dirty="0" smtClean="0"/>
              <a:t>.</a:t>
            </a:r>
            <a:endParaRPr lang="es-US" sz="1600" dirty="0" smtClean="0"/>
          </a:p>
          <a:p>
            <a:pPr>
              <a:buNone/>
            </a:pPr>
            <a:r>
              <a:rPr lang="pt-BR" sz="1600" dirty="0" smtClean="0"/>
              <a:t> </a:t>
            </a:r>
            <a:endParaRPr lang="es-US" sz="1600" dirty="0" smtClean="0"/>
          </a:p>
          <a:p>
            <a:endParaRPr lang="es-US" sz="1600" dirty="0"/>
          </a:p>
        </p:txBody>
      </p:sp>
      <p:graphicFrame>
        <p:nvGraphicFramePr>
          <p:cNvPr id="6" name="5 Gráfico"/>
          <p:cNvGraphicFramePr/>
          <p:nvPr/>
        </p:nvGraphicFramePr>
        <p:xfrm>
          <a:off x="4572000" y="2357436"/>
          <a:ext cx="4214842" cy="2643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prstClr val="black"/>
                </a:solidFill>
              </a:rPr>
              <a:t>Resultados </a:t>
            </a:r>
            <a:endParaRPr lang="pt-BR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214282" y="1200150"/>
            <a:ext cx="8472518" cy="3394075"/>
          </a:xfrm>
        </p:spPr>
        <p:txBody>
          <a:bodyPr/>
          <a:lstStyle/>
          <a:p>
            <a:pPr algn="just"/>
            <a:r>
              <a:rPr lang="pt-BR" sz="2400" dirty="0" smtClean="0"/>
              <a:t>Meta 2.4. Garantir a 100% dos diabéticos a realização de exames complementares em dia de acordo com o protocolo.   </a:t>
            </a:r>
            <a:endParaRPr lang="es-US" sz="2400" dirty="0" smtClean="0"/>
          </a:p>
          <a:p>
            <a:pPr algn="just"/>
            <a:r>
              <a:rPr lang="pt-BR" sz="2400" dirty="0" smtClean="0">
                <a:solidFill>
                  <a:prstClr val="black"/>
                </a:solidFill>
              </a:rPr>
              <a:t>1º Mês: </a:t>
            </a:r>
            <a:r>
              <a:rPr lang="pt-BR" sz="2400" dirty="0" smtClean="0"/>
              <a:t>34 (100%); </a:t>
            </a:r>
            <a:endParaRPr lang="pt-BR" sz="2400" dirty="0" smtClean="0">
              <a:solidFill>
                <a:prstClr val="black"/>
              </a:solidFill>
            </a:endParaRPr>
          </a:p>
          <a:p>
            <a:pPr algn="just"/>
            <a:r>
              <a:rPr lang="pt-BR" sz="2400" dirty="0" smtClean="0">
                <a:solidFill>
                  <a:prstClr val="black"/>
                </a:solidFill>
              </a:rPr>
              <a:t>2º Mês: </a:t>
            </a:r>
            <a:r>
              <a:rPr lang="pt-BR" sz="2400" dirty="0" smtClean="0"/>
              <a:t>81 (100%);</a:t>
            </a:r>
            <a:endParaRPr lang="pt-BR" sz="2400" dirty="0" smtClean="0">
              <a:solidFill>
                <a:prstClr val="black"/>
              </a:solidFill>
            </a:endParaRPr>
          </a:p>
          <a:p>
            <a:pPr algn="just"/>
            <a:r>
              <a:rPr lang="pt-BR" sz="2400" dirty="0" smtClean="0">
                <a:solidFill>
                  <a:prstClr val="black"/>
                </a:solidFill>
              </a:rPr>
              <a:t>3º Mês: </a:t>
            </a:r>
            <a:r>
              <a:rPr lang="pt-BR" sz="2400" dirty="0" smtClean="0"/>
              <a:t>117 (100%). </a:t>
            </a:r>
          </a:p>
          <a:p>
            <a:pPr>
              <a:buNone/>
            </a:pPr>
            <a:r>
              <a:rPr lang="pt-BR" sz="2000" dirty="0" smtClean="0"/>
              <a:t> </a:t>
            </a:r>
          </a:p>
          <a:p>
            <a:pPr>
              <a:buNone/>
            </a:pPr>
            <a:r>
              <a:rPr lang="pt-BR" sz="2000" dirty="0" smtClean="0"/>
              <a:t>Meta atingida. </a:t>
            </a:r>
            <a:endParaRPr lang="es-US" sz="2000" dirty="0" smtClean="0"/>
          </a:p>
          <a:p>
            <a:endParaRPr lang="es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prstClr val="black"/>
                </a:solidFill>
              </a:rPr>
              <a:t>Resultados </a:t>
            </a:r>
            <a:endParaRPr lang="pt-B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857752" y="2285998"/>
          <a:ext cx="3829048" cy="2571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42844" y="918864"/>
            <a:ext cx="871543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Meta 2.5. Priorizar a prescrição de medicamentos da farmácia popular para 100% dos hipertensos cadastrados na unidade de saúde.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214282" y="2065734"/>
            <a:ext cx="4572032" cy="342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539750" eaLnBrk="1" hangingPunct="1"/>
            <a:endParaRPr kumimoji="0" lang="pt-B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Calibri" pitchFamily="34" charset="0"/>
              <a:cs typeface="Arial" pitchFamily="34" charset="0"/>
            </a:endParaRPr>
          </a:p>
          <a:p>
            <a:pPr marL="342900" lvl="0" indent="-342900" algn="just">
              <a:spcBef>
                <a:spcPct val="20000"/>
              </a:spcBef>
              <a:buFont typeface="Arial" charset="0"/>
              <a:buChar char="•"/>
            </a:pPr>
            <a:r>
              <a:rPr lang="pt-BR" sz="2400" dirty="0" smtClean="0">
                <a:solidFill>
                  <a:prstClr val="black"/>
                </a:solidFill>
                <a:latin typeface="Constantia"/>
              </a:rPr>
              <a:t>1º Mês: </a:t>
            </a:r>
            <a:r>
              <a:rPr lang="pt-BR" sz="2400" dirty="0" smtClean="0">
                <a:latin typeface="+mn-lt"/>
                <a:ea typeface="Calibri" pitchFamily="34" charset="0"/>
                <a:cs typeface="Arial" pitchFamily="34" charset="0"/>
              </a:rPr>
              <a:t>99(91.7%);</a:t>
            </a:r>
            <a:endParaRPr lang="pt-BR" sz="2400" dirty="0" smtClean="0">
              <a:solidFill>
                <a:prstClr val="black"/>
              </a:solidFill>
              <a:latin typeface="Constantia"/>
            </a:endParaRPr>
          </a:p>
          <a:p>
            <a:pPr marL="342900" lvl="0" indent="-342900" algn="just">
              <a:spcBef>
                <a:spcPct val="20000"/>
              </a:spcBef>
              <a:buFont typeface="Arial" charset="0"/>
              <a:buChar char="•"/>
            </a:pPr>
            <a:r>
              <a:rPr lang="pt-BR" sz="2400" dirty="0" smtClean="0">
                <a:solidFill>
                  <a:prstClr val="black"/>
                </a:solidFill>
                <a:latin typeface="Constantia"/>
              </a:rPr>
              <a:t>2º Mês: </a:t>
            </a:r>
            <a:r>
              <a:rPr lang="pt-BR" sz="2400" dirty="0" smtClean="0">
                <a:latin typeface="+mn-lt"/>
                <a:ea typeface="Calibri" pitchFamily="34" charset="0"/>
                <a:cs typeface="Arial" pitchFamily="34" charset="0"/>
              </a:rPr>
              <a:t>203 (90,6%);</a:t>
            </a:r>
            <a:endParaRPr lang="pt-BR" sz="2400" dirty="0" smtClean="0">
              <a:solidFill>
                <a:prstClr val="black"/>
              </a:solidFill>
              <a:latin typeface="Constantia"/>
            </a:endParaRPr>
          </a:p>
          <a:p>
            <a:pPr marL="342900" lvl="0" indent="-342900" algn="just">
              <a:spcBef>
                <a:spcPct val="20000"/>
              </a:spcBef>
              <a:buFont typeface="Arial" charset="0"/>
              <a:buChar char="•"/>
            </a:pPr>
            <a:r>
              <a:rPr lang="pt-BR" sz="2400" dirty="0" smtClean="0">
                <a:solidFill>
                  <a:prstClr val="black"/>
                </a:solidFill>
                <a:latin typeface="Constantia"/>
              </a:rPr>
              <a:t>3º Mês: </a:t>
            </a:r>
            <a:r>
              <a:rPr lang="pt-BR" sz="2400" dirty="0" smtClean="0">
                <a:latin typeface="+mn-lt"/>
                <a:ea typeface="Calibri" pitchFamily="34" charset="0"/>
                <a:cs typeface="Arial" pitchFamily="34" charset="0"/>
              </a:rPr>
              <a:t>290 (89%).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Calibri" pitchFamily="34" charset="0"/>
              <a:cs typeface="Arial" pitchFamily="34" charset="0"/>
            </a:endParaRPr>
          </a:p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Arial" pitchFamily="34" charset="0"/>
              </a:rPr>
              <a:t>Nem todos os Hipertensos possuem prescrição de medicamentos da Farmácia Popular/</a:t>
            </a:r>
            <a:r>
              <a:rPr kumimoji="0" lang="pt-B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Arial" pitchFamily="34" charset="0"/>
              </a:rPr>
              <a:t>Hiperdia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Arial" pitchFamily="34" charset="0"/>
              </a:rPr>
              <a:t>. 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prstClr val="black"/>
                </a:solidFill>
              </a:rPr>
              <a:t>Resultados </a:t>
            </a:r>
            <a:endParaRPr lang="pt-B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929190" y="2428874"/>
          <a:ext cx="4000528" cy="2500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42844" y="918864"/>
            <a:ext cx="850112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Meta 2.6. Priorizar a prescrição de medicamentos da farmácia popular para 100% dos diabéticos cadastrados na unidade de saúde.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14282" y="2357436"/>
            <a:ext cx="4714908" cy="2456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lvl="0" indent="-342900" algn="just">
              <a:spcBef>
                <a:spcPct val="20000"/>
              </a:spcBef>
              <a:buFont typeface="Arial" charset="0"/>
              <a:buChar char="•"/>
            </a:pPr>
            <a:r>
              <a:rPr lang="pt-BR" sz="2400" dirty="0" smtClean="0">
                <a:solidFill>
                  <a:prstClr val="black"/>
                </a:solidFill>
                <a:latin typeface="Constantia"/>
              </a:rPr>
              <a:t>1º Mês: 31 (</a:t>
            </a:r>
            <a:r>
              <a:rPr lang="pt-BR" sz="2400" dirty="0" smtClean="0">
                <a:latin typeface="+mn-lt"/>
                <a:ea typeface="Calibri" pitchFamily="34" charset="0"/>
                <a:cs typeface="Arial" pitchFamily="34" charset="0"/>
              </a:rPr>
              <a:t>93.9%);</a:t>
            </a:r>
            <a:endParaRPr lang="pt-BR" sz="2400" dirty="0" smtClean="0">
              <a:solidFill>
                <a:prstClr val="black"/>
              </a:solidFill>
              <a:latin typeface="Constantia"/>
            </a:endParaRPr>
          </a:p>
          <a:p>
            <a:pPr marL="342900" lvl="0" indent="-342900" algn="just">
              <a:spcBef>
                <a:spcPct val="20000"/>
              </a:spcBef>
              <a:buFont typeface="Arial" charset="0"/>
              <a:buChar char="•"/>
            </a:pPr>
            <a:r>
              <a:rPr lang="pt-BR" sz="2400" dirty="0" smtClean="0">
                <a:solidFill>
                  <a:prstClr val="black"/>
                </a:solidFill>
                <a:latin typeface="Constantia"/>
              </a:rPr>
              <a:t>2º Mês: </a:t>
            </a:r>
            <a:r>
              <a:rPr lang="pt-BR" sz="2400" dirty="0" smtClean="0">
                <a:latin typeface="+mn-lt"/>
                <a:ea typeface="Calibri" pitchFamily="34" charset="0"/>
                <a:cs typeface="Arial" pitchFamily="34" charset="0"/>
              </a:rPr>
              <a:t>76 (95%);</a:t>
            </a:r>
            <a:endParaRPr lang="pt-BR" sz="2400" dirty="0" smtClean="0">
              <a:solidFill>
                <a:prstClr val="black"/>
              </a:solidFill>
              <a:latin typeface="Constantia"/>
            </a:endParaRPr>
          </a:p>
          <a:p>
            <a:pPr marL="342900" lvl="0" indent="-342900" algn="just">
              <a:spcBef>
                <a:spcPct val="20000"/>
              </a:spcBef>
              <a:buFont typeface="Arial" charset="0"/>
              <a:buChar char="•"/>
            </a:pPr>
            <a:r>
              <a:rPr lang="pt-BR" sz="2400" dirty="0" smtClean="0">
                <a:solidFill>
                  <a:prstClr val="black"/>
                </a:solidFill>
                <a:latin typeface="Constantia"/>
              </a:rPr>
              <a:t>3º Mês: </a:t>
            </a:r>
            <a:r>
              <a:rPr lang="pt-BR" sz="2400" dirty="0" smtClean="0">
                <a:latin typeface="+mn-lt"/>
                <a:ea typeface="Calibri" pitchFamily="34" charset="0"/>
                <a:cs typeface="Arial" pitchFamily="34" charset="0"/>
              </a:rPr>
              <a:t>106 (91,4%). 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Calibri" pitchFamily="34" charset="0"/>
              <a:cs typeface="Arial" pitchFamily="34" charset="0"/>
            </a:endParaRPr>
          </a:p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2400" dirty="0" smtClean="0">
                <a:latin typeface="+mn-lt"/>
                <a:ea typeface="Calibri" pitchFamily="34" charset="0"/>
                <a:cs typeface="Arial" pitchFamily="34" charset="0"/>
              </a:rPr>
              <a:t>Só ficaram 11 pacientes sem medicamentos da farmácia popular.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prstClr val="black"/>
                </a:solidFill>
              </a:rPr>
              <a:t>Resultados </a:t>
            </a:r>
            <a:endParaRPr lang="pt-B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5072066" y="2143122"/>
          <a:ext cx="3857652" cy="2714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500034" y="928677"/>
            <a:ext cx="78581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Arial" pitchFamily="34" charset="0"/>
              </a:rPr>
              <a:t>Meta 2.7 Realizar avaliação da necessidade de atendimento odontológico em 100% dos hipertensos.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214282" y="1928808"/>
            <a:ext cx="4786346" cy="2456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charset="0"/>
              <a:buChar char="•"/>
            </a:pPr>
            <a:r>
              <a:rPr lang="pt-BR" sz="2400" dirty="0" smtClean="0">
                <a:solidFill>
                  <a:prstClr val="black"/>
                </a:solidFill>
                <a:latin typeface="Constantia"/>
              </a:rPr>
              <a:t>1º Mês: </a:t>
            </a:r>
            <a:r>
              <a:rPr lang="pt-BR" sz="2400" dirty="0" smtClean="0">
                <a:latin typeface="+mn-lt"/>
                <a:ea typeface="Calibri" pitchFamily="34" charset="0"/>
                <a:cs typeface="Arial" pitchFamily="34" charset="0"/>
              </a:rPr>
              <a:t>, 63 (58.3%); </a:t>
            </a:r>
            <a:endParaRPr lang="pt-BR" sz="2400" dirty="0" smtClean="0">
              <a:solidFill>
                <a:prstClr val="black"/>
              </a:solidFill>
              <a:latin typeface="Constantia"/>
            </a:endParaRPr>
          </a:p>
          <a:p>
            <a:pPr marL="342900" lvl="0" indent="-342900">
              <a:spcBef>
                <a:spcPct val="20000"/>
              </a:spcBef>
              <a:buFont typeface="Arial" charset="0"/>
              <a:buChar char="•"/>
            </a:pPr>
            <a:r>
              <a:rPr lang="pt-BR" sz="2400" dirty="0" smtClean="0">
                <a:solidFill>
                  <a:prstClr val="black"/>
                </a:solidFill>
                <a:latin typeface="Constantia"/>
              </a:rPr>
              <a:t>2º Mês: </a:t>
            </a:r>
            <a:r>
              <a:rPr lang="pt-BR" sz="2400" dirty="0" smtClean="0">
                <a:latin typeface="+mn-lt"/>
                <a:ea typeface="Calibri" pitchFamily="34" charset="0"/>
                <a:cs typeface="Arial" pitchFamily="34" charset="0"/>
              </a:rPr>
              <a:t>89 (39,7%); </a:t>
            </a:r>
            <a:endParaRPr lang="pt-BR" sz="2400" dirty="0" smtClean="0">
              <a:solidFill>
                <a:prstClr val="black"/>
              </a:solidFill>
              <a:latin typeface="Constantia"/>
            </a:endParaRPr>
          </a:p>
          <a:p>
            <a:pPr marL="342900" lvl="0" indent="-342900">
              <a:spcBef>
                <a:spcPct val="20000"/>
              </a:spcBef>
              <a:buFont typeface="Arial" charset="0"/>
              <a:buChar char="•"/>
            </a:pPr>
            <a:r>
              <a:rPr lang="pt-BR" sz="2400" dirty="0" smtClean="0">
                <a:solidFill>
                  <a:prstClr val="black"/>
                </a:solidFill>
                <a:latin typeface="Constantia"/>
              </a:rPr>
              <a:t>3º Mês:</a:t>
            </a:r>
            <a:r>
              <a:rPr lang="pt-BR" sz="2400" dirty="0" smtClean="0">
                <a:latin typeface="+mn-lt"/>
                <a:ea typeface="Calibri" pitchFamily="34" charset="0"/>
                <a:cs typeface="Arial" pitchFamily="34" charset="0"/>
              </a:rPr>
              <a:t> 119 </a:t>
            </a:r>
            <a:r>
              <a:rPr lang="pt-BR" sz="2400" dirty="0" smtClean="0">
                <a:solidFill>
                  <a:prstClr val="black"/>
                </a:solidFill>
                <a:latin typeface="Constantia"/>
              </a:rPr>
              <a:t>(</a:t>
            </a:r>
            <a:r>
              <a:rPr lang="pt-BR" sz="2400" dirty="0" smtClean="0">
                <a:ea typeface="Calibri" pitchFamily="34" charset="0"/>
                <a:cs typeface="Arial" pitchFamily="34" charset="0"/>
              </a:rPr>
              <a:t>35,6%).</a:t>
            </a:r>
            <a:r>
              <a:rPr lang="pt-BR" sz="2400" dirty="0" smtClean="0">
                <a:latin typeface="+mn-lt"/>
                <a:ea typeface="Calibri" pitchFamily="34" charset="0"/>
                <a:cs typeface="Arial" pitchFamily="34" charset="0"/>
              </a:rPr>
              <a:t> 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Calibri" pitchFamily="34" charset="0"/>
              <a:cs typeface="Arial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Arial" pitchFamily="34" charset="0"/>
              </a:rPr>
              <a:t>A falta de material do trabalho para o dentista na unidade, dificultou</a:t>
            </a:r>
            <a:r>
              <a:rPr kumimoji="0" lang="pt-BR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Arial" pitchFamily="34" charset="0"/>
              </a:rPr>
              <a:t> esta ação. 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prstClr val="black"/>
                </a:solidFill>
              </a:rPr>
              <a:t>Resultados </a:t>
            </a:r>
            <a:endParaRPr lang="pt-B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5286380" y="1928808"/>
          <a:ext cx="3714776" cy="292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42844" y="928677"/>
            <a:ext cx="864399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Meta 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Arial" pitchFamily="34" charset="0"/>
              </a:rPr>
              <a:t>2.8</a:t>
            </a:r>
            <a:r>
              <a:rPr kumimoji="0" lang="pt-BR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Arial" pitchFamily="34" charset="0"/>
              </a:rPr>
              <a:t> 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Arial" pitchFamily="34" charset="0"/>
              </a:rPr>
              <a:t>Realizar avaliação da necessidade de atendimento odontológico em 100% dos diabéticos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42844" y="1714494"/>
            <a:ext cx="5072098" cy="32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539750" algn="just" eaLnBrk="1" hangingPunct="1"/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Calibri" pitchFamily="34" charset="0"/>
              <a:cs typeface="Arial" pitchFamily="34" charset="0"/>
            </a:endParaRPr>
          </a:p>
          <a:p>
            <a:pPr lvl="0"/>
            <a:r>
              <a:rPr lang="pt-BR" sz="2400" dirty="0" smtClean="0">
                <a:solidFill>
                  <a:prstClr val="black"/>
                </a:solidFill>
                <a:latin typeface="Constantia"/>
              </a:rPr>
              <a:t>1º Mês: </a:t>
            </a:r>
            <a:r>
              <a:rPr lang="pt-BR" sz="2400" dirty="0" smtClean="0">
                <a:latin typeface="+mn-lt"/>
                <a:ea typeface="Calibri" pitchFamily="34" charset="0"/>
                <a:cs typeface="Arial" pitchFamily="34" charset="0"/>
              </a:rPr>
              <a:t>24 (70.6%); </a:t>
            </a:r>
            <a:endParaRPr lang="pt-BR" sz="2400" dirty="0" smtClean="0">
              <a:solidFill>
                <a:prstClr val="black"/>
              </a:solidFill>
              <a:latin typeface="Constantia"/>
            </a:endParaRPr>
          </a:p>
          <a:p>
            <a:pPr lvl="0"/>
            <a:r>
              <a:rPr lang="pt-BR" sz="2400" dirty="0" smtClean="0">
                <a:solidFill>
                  <a:prstClr val="black"/>
                </a:solidFill>
                <a:latin typeface="Constantia"/>
              </a:rPr>
              <a:t>2º Mês: </a:t>
            </a:r>
            <a:r>
              <a:rPr lang="pt-BR" sz="2400" dirty="0" smtClean="0">
                <a:latin typeface="+mn-lt"/>
                <a:ea typeface="Calibri" pitchFamily="34" charset="0"/>
                <a:cs typeface="Arial" pitchFamily="34" charset="0"/>
              </a:rPr>
              <a:t>38 (46,9%); </a:t>
            </a:r>
            <a:endParaRPr lang="pt-BR" sz="2400" dirty="0" smtClean="0">
              <a:solidFill>
                <a:prstClr val="black"/>
              </a:solidFill>
              <a:latin typeface="Constantia"/>
            </a:endParaRPr>
          </a:p>
          <a:p>
            <a:pPr lvl="0"/>
            <a:r>
              <a:rPr lang="pt-BR" sz="2400" dirty="0" smtClean="0">
                <a:solidFill>
                  <a:prstClr val="black"/>
                </a:solidFill>
                <a:latin typeface="Constantia"/>
              </a:rPr>
              <a:t>3º Mês: </a:t>
            </a:r>
            <a:r>
              <a:rPr lang="pt-BR" sz="2400" dirty="0" smtClean="0">
                <a:latin typeface="+mn-lt"/>
                <a:ea typeface="Calibri" pitchFamily="34" charset="0"/>
                <a:cs typeface="Arial" pitchFamily="34" charset="0"/>
              </a:rPr>
              <a:t>54 (46.2%).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Calibri" pitchFamily="34" charset="0"/>
              <a:cs typeface="Arial" pitchFamily="34" charset="0"/>
            </a:endParaRPr>
          </a:p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Arial" pitchFamily="34" charset="0"/>
              </a:rPr>
              <a:t>O que dificultou que a meta de avaliação da necessidade de atendimento odontológico fosse atingida foi a falta de material do trabalho para o dentista na unidade.        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prstClr val="black"/>
                </a:solidFill>
              </a:rPr>
              <a:t>Resultados 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2844" y="1000114"/>
            <a:ext cx="9001156" cy="1728789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pt-BR" sz="2400" dirty="0" smtClean="0"/>
              <a:t>Objetivo 3. Melhorar a adesão de hipertensos e diabéticos ao programa.</a:t>
            </a:r>
            <a:endParaRPr lang="es-US" sz="2400" dirty="0" smtClean="0"/>
          </a:p>
          <a:p>
            <a:pPr algn="just">
              <a:spcBef>
                <a:spcPts val="0"/>
              </a:spcBef>
            </a:pPr>
            <a:r>
              <a:rPr lang="pt-BR" sz="2400" dirty="0" smtClean="0"/>
              <a:t>       Meta</a:t>
            </a:r>
            <a:r>
              <a:rPr lang="pt-BR" sz="2400" b="1" dirty="0" smtClean="0"/>
              <a:t> </a:t>
            </a:r>
            <a:r>
              <a:rPr lang="pt-BR" sz="2400" dirty="0" smtClean="0"/>
              <a:t>3.1. Buscar 100% dos hipertensos faltosos às consultas na unidade de saúde conforme a periodicidade recomendada.</a:t>
            </a:r>
            <a:endParaRPr lang="es-US" sz="2400" dirty="0" smtClean="0"/>
          </a:p>
          <a:p>
            <a:pPr>
              <a:buNone/>
            </a:pPr>
            <a:endParaRPr lang="es-US" dirty="0"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85720" y="2571750"/>
            <a:ext cx="8429684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lang="pt-BR" sz="2400" dirty="0" smtClean="0">
                <a:solidFill>
                  <a:prstClr val="black"/>
                </a:solidFill>
                <a:latin typeface="Constantia"/>
              </a:rPr>
              <a:t>1º Mês: </a:t>
            </a:r>
            <a:r>
              <a:rPr lang="pt-BR" sz="2400" dirty="0" smtClean="0">
                <a:latin typeface="+mn-lt"/>
                <a:ea typeface="Calibri" pitchFamily="34" charset="0"/>
                <a:cs typeface="Arial" pitchFamily="34" charset="0"/>
              </a:rPr>
              <a:t>12 (100%),          </a:t>
            </a:r>
            <a:r>
              <a:rPr lang="pt-BR" sz="2400" dirty="0" smtClean="0">
                <a:solidFill>
                  <a:prstClr val="black"/>
                </a:solidFill>
                <a:latin typeface="Constantia"/>
              </a:rPr>
              <a:t>2º Mês: </a:t>
            </a:r>
            <a:r>
              <a:rPr lang="pt-BR" sz="2400" dirty="0" smtClean="0">
                <a:latin typeface="+mn-lt"/>
                <a:ea typeface="Calibri" pitchFamily="34" charset="0"/>
                <a:cs typeface="Arial" pitchFamily="34" charset="0"/>
              </a:rPr>
              <a:t>18 (100%);           </a:t>
            </a:r>
            <a:r>
              <a:rPr lang="pt-BR" sz="2400" dirty="0" smtClean="0">
                <a:solidFill>
                  <a:prstClr val="black"/>
                </a:solidFill>
                <a:latin typeface="Constantia"/>
              </a:rPr>
              <a:t>3º Mês:</a:t>
            </a:r>
            <a:r>
              <a:rPr lang="pt-BR" sz="2400" dirty="0" smtClean="0">
                <a:latin typeface="+mn-lt"/>
                <a:ea typeface="Calibri" pitchFamily="34" charset="0"/>
                <a:cs typeface="Arial" pitchFamily="34" charset="0"/>
              </a:rPr>
              <a:t>21 (100). 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Calibri" pitchFamily="34" charset="0"/>
              <a:cs typeface="Arial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74900" algn="l"/>
              </a:tabLst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Calibri" pitchFamily="34" charset="0"/>
              <a:cs typeface="Arial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74900" algn="l"/>
              </a:tabLst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Arial" pitchFamily="34" charset="0"/>
              </a:rPr>
              <a:t>A busca ativa foi muito bem acolhida pelos agentes comunitários e além disso o apoio dos demais profissionais da unidade, como o gestor que sempre proporcionou os meios de transporte adequado para realizar  esta ação. 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74900" algn="l"/>
              </a:tabLst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prstClr val="black"/>
                </a:solidFill>
              </a:rPr>
              <a:t>Resultados 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1142990"/>
            <a:ext cx="8443914" cy="942972"/>
          </a:xfrm>
        </p:spPr>
        <p:txBody>
          <a:bodyPr/>
          <a:lstStyle/>
          <a:p>
            <a:pPr algn="just"/>
            <a:r>
              <a:rPr lang="pt-BR" sz="2400" dirty="0" smtClean="0"/>
              <a:t>Meta 3.2. Buscar 100% dos diabéticos faltosos às consultas na unidade de saúde conforme a periodicidade recomendada.</a:t>
            </a:r>
            <a:endParaRPr lang="es-US" sz="2400" dirty="0" smtClean="0"/>
          </a:p>
          <a:p>
            <a:pPr>
              <a:buNone/>
            </a:pPr>
            <a:endParaRPr lang="es-US" dirty="0"/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14282" y="2071685"/>
            <a:ext cx="821537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BR" sz="2400" dirty="0" smtClean="0">
                <a:solidFill>
                  <a:prstClr val="black"/>
                </a:solidFill>
                <a:latin typeface="Constantia"/>
              </a:rPr>
              <a:t>1º Mês: </a:t>
            </a:r>
            <a:r>
              <a:rPr lang="pt-BR" sz="2400" dirty="0" smtClean="0">
                <a:latin typeface="+mn-lt"/>
                <a:ea typeface="Calibri" pitchFamily="34" charset="0"/>
                <a:cs typeface="Arial" pitchFamily="34" charset="0"/>
              </a:rPr>
              <a:t>2 (100%);</a:t>
            </a:r>
            <a:endParaRPr lang="pt-BR" sz="2400" dirty="0" smtClean="0">
              <a:solidFill>
                <a:prstClr val="black"/>
              </a:solidFill>
              <a:latin typeface="Constantia"/>
            </a:endParaRPr>
          </a:p>
          <a:p>
            <a:pPr lvl="0"/>
            <a:r>
              <a:rPr lang="pt-BR" sz="2400" dirty="0" smtClean="0">
                <a:solidFill>
                  <a:prstClr val="black"/>
                </a:solidFill>
                <a:latin typeface="Constantia"/>
              </a:rPr>
              <a:t>2º Mês: 5 </a:t>
            </a:r>
            <a:r>
              <a:rPr lang="pt-BR" sz="2400" dirty="0" smtClean="0">
                <a:ea typeface="Calibri" pitchFamily="34" charset="0"/>
                <a:cs typeface="Arial" pitchFamily="34" charset="0"/>
              </a:rPr>
              <a:t>(100%);</a:t>
            </a:r>
            <a:endParaRPr lang="pt-BR" sz="2400" dirty="0" smtClean="0">
              <a:solidFill>
                <a:prstClr val="black"/>
              </a:solidFill>
              <a:latin typeface="Constantia"/>
            </a:endParaRPr>
          </a:p>
          <a:p>
            <a:pPr lvl="0"/>
            <a:r>
              <a:rPr lang="pt-BR" sz="2400" dirty="0" smtClean="0">
                <a:solidFill>
                  <a:prstClr val="black"/>
                </a:solidFill>
                <a:latin typeface="Constantia"/>
              </a:rPr>
              <a:t>3º Mês:</a:t>
            </a:r>
            <a:r>
              <a:rPr lang="pt-BR" sz="2400" dirty="0" smtClean="0">
                <a:latin typeface="+mn-lt"/>
                <a:ea typeface="Calibri" pitchFamily="34" charset="0"/>
                <a:cs typeface="Arial" pitchFamily="34" charset="0"/>
              </a:rPr>
              <a:t>5 </a:t>
            </a:r>
            <a:r>
              <a:rPr lang="pt-BR" sz="2400" dirty="0" smtClean="0">
                <a:ea typeface="Calibri" pitchFamily="34" charset="0"/>
                <a:cs typeface="Arial" pitchFamily="34" charset="0"/>
              </a:rPr>
              <a:t>(100%). </a:t>
            </a:r>
          </a:p>
          <a:p>
            <a:pPr algn="just"/>
            <a:r>
              <a:rPr lang="pt-BR" sz="2400" dirty="0" smtClean="0">
                <a:ea typeface="Calibri" pitchFamily="34" charset="0"/>
                <a:cs typeface="Arial" pitchFamily="34" charset="0"/>
              </a:rPr>
              <a:t>A busca ativa foi muito bem acolhida pelos agentes comunitários e além disso o apoio dos demais profissionais da unidade, como o gestor que sempre proporcionou os meios de transporte adequado para realizar  esta ação. </a:t>
            </a:r>
            <a:endParaRPr lang="pt-BR" sz="2400" dirty="0" smtClean="0">
              <a:cs typeface="Arial" pitchFamily="34" charset="0"/>
            </a:endParaRPr>
          </a:p>
          <a:p>
            <a:pPr lvl="0"/>
            <a:endParaRPr lang="pt-BR" sz="2400" dirty="0" smtClean="0">
              <a:ea typeface="Calibri" pitchFamily="34" charset="0"/>
              <a:cs typeface="Arial" pitchFamily="34" charset="0"/>
            </a:endParaRPr>
          </a:p>
          <a:p>
            <a:pPr lvl="0"/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Calibri" pitchFamily="34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prstClr val="black"/>
                </a:solidFill>
              </a:rPr>
              <a:t>Resultados 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1071552"/>
            <a:ext cx="8229600" cy="3394075"/>
          </a:xfrm>
        </p:spPr>
        <p:txBody>
          <a:bodyPr/>
          <a:lstStyle/>
          <a:p>
            <a:pPr algn="just"/>
            <a:r>
              <a:rPr lang="pt-BR" sz="2400" dirty="0" smtClean="0"/>
              <a:t>Objetivo 4. Melhorar o registro das informações.</a:t>
            </a:r>
            <a:endParaRPr lang="es-US" sz="2400" dirty="0" smtClean="0"/>
          </a:p>
          <a:p>
            <a:pPr algn="just"/>
            <a:r>
              <a:rPr lang="pt-BR" sz="2400" dirty="0" smtClean="0"/>
              <a:t>Meta 4.1. Manter ficha de acompanhamento de 100% dos hipertensos cadastrados na unidade de saúde.</a:t>
            </a:r>
            <a:endParaRPr lang="es-US" sz="2400" dirty="0" smtClean="0"/>
          </a:p>
          <a:p>
            <a:pPr algn="just"/>
            <a:r>
              <a:rPr lang="pt-BR" sz="2400" dirty="0" smtClean="0">
                <a:solidFill>
                  <a:prstClr val="black"/>
                </a:solidFill>
              </a:rPr>
              <a:t>1º Mês: 108 (100%);</a:t>
            </a:r>
          </a:p>
          <a:p>
            <a:pPr algn="just"/>
            <a:r>
              <a:rPr lang="pt-BR" sz="2400" dirty="0" smtClean="0">
                <a:solidFill>
                  <a:prstClr val="black"/>
                </a:solidFill>
              </a:rPr>
              <a:t>2º Mês: 224 (100%);</a:t>
            </a:r>
          </a:p>
          <a:p>
            <a:pPr algn="just"/>
            <a:r>
              <a:rPr lang="pt-BR" sz="2400" dirty="0" smtClean="0">
                <a:solidFill>
                  <a:prstClr val="black"/>
                </a:solidFill>
              </a:rPr>
              <a:t>3º Mês:326 (100%).</a:t>
            </a:r>
            <a:endParaRPr lang="pt-BR" sz="2400" dirty="0" smtClean="0"/>
          </a:p>
          <a:p>
            <a:pPr algn="just">
              <a:buNone/>
            </a:pPr>
            <a:r>
              <a:rPr lang="pt-BR" sz="2400" dirty="0" smtClean="0"/>
              <a:t>Isto tem feito parte da rotina da consulta, apesar de requerer um maior tempo durante a consulta entendo como importante o registro adequado.</a:t>
            </a:r>
            <a:endParaRPr lang="es-US" sz="2400" dirty="0" smtClean="0"/>
          </a:p>
          <a:p>
            <a:pPr algn="just"/>
            <a:endParaRPr lang="es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prstClr val="black"/>
                </a:solidFill>
              </a:rPr>
              <a:t>Resultados 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2844" y="1200151"/>
            <a:ext cx="8858312" cy="1085848"/>
          </a:xfrm>
        </p:spPr>
        <p:txBody>
          <a:bodyPr/>
          <a:lstStyle/>
          <a:p>
            <a:pPr algn="just"/>
            <a:r>
              <a:rPr lang="pt-BR" sz="2400" dirty="0" smtClean="0"/>
              <a:t>Meta 4.2. Manter ficha de acompanhamento de 100% dos diabéticos cadastrados na unidade de saúde.</a:t>
            </a:r>
            <a:endParaRPr lang="es-US" sz="2400" dirty="0" smtClean="0"/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214282" y="2071684"/>
            <a:ext cx="8715436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pt-BR" sz="2400" dirty="0" smtClean="0">
                <a:solidFill>
                  <a:prstClr val="black"/>
                </a:solidFill>
              </a:rPr>
              <a:t>1º Mês: </a:t>
            </a:r>
            <a:r>
              <a:rPr lang="pt-BR" sz="2400" dirty="0" smtClean="0"/>
              <a:t>34 (100%); </a:t>
            </a:r>
            <a:endParaRPr lang="pt-BR" sz="2400" dirty="0" smtClean="0">
              <a:solidFill>
                <a:prstClr val="black"/>
              </a:solidFill>
            </a:endParaRPr>
          </a:p>
          <a:p>
            <a:pPr algn="just"/>
            <a:r>
              <a:rPr lang="pt-BR" sz="2400" dirty="0" smtClean="0">
                <a:solidFill>
                  <a:prstClr val="black"/>
                </a:solidFill>
              </a:rPr>
              <a:t>2º Mês: </a:t>
            </a:r>
            <a:r>
              <a:rPr lang="pt-BR" sz="2400" dirty="0" smtClean="0"/>
              <a:t>81 (100%);</a:t>
            </a:r>
            <a:endParaRPr lang="pt-BR" sz="2400" dirty="0" smtClean="0">
              <a:solidFill>
                <a:prstClr val="black"/>
              </a:solidFill>
            </a:endParaRPr>
          </a:p>
          <a:p>
            <a:pPr algn="just"/>
            <a:r>
              <a:rPr lang="pt-BR" sz="2400" dirty="0" smtClean="0">
                <a:solidFill>
                  <a:prstClr val="black"/>
                </a:solidFill>
              </a:rPr>
              <a:t>3º Mês: </a:t>
            </a:r>
            <a:r>
              <a:rPr lang="pt-BR" sz="2400" dirty="0" smtClean="0"/>
              <a:t>117 (100%). </a:t>
            </a:r>
          </a:p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Arial" pitchFamily="34" charset="0"/>
              </a:rPr>
              <a:t>Durante os três meses de intervenção o registro adequado na ficha de acompanhamento foi realizado em 100%, apesar de requerer maior tempo durante a consulta foi realizado de forma integral.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571486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dirty="0" smtClean="0">
                <a:cs typeface="Arial" pitchFamily="34" charset="0"/>
              </a:rPr>
              <a:t>Introdução</a:t>
            </a:r>
            <a:endParaRPr lang="pt-BR" sz="3600" dirty="0"/>
          </a:p>
        </p:txBody>
      </p:sp>
      <p:sp>
        <p:nvSpPr>
          <p:cNvPr id="3" name="Retângulo 2"/>
          <p:cNvSpPr/>
          <p:nvPr/>
        </p:nvSpPr>
        <p:spPr>
          <a:xfrm>
            <a:off x="1071538" y="1357304"/>
            <a:ext cx="678661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/>
              <a:t>	A Hipertensão Arterial Sistêmica é a mais freqüente das doenças cardiovasculares. É também o principal fator de risco para as complicações mais comuns como acidente vascular cerebral e infarto agudo do miocárdio, além da doença renal crônica terminal (BRASIL, 2006a). </a:t>
            </a:r>
          </a:p>
          <a:p>
            <a:pPr algn="just"/>
            <a:r>
              <a:rPr lang="pt-BR" sz="2400" dirty="0" smtClean="0"/>
              <a:t>	</a:t>
            </a:r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prstClr val="black"/>
                </a:solidFill>
              </a:rPr>
              <a:t>Resultados </a:t>
            </a:r>
            <a:endParaRPr lang="pt-B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929190" y="2643170"/>
          <a:ext cx="3757610" cy="2357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214282" y="918864"/>
            <a:ext cx="8572560" cy="156966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Objetivo 5. Realizar mapeamento nos hipertensos e diabéticos de risco pra doenças cardiovascular</a:t>
            </a: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Meta 5.1. Realizar estratificação do risco cardiovascular em 100% dos hipertensos cadastrados na unidade de saúde. 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214282" y="2786064"/>
            <a:ext cx="457203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BR" sz="2400" dirty="0" smtClean="0">
                <a:solidFill>
                  <a:prstClr val="black"/>
                </a:solidFill>
                <a:latin typeface="Constantia"/>
              </a:rPr>
              <a:t>1º Mês: </a:t>
            </a:r>
            <a:r>
              <a:rPr lang="pt-BR" sz="2400" dirty="0" smtClean="0">
                <a:latin typeface="+mn-lt"/>
                <a:ea typeface="Calibri" pitchFamily="34" charset="0"/>
                <a:cs typeface="Arial" pitchFamily="34" charset="0"/>
              </a:rPr>
              <a:t>103 (95.4%); </a:t>
            </a:r>
            <a:endParaRPr lang="pt-BR" sz="2400" dirty="0" smtClean="0">
              <a:solidFill>
                <a:prstClr val="black"/>
              </a:solidFill>
              <a:latin typeface="Constantia"/>
            </a:endParaRPr>
          </a:p>
          <a:p>
            <a:pPr lvl="0"/>
            <a:r>
              <a:rPr lang="pt-BR" sz="2400" dirty="0" smtClean="0">
                <a:solidFill>
                  <a:prstClr val="black"/>
                </a:solidFill>
                <a:latin typeface="Constantia"/>
              </a:rPr>
              <a:t>2º Mês: </a:t>
            </a:r>
            <a:r>
              <a:rPr lang="pt-BR" sz="2400" dirty="0" smtClean="0">
                <a:latin typeface="+mn-lt"/>
                <a:ea typeface="Calibri" pitchFamily="34" charset="0"/>
                <a:cs typeface="Arial" pitchFamily="34" charset="0"/>
              </a:rPr>
              <a:t>218 (97,3%); </a:t>
            </a:r>
            <a:endParaRPr lang="pt-BR" sz="2400" dirty="0" smtClean="0">
              <a:solidFill>
                <a:prstClr val="black"/>
              </a:solidFill>
              <a:latin typeface="Constantia"/>
            </a:endParaRPr>
          </a:p>
          <a:p>
            <a:pPr lvl="0"/>
            <a:r>
              <a:rPr lang="pt-BR" sz="2400" dirty="0" smtClean="0">
                <a:solidFill>
                  <a:prstClr val="black"/>
                </a:solidFill>
                <a:latin typeface="Constantia"/>
              </a:rPr>
              <a:t>3º Mês: </a:t>
            </a:r>
            <a:r>
              <a:rPr lang="pt-BR" sz="2400" dirty="0" smtClean="0">
                <a:latin typeface="+mn-lt"/>
                <a:ea typeface="Calibri" pitchFamily="34" charset="0"/>
                <a:cs typeface="Arial" pitchFamily="34" charset="0"/>
              </a:rPr>
              <a:t>320 (98,2%).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prstClr val="black"/>
                </a:solidFill>
              </a:rPr>
              <a:t>Resultados </a:t>
            </a:r>
            <a:endParaRPr lang="pt-B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0" y="1928808"/>
          <a:ext cx="4000528" cy="292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285720" y="928677"/>
            <a:ext cx="864399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Arial" pitchFamily="34" charset="0"/>
              </a:rPr>
              <a:t>Meta 5.2. Realizar estratificação do risco cardiovascular em 100% dos diabéticos cadastrados na unidade de saúde. 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214282" y="2000247"/>
            <a:ext cx="471490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BR" sz="2400" dirty="0" smtClean="0">
                <a:solidFill>
                  <a:prstClr val="black"/>
                </a:solidFill>
                <a:latin typeface="Constantia"/>
              </a:rPr>
              <a:t>1º Mês: </a:t>
            </a:r>
            <a:r>
              <a:rPr lang="pt-BR" sz="2400" dirty="0" smtClean="0">
                <a:latin typeface="+mn-lt"/>
                <a:ea typeface="Calibri" pitchFamily="34" charset="0"/>
                <a:cs typeface="Arial" pitchFamily="34" charset="0"/>
              </a:rPr>
              <a:t>33 (97.1%); </a:t>
            </a:r>
            <a:endParaRPr lang="pt-BR" sz="2400" dirty="0" smtClean="0">
              <a:solidFill>
                <a:prstClr val="black"/>
              </a:solidFill>
              <a:latin typeface="Constantia"/>
            </a:endParaRPr>
          </a:p>
          <a:p>
            <a:pPr lvl="0"/>
            <a:r>
              <a:rPr lang="pt-BR" sz="2400" dirty="0" smtClean="0">
                <a:solidFill>
                  <a:prstClr val="black"/>
                </a:solidFill>
                <a:latin typeface="Constantia"/>
              </a:rPr>
              <a:t>2º Mês: </a:t>
            </a:r>
            <a:r>
              <a:rPr lang="pt-BR" sz="2400" dirty="0" smtClean="0">
                <a:latin typeface="+mn-lt"/>
                <a:ea typeface="Calibri" pitchFamily="34" charset="0"/>
                <a:cs typeface="Arial" pitchFamily="34" charset="0"/>
              </a:rPr>
              <a:t>80 (98,8%);</a:t>
            </a:r>
            <a:endParaRPr lang="pt-BR" sz="2400" dirty="0" smtClean="0">
              <a:solidFill>
                <a:prstClr val="black"/>
              </a:solidFill>
              <a:latin typeface="Constantia"/>
            </a:endParaRPr>
          </a:p>
          <a:p>
            <a:pPr lvl="0"/>
            <a:r>
              <a:rPr lang="pt-BR" sz="2400" dirty="0" smtClean="0">
                <a:solidFill>
                  <a:prstClr val="black"/>
                </a:solidFill>
                <a:latin typeface="Constantia"/>
              </a:rPr>
              <a:t>3º Mês: 116 (</a:t>
            </a:r>
            <a:r>
              <a:rPr lang="pt-BR" sz="2400" dirty="0" smtClean="0">
                <a:latin typeface="+mn-lt"/>
                <a:ea typeface="Calibri" pitchFamily="34" charset="0"/>
                <a:cs typeface="Arial" pitchFamily="34" charset="0"/>
              </a:rPr>
              <a:t>99,1%). 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prstClr val="black"/>
                </a:solidFill>
              </a:rPr>
              <a:t>Resultados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928676"/>
            <a:ext cx="8229600" cy="3394075"/>
          </a:xfrm>
        </p:spPr>
        <p:txBody>
          <a:bodyPr/>
          <a:lstStyle/>
          <a:p>
            <a:pPr algn="just"/>
            <a:r>
              <a:rPr lang="pt-BR" sz="2400" dirty="0" smtClean="0"/>
              <a:t>Objetivo 6. Promover a saúde de hipertensos e diabéticos.</a:t>
            </a:r>
            <a:endParaRPr lang="es-US" sz="2400" dirty="0" smtClean="0"/>
          </a:p>
          <a:p>
            <a:pPr algn="just"/>
            <a:r>
              <a:rPr lang="es-US" sz="2400" dirty="0" smtClean="0"/>
              <a:t> </a:t>
            </a:r>
            <a:r>
              <a:rPr lang="pt-BR" sz="2400" dirty="0" smtClean="0"/>
              <a:t>Meta 6.1. Garantir orientação nutricional sobre alimentação saudável a 100% dos hipertensos.</a:t>
            </a:r>
            <a:endParaRPr lang="es-US" sz="2400" dirty="0" smtClean="0"/>
          </a:p>
          <a:p>
            <a:r>
              <a:rPr lang="pt-BR" sz="2400" dirty="0" smtClean="0">
                <a:solidFill>
                  <a:prstClr val="black"/>
                </a:solidFill>
              </a:rPr>
              <a:t>1º Mês: 108 (100%);</a:t>
            </a:r>
          </a:p>
          <a:p>
            <a:r>
              <a:rPr lang="pt-BR" sz="2400" dirty="0" smtClean="0">
                <a:solidFill>
                  <a:prstClr val="black"/>
                </a:solidFill>
              </a:rPr>
              <a:t>2º Mês: 224 (100%);</a:t>
            </a:r>
          </a:p>
          <a:p>
            <a:r>
              <a:rPr lang="pt-BR" sz="2400" dirty="0" smtClean="0">
                <a:solidFill>
                  <a:prstClr val="black"/>
                </a:solidFill>
              </a:rPr>
              <a:t>3º Mês:326 (100%).</a:t>
            </a:r>
            <a:endParaRPr lang="pt-BR" sz="2400" dirty="0" smtClean="0"/>
          </a:p>
          <a:p>
            <a:pPr>
              <a:buNone/>
            </a:pPr>
            <a:r>
              <a:rPr lang="pt-BR" sz="2400" dirty="0" smtClean="0"/>
              <a:t>A orientação nutricional sobre alimentação saudável foi parte da rotina das consultas,assim como palestras públicas com os usuários da UBS por parte da equipe e nutricionista da área. </a:t>
            </a:r>
            <a:endParaRPr lang="es-US" sz="2400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prstClr val="black"/>
                </a:solidFill>
              </a:rPr>
              <a:t>Resultados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2844" y="1200151"/>
            <a:ext cx="8715436" cy="942972"/>
          </a:xfrm>
        </p:spPr>
        <p:txBody>
          <a:bodyPr/>
          <a:lstStyle/>
          <a:p>
            <a:pPr algn="just"/>
            <a:r>
              <a:rPr lang="pt-BR" sz="2400" dirty="0" smtClean="0"/>
              <a:t>Meta 6.2. Garantir orientação nutricional sobre alimentação saudável a 100% dos diabéticos.</a:t>
            </a:r>
            <a:endParaRPr lang="es-US" sz="2400" dirty="0" smtClean="0"/>
          </a:p>
          <a:p>
            <a:pPr algn="just">
              <a:buNone/>
            </a:pPr>
            <a:endParaRPr lang="pt-BR" sz="2400" dirty="0"/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357158" y="2071684"/>
            <a:ext cx="8643998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pt-BR" sz="2400" dirty="0" smtClean="0">
                <a:solidFill>
                  <a:prstClr val="black"/>
                </a:solidFill>
              </a:rPr>
              <a:t>1º Mês: </a:t>
            </a:r>
            <a:r>
              <a:rPr lang="pt-BR" sz="2400" dirty="0" smtClean="0"/>
              <a:t>34 (100%); </a:t>
            </a:r>
            <a:endParaRPr lang="pt-BR" sz="2400" dirty="0" smtClean="0">
              <a:solidFill>
                <a:prstClr val="black"/>
              </a:solidFill>
            </a:endParaRPr>
          </a:p>
          <a:p>
            <a:pPr algn="just"/>
            <a:r>
              <a:rPr lang="pt-BR" sz="2400" dirty="0" smtClean="0">
                <a:solidFill>
                  <a:prstClr val="black"/>
                </a:solidFill>
              </a:rPr>
              <a:t>2º Mês: </a:t>
            </a:r>
            <a:r>
              <a:rPr lang="pt-BR" sz="2400" dirty="0" smtClean="0"/>
              <a:t>81 (100%);</a:t>
            </a:r>
            <a:endParaRPr lang="pt-BR" sz="2400" dirty="0" smtClean="0">
              <a:solidFill>
                <a:prstClr val="black"/>
              </a:solidFill>
            </a:endParaRPr>
          </a:p>
          <a:p>
            <a:pPr algn="just"/>
            <a:r>
              <a:rPr lang="pt-BR" sz="2400" dirty="0" smtClean="0">
                <a:solidFill>
                  <a:prstClr val="black"/>
                </a:solidFill>
              </a:rPr>
              <a:t>3º Mês: </a:t>
            </a:r>
            <a:r>
              <a:rPr lang="pt-BR" sz="2400" dirty="0" smtClean="0"/>
              <a:t>117 (100%). </a:t>
            </a:r>
          </a:p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Arial" pitchFamily="34" charset="0"/>
              </a:rPr>
              <a:t>Ao longo da intervenção fiz das orientações, em especifico as que se referem a alimentação saudável uma rotina durante as consultas, palestras públicas com os usuários da UBS, por parte da equipe e nutricionista da área</a:t>
            </a:r>
            <a:r>
              <a:rPr lang="pt-BR" sz="2400" dirty="0" smtClean="0">
                <a:latin typeface="+mn-lt"/>
                <a:ea typeface="Calibri" pitchFamily="34" charset="0"/>
                <a:cs typeface="Arial" pitchFamily="34" charset="0"/>
              </a:rPr>
              <a:t>. 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prstClr val="black"/>
                </a:solidFill>
              </a:rPr>
              <a:t>Resultados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2844" y="1200151"/>
            <a:ext cx="8858312" cy="1014410"/>
          </a:xfrm>
        </p:spPr>
        <p:txBody>
          <a:bodyPr/>
          <a:lstStyle/>
          <a:p>
            <a:r>
              <a:rPr lang="pt-BR" sz="2400" dirty="0" smtClean="0"/>
              <a:t>Meta 6.3. Garantir orientação em relação à prática regular de atividade física a 100% dos pacientes hipertensos.</a:t>
            </a:r>
            <a:endParaRPr lang="es-US" sz="2400" dirty="0"/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285720" y="2071684"/>
            <a:ext cx="8715436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BR" sz="2400" dirty="0" smtClean="0">
                <a:solidFill>
                  <a:prstClr val="black"/>
                </a:solidFill>
              </a:rPr>
              <a:t>1º Mês: 108 (100%);</a:t>
            </a:r>
          </a:p>
          <a:p>
            <a:r>
              <a:rPr lang="pt-BR" sz="2400" dirty="0" smtClean="0">
                <a:solidFill>
                  <a:prstClr val="black"/>
                </a:solidFill>
              </a:rPr>
              <a:t>2º Mês: 224 (100%);</a:t>
            </a:r>
          </a:p>
          <a:p>
            <a:r>
              <a:rPr lang="pt-BR" sz="2400" dirty="0" smtClean="0">
                <a:solidFill>
                  <a:prstClr val="black"/>
                </a:solidFill>
              </a:rPr>
              <a:t>3º Mês:326 (100%).</a:t>
            </a:r>
            <a:endParaRPr lang="pt-BR" sz="2400" dirty="0" smtClean="0"/>
          </a:p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Arial" pitchFamily="34" charset="0"/>
              </a:rPr>
              <a:t>A atividade física regular é de extrema importância, cabe a nós médicos orientar os usuários de sua importância na prevenção de complicações, adotando isso como uma rotina durante as consultas. 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prstClr val="black"/>
                </a:solidFill>
              </a:rPr>
              <a:t>Resultados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2844" y="1200150"/>
            <a:ext cx="8786874" cy="3394075"/>
          </a:xfrm>
        </p:spPr>
        <p:txBody>
          <a:bodyPr/>
          <a:lstStyle/>
          <a:p>
            <a:r>
              <a:rPr lang="pt-BR" sz="2400" dirty="0" smtClean="0"/>
              <a:t>Meta 6.4. Garantir orientação em relação à prática regular de atividade física a 100% dos pacientes diabéticos.</a:t>
            </a:r>
            <a:endParaRPr lang="es-US" sz="2400" dirty="0" smtClean="0"/>
          </a:p>
          <a:p>
            <a:pPr algn="just"/>
            <a:r>
              <a:rPr lang="pt-BR" sz="2400" dirty="0" smtClean="0">
                <a:solidFill>
                  <a:prstClr val="black"/>
                </a:solidFill>
              </a:rPr>
              <a:t>1º Mês: </a:t>
            </a:r>
            <a:r>
              <a:rPr lang="pt-BR" sz="2400" dirty="0" smtClean="0"/>
              <a:t>34 (100%); </a:t>
            </a:r>
            <a:endParaRPr lang="pt-BR" sz="2400" dirty="0" smtClean="0">
              <a:solidFill>
                <a:prstClr val="black"/>
              </a:solidFill>
            </a:endParaRPr>
          </a:p>
          <a:p>
            <a:pPr algn="just"/>
            <a:r>
              <a:rPr lang="pt-BR" sz="2400" dirty="0" smtClean="0">
                <a:solidFill>
                  <a:prstClr val="black"/>
                </a:solidFill>
              </a:rPr>
              <a:t>2º Mês: </a:t>
            </a:r>
            <a:r>
              <a:rPr lang="pt-BR" sz="2400" dirty="0" smtClean="0"/>
              <a:t>81 (100%);</a:t>
            </a:r>
            <a:endParaRPr lang="pt-BR" sz="2400" dirty="0" smtClean="0">
              <a:solidFill>
                <a:prstClr val="black"/>
              </a:solidFill>
            </a:endParaRPr>
          </a:p>
          <a:p>
            <a:pPr algn="just"/>
            <a:r>
              <a:rPr lang="pt-BR" sz="2400" dirty="0" smtClean="0">
                <a:solidFill>
                  <a:prstClr val="black"/>
                </a:solidFill>
              </a:rPr>
              <a:t>3º Mês: </a:t>
            </a:r>
            <a:r>
              <a:rPr lang="pt-BR" sz="2400" dirty="0" smtClean="0"/>
              <a:t>117 (100%). </a:t>
            </a:r>
          </a:p>
          <a:p>
            <a:pPr algn="just">
              <a:buNone/>
            </a:pPr>
            <a:r>
              <a:rPr lang="pt-BR" sz="2400" dirty="0" smtClean="0"/>
              <a:t>Todos os diabéticos foram orientados em minhas consultas sobre a importância da pratica de atividade física regular, esta foi uma meta atingida em 100% nos três meses de minha intervenção. </a:t>
            </a:r>
            <a:endParaRPr lang="es-US" sz="2400" dirty="0" smtClean="0"/>
          </a:p>
          <a:p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prstClr val="black"/>
                </a:solidFill>
              </a:rPr>
              <a:t>Resultados 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2844" y="1200151"/>
            <a:ext cx="8543956" cy="871533"/>
          </a:xfrm>
        </p:spPr>
        <p:txBody>
          <a:bodyPr/>
          <a:lstStyle/>
          <a:p>
            <a:r>
              <a:rPr lang="pt-BR" sz="2400" dirty="0" smtClean="0"/>
              <a:t>Meta 6.5. Garantir orientação sobre os riscos do tabagismo a 100% dos pacientes hipertensos.</a:t>
            </a:r>
            <a:endParaRPr lang="es-US" sz="2400" dirty="0" smtClean="0"/>
          </a:p>
          <a:p>
            <a:endParaRPr lang="es-US" dirty="0"/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14282" y="2000246"/>
            <a:ext cx="87154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BR" sz="2400" dirty="0" smtClean="0">
                <a:solidFill>
                  <a:prstClr val="black"/>
                </a:solidFill>
              </a:rPr>
              <a:t>1º Mês: 108 (100%);     2º Mês: 224 (100%);     3º Mês:326 (100%).</a:t>
            </a:r>
            <a:endParaRPr lang="pt-BR" sz="2400" dirty="0" smtClean="0"/>
          </a:p>
        </p:txBody>
      </p:sp>
      <p:sp>
        <p:nvSpPr>
          <p:cNvPr id="5" name="Retângulo 4"/>
          <p:cNvSpPr/>
          <p:nvPr/>
        </p:nvSpPr>
        <p:spPr>
          <a:xfrm>
            <a:off x="142844" y="2857502"/>
            <a:ext cx="878687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BR" sz="2400" dirty="0" smtClean="0"/>
              <a:t>   Meta 6.6. Garantir orientação sobre os riscos do tabagismo a 100% dos pacientes diabéticos.</a:t>
            </a:r>
          </a:p>
          <a:p>
            <a:pPr algn="just"/>
            <a:endParaRPr lang="pt-BR" sz="2400" dirty="0" smtClean="0"/>
          </a:p>
          <a:p>
            <a:pPr algn="just">
              <a:buNone/>
            </a:pPr>
            <a:r>
              <a:rPr lang="pt-BR" sz="2400" dirty="0" smtClean="0">
                <a:solidFill>
                  <a:prstClr val="black"/>
                </a:solidFill>
              </a:rPr>
              <a:t>1º Mês: </a:t>
            </a:r>
            <a:r>
              <a:rPr lang="pt-BR" sz="2400" dirty="0" smtClean="0"/>
              <a:t>34 (100%);      </a:t>
            </a:r>
            <a:r>
              <a:rPr lang="pt-BR" sz="2400" dirty="0" smtClean="0">
                <a:solidFill>
                  <a:prstClr val="black"/>
                </a:solidFill>
              </a:rPr>
              <a:t>2º Mês: </a:t>
            </a:r>
            <a:r>
              <a:rPr lang="pt-BR" sz="2400" dirty="0" smtClean="0"/>
              <a:t>81 (100%);      </a:t>
            </a:r>
            <a:r>
              <a:rPr lang="pt-BR" sz="2400" dirty="0" smtClean="0">
                <a:solidFill>
                  <a:prstClr val="black"/>
                </a:solidFill>
              </a:rPr>
              <a:t>3º Mês: </a:t>
            </a:r>
            <a:r>
              <a:rPr lang="pt-BR" sz="2400" dirty="0" smtClean="0"/>
              <a:t>117 (100%).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prstClr val="black"/>
                </a:solidFill>
              </a:rPr>
              <a:t>Resultados 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 smtClean="0"/>
              <a:t>Meta 6.7. Garantir orientação sobre higiene bucal a 100% dos pacientes hipertensos.</a:t>
            </a:r>
            <a:endParaRPr lang="es-US" sz="2400" dirty="0" smtClean="0"/>
          </a:p>
          <a:p>
            <a:endParaRPr lang="es-US" dirty="0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85720" y="2000246"/>
            <a:ext cx="814393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BR" sz="2400" dirty="0" smtClean="0">
                <a:solidFill>
                  <a:prstClr val="black"/>
                </a:solidFill>
              </a:rPr>
              <a:t>1º Mês: 108 (100%);   2º Mês: 224 (100%);   3º Mês:326 (100%).</a:t>
            </a:r>
            <a:endParaRPr lang="pt-BR" sz="2400" dirty="0" smtClean="0"/>
          </a:p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Calibri" pitchFamily="34" charset="0"/>
              <a:cs typeface="Arial" pitchFamily="34" charset="0"/>
            </a:endParaRPr>
          </a:p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Arial" pitchFamily="34" charset="0"/>
              </a:rPr>
              <a:t>Apesar de não ter a capacidade total de atendimento por dentista na unidade achei importante orientar os usuários hipertensos que acompanho sobre a importância da higiene bucal adequada, ao longo dos três meses consegui minha meta de forma plena atingindo 100%.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prstClr val="black"/>
                </a:solidFill>
              </a:rPr>
              <a:t>Resultados 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2844" y="1200150"/>
            <a:ext cx="8786874" cy="3394075"/>
          </a:xfrm>
        </p:spPr>
        <p:txBody>
          <a:bodyPr/>
          <a:lstStyle/>
          <a:p>
            <a:r>
              <a:rPr lang="pt-BR" sz="2400" dirty="0" smtClean="0"/>
              <a:t>Meta 6.8. Garantir orientação sobre higiene bucal a 100% dos pacientes diabéticos.</a:t>
            </a:r>
            <a:endParaRPr lang="es-US" sz="2400" dirty="0" smtClean="0"/>
          </a:p>
          <a:p>
            <a:endParaRPr lang="es-US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85720" y="2071684"/>
            <a:ext cx="8286808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pt-BR" sz="2400" dirty="0" smtClean="0">
                <a:solidFill>
                  <a:prstClr val="black"/>
                </a:solidFill>
              </a:rPr>
              <a:t>1º Mês: </a:t>
            </a:r>
            <a:r>
              <a:rPr lang="pt-BR" sz="2400" dirty="0" smtClean="0"/>
              <a:t>34 (100%);    </a:t>
            </a:r>
            <a:r>
              <a:rPr lang="pt-BR" sz="2400" dirty="0" smtClean="0">
                <a:solidFill>
                  <a:prstClr val="black"/>
                </a:solidFill>
              </a:rPr>
              <a:t>2º Mês: </a:t>
            </a:r>
            <a:r>
              <a:rPr lang="pt-BR" sz="2400" dirty="0" smtClean="0"/>
              <a:t>81 (100%);   </a:t>
            </a:r>
            <a:r>
              <a:rPr lang="pt-BR" sz="2400" dirty="0" smtClean="0">
                <a:solidFill>
                  <a:prstClr val="black"/>
                </a:solidFill>
              </a:rPr>
              <a:t>3º Mês: </a:t>
            </a:r>
            <a:r>
              <a:rPr lang="pt-BR" sz="2400" dirty="0" smtClean="0"/>
              <a:t>117 (100%). </a:t>
            </a:r>
          </a:p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Calibri" pitchFamily="34" charset="0"/>
              <a:cs typeface="Arial" pitchFamily="34" charset="0"/>
            </a:endParaRPr>
          </a:p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Arial" pitchFamily="34" charset="0"/>
              </a:rPr>
              <a:t>Quanto à proporção de diabéticos que foram orientados sobre a importância da higiene bucal foi de 100%, sempre lembrando a eles que também devem fazer uma avaliação com um dentista.       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4282" y="1142990"/>
            <a:ext cx="8515352" cy="3657616"/>
          </a:xfrm>
        </p:spPr>
        <p:txBody>
          <a:bodyPr/>
          <a:lstStyle/>
          <a:p>
            <a:pPr algn="just"/>
            <a:r>
              <a:rPr lang="pt-BR" sz="2200" dirty="0" smtClean="0"/>
              <a:t>Com a intervenção em minha unidade básica de saúde foi possível realizar o levantamento de hipertensos e diabéticos da minha área, até então não existia. </a:t>
            </a:r>
          </a:p>
          <a:p>
            <a:pPr algn="just"/>
            <a:r>
              <a:rPr lang="pt-BR" sz="2200" dirty="0" smtClean="0"/>
              <a:t>Não havia registro dos usuários que são hipertensos e diabéticos somente registro em prontuário. </a:t>
            </a:r>
          </a:p>
          <a:p>
            <a:pPr algn="just"/>
            <a:r>
              <a:rPr lang="pt-BR" sz="2200" dirty="0" smtClean="0"/>
              <a:t>Foi possível ainda, identificar as maiores dificuldades do território e as dúvidas dos usuários com relação à hipertensão e diabetes. </a:t>
            </a:r>
          </a:p>
          <a:p>
            <a:pPr algn="just"/>
            <a:r>
              <a:rPr lang="pt-BR" sz="2200" dirty="0" smtClean="0"/>
              <a:t> Houve uma melhora considerável nos registros, a unidade adotou a ficha espelho como forma de registro e controle.</a:t>
            </a:r>
            <a:endParaRPr lang="es-US" sz="2200" dirty="0" smtClean="0"/>
          </a:p>
          <a:p>
            <a:pPr>
              <a:buNone/>
            </a:pPr>
            <a:endParaRPr lang="pt-B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Introdução 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5720" y="1214428"/>
            <a:ext cx="7972452" cy="3394075"/>
          </a:xfrm>
        </p:spPr>
        <p:txBody>
          <a:bodyPr/>
          <a:lstStyle/>
          <a:p>
            <a:pPr lvl="1" algn="just">
              <a:buNone/>
            </a:pPr>
            <a:r>
              <a:rPr lang="pt-BR" sz="2400" dirty="0" smtClean="0"/>
              <a:t>			O Diabetes </a:t>
            </a:r>
            <a:r>
              <a:rPr lang="pt-BR" sz="2400" dirty="0" err="1" smtClean="0"/>
              <a:t>Mellitus</a:t>
            </a:r>
            <a:r>
              <a:rPr lang="pt-BR" sz="2400" dirty="0" smtClean="0"/>
              <a:t> configura-se hoje como uma epidemia mundial. O grande impacto econômico ocorre notadamente nos serviços de saúde, como </a:t>
            </a:r>
            <a:r>
              <a:rPr lang="pt-BR" sz="2400" dirty="0" err="1" smtClean="0"/>
              <a:t>consequência</a:t>
            </a:r>
            <a:r>
              <a:rPr lang="pt-BR" sz="2400" dirty="0" smtClean="0"/>
              <a:t> dos crescentes custos do tratamento da doença e sobretudo das complicações, como a doença cardiovascular, a diálise por insuficiência renal crônica e as cirurgias para amputações de membros inferiores (BRASIL, 2006b).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00114"/>
            <a:ext cx="8229600" cy="3857652"/>
          </a:xfrm>
        </p:spPr>
        <p:txBody>
          <a:bodyPr/>
          <a:lstStyle/>
          <a:p>
            <a:pPr algn="just"/>
            <a:r>
              <a:rPr lang="pt-BR" sz="2200" dirty="0" smtClean="0"/>
              <a:t>A intervenção teve um grande impacto na equipe, serviu para mostrar a importância do cadastramento dos usuários e do planejamento das atividades, como não havia estratégia na unidade a equipe teve que aprender como trabalhar na lógica da ESF. </a:t>
            </a:r>
          </a:p>
          <a:p>
            <a:pPr algn="just"/>
            <a:r>
              <a:rPr lang="pt-BR" sz="2200" dirty="0" smtClean="0"/>
              <a:t>Apesar de muitas dificuldades e resistência por parte da equipe no início (ACS), após receber a capacitação sobre hipertensão e diabetes, o entusiasmo foi muito por parte de minha equipe e todos trabalharam em função disso. </a:t>
            </a:r>
          </a:p>
          <a:p>
            <a:pPr algn="just"/>
            <a:r>
              <a:rPr lang="pt-BR" sz="2200" dirty="0" smtClean="0"/>
              <a:t>Estamos avançando para a implantação da lógica da ESF de forma integral.</a:t>
            </a:r>
            <a:endParaRPr lang="es-US" sz="2200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Discussão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200" dirty="0" smtClean="0"/>
              <a:t>O serviço foi muito beneficiado como um todo, o fato de agora ter planejamento de consultas, serem agendadas e não atendermos apenas a demanda espontânea, já foi um avanço para o serviço, além da organização dos registros através da ficha espelho e da melhor divisão das atribuições dos profissionais da equipe.</a:t>
            </a:r>
            <a:endParaRPr lang="es-US" sz="2200" dirty="0" smtClean="0"/>
          </a:p>
          <a:p>
            <a:pPr algn="just"/>
            <a:r>
              <a:rPr lang="pt-BR" sz="2200" dirty="0" smtClean="0"/>
              <a:t>A comunidade já percebeu a diferença do serviço prestado na lógica da ESF, creio que a intervenção contribuiu para iniciar essa mudança na forma como o serviço é prestado beneficiando assim a população. </a:t>
            </a:r>
          </a:p>
          <a:p>
            <a:endParaRPr lang="es-US" sz="18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142858"/>
            <a:ext cx="8229600" cy="857250"/>
          </a:xfrm>
        </p:spPr>
        <p:txBody>
          <a:bodyPr/>
          <a:lstStyle/>
          <a:p>
            <a:r>
              <a:rPr lang="pt-BR" b="1" dirty="0" smtClean="0"/>
              <a:t>Discussão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2844" y="928676"/>
            <a:ext cx="8472518" cy="3786214"/>
          </a:xfrm>
        </p:spPr>
        <p:txBody>
          <a:bodyPr/>
          <a:lstStyle/>
          <a:p>
            <a:pPr algn="just"/>
            <a:r>
              <a:rPr lang="pt-BR" sz="2200" dirty="0" smtClean="0"/>
              <a:t>Se fosse realizar a intervenção neste momento eu iria distribuir melhor as atividades na equipe.</a:t>
            </a:r>
            <a:endParaRPr lang="es-US" sz="2200" dirty="0" smtClean="0"/>
          </a:p>
          <a:p>
            <a:pPr algn="just"/>
            <a:r>
              <a:rPr lang="pt-BR" sz="2200" dirty="0" smtClean="0"/>
              <a:t>A idéia da equipe é de incorporar as ações e o monitoramento dos resultados à rotina do serviço. </a:t>
            </a:r>
            <a:endParaRPr lang="es-US" sz="2200" dirty="0" smtClean="0"/>
          </a:p>
          <a:p>
            <a:pPr algn="just"/>
            <a:r>
              <a:rPr lang="pt-BR" sz="2200" dirty="0" smtClean="0"/>
              <a:t>Os ACS já estão cadastrando os usuários de cada micro área, a expectativa é que até o final do próximo mês tenhamos um panorama da situação de nosso território.</a:t>
            </a:r>
          </a:p>
          <a:p>
            <a:pPr algn="just"/>
            <a:r>
              <a:rPr lang="pt-BR" sz="2200" dirty="0" smtClean="0"/>
              <a:t>Pretendemos ampliar a cobertura de hipertensos e diabéticos, já estamos desenvolvendo outras atividades na unidade como pré-natal e </a:t>
            </a:r>
            <a:r>
              <a:rPr lang="pt-BR" sz="2200" dirty="0" err="1" smtClean="0"/>
              <a:t>puerpério</a:t>
            </a:r>
            <a:r>
              <a:rPr lang="pt-BR" sz="2200" dirty="0" smtClean="0"/>
              <a:t>, puericultura, atenção ao idoso e coleta de </a:t>
            </a:r>
            <a:r>
              <a:rPr lang="pt-BR" sz="2200" dirty="0" err="1" smtClean="0"/>
              <a:t>citopatológico</a:t>
            </a:r>
            <a:r>
              <a:rPr lang="pt-BR" sz="2200" dirty="0" smtClean="0"/>
              <a:t> do colo do útero. </a:t>
            </a:r>
            <a:endParaRPr lang="es-US" sz="2200" dirty="0" smtClean="0"/>
          </a:p>
          <a:p>
            <a:endParaRPr lang="es-US" sz="16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357172"/>
            <a:ext cx="8229600" cy="857250"/>
          </a:xfrm>
        </p:spPr>
        <p:txBody>
          <a:bodyPr/>
          <a:lstStyle/>
          <a:p>
            <a:r>
              <a:rPr lang="pt-BR" sz="3200" b="1" dirty="0" smtClean="0"/>
              <a:t>Reflexão crítica sobre o processo pessoal de aprendizagem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4282" y="1785932"/>
            <a:ext cx="8658228" cy="2714644"/>
          </a:xfrm>
        </p:spPr>
        <p:txBody>
          <a:bodyPr/>
          <a:lstStyle/>
          <a:p>
            <a:pPr algn="just"/>
            <a:r>
              <a:rPr lang="pt-BR" sz="2400" dirty="0" smtClean="0"/>
              <a:t>No início eu possuía muita expectativa com relação ao curso, eu esperava um curso voltado mais para pratica clínica e conduta médica na Estratégia de Saúde da Família.</a:t>
            </a:r>
            <a:endParaRPr lang="es-US" sz="2400" dirty="0" smtClean="0"/>
          </a:p>
          <a:p>
            <a:pPr algn="just"/>
            <a:r>
              <a:rPr lang="pt-BR" sz="2400" dirty="0" smtClean="0"/>
              <a:t>Creio que o curso serviu para qualificar a forma de gestão das minhas atividades dentro da unidade, serviu para me ajudar a planejar minhas ações e entender melhor os protocolos adotados no Brasil segundo o Ministério da Saúde. </a:t>
            </a:r>
          </a:p>
          <a:p>
            <a:endParaRPr lang="pt-B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dirty="0" smtClean="0">
                <a:solidFill>
                  <a:prstClr val="black"/>
                </a:solidFill>
              </a:rPr>
              <a:t>Reflexão crítica sobre o processo pessoal de aprendizagem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400" dirty="0" smtClean="0"/>
              <a:t>Pude entender mais sobre o meu território adstrito e conhecer melhor a população para o qual eu presto atendimento.</a:t>
            </a:r>
            <a:endParaRPr lang="es-US" sz="2400" dirty="0" smtClean="0"/>
          </a:p>
          <a:p>
            <a:pPr algn="just"/>
            <a:r>
              <a:rPr lang="pt-BR" sz="2400" dirty="0" smtClean="0"/>
              <a:t>O estudo de pratica clínica e os casos clínicos interativos foram às partes que mais acrescentaram em minha formação como um todo, isto serviu para revisar temáticas importantes que me deparei no dia a dia de atendimento na unidade, entendo que não somente eu, mas também a população da minha área foi beneficiada pelo curso.</a:t>
            </a:r>
            <a:endParaRPr lang="es-US" sz="2400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 dirty="0" smtClean="0"/>
              <a:t>Referências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sz="1800" dirty="0" smtClean="0"/>
              <a:t>BRASIL. Ministério da Saúde. Secretaria de Atenção à Saúde. Departamento de Atenção Básica. Hipertensão arterial sistêmica para o Sistema Único de Saúde / Ministério da Saúde, Secretaria de Atenção à Saúde, Departamento de Atenção Básica. – Brasília : Ministério da Saúde, 2006a. 58 p.</a:t>
            </a:r>
            <a:endParaRPr lang="pt-BR" sz="1800" dirty="0" smtClean="0"/>
          </a:p>
          <a:p>
            <a:pPr>
              <a:buNone/>
            </a:pPr>
            <a:endParaRPr lang="pt-BR" sz="1800" dirty="0" smtClean="0"/>
          </a:p>
          <a:p>
            <a:r>
              <a:rPr lang="pt-PT" sz="1800" dirty="0" smtClean="0"/>
              <a:t>BRASIL. Ministério da Saúde. Secretaria de Atenção à Saúde. Departamento de Atenção Básica. Diabetes Mellitus / Ministério da Saúde, Secretaria de Atenção à Saúde, Departamento de Atenção Básica. – Brasília : Ministério da Saúde, 2006b. 64 p.</a:t>
            </a:r>
            <a:endParaRPr lang="pt-BR" sz="1800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00114"/>
            <a:ext cx="8229600" cy="3286149"/>
          </a:xfrm>
        </p:spPr>
        <p:txBody>
          <a:bodyPr/>
          <a:lstStyle/>
          <a:p>
            <a:pPr algn="just"/>
            <a:r>
              <a:rPr lang="pt-BR" sz="2400" dirty="0" err="1" smtClean="0">
                <a:cs typeface="Arial" pitchFamily="34" charset="0"/>
              </a:rPr>
              <a:t>Sussuapara</a:t>
            </a:r>
            <a:r>
              <a:rPr lang="pt-BR" sz="2400" dirty="0" smtClean="0">
                <a:cs typeface="Arial" pitchFamily="34" charset="0"/>
              </a:rPr>
              <a:t> é um município da macrorregião de Picos estado Piauí, Nordeste do Brasil localizada a 360 quilômetros de Teresina.</a:t>
            </a:r>
          </a:p>
          <a:p>
            <a:pPr algn="just"/>
            <a:r>
              <a:rPr lang="pt-BR" sz="2400" dirty="0" smtClean="0">
                <a:cs typeface="Arial" pitchFamily="34" charset="0"/>
              </a:rPr>
              <a:t>Possui uma população geral de 6.229 habitantes. Distribuídos em 3 zonas urbanas e 22 localidades rurais.  </a:t>
            </a:r>
          </a:p>
          <a:p>
            <a:pPr algn="just"/>
            <a:r>
              <a:rPr lang="pt-BR" sz="2400" dirty="0" smtClean="0">
                <a:cs typeface="Arial" pitchFamily="34" charset="0"/>
              </a:rPr>
              <a:t>o município tem três UBS cadastradas e dois postos de saúde localizados em áreas rurais.  </a:t>
            </a:r>
            <a:endParaRPr lang="pt-BR" sz="2400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928676"/>
            <a:ext cx="8229600" cy="3394075"/>
          </a:xfrm>
        </p:spPr>
        <p:txBody>
          <a:bodyPr/>
          <a:lstStyle/>
          <a:p>
            <a:pPr algn="just"/>
            <a:r>
              <a:rPr lang="pt-BR" sz="2400" dirty="0" smtClean="0"/>
              <a:t>A UBS se chama Novo Paquetá e está composta por 7 localidades . </a:t>
            </a:r>
          </a:p>
          <a:p>
            <a:pPr algn="just"/>
            <a:r>
              <a:rPr lang="pt-BR" sz="2400" dirty="0" smtClean="0"/>
              <a:t>A equipe é composta por um médico que sou eu, duas enfermeiras, três técnicas de enfermagem, sete agentes comunitários de saúde, um dentista e uma assistente dental. </a:t>
            </a:r>
          </a:p>
          <a:p>
            <a:pPr algn="just"/>
            <a:r>
              <a:rPr lang="pt-BR" sz="2400" dirty="0" smtClean="0"/>
              <a:t>Na UBS temos sala de curativo, sala de vacina, farmácia, sala de inalação, recepção, sala de enfermeira onde se realiza prevenção, pré-natal e puericultura.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400" dirty="0" smtClean="0"/>
              <a:t>Fazemos consultas agendadas, demandas espontâneas, visitas domiciliares. </a:t>
            </a:r>
          </a:p>
          <a:p>
            <a:pPr algn="just"/>
            <a:r>
              <a:rPr lang="pt-BR" sz="2400" dirty="0" smtClean="0"/>
              <a:t>UBS tem uma população total cadastrada atualizado para agosto 2014, habitantes 2901, distribuídos em 1397 do sexo masculino e 1.504 do sexo feminino, um total de 803 famílias distribuídas em sete localidades</a:t>
            </a:r>
            <a:r>
              <a:rPr lang="pt-BR" dirty="0" smtClean="0"/>
              <a:t>.</a:t>
            </a:r>
            <a:endParaRPr lang="es-US" dirty="0" smtClean="0"/>
          </a:p>
          <a:p>
            <a:endParaRPr lang="es-US" sz="2000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Introdução 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5720" y="1200150"/>
            <a:ext cx="8401080" cy="3394075"/>
          </a:xfrm>
        </p:spPr>
        <p:txBody>
          <a:bodyPr/>
          <a:lstStyle/>
          <a:p>
            <a:pPr algn="just"/>
            <a:r>
              <a:rPr lang="pt-BR" sz="2400" dirty="0" smtClean="0"/>
              <a:t>Em amostra de formulário de inscrição UBS em relação a estas doenças nos permitiu coletar dados para ações programáticas, visto que há o cadastro e lista de hipertensos e diabéticos da UBS com um total de 273 hipertensos representando só 47% da quantidade de população na área, dos usuários com Diabetes </a:t>
            </a:r>
            <a:r>
              <a:rPr lang="pt-BR" sz="2400" dirty="0" err="1" smtClean="0"/>
              <a:t>Mellitus</a:t>
            </a:r>
            <a:r>
              <a:rPr lang="pt-BR" sz="2400" dirty="0" smtClean="0"/>
              <a:t> foram 64 pessoas (45%).  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 dirty="0" smtClean="0"/>
              <a:t/>
            </a:r>
            <a:br>
              <a:rPr lang="pt-BR" sz="3600" b="1" dirty="0" smtClean="0"/>
            </a:br>
            <a:r>
              <a:rPr lang="pt-BR" sz="3600" b="1" dirty="0" smtClean="0"/>
              <a:t>Objetivo Geral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500180"/>
            <a:ext cx="7972452" cy="1785950"/>
          </a:xfrm>
        </p:spPr>
        <p:txBody>
          <a:bodyPr/>
          <a:lstStyle/>
          <a:p>
            <a:pPr lvl="1" algn="just"/>
            <a:r>
              <a:rPr lang="pt-BR" sz="2400" dirty="0" smtClean="0"/>
              <a:t>Melhorar a atenção à saúde dos usuários hipertensos e diabéticos da UBS Novo Paquetá do município de </a:t>
            </a:r>
            <a:r>
              <a:rPr lang="pt-BR" sz="2400" dirty="0" err="1" smtClean="0"/>
              <a:t>Sussuapara</a:t>
            </a:r>
            <a:r>
              <a:rPr lang="pt-BR" sz="2400" dirty="0" smtClean="0"/>
              <a:t>/PI. 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p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8496</TotalTime>
  <Words>3209</Words>
  <Application>Microsoft Office PowerPoint</Application>
  <PresentationFormat>Presentación en pantalla (16:9)</PresentationFormat>
  <Paragraphs>257</Paragraphs>
  <Slides>45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45</vt:i4>
      </vt:variant>
    </vt:vector>
  </HeadingPairs>
  <TitlesOfParts>
    <vt:vector size="46" baseType="lpstr">
      <vt:lpstr>Tema do Office</vt:lpstr>
      <vt:lpstr>Diapositiva 1</vt:lpstr>
      <vt:lpstr>Diapositiva 2</vt:lpstr>
      <vt:lpstr>Diapositiva 3</vt:lpstr>
      <vt:lpstr>Introdução </vt:lpstr>
      <vt:lpstr>Introdução</vt:lpstr>
      <vt:lpstr>Introdução</vt:lpstr>
      <vt:lpstr>Introdução</vt:lpstr>
      <vt:lpstr>Introdução </vt:lpstr>
      <vt:lpstr> Objetivo Geral </vt:lpstr>
      <vt:lpstr>Metodologia - Ações</vt:lpstr>
      <vt:lpstr>Metodologia - Ações</vt:lpstr>
      <vt:lpstr>Metodologia - Ações</vt:lpstr>
      <vt:lpstr>Metodologia - Ações</vt:lpstr>
      <vt:lpstr>Metodologia - Ações</vt:lpstr>
      <vt:lpstr>Logística </vt:lpstr>
      <vt:lpstr>Resultados </vt:lpstr>
      <vt:lpstr>Resultados </vt:lpstr>
      <vt:lpstr>Resultados </vt:lpstr>
      <vt:lpstr>Resultados </vt:lpstr>
      <vt:lpstr>Resultados </vt:lpstr>
      <vt:lpstr>Resultados </vt:lpstr>
      <vt:lpstr>Resultados </vt:lpstr>
      <vt:lpstr>Resultados </vt:lpstr>
      <vt:lpstr>Resultados </vt:lpstr>
      <vt:lpstr>Resultados </vt:lpstr>
      <vt:lpstr>Resultados </vt:lpstr>
      <vt:lpstr>Resultados </vt:lpstr>
      <vt:lpstr>Resultados </vt:lpstr>
      <vt:lpstr>Resultados </vt:lpstr>
      <vt:lpstr>Resultados </vt:lpstr>
      <vt:lpstr>Resultados </vt:lpstr>
      <vt:lpstr>Resultados </vt:lpstr>
      <vt:lpstr>Resultados </vt:lpstr>
      <vt:lpstr>Resultados </vt:lpstr>
      <vt:lpstr>Resultados </vt:lpstr>
      <vt:lpstr>Resultados </vt:lpstr>
      <vt:lpstr>Resultados </vt:lpstr>
      <vt:lpstr>Resultados </vt:lpstr>
      <vt:lpstr>Discussão</vt:lpstr>
      <vt:lpstr>Discussão</vt:lpstr>
      <vt:lpstr>Discussão</vt:lpstr>
      <vt:lpstr>Discussão</vt:lpstr>
      <vt:lpstr>Reflexão crítica sobre o processo pessoal de aprendizagem</vt:lpstr>
      <vt:lpstr>Reflexão crítica sobre o processo pessoal de aprendizagem</vt:lpstr>
      <vt:lpstr>Referências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Federal de Pelotas  Departamento de Medicina Social  Especialização em Saúde da Família  http://www.unasus-ufpel.net</dc:title>
  <dc:creator>Fernando</dc:creator>
  <cp:lastModifiedBy>Ronaldo</cp:lastModifiedBy>
  <cp:revision>480</cp:revision>
  <dcterms:created xsi:type="dcterms:W3CDTF">2011-06-02T13:04:44Z</dcterms:created>
  <dcterms:modified xsi:type="dcterms:W3CDTF">2015-09-16T23:10:31Z</dcterms:modified>
</cp:coreProperties>
</file>