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23"/>
  </p:notesMasterIdLst>
  <p:sldIdLst>
    <p:sldId id="256" r:id="rId2"/>
    <p:sldId id="308" r:id="rId3"/>
    <p:sldId id="370" r:id="rId4"/>
    <p:sldId id="372" r:id="rId5"/>
    <p:sldId id="373" r:id="rId6"/>
    <p:sldId id="374" r:id="rId7"/>
    <p:sldId id="380" r:id="rId8"/>
    <p:sldId id="381" r:id="rId9"/>
    <p:sldId id="358" r:id="rId10"/>
    <p:sldId id="382" r:id="rId11"/>
    <p:sldId id="383" r:id="rId12"/>
    <p:sldId id="384" r:id="rId13"/>
    <p:sldId id="387" r:id="rId14"/>
    <p:sldId id="389" r:id="rId15"/>
    <p:sldId id="390" r:id="rId16"/>
    <p:sldId id="391" r:id="rId17"/>
    <p:sldId id="392" r:id="rId18"/>
    <p:sldId id="394" r:id="rId19"/>
    <p:sldId id="312" r:id="rId20"/>
    <p:sldId id="393" r:id="rId21"/>
    <p:sldId id="395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0" autoAdjust="0"/>
    <p:restoredTop sz="85541" autoAdjust="0"/>
  </p:normalViewPr>
  <p:slideViewPr>
    <p:cSldViewPr>
      <p:cViewPr>
        <p:scale>
          <a:sx n="62" d="100"/>
          <a:sy n="62" d="100"/>
        </p:scale>
        <p:origin x="-12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onaldo\Meus%20documentos\Planilha%20HAS%20e%20DM%20corrigida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onaldo\Meus%20documentos\Planilha%20HAS%20e%20DM%20corrigida.xlsb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onaldo\Meus%20documentos\Planilha%20HAS%20e%20DM%20corrigida.xlsb" TargetMode="External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onaldo\Meus%20documentos\Planilha%20HAS%20e%20DM%20corrigida.xlsb" TargetMode="External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onaldo\Meus%20documentos\Planilha%20HAS%20e%20DM%20corrigida.xlsb" TargetMode="External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onaldo\Meus%20documentos\Planilha%20HAS%20e%20DM%20corrigida.xlsb" TargetMode="External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onaldo\Meus%20documentos\Planilha%20HAS%20e%20DM%20corrigida.xlsb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onaldo\Meus%20documentos\Planilha%20HAS%20e%20DM%20corrigida.xlsb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onaldo\Meus%20documentos\Planilha%20HAS%20e%20DM%20corrigida.xlsb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onaldo\Meus%20documentos\Planilha%20HAS%20e%20DM%20corrigida%20fi.xlsb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onaldo\Meus%20documentos\Planilha%20HAS%20e%20DM%20corrigida.xlsb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\Desktop\SABINY\UFPEL%201\Especializandos\TURMA%205\RONALDO\Planilha%20HAS%20e%20DM%20corrigida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onaldo\Meus%20documentos\Planilha%20HAS%20e%20DM%20corrigida.xlsb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onaldo\Meus%20documentos\Planilha%20HAS%20e%20DM%20corrigida.xlsb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onaldo\Meus%20documentos\Planilha%20HAS%20e%20DM%20corrigida.xlsb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08077813994188"/>
          <c:y val="5.3724822858681284E-2"/>
          <c:w val="0.83669437206083919"/>
          <c:h val="0.7814430888446620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0.10810810810810811</c:v>
                </c:pt>
                <c:pt idx="1">
                  <c:v>0.22972972972972971</c:v>
                </c:pt>
                <c:pt idx="2">
                  <c:v>0.30405405405405517</c:v>
                </c:pt>
                <c:pt idx="3">
                  <c:v>0</c:v>
                </c:pt>
              </c:numCache>
            </c:numRef>
          </c:val>
        </c:ser>
        <c:axId val="57167872"/>
        <c:axId val="57170176"/>
      </c:barChart>
      <c:catAx>
        <c:axId val="571678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170176"/>
        <c:crosses val="autoZero"/>
        <c:auto val="1"/>
        <c:lblAlgn val="ctr"/>
        <c:lblOffset val="100"/>
        <c:tickMarkSkip val="1"/>
      </c:catAx>
      <c:valAx>
        <c:axId val="571701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1678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71663657446481"/>
          <c:y val="6.7601181369940672E-2"/>
          <c:w val="0.83229981944678366"/>
          <c:h val="0.7663489248503657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</c:spPr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0.96296296296295747</c:v>
                </c:pt>
                <c:pt idx="1">
                  <c:v>0.97826086956521741</c:v>
                </c:pt>
                <c:pt idx="2">
                  <c:v>0.98360655737704916</c:v>
                </c:pt>
                <c:pt idx="3">
                  <c:v>0</c:v>
                </c:pt>
              </c:numCache>
            </c:numRef>
          </c:val>
        </c:ser>
        <c:axId val="40882176"/>
        <c:axId val="40883712"/>
      </c:barChart>
      <c:catAx>
        <c:axId val="408821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883712"/>
        <c:crosses val="autoZero"/>
        <c:auto val="1"/>
        <c:lblAlgn val="ctr"/>
        <c:lblOffset val="100"/>
        <c:tickMarkSkip val="1"/>
      </c:catAx>
      <c:valAx>
        <c:axId val="4088371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8821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 </a:t>
            </a:r>
          </a:p>
        </c:rich>
      </c:tx>
      <c:layout>
        <c:manualLayout>
          <c:xMode val="edge"/>
          <c:yMode val="edge"/>
          <c:x val="6.8273303186499282E-2"/>
          <c:y val="4.291845493562298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048216397261761"/>
          <c:y val="7.0100143061516448E-2"/>
          <c:w val="0.85140729207316468"/>
          <c:h val="0.7357142857142857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</c:spPr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0.88888888888888884</c:v>
                </c:pt>
                <c:pt idx="1">
                  <c:v>0.95000000000000062</c:v>
                </c:pt>
                <c:pt idx="2">
                  <c:v>0.95744680851063835</c:v>
                </c:pt>
                <c:pt idx="3">
                  <c:v>0</c:v>
                </c:pt>
              </c:numCache>
            </c:numRef>
          </c:val>
        </c:ser>
        <c:axId val="40925440"/>
        <c:axId val="40955904"/>
      </c:barChart>
      <c:catAx>
        <c:axId val="409254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955904"/>
        <c:crosses val="autoZero"/>
        <c:auto val="1"/>
        <c:lblAlgn val="ctr"/>
        <c:lblOffset val="100"/>
        <c:tickMarkSkip val="1"/>
      </c:catAx>
      <c:valAx>
        <c:axId val="409559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9254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62753036437247"/>
          <c:y val="7.6629156987560385E-2"/>
          <c:w val="0.83603238866396756"/>
          <c:h val="0.7507685007198410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</c:spPr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0.9375</c:v>
                </c:pt>
                <c:pt idx="1">
                  <c:v>0.97058823529411764</c:v>
                </c:pt>
                <c:pt idx="2">
                  <c:v>0.97777777777777775</c:v>
                </c:pt>
                <c:pt idx="3">
                  <c:v>0</c:v>
                </c:pt>
              </c:numCache>
            </c:numRef>
          </c:val>
        </c:ser>
        <c:axId val="41030784"/>
        <c:axId val="41032320"/>
      </c:barChart>
      <c:catAx>
        <c:axId val="410307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032320"/>
        <c:crosses val="autoZero"/>
        <c:auto val="1"/>
        <c:lblAlgn val="ctr"/>
        <c:lblOffset val="100"/>
        <c:tickMarkSkip val="1"/>
      </c:catAx>
      <c:valAx>
        <c:axId val="4103232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0307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87473903966588"/>
          <c:y val="5.9524642752989222E-2"/>
          <c:w val="0.83089770354906523"/>
          <c:h val="0.7617057521340667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0.92592592592592549</c:v>
                </c:pt>
                <c:pt idx="1">
                  <c:v>0.95652173913043481</c:v>
                </c:pt>
                <c:pt idx="2">
                  <c:v>0.96721311475409832</c:v>
                </c:pt>
                <c:pt idx="3">
                  <c:v>0</c:v>
                </c:pt>
              </c:numCache>
            </c:numRef>
          </c:val>
        </c:ser>
        <c:axId val="41043456"/>
        <c:axId val="41044992"/>
      </c:barChart>
      <c:catAx>
        <c:axId val="410434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044992"/>
        <c:crosses val="autoZero"/>
        <c:auto val="1"/>
        <c:lblAlgn val="ctr"/>
        <c:lblOffset val="100"/>
        <c:tickMarkSkip val="1"/>
      </c:catAx>
      <c:valAx>
        <c:axId val="4104499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0434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29508196721482"/>
          <c:y val="7.0818839952698484E-2"/>
          <c:w val="0.83401639344262257"/>
          <c:h val="0.7639759455257270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0.85937500000000355</c:v>
                </c:pt>
                <c:pt idx="1">
                  <c:v>0.9117647058823477</c:v>
                </c:pt>
                <c:pt idx="2">
                  <c:v>0.93333333333333335</c:v>
                </c:pt>
                <c:pt idx="3">
                  <c:v>0</c:v>
                </c:pt>
              </c:numCache>
            </c:numRef>
          </c:val>
        </c:ser>
        <c:axId val="41128704"/>
        <c:axId val="41130240"/>
      </c:barChart>
      <c:catAx>
        <c:axId val="411287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130240"/>
        <c:crosses val="autoZero"/>
        <c:auto val="1"/>
        <c:lblAlgn val="ctr"/>
        <c:lblOffset val="100"/>
        <c:tickMarkSkip val="1"/>
      </c:catAx>
      <c:valAx>
        <c:axId val="4113024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1287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29328069500627"/>
          <c:y val="5.8240396530359347E-2"/>
          <c:w val="0.83160167579107747"/>
          <c:h val="0.7744733581164819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0.92592592592592549</c:v>
                </c:pt>
                <c:pt idx="1">
                  <c:v>0.95652173913043481</c:v>
                </c:pt>
                <c:pt idx="2">
                  <c:v>0.96721311475409832</c:v>
                </c:pt>
                <c:pt idx="3">
                  <c:v>0</c:v>
                </c:pt>
              </c:numCache>
            </c:numRef>
          </c:val>
        </c:ser>
        <c:axId val="41149568"/>
        <c:axId val="41151104"/>
      </c:barChart>
      <c:catAx>
        <c:axId val="411495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151104"/>
        <c:crosses val="autoZero"/>
        <c:auto val="1"/>
        <c:lblAlgn val="ctr"/>
        <c:lblOffset val="100"/>
        <c:tickMarkSkip val="1"/>
      </c:catAx>
      <c:valAx>
        <c:axId val="411511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1495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87473903966588"/>
          <c:y val="7.9762279715035883E-2"/>
          <c:w val="0.83089770354906389"/>
          <c:h val="0.75952493438320356"/>
        </c:manualLayout>
      </c:layout>
      <c:barChart>
        <c:barDir val="col"/>
        <c:grouping val="clustered"/>
        <c:ser>
          <c:idx val="1"/>
          <c:order val="1"/>
          <c:tx>
            <c:strRef>
              <c:f>Indicadores!$C$4</c:f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multiLvlStrRef>
              <c:f>Indicadores!$D$3:$G$3</c:f>
            </c:multiLvlStrRef>
          </c:cat>
          <c:val>
            <c:numRef>
              <c:f>Indicadores!$D$4:$G$4</c:f>
            </c:numRef>
          </c:val>
        </c:ser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0.18493150684931564</c:v>
                </c:pt>
                <c:pt idx="1">
                  <c:v>0.31506849315068747</c:v>
                </c:pt>
                <c:pt idx="2">
                  <c:v>0.41780821917808386</c:v>
                </c:pt>
                <c:pt idx="3">
                  <c:v>0</c:v>
                </c:pt>
              </c:numCache>
            </c:numRef>
          </c:val>
        </c:ser>
        <c:axId val="33316224"/>
        <c:axId val="56948608"/>
      </c:barChart>
      <c:catAx>
        <c:axId val="333162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948608"/>
        <c:crosses val="autoZero"/>
        <c:auto val="1"/>
        <c:lblAlgn val="ctr"/>
        <c:lblOffset val="100"/>
        <c:tickMarkSkip val="1"/>
      </c:catAx>
      <c:valAx>
        <c:axId val="5694860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3162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63064833005783"/>
          <c:y val="7.6525473841461522E-2"/>
          <c:w val="0.84086444007859162"/>
          <c:h val="0.75430166090898765"/>
        </c:manualLayout>
      </c:layout>
      <c:barChart>
        <c:barDir val="col"/>
        <c:grouping val="clustered"/>
        <c:ser>
          <c:idx val="1"/>
          <c:order val="1"/>
          <c:tx>
            <c:strRef>
              <c:f>Indicadores!$C$4</c:f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multiLvlStrRef>
              <c:f>Indicadores!$D$3:$G$3</c:f>
            </c:multiLvlStrRef>
          </c:cat>
          <c:val>
            <c:numRef>
              <c:f>Indicadores!$D$4:$G$4</c:f>
            </c:numRef>
          </c:val>
        </c:ser>
        <c:ser>
          <c:idx val="2"/>
          <c:order val="2"/>
          <c:tx>
            <c:strRef>
              <c:f>Indicadores!$S$4</c:f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multiLvlStrRef>
              <c:f>Indicadores!$T$3:$W$3</c:f>
            </c:multiLvlStrRef>
          </c:cat>
          <c:val>
            <c:numRef>
              <c:f>Indicadores!$T$4:$W$4</c:f>
            </c:numRef>
          </c:val>
        </c:ser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</c:spPr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0.71875000000000355</c:v>
                </c:pt>
                <c:pt idx="1">
                  <c:v>0.85294117647059853</c:v>
                </c:pt>
                <c:pt idx="2">
                  <c:v>0.88888888888888884</c:v>
                </c:pt>
                <c:pt idx="3">
                  <c:v>0</c:v>
                </c:pt>
              </c:numCache>
            </c:numRef>
          </c:val>
        </c:ser>
        <c:axId val="34113024"/>
        <c:axId val="34114560"/>
      </c:barChart>
      <c:catAx>
        <c:axId val="341130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114560"/>
        <c:crosses val="autoZero"/>
        <c:auto val="1"/>
        <c:lblAlgn val="ctr"/>
        <c:lblOffset val="100"/>
        <c:tickMarkSkip val="1"/>
      </c:catAx>
      <c:valAx>
        <c:axId val="3411456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1130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10403419317808217"/>
          <c:y val="3.8167938931297704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4225082572573672"/>
          <c:y val="0.20610725434468619"/>
          <c:w val="0.82802719452294449"/>
          <c:h val="0.6221385640404416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0.0%</c:formatCode>
                <c:ptCount val="4"/>
                <c:pt idx="0">
                  <c:v>0.70370370370370372</c:v>
                </c:pt>
                <c:pt idx="1">
                  <c:v>0.82608695652173914</c:v>
                </c:pt>
                <c:pt idx="2">
                  <c:v>0.86885245901639352</c:v>
                </c:pt>
                <c:pt idx="3">
                  <c:v>0</c:v>
                </c:pt>
              </c:numCache>
            </c:numRef>
          </c:val>
        </c:ser>
        <c:axId val="33564160"/>
        <c:axId val="33565696"/>
      </c:barChart>
      <c:catAx>
        <c:axId val="335641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565696"/>
        <c:crosses val="autoZero"/>
        <c:auto val="1"/>
        <c:lblAlgn val="ctr"/>
        <c:lblOffset val="100"/>
        <c:tickMarkSkip val="1"/>
      </c:catAx>
      <c:valAx>
        <c:axId val="3356569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5641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29508196721452"/>
          <c:y val="8.5784313725490308E-2"/>
          <c:w val="0.83401639344262257"/>
          <c:h val="0.7476749877630941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0.57812500000000289</c:v>
                </c:pt>
                <c:pt idx="1">
                  <c:v>0.75000000000000289</c:v>
                </c:pt>
                <c:pt idx="2">
                  <c:v>0.81111111111111112</c:v>
                </c:pt>
                <c:pt idx="3">
                  <c:v>0</c:v>
                </c:pt>
              </c:numCache>
            </c:numRef>
          </c:val>
        </c:ser>
        <c:axId val="33592064"/>
        <c:axId val="33593600"/>
      </c:barChart>
      <c:catAx>
        <c:axId val="335920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593600"/>
        <c:crosses val="autoZero"/>
        <c:auto val="1"/>
        <c:lblAlgn val="ctr"/>
        <c:lblOffset val="100"/>
        <c:tickMarkSkip val="1"/>
      </c:catAx>
      <c:valAx>
        <c:axId val="3359360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5920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4255319148936196"/>
          <c:y val="7.7491162313197928E-2"/>
          <c:w val="0.82765957446808669"/>
          <c:h val="0.7564587267919922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0.80434782608695654</c:v>
                </c:pt>
                <c:pt idx="2">
                  <c:v>0.8524590163934439</c:v>
                </c:pt>
                <c:pt idx="3">
                  <c:v>0</c:v>
                </c:pt>
              </c:numCache>
            </c:numRef>
          </c:val>
        </c:ser>
        <c:axId val="40649856"/>
        <c:axId val="40651392"/>
      </c:barChart>
      <c:catAx>
        <c:axId val="406498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651392"/>
        <c:crosses val="autoZero"/>
        <c:auto val="1"/>
        <c:lblAlgn val="ctr"/>
        <c:lblOffset val="100"/>
        <c:tickMarkSkip val="1"/>
      </c:catAx>
      <c:valAx>
        <c:axId val="4065139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6498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35380238676292"/>
          <c:y val="6.4436183395291266E-2"/>
          <c:w val="0.83636528638984864"/>
          <c:h val="0.7682775712515489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</c:spPr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0.95312500000000289</c:v>
                </c:pt>
                <c:pt idx="1">
                  <c:v>0.97794117647059653</c:v>
                </c:pt>
                <c:pt idx="2">
                  <c:v>0.98333333333333328</c:v>
                </c:pt>
                <c:pt idx="3">
                  <c:v>0</c:v>
                </c:pt>
              </c:numCache>
            </c:numRef>
          </c:val>
        </c:ser>
        <c:axId val="40679296"/>
        <c:axId val="40797312"/>
      </c:barChart>
      <c:catAx>
        <c:axId val="406792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797312"/>
        <c:crosses val="autoZero"/>
        <c:auto val="1"/>
        <c:lblAlgn val="ctr"/>
        <c:lblOffset val="100"/>
        <c:tickMarkSkip val="1"/>
      </c:catAx>
      <c:valAx>
        <c:axId val="4079731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6792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     </a:t>
            </a:r>
          </a:p>
        </c:rich>
      </c:tx>
      <c:layout>
        <c:manualLayout>
          <c:xMode val="edge"/>
          <c:yMode val="edge"/>
          <c:x val="6.875021872265967E-2"/>
          <c:y val="3.759398496240601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958361731692975"/>
          <c:y val="7.8163712681982161E-2"/>
          <c:w val="0.8312516911858997"/>
          <c:h val="0.7539813213693461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0.88888888888888884</c:v>
                </c:pt>
                <c:pt idx="1">
                  <c:v>0.93478260869565222</c:v>
                </c:pt>
                <c:pt idx="2">
                  <c:v>0.95081967213115104</c:v>
                </c:pt>
                <c:pt idx="3">
                  <c:v>0</c:v>
                </c:pt>
              </c:numCache>
            </c:numRef>
          </c:val>
        </c:ser>
        <c:axId val="40701952"/>
        <c:axId val="40703488"/>
      </c:barChart>
      <c:catAx>
        <c:axId val="40701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703488"/>
        <c:crosses val="autoZero"/>
        <c:auto val="1"/>
        <c:lblAlgn val="ctr"/>
        <c:lblOffset val="100"/>
        <c:tickMarkSkip val="1"/>
      </c:catAx>
      <c:valAx>
        <c:axId val="4070348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7019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29508196721482"/>
          <c:y val="6.8234305118045166E-2"/>
          <c:w val="0.83401639344262257"/>
          <c:h val="0.76571558940112971"/>
        </c:manualLayout>
      </c:layout>
      <c:barChart>
        <c:barDir val="col"/>
        <c:grouping val="clustered"/>
        <c:ser>
          <c:idx val="1"/>
          <c:order val="1"/>
          <c:tx>
            <c:strRef>
              <c:f>Indicadores!$C$21</c:f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</c:spPr>
          <c:cat>
            <c:multiLvlStrRef>
              <c:f>Indicadores!$D$20:$G$20</c:f>
            </c:multiLvlStrRef>
          </c:cat>
          <c:val>
            <c:numRef>
              <c:f>Indicadores!$D$21:$G$21</c:f>
            </c:numRef>
          </c:val>
        </c:ser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</c:spPr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0.89062500000000355</c:v>
                </c:pt>
                <c:pt idx="1">
                  <c:v>0.94852941176470584</c:v>
                </c:pt>
                <c:pt idx="2">
                  <c:v>0.96111111111111114</c:v>
                </c:pt>
                <c:pt idx="3">
                  <c:v>0</c:v>
                </c:pt>
              </c:numCache>
            </c:numRef>
          </c:val>
        </c:ser>
        <c:axId val="40738176"/>
        <c:axId val="40846464"/>
      </c:barChart>
      <c:catAx>
        <c:axId val="407381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846464"/>
        <c:crosses val="autoZero"/>
        <c:auto val="1"/>
        <c:lblAlgn val="ctr"/>
        <c:lblOffset val="100"/>
        <c:tickMarkSkip val="1"/>
      </c:catAx>
      <c:valAx>
        <c:axId val="4084646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7381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838D-111C-421F-87AE-5D5C98B532AD}" type="datetimeFigureOut">
              <a:rPr lang="pt-BR" smtClean="0"/>
              <a:pPr/>
              <a:t>22/9/2015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2F09E-54CE-4C0D-9334-A727B19CE5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898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APRESENTAÇÃO: </a:t>
            </a:r>
            <a:r>
              <a:rPr lang="pt-BR" baseline="0" dirty="0" smtClean="0"/>
              <a:t> RONALDO SILVEIRA PADILHA,  BRASILEIRO,  NATURAL DE SANTANA DO LIVRAMENTO-RS- FRONTEIRA COM URUGUAI</a:t>
            </a:r>
          </a:p>
          <a:p>
            <a:endParaRPr lang="pt-BR" baseline="0" dirty="0" smtClean="0"/>
          </a:p>
          <a:p>
            <a:r>
              <a:rPr lang="pt-BR" baseline="0" dirty="0" smtClean="0"/>
              <a:t>SOU MÉDICO FORMADO NA UNIVERSIDADE CATÓLICA DE PELOTAS-RS  ANO DE 1991</a:t>
            </a:r>
          </a:p>
          <a:p>
            <a:endParaRPr lang="pt-BR" baseline="0" dirty="0" smtClean="0"/>
          </a:p>
          <a:p>
            <a:r>
              <a:rPr lang="pt-BR" baseline="0" dirty="0" smtClean="0"/>
              <a:t>FAÇO </a:t>
            </a:r>
            <a:r>
              <a:rPr lang="pt-BR" baseline="0" smtClean="0"/>
              <a:t>CLINICA GERAL  -  ENTREI NO PROGRAMA MAIS MÉDICOS PARA O BRASIL EM SETEMBRO DE 2013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503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3407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B92FD-A755-4450-B422-F70FE7928CF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733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17AD-F926-4A02-A17F-D3817455C39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193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C9592-9AAD-4B26-9297-DCAE442085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9353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55E6E-DF50-4478-8304-32A9F1A13FB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534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EFAF-A6BD-404A-B8AF-CC3B224E919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4729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D4C7E-D590-470B-88A0-A794075A175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4685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56694-EF79-4150-8116-47374930851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935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795A-DA2B-4FA1-9F85-BC1D531D84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6572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F7CF8-CC4C-4862-B12C-2083793BB9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197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3854D-1DDB-4D6A-AF4D-48EC7DBD1EC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746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B33EB-ED29-444A-828E-4E8931BD079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9968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4165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787"/>
            <a:ext cx="9104282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7649" name="Picture 12"/>
          <p:cNvPicPr>
            <a:picLocks noChangeAspect="1" noChangeArrowheads="1"/>
          </p:cNvPicPr>
          <p:nvPr/>
        </p:nvPicPr>
        <p:blipFill rotWithShape="1">
          <a:blip r:embed="rId3"/>
          <a:srcRect l="6361" t="17719" r="52043" b="63577"/>
          <a:stretch/>
        </p:blipFill>
        <p:spPr bwMode="auto">
          <a:xfrm>
            <a:off x="50880" y="27787"/>
            <a:ext cx="6136180" cy="1550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671" y="2708920"/>
            <a:ext cx="8982399" cy="17272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Melhoria da Atenção aos Usuários com Hipertensão Arterial Sistêmica e/ou Diabetes </a:t>
            </a:r>
            <a:r>
              <a:rPr lang="pt-BR" sz="2800" b="1" i="1" dirty="0" err="1" smtClean="0"/>
              <a:t>mellitus</a:t>
            </a:r>
            <a:r>
              <a:rPr lang="pt-BR" sz="2800" b="1" i="1" dirty="0" smtClean="0"/>
              <a:t> </a:t>
            </a:r>
            <a:r>
              <a:rPr lang="pt-BR" sz="2800" b="1" dirty="0" smtClean="0"/>
              <a:t>na UBS/ESF Jovelino Santana, Santana do Livramento-RS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743" y="5029263"/>
            <a:ext cx="91182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 smtClean="0"/>
              <a:t>                      Ronaldo Silveira Padilha</a:t>
            </a:r>
          </a:p>
          <a:p>
            <a:pPr algn="ctr">
              <a:defRPr/>
            </a:pPr>
            <a:endParaRPr lang="pt-BR" dirty="0">
              <a:solidFill>
                <a:srgbClr val="002060"/>
              </a:solidFill>
              <a:latin typeface="+mn-lt"/>
            </a:endParaRPr>
          </a:p>
          <a:p>
            <a:r>
              <a:rPr lang="pt-BR" dirty="0" smtClean="0"/>
              <a:t>                              Orientador:</a:t>
            </a:r>
            <a:r>
              <a:rPr lang="pt-BR" dirty="0" err="1" smtClean="0"/>
              <a:t>Sabiny</a:t>
            </a:r>
            <a:r>
              <a:rPr lang="pt-BR" dirty="0" smtClean="0"/>
              <a:t> Pedreira Ribeiro</a:t>
            </a:r>
          </a:p>
          <a:p>
            <a:pPr algn="ctr">
              <a:defRPr/>
            </a:pP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pt-BR" i="1" dirty="0" smtClean="0">
                <a:solidFill>
                  <a:srgbClr val="002060"/>
                </a:solidFill>
                <a:latin typeface="+mn-lt"/>
              </a:rPr>
              <a:t>Pelotas, 2015</a:t>
            </a:r>
            <a:endParaRPr lang="pt-BR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7653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57166"/>
            <a:ext cx="1548752" cy="103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665" y="188640"/>
            <a:ext cx="8964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Resultados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8846" y="819581"/>
            <a:ext cx="8975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Meta 1.2: Cadastrar 100% dos usuários com DM da área de abrangência no Programa de Atenção à Hipertensão Arterial e à Diabetes Mellitus da unidade de saúde.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xmlns="" val="1505637148"/>
              </p:ext>
            </p:extLst>
          </p:nvPr>
        </p:nvGraphicFramePr>
        <p:xfrm>
          <a:off x="3259484" y="2162465"/>
          <a:ext cx="5458544" cy="313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6" name="Rectangle 2"/>
          <p:cNvSpPr>
            <a:spLocks noChangeArrowheads="1"/>
          </p:cNvSpPr>
          <p:nvPr/>
        </p:nvSpPr>
        <p:spPr bwMode="auto">
          <a:xfrm flipV="1">
            <a:off x="214282" y="5286387"/>
            <a:ext cx="850112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ctr"/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6429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571704" y="5607837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 smtClean="0"/>
              <a:t>Figura 5: Gráfico Cobertura do programa de atenção ao usuário com DM na UBS </a:t>
            </a:r>
            <a:br>
              <a:rPr lang="pt-BR" sz="1600" dirty="0" smtClean="0"/>
            </a:br>
            <a:r>
              <a:rPr lang="pt-BR" sz="1600" dirty="0" smtClean="0"/>
              <a:t>Fonte: Planilha de Coleta de Dados de HAS e Diabetes</a:t>
            </a:r>
          </a:p>
          <a:p>
            <a:r>
              <a:rPr lang="pt-BR" sz="1600" dirty="0" smtClean="0"/>
              <a:t> </a:t>
            </a:r>
            <a:endParaRPr lang="pt-BR" sz="1600" dirty="0"/>
          </a:p>
        </p:txBody>
      </p:sp>
      <p:sp>
        <p:nvSpPr>
          <p:cNvPr id="2" name="Retângulo 1"/>
          <p:cNvSpPr/>
          <p:nvPr/>
        </p:nvSpPr>
        <p:spPr>
          <a:xfrm>
            <a:off x="0" y="3212976"/>
            <a:ext cx="3438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Mês 1: 27 </a:t>
            </a:r>
            <a:r>
              <a:rPr lang="pt-BR" dirty="0"/>
              <a:t>usuários </a:t>
            </a:r>
            <a:r>
              <a:rPr lang="pt-BR" dirty="0" smtClean="0"/>
              <a:t>(</a:t>
            </a:r>
            <a:r>
              <a:rPr lang="pt-BR" dirty="0"/>
              <a:t>18%) </a:t>
            </a:r>
            <a:endParaRPr lang="pt-BR" dirty="0" smtClean="0"/>
          </a:p>
          <a:p>
            <a:r>
              <a:rPr lang="pt-BR" dirty="0" smtClean="0"/>
              <a:t>Mês</a:t>
            </a:r>
            <a:r>
              <a:rPr lang="pt-BR" dirty="0"/>
              <a:t> </a:t>
            </a:r>
            <a:r>
              <a:rPr lang="pt-BR" dirty="0" smtClean="0"/>
              <a:t>2: </a:t>
            </a:r>
            <a:r>
              <a:rPr lang="pt-BR" dirty="0"/>
              <a:t>46 (31</a:t>
            </a:r>
            <a:r>
              <a:rPr lang="pt-BR" dirty="0" smtClean="0"/>
              <a:t>%)</a:t>
            </a:r>
          </a:p>
          <a:p>
            <a:r>
              <a:rPr lang="pt-BR" dirty="0" smtClean="0"/>
              <a:t>Mês 3:61 </a:t>
            </a:r>
            <a:r>
              <a:rPr lang="pt-BR" dirty="0"/>
              <a:t>usuários </a:t>
            </a:r>
            <a:r>
              <a:rPr lang="pt-BR" dirty="0" smtClean="0"/>
              <a:t>(</a:t>
            </a:r>
            <a:r>
              <a:rPr lang="pt-BR" dirty="0"/>
              <a:t>42</a:t>
            </a:r>
            <a:r>
              <a:rPr lang="pt-BR" dirty="0" smtClean="0"/>
              <a:t>%)</a:t>
            </a:r>
          </a:p>
          <a:p>
            <a:endParaRPr lang="pt-BR" dirty="0" smtClean="0"/>
          </a:p>
          <a:p>
            <a:r>
              <a:rPr lang="pt-BR" dirty="0" smtClean="0"/>
              <a:t>Total de Diabéticos da área-146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15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665" y="188640"/>
            <a:ext cx="8964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Resultados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8847" y="642918"/>
            <a:ext cx="89751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Objetivo 2.</a:t>
            </a:r>
          </a:p>
          <a:p>
            <a:r>
              <a:rPr lang="pt-BR" sz="2000" dirty="0" smtClean="0"/>
              <a:t>Meta 2.1 e 2.2: Realizar exame clínico apropriado em 100% dos usuários com HAS e/ou DM de acordo ao estabelecido pelo MS.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xmlns="" val="959080022"/>
              </p:ext>
            </p:extLst>
          </p:nvPr>
        </p:nvGraphicFramePr>
        <p:xfrm>
          <a:off x="163519" y="3474415"/>
          <a:ext cx="4104135" cy="248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6" name="Rectangle 2"/>
          <p:cNvSpPr>
            <a:spLocks noChangeArrowheads="1"/>
          </p:cNvSpPr>
          <p:nvPr/>
        </p:nvSpPr>
        <p:spPr bwMode="auto">
          <a:xfrm flipV="1">
            <a:off x="214282" y="5286387"/>
            <a:ext cx="850112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ctr"/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6429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85330" y="5968763"/>
            <a:ext cx="880630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 dirty="0" smtClean="0"/>
              <a:t>Figura 6 e 7-Gráficos Proporção de usuário com HAS e com DM com o exame clínico em dia de acordo com o protocolo.</a:t>
            </a:r>
          </a:p>
          <a:p>
            <a:pPr algn="ctr"/>
            <a:r>
              <a:rPr lang="pt-BR" sz="1400" dirty="0" smtClean="0"/>
              <a:t>Fonte: Planilha de Coleta de Dados de HAS e Diabetes</a:t>
            </a:r>
          </a:p>
          <a:p>
            <a:r>
              <a:rPr lang="pt-BR" sz="1600" dirty="0" smtClean="0"/>
              <a:t> 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8847" y="2132856"/>
            <a:ext cx="3438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HAS:</a:t>
            </a:r>
          </a:p>
          <a:p>
            <a:r>
              <a:rPr lang="pt-BR" dirty="0" smtClean="0"/>
              <a:t>Mês 1: </a:t>
            </a:r>
            <a:r>
              <a:rPr lang="pt-BR" dirty="0"/>
              <a:t>46 usuários </a:t>
            </a:r>
            <a:r>
              <a:rPr lang="pt-BR" dirty="0" smtClean="0"/>
              <a:t>(</a:t>
            </a:r>
            <a:r>
              <a:rPr lang="pt-BR" dirty="0"/>
              <a:t>72%) </a:t>
            </a:r>
            <a:r>
              <a:rPr lang="pt-BR" dirty="0" smtClean="0"/>
              <a:t>Mês 2: 116 </a:t>
            </a:r>
            <a:r>
              <a:rPr lang="pt-BR" dirty="0"/>
              <a:t>(85%) </a:t>
            </a:r>
            <a:endParaRPr lang="pt-BR" dirty="0" smtClean="0"/>
          </a:p>
          <a:p>
            <a:r>
              <a:rPr lang="pt-BR" dirty="0" smtClean="0"/>
              <a:t>Mês 3: 160 (</a:t>
            </a:r>
            <a:r>
              <a:rPr lang="pt-BR" dirty="0"/>
              <a:t>89</a:t>
            </a:r>
            <a:r>
              <a:rPr lang="pt-BR" dirty="0" smtClean="0"/>
              <a:t>%) </a:t>
            </a:r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710324" y="2132856"/>
            <a:ext cx="3438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DM:</a:t>
            </a:r>
          </a:p>
          <a:p>
            <a:r>
              <a:rPr lang="pt-BR" dirty="0" smtClean="0"/>
              <a:t>Mês 1: 19 (70,4%) </a:t>
            </a:r>
          </a:p>
          <a:p>
            <a:r>
              <a:rPr lang="pt-BR" dirty="0" smtClean="0"/>
              <a:t>Mês 2: 38 </a:t>
            </a:r>
            <a:r>
              <a:rPr lang="pt-BR" dirty="0"/>
              <a:t>(</a:t>
            </a:r>
            <a:r>
              <a:rPr lang="pt-BR" dirty="0" smtClean="0"/>
              <a:t>82,6%) </a:t>
            </a:r>
          </a:p>
          <a:p>
            <a:r>
              <a:rPr lang="pt-BR" dirty="0" smtClean="0"/>
              <a:t>Mês 3: 53 (86,9%) </a:t>
            </a:r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12" name="Chart 625"/>
          <p:cNvGraphicFramePr>
            <a:graphicFrameLocks/>
          </p:cNvGraphicFramePr>
          <p:nvPr/>
        </p:nvGraphicFramePr>
        <p:xfrm>
          <a:off x="4643438" y="3500438"/>
          <a:ext cx="364333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15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228908" y="188640"/>
            <a:ext cx="8964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Resultados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 flipV="1">
            <a:off x="214282" y="5286387"/>
            <a:ext cx="850112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ctr"/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6429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3362" y="655528"/>
            <a:ext cx="8659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Meta 2.3 e 2.4: Garantir a 100% dos usuários com HAS e/ou DM a realização de exames complementares em dia de acordo com o protocolo.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0162719"/>
              </p:ext>
            </p:extLst>
          </p:nvPr>
        </p:nvGraphicFramePr>
        <p:xfrm>
          <a:off x="159082" y="3250144"/>
          <a:ext cx="4066830" cy="271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14282" y="1772816"/>
            <a:ext cx="3438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HAS:</a:t>
            </a:r>
          </a:p>
          <a:p>
            <a:r>
              <a:rPr lang="pt-BR" dirty="0" smtClean="0"/>
              <a:t>Mês 1: 37 </a:t>
            </a:r>
            <a:r>
              <a:rPr lang="pt-BR" dirty="0"/>
              <a:t>(58%) </a:t>
            </a:r>
            <a:endParaRPr lang="pt-BR" dirty="0" smtClean="0"/>
          </a:p>
          <a:p>
            <a:r>
              <a:rPr lang="pt-BR" dirty="0" smtClean="0"/>
              <a:t>Mês 2: 102 </a:t>
            </a:r>
            <a:r>
              <a:rPr lang="pt-BR" dirty="0"/>
              <a:t>(75%) </a:t>
            </a:r>
            <a:endParaRPr lang="pt-BR" dirty="0" smtClean="0"/>
          </a:p>
          <a:p>
            <a:r>
              <a:rPr lang="pt-BR" dirty="0" smtClean="0"/>
              <a:t>Mês 3: 146 </a:t>
            </a:r>
            <a:r>
              <a:rPr lang="pt-BR" dirty="0"/>
              <a:t>(81</a:t>
            </a:r>
            <a:r>
              <a:rPr lang="pt-BR" dirty="0" smtClean="0"/>
              <a:t>%)</a:t>
            </a:r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4932040" y="1916832"/>
            <a:ext cx="3438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DM:</a:t>
            </a:r>
          </a:p>
          <a:p>
            <a:r>
              <a:rPr lang="pt-BR" dirty="0" smtClean="0"/>
              <a:t>Mês 1: </a:t>
            </a:r>
            <a:r>
              <a:rPr lang="pt-BR" dirty="0"/>
              <a:t>18 (67</a:t>
            </a:r>
            <a:r>
              <a:rPr lang="pt-BR" dirty="0" smtClean="0"/>
              <a:t>%)</a:t>
            </a:r>
          </a:p>
          <a:p>
            <a:r>
              <a:rPr lang="pt-BR" dirty="0" smtClean="0"/>
              <a:t>Mês 2:</a:t>
            </a:r>
            <a:r>
              <a:rPr lang="pt-BR" dirty="0"/>
              <a:t> 37 (80%) </a:t>
            </a:r>
            <a:endParaRPr lang="pt-BR" dirty="0" smtClean="0"/>
          </a:p>
          <a:p>
            <a:r>
              <a:rPr lang="pt-BR" dirty="0" smtClean="0"/>
              <a:t>Mês 3: 52 </a:t>
            </a:r>
            <a:r>
              <a:rPr lang="pt-BR" dirty="0"/>
              <a:t>(85%) 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4282" y="5963495"/>
            <a:ext cx="867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8 e 9</a:t>
            </a:r>
            <a:r>
              <a:rPr lang="pt-BR" dirty="0"/>
              <a:t>: </a:t>
            </a:r>
            <a:r>
              <a:rPr lang="pt-BR" dirty="0" smtClean="0"/>
              <a:t>Gráficos </a:t>
            </a:r>
            <a:r>
              <a:rPr lang="pt-BR" dirty="0"/>
              <a:t>Proporção de usuário com </a:t>
            </a:r>
            <a:r>
              <a:rPr lang="pt-BR" dirty="0" smtClean="0"/>
              <a:t>HAS e com DM </a:t>
            </a:r>
            <a:r>
              <a:rPr lang="pt-BR" dirty="0"/>
              <a:t>com os exames complementares em dia de acordo com o protocolo</a:t>
            </a:r>
          </a:p>
        </p:txBody>
      </p:sp>
      <p:graphicFrame>
        <p:nvGraphicFramePr>
          <p:cNvPr id="14" name="Chart 6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0497808"/>
              </p:ext>
            </p:extLst>
          </p:nvPr>
        </p:nvGraphicFramePr>
        <p:xfrm>
          <a:off x="4464843" y="3250144"/>
          <a:ext cx="4476750" cy="270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15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665" y="188640"/>
            <a:ext cx="8964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Resultados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4423" y="745624"/>
            <a:ext cx="8975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Meta 2.5 e 2.6: Priorizar a prescrição de medicamentos da farmácia popular para 100% dos usuários com HAS e/ou DM cadastrados na unidade de saúde.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 flipV="1">
            <a:off x="214282" y="5286387"/>
            <a:ext cx="850112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ctr"/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6429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24423" y="6303297"/>
            <a:ext cx="88063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 smtClean="0"/>
              <a:t>Figura 10 e 11: Gráficos Proporção de usuário com HAS e com DM com prescrição de medicamentos da Farmácia Popular/</a:t>
            </a:r>
            <a:r>
              <a:rPr lang="pt-BR" sz="1400" dirty="0" err="1" smtClean="0"/>
              <a:t>Hiperdia</a:t>
            </a:r>
            <a:r>
              <a:rPr lang="pt-BR" sz="1400" dirty="0" smtClean="0"/>
              <a:t> priorizada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1817922"/>
              </p:ext>
            </p:extLst>
          </p:nvPr>
        </p:nvGraphicFramePr>
        <p:xfrm>
          <a:off x="206290" y="3394160"/>
          <a:ext cx="4164641" cy="271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1227284"/>
              </p:ext>
            </p:extLst>
          </p:nvPr>
        </p:nvGraphicFramePr>
        <p:xfrm>
          <a:off x="4700513" y="3394160"/>
          <a:ext cx="4230216" cy="272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214282" y="1844824"/>
            <a:ext cx="3205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HAS:</a:t>
            </a:r>
          </a:p>
          <a:p>
            <a:r>
              <a:rPr lang="pt-BR" dirty="0" smtClean="0"/>
              <a:t>Mês 1: 61 (</a:t>
            </a:r>
            <a:r>
              <a:rPr lang="pt-BR" dirty="0"/>
              <a:t>95</a:t>
            </a:r>
            <a:r>
              <a:rPr lang="pt-BR" dirty="0" smtClean="0"/>
              <a:t>%)</a:t>
            </a:r>
          </a:p>
          <a:p>
            <a:r>
              <a:rPr lang="pt-BR" dirty="0" smtClean="0"/>
              <a:t>Mês 2: 133 </a:t>
            </a:r>
            <a:r>
              <a:rPr lang="pt-BR" dirty="0"/>
              <a:t>(98%) </a:t>
            </a:r>
          </a:p>
          <a:p>
            <a:r>
              <a:rPr lang="pt-BR" dirty="0" smtClean="0"/>
              <a:t>Mês 3: </a:t>
            </a:r>
            <a:r>
              <a:rPr lang="pt-BR" dirty="0"/>
              <a:t>177 </a:t>
            </a:r>
            <a:r>
              <a:rPr lang="pt-BR" dirty="0" smtClean="0"/>
              <a:t>(</a:t>
            </a:r>
            <a:r>
              <a:rPr lang="pt-BR" dirty="0"/>
              <a:t>98%)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932040" y="1916832"/>
            <a:ext cx="3438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DM:</a:t>
            </a:r>
          </a:p>
          <a:p>
            <a:r>
              <a:rPr lang="pt-BR" dirty="0" smtClean="0"/>
              <a:t>Mês 1: </a:t>
            </a:r>
            <a:r>
              <a:rPr lang="pt-BR" dirty="0"/>
              <a:t>24 usuários (89%) </a:t>
            </a:r>
            <a:r>
              <a:rPr lang="pt-BR" dirty="0" smtClean="0"/>
              <a:t>Mês 2:</a:t>
            </a:r>
            <a:r>
              <a:rPr lang="pt-BR" dirty="0"/>
              <a:t> </a:t>
            </a:r>
            <a:r>
              <a:rPr lang="pt-BR" dirty="0" smtClean="0"/>
              <a:t>43 </a:t>
            </a:r>
            <a:r>
              <a:rPr lang="pt-BR" dirty="0"/>
              <a:t>(93%) </a:t>
            </a:r>
            <a:endParaRPr lang="pt-BR" dirty="0" smtClean="0"/>
          </a:p>
          <a:p>
            <a:r>
              <a:rPr lang="pt-BR" dirty="0" smtClean="0"/>
              <a:t>Mês 3: </a:t>
            </a:r>
            <a:r>
              <a:rPr lang="pt-BR" dirty="0"/>
              <a:t>58 (95%)</a:t>
            </a:r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15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665" y="188640"/>
            <a:ext cx="8964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Resultados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8847" y="642918"/>
            <a:ext cx="897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Meta 2.7 e 2.8: Realizar avaliação da necessidade de atendimento odontológico em 100% dos usuários com HAS e/ou DM</a:t>
            </a:r>
            <a:r>
              <a:rPr lang="pt-BR" dirty="0" smtClean="0"/>
              <a:t>.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 flipV="1">
            <a:off x="214282" y="5286387"/>
            <a:ext cx="850112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ctr"/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6429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-1" y="6050472"/>
            <a:ext cx="89751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 smtClean="0"/>
              <a:t>Figura 12 e 13:Gráficos Proporção de usuário com HAS e com DM com avaliação da necessidade de atendimento odontológico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xmlns="" val="3738886941"/>
              </p:ext>
            </p:extLst>
          </p:nvPr>
        </p:nvGraphicFramePr>
        <p:xfrm>
          <a:off x="30489" y="3174728"/>
          <a:ext cx="4253479" cy="275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xmlns="" val="3892831111"/>
              </p:ext>
            </p:extLst>
          </p:nvPr>
        </p:nvGraphicFramePr>
        <p:xfrm>
          <a:off x="4377118" y="3174728"/>
          <a:ext cx="4598035" cy="273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/>
          <p:cNvSpPr/>
          <p:nvPr/>
        </p:nvSpPr>
        <p:spPr>
          <a:xfrm>
            <a:off x="214282" y="1700808"/>
            <a:ext cx="3205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HAS:</a:t>
            </a:r>
          </a:p>
          <a:p>
            <a:r>
              <a:rPr lang="pt-BR" dirty="0" smtClean="0"/>
              <a:t>Mês 1: 57 </a:t>
            </a:r>
            <a:r>
              <a:rPr lang="pt-BR" dirty="0"/>
              <a:t>(89</a:t>
            </a:r>
            <a:r>
              <a:rPr lang="pt-BR" dirty="0" smtClean="0"/>
              <a:t>%) </a:t>
            </a:r>
          </a:p>
          <a:p>
            <a:r>
              <a:rPr lang="pt-BR" dirty="0" smtClean="0"/>
              <a:t>Mês 2: </a:t>
            </a:r>
            <a:r>
              <a:rPr lang="pt-BR" dirty="0"/>
              <a:t>129 (95</a:t>
            </a:r>
            <a:r>
              <a:rPr lang="pt-BR" dirty="0" smtClean="0"/>
              <a:t>%)</a:t>
            </a:r>
            <a:endParaRPr lang="pt-BR" dirty="0"/>
          </a:p>
          <a:p>
            <a:r>
              <a:rPr lang="pt-BR" dirty="0" smtClean="0"/>
              <a:t>Mês 3: </a:t>
            </a:r>
            <a:r>
              <a:rPr lang="pt-BR" dirty="0"/>
              <a:t>173 (96%)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932040" y="1697400"/>
            <a:ext cx="3438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DM:</a:t>
            </a:r>
          </a:p>
          <a:p>
            <a:r>
              <a:rPr lang="pt-BR" dirty="0" smtClean="0"/>
              <a:t>Mês 1: </a:t>
            </a:r>
            <a:r>
              <a:rPr lang="pt-BR" dirty="0"/>
              <a:t>26 </a:t>
            </a:r>
            <a:r>
              <a:rPr lang="pt-BR" dirty="0" smtClean="0"/>
              <a:t>(</a:t>
            </a:r>
            <a:r>
              <a:rPr lang="pt-BR" dirty="0"/>
              <a:t>96%) </a:t>
            </a:r>
            <a:endParaRPr lang="pt-BR" dirty="0" smtClean="0"/>
          </a:p>
          <a:p>
            <a:r>
              <a:rPr lang="pt-BR" dirty="0" smtClean="0"/>
              <a:t>Mês 2:</a:t>
            </a:r>
            <a:r>
              <a:rPr lang="pt-BR" dirty="0"/>
              <a:t> 45 </a:t>
            </a:r>
            <a:r>
              <a:rPr lang="pt-BR" dirty="0" smtClean="0"/>
              <a:t>(</a:t>
            </a:r>
            <a:r>
              <a:rPr lang="pt-BR" dirty="0"/>
              <a:t>98</a:t>
            </a:r>
            <a:r>
              <a:rPr lang="pt-BR" dirty="0" smtClean="0"/>
              <a:t>%) </a:t>
            </a:r>
          </a:p>
          <a:p>
            <a:r>
              <a:rPr lang="pt-BR" dirty="0" smtClean="0"/>
              <a:t>Mês 3: </a:t>
            </a:r>
            <a:r>
              <a:rPr lang="pt-BR" dirty="0"/>
              <a:t>60 </a:t>
            </a:r>
            <a:r>
              <a:rPr lang="pt-BR" dirty="0" smtClean="0"/>
              <a:t>(</a:t>
            </a:r>
            <a:r>
              <a:rPr lang="pt-BR" dirty="0"/>
              <a:t>99%)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15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665" y="188640"/>
            <a:ext cx="8964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Resultados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8847" y="819581"/>
            <a:ext cx="8975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Meta 3.1 e 3.2: Buscar 100% dos usuários com HAS e/ou DM faltosos às consultas na unidade de saúde conforme a periodicidade recomendada.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 flipV="1">
            <a:off x="214282" y="5286387"/>
            <a:ext cx="850112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ctr"/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6429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14794" y="5810786"/>
            <a:ext cx="4929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 smtClean="0"/>
              <a:t>Figura 14:Gráfico Proporção de usuário com HAS faltosos às consultas com busca ativa</a:t>
            </a:r>
            <a:endParaRPr lang="pt-BR" sz="1600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xmlns="" val="3612608379"/>
              </p:ext>
            </p:extLst>
          </p:nvPr>
        </p:nvGraphicFramePr>
        <p:xfrm>
          <a:off x="4656422" y="2575359"/>
          <a:ext cx="422775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93983" y="213285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HAS:</a:t>
            </a:r>
          </a:p>
          <a:p>
            <a:r>
              <a:rPr lang="pt-BR" dirty="0" smtClean="0"/>
              <a:t>Mês 1: 27 faltosos, </a:t>
            </a:r>
            <a:r>
              <a:rPr lang="pt-BR" dirty="0"/>
              <a:t>sendo feita a busca ativa de 24 (89</a:t>
            </a:r>
            <a:r>
              <a:rPr lang="pt-BR" dirty="0" smtClean="0"/>
              <a:t>%).</a:t>
            </a:r>
          </a:p>
          <a:p>
            <a:r>
              <a:rPr lang="pt-BR" dirty="0" smtClean="0"/>
              <a:t>Mês: 40 </a:t>
            </a:r>
            <a:r>
              <a:rPr lang="pt-BR" dirty="0"/>
              <a:t>faltosos e </a:t>
            </a:r>
            <a:r>
              <a:rPr lang="pt-BR" dirty="0" smtClean="0"/>
              <a:t>38 com busca ativa </a:t>
            </a:r>
            <a:r>
              <a:rPr lang="pt-BR" dirty="0"/>
              <a:t>(95%) </a:t>
            </a:r>
            <a:endParaRPr lang="pt-BR" dirty="0" smtClean="0"/>
          </a:p>
          <a:p>
            <a:r>
              <a:rPr lang="pt-BR" dirty="0" smtClean="0"/>
              <a:t>Mês 3: 47 </a:t>
            </a:r>
            <a:r>
              <a:rPr lang="pt-BR" dirty="0"/>
              <a:t>faltosos e 45 (95%) foram 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Em </a:t>
            </a:r>
            <a:r>
              <a:rPr lang="pt-BR" dirty="0"/>
              <a:t>relação aos usuários com DM, não tivemos dificuldades com usuários com DM faltosos, pois apenas 12 faltaram a consulta e todos eles foram buscados pelos ACS.</a:t>
            </a:r>
          </a:p>
        </p:txBody>
      </p:sp>
    </p:spTree>
    <p:extLst>
      <p:ext uri="{BB962C8B-B14F-4D97-AF65-F5344CB8AC3E}">
        <p14:creationId xmlns:p14="http://schemas.microsoft.com/office/powerpoint/2010/main" xmlns="" val="3115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665" y="188640"/>
            <a:ext cx="8964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Resultados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8847" y="765721"/>
            <a:ext cx="897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</a:t>
            </a:r>
            <a:r>
              <a:rPr lang="pt-BR" sz="2000" dirty="0" smtClean="0"/>
              <a:t>ta 4.1 e 4.2: Manter ficha de acompanhamento de 100% dos usuários com HAS e/ou DM cadastrados na unidade de saúde</a:t>
            </a:r>
            <a:r>
              <a:rPr lang="pt-BR" dirty="0" smtClean="0"/>
              <a:t>.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 flipV="1">
            <a:off x="214282" y="5286387"/>
            <a:ext cx="850112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ctr"/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6429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5963495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 smtClean="0"/>
              <a:t>Figura 15:Gráfico Proporção de usuário com HAS com registro adequado na ficha de acompanhamento</a:t>
            </a:r>
            <a:endParaRPr lang="pt-BR" sz="1600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xmlns="" val="3979158006"/>
              </p:ext>
            </p:extLst>
          </p:nvPr>
        </p:nvGraphicFramePr>
        <p:xfrm>
          <a:off x="-35719" y="3164086"/>
          <a:ext cx="4500562" cy="2799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xmlns="" val="710600591"/>
              </p:ext>
            </p:extLst>
          </p:nvPr>
        </p:nvGraphicFramePr>
        <p:xfrm>
          <a:off x="4568615" y="3132987"/>
          <a:ext cx="4558665" cy="283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 flipH="1">
            <a:off x="4448819" y="5926265"/>
            <a:ext cx="4643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Figura 16: Gráfico Proporção de usuário com DM com registro adequado na ficha de acompanhamento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788024" y="1772815"/>
            <a:ext cx="2881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DM:</a:t>
            </a:r>
          </a:p>
          <a:p>
            <a:r>
              <a:rPr lang="pt-BR" dirty="0" smtClean="0"/>
              <a:t>Mês 1: 25 </a:t>
            </a:r>
            <a:r>
              <a:rPr lang="pt-BR" dirty="0"/>
              <a:t>(92%) </a:t>
            </a:r>
            <a:endParaRPr lang="pt-BR" dirty="0" smtClean="0"/>
          </a:p>
          <a:p>
            <a:r>
              <a:rPr lang="pt-BR" dirty="0" smtClean="0"/>
              <a:t>Mês 2: 44 (96</a:t>
            </a:r>
            <a:r>
              <a:rPr lang="pt-BR" dirty="0"/>
              <a:t>%) </a:t>
            </a:r>
            <a:endParaRPr lang="pt-BR" dirty="0" smtClean="0"/>
          </a:p>
          <a:p>
            <a:r>
              <a:rPr lang="pt-BR" dirty="0" smtClean="0"/>
              <a:t>Mês 3: </a:t>
            </a:r>
            <a:r>
              <a:rPr lang="pt-BR" dirty="0"/>
              <a:t>59 </a:t>
            </a:r>
            <a:r>
              <a:rPr lang="pt-BR" dirty="0" smtClean="0"/>
              <a:t>(</a:t>
            </a:r>
            <a:r>
              <a:rPr lang="pt-BR" dirty="0"/>
              <a:t>97%)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1700808"/>
            <a:ext cx="2819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HAS:</a:t>
            </a:r>
          </a:p>
          <a:p>
            <a:r>
              <a:rPr lang="pt-BR" dirty="0" smtClean="0"/>
              <a:t>Mês 1: 69 (</a:t>
            </a:r>
            <a:r>
              <a:rPr lang="pt-BR" dirty="0"/>
              <a:t>95</a:t>
            </a:r>
            <a:r>
              <a:rPr lang="pt-BR" dirty="0" smtClean="0"/>
              <a:t>%)</a:t>
            </a:r>
          </a:p>
          <a:p>
            <a:r>
              <a:rPr lang="pt-BR" dirty="0" smtClean="0"/>
              <a:t>Mês 2: </a:t>
            </a:r>
            <a:r>
              <a:rPr lang="pt-BR" dirty="0"/>
              <a:t>132 </a:t>
            </a:r>
            <a:r>
              <a:rPr lang="pt-BR" dirty="0" smtClean="0"/>
              <a:t>(</a:t>
            </a:r>
            <a:r>
              <a:rPr lang="pt-BR" dirty="0"/>
              <a:t>97%) </a:t>
            </a:r>
            <a:endParaRPr lang="pt-BR" dirty="0" smtClean="0"/>
          </a:p>
          <a:p>
            <a:r>
              <a:rPr lang="pt-BR" dirty="0" smtClean="0"/>
              <a:t>Mês 3: 176 (98%)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15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665" y="-1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Resultados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8847" y="642918"/>
            <a:ext cx="8975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Meta 5.1 e 5.2: Realizar estratificação do risco cardiovascular em 100% dos usuários com HAS e/ou DM cadastrados na unidade de saúde.     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 flipV="1">
            <a:off x="5000628" y="5286387"/>
            <a:ext cx="37147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ctr"/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6429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0665" y="5963495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 smtClean="0"/>
              <a:t>Figura 17: Gráfico Proporção de usuário com HAS com estratificação de risco cardiovascular por exame clínico em dia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xmlns="" val="1671423040"/>
              </p:ext>
            </p:extLst>
          </p:nvPr>
        </p:nvGraphicFramePr>
        <p:xfrm>
          <a:off x="10665" y="3007103"/>
          <a:ext cx="4355976" cy="294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xmlns="" val="1077271688"/>
              </p:ext>
            </p:extLst>
          </p:nvPr>
        </p:nvGraphicFramePr>
        <p:xfrm>
          <a:off x="4487576" y="3007104"/>
          <a:ext cx="4487577" cy="295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 flipH="1">
            <a:off x="4792806" y="5963493"/>
            <a:ext cx="41304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Figura 18: Gráfico Proporção de usuário com DM com estratificação de risco cardiovascular por exame clínico em dia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0806" y="1779687"/>
            <a:ext cx="3343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HAS:</a:t>
            </a:r>
          </a:p>
          <a:p>
            <a:r>
              <a:rPr lang="pt-BR" dirty="0" smtClean="0"/>
              <a:t>Mês 1: 55 (</a:t>
            </a:r>
            <a:r>
              <a:rPr lang="pt-BR" dirty="0"/>
              <a:t>86</a:t>
            </a:r>
            <a:r>
              <a:rPr lang="pt-BR" dirty="0" smtClean="0"/>
              <a:t>%)</a:t>
            </a:r>
          </a:p>
          <a:p>
            <a:r>
              <a:rPr lang="pt-BR" dirty="0" smtClean="0"/>
              <a:t>Mês 2: 124 (</a:t>
            </a:r>
            <a:r>
              <a:rPr lang="pt-BR" dirty="0"/>
              <a:t>91%) </a:t>
            </a:r>
            <a:endParaRPr lang="pt-BR" dirty="0" smtClean="0"/>
          </a:p>
          <a:p>
            <a:r>
              <a:rPr lang="pt-BR" dirty="0"/>
              <a:t>M</a:t>
            </a:r>
            <a:r>
              <a:rPr lang="pt-BR" dirty="0" smtClean="0"/>
              <a:t>ês 3: 168 (</a:t>
            </a:r>
            <a:r>
              <a:rPr lang="pt-BR" dirty="0"/>
              <a:t>93</a:t>
            </a:r>
            <a:r>
              <a:rPr lang="pt-BR" dirty="0" smtClean="0"/>
              <a:t>%)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000628" y="1806774"/>
            <a:ext cx="3236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DM:</a:t>
            </a:r>
          </a:p>
          <a:p>
            <a:r>
              <a:rPr lang="pt-BR" dirty="0" smtClean="0"/>
              <a:t>Mês 1: 25 </a:t>
            </a:r>
            <a:r>
              <a:rPr lang="pt-BR" dirty="0"/>
              <a:t>(93</a:t>
            </a:r>
            <a:r>
              <a:rPr lang="pt-BR" dirty="0" smtClean="0"/>
              <a:t>%)</a:t>
            </a:r>
          </a:p>
          <a:p>
            <a:r>
              <a:rPr lang="pt-BR" dirty="0" smtClean="0"/>
              <a:t>Mês 2: 44 (</a:t>
            </a:r>
            <a:r>
              <a:rPr lang="pt-BR" dirty="0"/>
              <a:t>96%) </a:t>
            </a:r>
            <a:endParaRPr lang="pt-BR" dirty="0" smtClean="0"/>
          </a:p>
          <a:p>
            <a:r>
              <a:rPr lang="pt-BR" dirty="0" smtClean="0"/>
              <a:t>Mês 3: 59 (</a:t>
            </a:r>
            <a:r>
              <a:rPr lang="pt-BR" dirty="0"/>
              <a:t>97%) </a:t>
            </a:r>
          </a:p>
        </p:txBody>
      </p:sp>
    </p:spTree>
    <p:extLst>
      <p:ext uri="{BB962C8B-B14F-4D97-AF65-F5344CB8AC3E}">
        <p14:creationId xmlns:p14="http://schemas.microsoft.com/office/powerpoint/2010/main" xmlns="" val="3115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184" y="764703"/>
            <a:ext cx="88729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/>
              <a:t>Metas 6.1e 6.2:</a:t>
            </a:r>
            <a:r>
              <a:rPr lang="pt-BR" sz="2000" dirty="0"/>
              <a:t> Garantir orientação nutricional sobre alimentação saudável a 100% dos usuários com HAS e/ou DM.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Metas 6.3 e 6.4:</a:t>
            </a:r>
            <a:r>
              <a:rPr lang="pt-BR" sz="2000" dirty="0"/>
              <a:t> Garantir orientação em relação à prática regular de atividade física a 100% dos usuários com HAS e/ou DM.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Metas 6.5 e 6.6:</a:t>
            </a:r>
            <a:r>
              <a:rPr lang="pt-BR" sz="2000" dirty="0"/>
              <a:t> Garantir orientação sobre os riscos do tabagismo a 100% dos usuários com HAS e/ou DM.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Metas 6.7 e 6.8:</a:t>
            </a:r>
            <a:r>
              <a:rPr lang="pt-BR" sz="2000" dirty="0"/>
              <a:t> Garantir orientação sobre higiene bucal a 100% dos usuários com HAS e/ou DM.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665" y="-1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Resultados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08446" y="5157192"/>
            <a:ext cx="856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Durante os três meses da intervenção todos os usuários com HAS e/ou DM cadastrados receberam orientações nutricionais sobre alimentação saudável, prática regular de atividades físicas, os risco do tabagismo e orientações sobre higiene bucal, ou seja, </a:t>
            </a:r>
            <a:r>
              <a:rPr lang="pt-BR" dirty="0" smtClean="0"/>
              <a:t>estes indicadores obtiveram </a:t>
            </a:r>
            <a:r>
              <a:rPr lang="pt-BR" dirty="0"/>
              <a:t>um percentual igual a 100% durante os três meses da intervenção.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2599415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0"/>
            <a:ext cx="4608512" cy="1143000"/>
          </a:xfrm>
        </p:spPr>
        <p:txBody>
          <a:bodyPr>
            <a:normAutofit/>
          </a:bodyPr>
          <a:lstStyle/>
          <a:p>
            <a:r>
              <a:rPr lang="pt-BR" altLang="pt-BR" sz="4000" b="1" dirty="0" smtClean="0">
                <a:solidFill>
                  <a:srgbClr val="002060"/>
                </a:solidFill>
              </a:rPr>
              <a:t>Discussão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 smtClean="0"/>
              <a:t>A intervenção foi de muita importância para a equipe de saúde, pois exigiu a capacitação da equipe para atenção aos usuários com HAS e/ou DM,</a:t>
            </a:r>
            <a:r>
              <a:rPr lang="pt-BR" sz="2800" dirty="0" smtClean="0">
                <a:solidFill>
                  <a:srgbClr val="002060"/>
                </a:solidFill>
              </a:rPr>
              <a:t>2</a:t>
            </a:r>
            <a:r>
              <a:rPr lang="pt-BR" sz="2800" dirty="0">
                <a:solidFill>
                  <a:srgbClr val="002060"/>
                </a:solidFill>
              </a:rPr>
              <a:t>. </a:t>
            </a:r>
            <a:r>
              <a:rPr lang="pt-BR" sz="2800" dirty="0" smtClean="0">
                <a:solidFill>
                  <a:srgbClr val="002060"/>
                </a:solidFill>
              </a:rPr>
              <a:t>P</a:t>
            </a:r>
            <a:r>
              <a:rPr lang="pt-BR" sz="2800" dirty="0" smtClean="0"/>
              <a:t>romoveu </a:t>
            </a:r>
            <a:r>
              <a:rPr lang="pt-BR" sz="2800" dirty="0"/>
              <a:t>um trabalho mais integrado da equipe </a:t>
            </a:r>
            <a:r>
              <a:rPr lang="pt-BR" sz="2800" dirty="0">
                <a:solidFill>
                  <a:srgbClr val="002060"/>
                </a:solidFill>
              </a:rPr>
              <a:t>. </a:t>
            </a:r>
            <a:endParaRPr lang="pt-BR" sz="2800" dirty="0" smtClean="0">
              <a:solidFill>
                <a:srgbClr val="00206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2060"/>
                </a:solidFill>
              </a:rPr>
              <a:t>M</a:t>
            </a:r>
            <a:r>
              <a:rPr lang="pt-BR" sz="2800" dirty="0" smtClean="0"/>
              <a:t>elhorou a qualidade da atenção a usuário com HAS e usuário com DM, </a:t>
            </a:r>
            <a:r>
              <a:rPr lang="pt-BR" sz="2800" dirty="0"/>
              <a:t>quantitativamente e qualitativamente, de modo mais integral e a um maior número de usuários</a:t>
            </a:r>
            <a:endParaRPr lang="pt-BR" sz="2800" dirty="0" smtClean="0"/>
          </a:p>
          <a:p>
            <a:pPr algn="just"/>
            <a:r>
              <a:rPr lang="pt-BR" sz="2800" dirty="0" smtClean="0"/>
              <a:t>Melhorou o registro das informações sobre usuário.</a:t>
            </a:r>
          </a:p>
          <a:p>
            <a:pPr algn="just"/>
            <a:r>
              <a:rPr lang="pt-BR" sz="2800" dirty="0" smtClean="0"/>
              <a:t>Melhoramos a organização do agendamento das consultas, dos registros de informação dos usuários com HAS e/ou DM e o acolhimento com priorização, a partir da classificação de risco.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7136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95" y="-109373"/>
            <a:ext cx="2962672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Introdução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8732" y="785794"/>
            <a:ext cx="88752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** </a:t>
            </a:r>
            <a:r>
              <a:rPr lang="pt-BR" dirty="0" smtClean="0"/>
              <a:t>A HAS e DM são importantes problemas de saúde em todo o mundo e constituem as doenças de maior demanda na atenção primária de saúde nas UBS e no Brasil.</a:t>
            </a:r>
            <a:endParaRPr lang="pt-BR" dirty="0" smtClean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** </a:t>
            </a:r>
            <a:r>
              <a:rPr lang="pt-BR" dirty="0" smtClean="0"/>
              <a:t>A Sociedade Brasileira de Diabetes e Hipertensão estima uma incidência que aumenta a cada dia.</a:t>
            </a:r>
            <a:endParaRPr lang="pt-BR" dirty="0" smtClean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** </a:t>
            </a:r>
            <a:r>
              <a:rPr lang="pt-BR" dirty="0" smtClean="0"/>
              <a:t>Em estudos realizados em 2006, a incidência da hipertensão no país era de 21,6% e no ano 2010 passou para 23,3%, sendo a prevalência estimada na população brasileira de 21,6% nos adultos e 65% em idosos. </a:t>
            </a:r>
            <a:endParaRPr lang="pt-BR" dirty="0" smtClean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** </a:t>
            </a:r>
            <a:r>
              <a:rPr lang="pt-BR" dirty="0" smtClean="0"/>
              <a:t>Aproximadamente um 30% dos usuários desconhecem serem portadores da doença. </a:t>
            </a:r>
            <a:endParaRPr lang="pt-BR" dirty="0" smtClean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**</a:t>
            </a:r>
            <a:r>
              <a:rPr lang="pt-BR" dirty="0" smtClean="0"/>
              <a:t> Na diabetes a incidência, no ano 2010, equivaleu 7,5 milhões de vítimas. (Sociedade Brasileira de Diabetes e Hipertensão, 2006).</a:t>
            </a:r>
            <a:r>
              <a:rPr lang="pt-BR" dirty="0" smtClean="0">
                <a:solidFill>
                  <a:srgbClr val="002060"/>
                </a:solidFill>
                <a:latin typeface="+mn-lt"/>
              </a:rPr>
              <a:t> </a:t>
            </a:r>
            <a:endParaRPr lang="pt-BR" dirty="0">
              <a:solidFill>
                <a:srgbClr val="002060"/>
              </a:solidFill>
              <a:latin typeface="+mn-lt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939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9512" y="274638"/>
            <a:ext cx="8464454" cy="9397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638"/>
              </a:spcBef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b="1" dirty="0" smtClean="0">
                <a:solidFill>
                  <a:srgbClr val="002060"/>
                </a:solidFill>
              </a:rPr>
              <a:t>Reflexão Crítica</a:t>
            </a:r>
            <a:endParaRPr lang="pt-BR" altLang="pt-BR" sz="5400" b="1" dirty="0">
              <a:solidFill>
                <a:srgbClr val="002060"/>
              </a:solidFill>
              <a:latin typeface="Calibri" charset="0"/>
              <a:ea typeface="Microsoft YaHei" pitchFamily="34" charset="-12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5720" y="1142984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Todos esses espaços e ferramentas do curso contribuíram na qualificação da prática clínica, para poder realizar diagnóstico integral e tratamento adequado sobre uma base epidemiológico-científica;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 Compartilhei o aprendido com a equipe multidisciplinar da UBS que trabalho; </a:t>
            </a:r>
            <a:endParaRPr lang="pt-BR" b="1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Todas as ações realizadas durante a intervenção, apesar de não termos atingido as metas, refletiram positivamente no meu trabalho na unidade, no serviço e na prática de toda a equipe;</a:t>
            </a:r>
            <a:endParaRPr lang="pt-BR" b="1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P</a:t>
            </a:r>
            <a:r>
              <a:rPr lang="pt-BR" dirty="0" smtClean="0"/>
              <a:t>ara a minha prática profissional, o curso significou a possibilidade de adquirir novos conhecimentos acerca da ESF e a oportunidade de mudança no meu processo de trabalho e dos membros da equipe da UBS;</a:t>
            </a:r>
          </a:p>
        </p:txBody>
      </p:sp>
    </p:spTree>
    <p:extLst>
      <p:ext uri="{BB962C8B-B14F-4D97-AF65-F5344CB8AC3E}">
        <p14:creationId xmlns:p14="http://schemas.microsoft.com/office/powerpoint/2010/main" xmlns="" val="18828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3728" y="642918"/>
            <a:ext cx="6101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/>
              <a:t>OBRIGADO</a:t>
            </a:r>
            <a:endParaRPr lang="pt-BR" sz="6600" dirty="0"/>
          </a:p>
        </p:txBody>
      </p:sp>
      <p:pic>
        <p:nvPicPr>
          <p:cNvPr id="3" name="Imagem 2" descr="C:\Documents and Settings\ronaldo\Meus documentos\Minhas imagens\Imagem\verão 2015 la paloma\Imagem 21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728667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965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sanlivramrsma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6363"/>
            <a:ext cx="3924300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56236" y="409532"/>
            <a:ext cx="44291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charset="0"/>
              </a:rPr>
              <a:t>Santana </a:t>
            </a:r>
            <a:r>
              <a:rPr lang="pt-BR" sz="2000" dirty="0">
                <a:latin typeface="Arial" charset="0"/>
              </a:rPr>
              <a:t>do Livramento é um município do estado do Rio Grande do Sul, a uma distância de 498 km da capital Porto Alegre. Sua população é de 82.513 habitantes, com a maior parte vivendo </a:t>
            </a:r>
            <a:r>
              <a:rPr lang="pt-BR" sz="2000" dirty="0" smtClean="0">
                <a:latin typeface="Arial" charset="0"/>
              </a:rPr>
              <a:t>abaixo </a:t>
            </a:r>
            <a:r>
              <a:rPr lang="pt-BR" sz="2000" dirty="0">
                <a:latin typeface="Arial" charset="0"/>
              </a:rPr>
              <a:t>da linha da pobreza.</a:t>
            </a:r>
          </a:p>
          <a:p>
            <a:endParaRPr lang="pt-BR" dirty="0" smtClean="0">
              <a:latin typeface="Arial" charset="0"/>
            </a:endParaRPr>
          </a:p>
          <a:p>
            <a:endParaRPr lang="pt-BR" dirty="0" smtClean="0">
              <a:latin typeface="Arial" charset="0"/>
            </a:endParaRPr>
          </a:p>
        </p:txBody>
      </p:sp>
      <p:pic>
        <p:nvPicPr>
          <p:cNvPr id="5" name="Imagem 4" descr="C:\Documents and Settings\ronaldo\Meus documentos\Imagem 22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3744788" cy="28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248150" y="4005064"/>
            <a:ext cx="4572000" cy="21845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>
                <a:latin typeface="Arial" charset="0"/>
              </a:rPr>
              <a:t>A ESF </a:t>
            </a:r>
            <a:r>
              <a:rPr lang="pt-BR" sz="2000" dirty="0" err="1">
                <a:latin typeface="Arial" charset="0"/>
              </a:rPr>
              <a:t>Jovelino</a:t>
            </a:r>
            <a:r>
              <a:rPr lang="pt-BR" sz="2000" dirty="0">
                <a:latin typeface="Arial" charset="0"/>
              </a:rPr>
              <a:t> Santana Unidade I, localizada no bairro </a:t>
            </a:r>
            <a:r>
              <a:rPr lang="pt-BR" sz="2000" dirty="0" err="1">
                <a:latin typeface="Arial" charset="0"/>
              </a:rPr>
              <a:t>Armour</a:t>
            </a:r>
            <a:r>
              <a:rPr lang="pt-BR" sz="2000" dirty="0">
                <a:latin typeface="Arial" charset="0"/>
              </a:rPr>
              <a:t>, tem uma população aproximada de 3,895 pessoas.</a:t>
            </a:r>
          </a:p>
          <a:p>
            <a:pPr algn="ctr">
              <a:lnSpc>
                <a:spcPct val="150000"/>
              </a:lnSpc>
            </a:pPr>
            <a:r>
              <a:rPr lang="pt-BR" sz="2000" dirty="0"/>
              <a:t>Localização: Urbana;</a:t>
            </a:r>
          </a:p>
          <a:p>
            <a:pPr algn="ctr">
              <a:lnSpc>
                <a:spcPct val="150000"/>
              </a:lnSpc>
            </a:pPr>
            <a:r>
              <a:rPr lang="pt-BR" sz="2000" dirty="0"/>
              <a:t>3 </a:t>
            </a:r>
            <a:r>
              <a:rPr lang="pt-BR" sz="2000" dirty="0" smtClean="0"/>
              <a:t>equipes.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3938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665" y="18864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+mn-lt"/>
              </a:rPr>
              <a:t>Por que escolher a ação programática HAS e/ou DM para a intervenção</a:t>
            </a:r>
            <a:r>
              <a:rPr lang="pt-BR" sz="2400" dirty="0" smtClean="0">
                <a:solidFill>
                  <a:srgbClr val="002060"/>
                </a:solidFill>
              </a:rPr>
              <a:t>?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377" y="1019637"/>
            <a:ext cx="8975153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Caderno de Ações Programáticas: O total de usuários com HAS com 20 anos ou mais residentes na área é de 805 e acompanhados na UBS 238(30%). O total de usuários com DM residentes na área é de 230, e foram atendidos na UBS 92(40%),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Sem grupos de educação, prevenção e promoção à saúde;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Limitações como falta de agentes de saúde e da organização do serviço.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Temos ainda um enorme problema com o retorno destes usuários a UBS;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Falta de medicações;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Registros praticamente inexistentes;</a:t>
            </a:r>
          </a:p>
        </p:txBody>
      </p:sp>
    </p:spTree>
    <p:extLst>
      <p:ext uri="{BB962C8B-B14F-4D97-AF65-F5344CB8AC3E}">
        <p14:creationId xmlns:p14="http://schemas.microsoft.com/office/powerpoint/2010/main" xmlns="" val="3115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75" y="83609"/>
            <a:ext cx="3641576" cy="969127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Objetivo Geral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575" y="1643050"/>
            <a:ext cx="8808913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Melhorar a atenção aos usuários com </a:t>
            </a:r>
          </a:p>
          <a:p>
            <a:pPr>
              <a:buNone/>
            </a:pPr>
            <a:r>
              <a:rPr lang="pt-BR" dirty="0" smtClean="0"/>
              <a:t>    hipertensão arterial e/ou diabetes na UBS/ESF Jovelino Santana, em Santana do Livramento, RS.</a:t>
            </a:r>
            <a:endParaRPr lang="pt-BR" dirty="0"/>
          </a:p>
        </p:txBody>
      </p:sp>
      <p:sp>
        <p:nvSpPr>
          <p:cNvPr id="4" name="AutoShape 2" descr="data:image/jpeg;base64,/9j/4AAQSkZJRgABAQAAAQABAAD/2wCEAAkGBxQSEhUUExQWFRUXFx4ZFxcVGRwgHBwaHhocGBgYGB0YHyggHCAlHBwcITEhJSkrLi46GCAzODMsNygtLisBCgoKDg0OGxAQGzQkICYsLDQ3LC0sLCwsLywsLCwsLDQsNC8sLC8sLDQsLCwsLCwsLCwsLCwsLCwsNCwsLCwsLP/AABEIAMIBAwMBIgACEQEDEQH/xAAcAAABBQEBAQAAAAAAAAAAAAAAAwQFBgcCAQj/xABKEAACAQIEBAQDBQUDCgQHAQABAhEDIQAEEjEFIkFRBhNhcTKBkQcjQlKhFDOxwdFicpIVFmOCk7LT4fDxQ1NzwiRUZKKjs9IX/8QAGgEAAgMBAQAAAAAAAAAAAAAAAAMBAgQFBv/EADQRAAICAQMBBQYFAwUAAAAAAAABAgMRBBIhMQUTQVFhIjJxgZGxM6HB0fAUI/E0QkRS4f/aAAwDAQACEQMRAD8A3HBhnxXidLLUmrVmCU0Ekn6AAdSSQAOs4zrL+NuJ5tmbJZWmKQMDzbnexJNRBPdVmO53xVySGQqlPldPNmo4jhxujq06wDrdDNgGSCwYmwsQb7yMQvhrxPUqVTls5ROXzQXUF/BUXq1MyZjqAT7m4Ew/A6RYtzAkzZjYy5JA2k6yD3CqDIURKeSsouLwxw/E6QgeYlyogMPxfD9emOX4tRClvNQgKzWYGVWdREG8aTt2OI5eEZSiiUJCKqaVVqkEoq01IuZI001BPv3wj/kzInTz0+WXBFRRbTUoljpIERXdZ7uOuJKk7TzaMYV1YxqgMDbvbp647o11cSrBh3Ugi2+2GdHhlMP5qzPMReRzkliPeeltsKcO4bToavLBGtgzEkmSESmu/ZERbfl7ycADovjnzB64SqHFX8S+KRQJp0VFSsN5PKk/mjc9dNvcSMVlJRWWCTk8ItvmjB5oxjmS4xxWtmkQZgaCZb7tVUC8AGNRJIKgbdzbGn5PNFkQkanNmCEWYCSOg6R8xgjJSWUTOLh1JTzRg8weuITP8SZQNFNiS0GF1wNJMxTbuALkb4hM1xnMVAiinUpNqXUTScAcsnUxtp1ELHWDcYmTwEE5dC7CoMdg4jskjKiqzaiBBaIn5En+Jw+Q4krkZ1uJ6WIKnSGCap/EVDAR2g7/APfDdPEVIjVzgQTdGmAhqmBEnkgwPzDrbHdSrlizudJZCA0gzJPlrAi5LLoBWZKlekYSqVsqouFgCPgO2jSQABNkEH8oF4wEi1Tj1JQJ1CWZIg/EoLMD0EAG+3rj2rx2ioQkmHQVBCkwhjSWgcskgCdz7HDfysnVYtppsyswJK3DK0PBPZ2iR19reHMZRtJIX7sQk02spAJCSLqAATEgAA7CcAD+vxSmgDMTBfRt+KSP4jDDK+KKLorEOmrYMpHWAexBO0TME7AnCmafLU4R1UBZccsgE7mdtTFttzqwilLJDyyqUtLqzI6qCmmUnnHKASUiTcgdcAHeb8TUqZpgrUOttNkPLy1GBa1p8tgBvt3wrU8Q0VDE6hpsZUxq1Kmme+p1Hzw1GZyVVg8U2KyVYqN4aYJ2Ma7GDGvpOO6mZyhUhgAt5LIwBhBULSR+VAwJudEiYnABNUKodQy3DAEH0Ikb47wllXVkUp8MWtFuljt7YVwARXHeLfs4nRqAR3YzGkKUEn+zLXPQX6YZU/EwFZ6RSSHIUo0gorBGZiQAGDkjQCTbuCFl8/n6VFdVV1Qd2O/oO/sMUziX2h0EaKVIveSzQonoQBJJ94OIbSH06a278OLZZa/G/LNTWllJCwRJA8sE32Mvt6HHFTxGqGHpupJIGzTpLBo0E7BZv394pbfaS9poU/1/S++Jjh32g0Klq1Nqd5BjUPQmwIPoAcRuRos7M1UFlw+nJdwce4b5LNpVXVTZWXup69R6H0w4xYwNY4YYMGDABmf2xM9Q5TLqYD1JPqxhKcjsJb9MWXwvlQshRpp0gERQbCP495OKp9rymnmMjmCJpq0N2lWWoBHqA30xavD1VJemdLpUEqYBVlI2jaCDtikfeZon+FHHr9T3x1QiimYWA+XqpVUxeNSq6z6oWH07Yn62dpodLMASJAJ3/wCoP0xV/GpZaQoa1jMNTpUkK8yw01X1loKrTvBFtJuZ5ZXystmnNRKq1CoAmlUkL8Wk8pIU3JnrA3i1vEU/dXzEs5VyeZJFSojqyMhpFrMurS0rPNcgf6wPXB+z5JdL61HLCsKh+ElK3KQe+l5HfscO6XAaSyV1AltU62J1Tq1SSSTYC82Ed8Ir4Yo6UU6zoQIOdrgIKd73JVRczcA7gESUHVLiVBAEDqAsIt7dAACd+l/UYkMRicDpj8x92O1uTf4bDl2tiSUQO+ACL4zmjSo1HVS7KhIUAmSBYQJJv2GM0oQav3nNqY6j1Jm5Meu+NRrnFd4zwZazrUXStRTuQYOxBIBuQQD+k4RdXuGU2qD5I85JV52gSNIXvBJWPaW2w44dmF1uGR6jFSYpgQFBhBBiDBPU7WiYwy4lQLvTWppEEr5mpl0cszyFZkhREidY7xiZ4N5SyqOrsTLEdhYfIe/U4TSmpGrVzi68dfsQuaz9O2mm6SSFLE3I6AR/3gxMY64bmy9REDEywlST8MgtY/2ZxY3y1Nt0Q+hUfzGI3hdWm1eoUULChQAANjeANhcfQYc1bvTlY8Z6cfsYl3W1qNaTx15/csVNsPaRxG0WxIUDhyFxEjwumdfL8ZBa5mQxdSDPLDEsIiCSd8B4XSO6zIgySd1Knc9QTJ69cPceHElyHr5bKpUOqPMZgxlm1GXVb3uoYrbYSDAwm1XJFLNTZVTVytfT8NtJm4QrA3AIuJx7xkZam3nZioEsANTAbMrQo+I3UWHra+KhxDxpkgV0DMVSpBVhyiV1BTzEHlDGAVjuCRikrIx6sfTpbrvw4t/Yufm5aqdWoGQt9RAOpVdWWDEwVIcXEWNsdK2WqsqhkdlBCqGm3KxlZg/ha47EYoVPxzlgwYUK6kRdKgmAoSNxMgD6Tia8P8Z4fVdSjmlVDFgtUKplkCGDGk2AsDeATNjiI3QlwmNs0GprW6UHj6/Ytg4VS30zaDJYzaLybmCRJvc98JjgtGQ2nmAInU0wRETPaw7dIw/U46wwxiOVyy00CIAFGwH1PuZvPWcRviPjaZSlqaCxsizuf6DriXOMh8TZ1s7nNKXAby6YMjrE+xNyY29sQ3g26HTK+z2vdXL+AgmXzHEKxM6j1ZjCqCbD09APX1xdeEfZ/l6YHmzVfcm4WfYG95374gc1lWyelD5lEKeSuIKMxgHVEi5/CwmwGyjE/wAH8ZAkU8yAj7Con7tvU9U+cj1G2EK6CnsfU26nU3zh/Z4gvBdcepKt4Uyht5Cfr/XEDxr7PaTKTlz5bflYkqfnuPe+J/McZOqmKdMvq1WlRtF5Jjqfoe2IbxB41OXOgUwagPMuuY9yogG83PT2w54MOnu1Kmu7k8/Eo2VzWY4dXgyrDdTsw6ejD137R01vgfFkzVIVE9iOoPUHGSVzmeJ1iQrVDFgIVUHzsBvuZN98Pvs94uaGZFI2SqdJB6N+E+82+eIizs6/SK6rfx3kVlpeRr2DHgwYueaInxPwGnnqDUKkgEgq6/EjDZl/hHUEjrjJM7xPO8IqfsrtTqKE1UnIYjQSQdFwUIO6yYkQb43LGNfbKnmZ2jT/ANAB/jqMP/bhdnCyupq0ntT2PleRZKPh2u9Opms4VrV3pFVpk6EpIw5gv9uNyY9zuc7SrUos48xlKnmKEiQJ0m243HvONg8YZsin5KIHZiuoNtp1Db+0SLdo22Bptbg6Va4ptIqBjqK63KMN4KCWU2taI6XKsrudcsJZRntq71bm8P8AQtv2bcVq5nJK9c6nVmTX1YCIJjrePli1YYcFyqUqS0qZJCDSSfiLbsW9STPzw/wFQwYMGACLzB3xXfErMEDKxEG8GLHvifz1QKCWMAbmJ/hfEJxOtSqJUps1mBRpVgAbrBJG82jecLmspoituM08FB4lnnRGEB1qnUFY9gqhr/CJEzsfW2OOC+InoDUZLgGWjlInaN7R0J9ziHr1XL6mPIxIUm5DDdv960dB3tyagPoD1nv8729euMXKPVVaamcGnz1RpdPxllzR8wkqbDRBJk2EEDaepiAJMDED4U4dVqVBW1Dy1qsNVw7LAfoIuSAbjqYBxOcP4VlszlqTGmgLUxJpgKZ0hWErE3BEGdsSvCeGU8tT8ukCFkmCSbm3X2xs2t4yedd0K4yjWnl+fPH89CSoNfEnlsQ9OqoN2A94GJbKuDsQfbDEZIjvFX8a+LBkkCqA9Z/hU7AdWbrHYdfriwcSza0aT1W+FFLH5CcY3wbJVOK51mqEgHnqEfhUWVF/QD5nCbrGsRj1Z1uz9LCxytt9yPX19DnhnB83xSoahYkTDVanwj+ygG8flFh6YueS+zHLqPvatVz1iFHysT+uLpksolJFRFCqohVGwGFziIaeK97llr+1rpvFb2R8EjP+J+CeHU4V6tSkzWUawWMmJCkGR6xAviA479ntWkpeg3noN10w4722b9PbD3iYPmVJCh/MYElNbyxuDUYgKCscqiIbrbEwvjdadEOEWqIMsG0y06Ry6TF+UkkXBtAkRKupotRrtbBrD3ej5/n1K74P8cvlyKWYJelsGN2Tp7svpuP0xrVNwwBBkG4I6juMfP3FM6+aq1KxQAnmYU1MAdz/ADY40H7K+Pl1OVc3QaqZP5Juv+qTb0Pphenu52N/A2dq9nru+/gsP/ckXviFUpSqMNwjEfIE4y3wBlg2dp2gIrMP8JUf7wxqeepa6bqN2Uj6gjGV+Bc0EzqSY1Bl+ZFgZ2uAMa2Y9B/prsdcfuX/AMU8Oq5ii9NG0gi8fiF5Q+htikZxaVNVdGp8tMmNmlhEi8nmmFmQNtxi8+IfEdHKLLtLxy0xue09h6nGRVM5VzdVUpU9MWSnTGw6SxubdSe+wtis1HPJXQ6Oy5bm9sfPwH7eIalHUKbQYKA3lRIhUknSLW3iTEdXXhbwdWzZ82uzJSJmT8Tf3Z6H838ceZbw9+z1B56ksFLEEErstxp+OJIPsegJxfuD8RSkoR2hD+7LgiO9Mztp6T0t+HAvU036uGnhs0y69ZePyJPhnDKWXQJSQKvpuT3Y7k++MZ4g5XNVHXSPvNaBTMEw4E2mCca1xvxDl6FMs9SmQY5ZBLAkLYDfcel8ZJmqozOb1Ul0Co8Iu8SYG3fe3fEyaF9kbnZOUum15NzUyARgwKIEDBi5xjrGVfaU6txHLoPiVabN7GowUfocarjHPHNaeNovf9mX61G/rhdvumnSfifJl547QFXN06YaGIWY30qzM36HFiya0wsUwAoMcotI398QHi7hIqaX1FTcQBckKzKA08sxBsZttvix0qQRQqiABAHoNsXSxkzt5wQWc4ylN1YSHNTy3SD8AcprI+Ugje49rCMV3hvB2NZq1Q8oqO1NZmZYw7fI2HTfewsIwLPiDx4HuDBjzEkFd4zUDKVAYzYiLR1BuCQRa2My8RVQrVFeqEblLUyASrLzK4mW0xFxeEmL41bi4O8qOmKjxTwzQzVVarNzxpexuBZfQ2taJi8wMTOndFNFqbVCTTKlk+EpXp0w1daagKSygNLbllE3BPpaemFv8lZBbHMvUYGGIZQJ2NgJHaMPeP8ACHp1H1DXSe6voZhoOykgwhAABkQYkQTaMXh+XBlKYk9AGabzZZImeunGKy5VvCj+Tf6m6iUpr8T484/QnVdaFGmuWcNSQNNF2YH4tWoM5gXJkP6EepkMyWqE1EWii6uXUss2kjnK2Cjfbphk3Aq70+ceTSblVWvUed9KalCSDuQYuSMWluG0aKooo0qgReU1CvmC88r1BzTv8QiT7Clyu299GHtLol+2TJKUFJwUvZ9QoZ2jUqCnpApIBquAKjflUkgEC0+sjFsyDAgFRCnb5GI+UYrK5gNZUp0yd2LI7fIUi0/MjFpyFMBFF7Ab4bo7L7IuV0dvx6/kLmoZxBlZ+1XNFMkFB/eVFU+wlz+qjDf7I8oFy1SpF3qET6KAB+pOPftcozlabflrCfmrC/zj646+ybMhso6dUqm3owBH6zg/5HyOyuOy/Z/7c/z6F1rVAgLMYAuSe2IPiPiWmqny5Zu7KVRd+Zi0WEdJ/nj3xXx6hlqTLVfmdSFRbsZBEgdB6m2MYznFKtVVV25VAsOsdW7+5xGounHCrxn8xGg7Pd/tz4ivHwLTm86P2VqikVGl3GqJb7xgXPpe/v8ALEd4V8H5jNgElqVC8uRGokgtpX8UkC5sMPvBPhPzaVasD94CaQQgaWEK7SSJB5iBBABmZBxYuE5ytVzuWZ6gNKnTqIEpqwJqGAalW5EALp2EM3rilWm2e83y3wNlqlWpRpxLGPa9PRP7llyPh2hRoNQpoArqVcm5aRBLHrjIfB1U0eIUJNxU8tvWQaZ/U43UnGEcBTzuI0ouGzGsR2Dmp/AYtqElKGPMd2VOU6797zmPP0Zu+Mg8ccKOVzJdJAY60jvMmPZvpbGvjEbx/g6Zqkab26q3VW6H19sa2snN0Oq/p7dz6Ph/AyTgHAq2fqsS/Yu7mTe3W5xrXA+B0sqmmmsH8TH4m9z/ACxlWf4fmeH1g0lSDyVEnSw7dvdTi18J+0ZSAK9Mg9Wp3B9dJMgexOKxwup1u0a774qVL3V+S/UkfHmbCoiAAVCdSVGFlCldfuWU6Y9ZvEFrkKFV6Rp5gDWArJq325WeNjqBkD2OHGc8X5CoBqOoqdSzTko0Eal1DlYAm474rvG/Gq1NIo031KCPMcxIJ20obiwPxfxOB4zk5lWi1E8RjB/F8Ej4p4jl6OVKpTVatUaYHxKLamJ3gMIHQkdQDiG+zXghq1/2hhCUtvVyLR/dF/piJ4NwTMcQqEidJs1RvhA2gdzH4RtbYY2PhPDky9JKSCFUfU9SfUm+BLLybdROGjodMZZnL3n5eg8GDBgxc4YYxTxeZ8QU/wD1smP/AL1J/jjV+PeIMvkqfmZiqtMdAfiY9kUXY+wx8+cU8RPXz1TOIpVmqrUpg30CmFFOe55ASNpYi+KzTawh+nmoSy/Jmz+Ps0fuUSoUOoudMTAHLM2iZ6dMVyp4pzp+7WqqmBB8pdQJ5VAvBv6YreT8QV80TVr1tTWVE0qAJ3K6QCd+/T1MzvhegK+bSTI86TB2WkC6/wD5APqcLk3uwViltyzVctRCIqiYUACSSbdybn3wrjhnA3IHucdA4cKPcGDDTO54UiuoGGtqtAgFjqJIgBVJn0wAeZvKBgRpwzyeSZGsFv3GHDcZohS3mCApY+y6iZ7WVrH8p7YWy+fpu2lWBaCYuDAMHfsbEdMWU2lgq4pvIzr8Oe5SoUJMkLse9jIwlS4cxPPVb/VCj9Qs4fVeK0VEmoIiZ3tCtNtrMv8AiHfHa5+mdcMCUsw6i5A95IItvGDcGxEXmeBpIYai2xLEk/U4c5LJhRBSe0nCg4zRsdYg7HoeRakj00MDOwvjyrx3Lq2lqyBjEKTcksqAAb6tTKNO8sO+J7x4wGxI4q8P5tQUDuMP6CkAA9MNE43QInzABLAEyAdJIMTv8JiN4MYDxqiCQzRABBPUH8o3MdbWxDk2SopCfijhn7TlatLqyyv94cy/qMY1wDxDWyJqimAGcaSHHwsp3juLiPXG8BgQCDINwRjMvtG8JEMc1QUkMfvUAmD/AOYAOh6j598Y9TB8Tj1R2+ydRXzp7vdl5+ZWuH8Hr50vmKr6aQvUr1fTcKN2I2gW6emHFDhK5ir5WUpkAIQWqNcib1KkWXcDSP449yPiU1Mr+x1n0KCvl1egAMqlUAElQYMrBsJtOJThfDeLUkb9iOSdXIOvzS6npMeWG26aoH1w7R91GO9PMhfbM9U591JbYeGOjO8pnM3wpijorU6hJ35SwABKPEqYA5WHTbc4sX2f5OqUGZrMh8ykq0hTQJyyWZ2C2LOdNx0Ves4q/GeCcdzAC1RlGg2K1CKc/m06NRMdyfQbzJ5bj7cLy60Kr5evUUHloM8yTMtq1BRfaR6Dph91kNu59Tl0U2Tlsgs/z7Fi8dceGUyzQfvKgKUx6kXb2H9MUn7KeDl8wcwRyUgVU/6RhH6ITP8AeGIQDM8UzX5nO8fBTSf0H6nGzcC4UmVopRp7KLk7kndj6k4wQzbZv8Edy/bodM6E8zn19F/P1JDBjzCdXMIvxMq+5A/jjYcEZ8ZyD1lCqyBb6hUphwbWsSIg/W49RUM19mysLVijTMqg07XGkmd5O9p9MXb9uToS391Wb/dBxyc014pOe06R/Fp/TBjI2rUW1e5Jr4FBp/Ze/wCLN/SkPnu3viQyX2eqjS9QVBOzLb2MG/8A17i55atrWYgyQR2IJBFvUYWGI2obLX6mSw5v6jPheTNJNJIieUKqqqj8oCgYe4MGJMoYMGDABR/tG8FNnwlSmwFWkCFVvhZSQSJiQZAjp/EYs1JsvUZK1MqwlWVhBB9P+riIO2PqHFc8XeEKGfQa5SovwVUjUPQ/mX0PexBvgTa6FsprDMWoeIEpkyLG8qm5JJYEACLAdI7bjEEfETqENLVTdG1ayQJnfbm/li0VPs0z/nNT8saFI+91crA9VHxH2gDoTi5eHPsko0yHzLea35SBpG2y3HTqW+WIws5LdFhsjfA/H6/EabF1ZmQhQwmGtJN7WP8A0ManwbLNTpBX3kn64XymUSkoVFCgdsL4MFGwwhmsqlQQ6hhex9VKH6qxHzwvgxJAxXhVKI0zaLliYhxckybOw+ftjqjw2mlQ1FWHMyZP4jqNpjfrGHmDABWkzWRCQPhYlbipcqFkSb20IPko64VqVsqrVKYDE1CfNA1mP3tS52WSrkARvO18SX+SKMz5Y9ZkzeRMm4HQHbYQMeDg1AGfLWb815M6pJO5PO1zfnbucAEQudyQpU2aEUqQA+qRNJFZTfcU9IO9gexxIUOGUKkv5f8A4pYyTBqU6sh4BidaAg+g9sOk4XSG1NQbX6wCzAFt4Bd7THOw2JGHNKkFmBEkn5kkk/MknABHngFC3IYEwNTwJnbmtuT6EyL3wHgVEmSGLRGrzH1bAEyGkEgAEi5+eJPHhwAeIgAAAgAQANgOgGPSMROZ4s6n90R6tP8ALDU8dqT8K/r/AFw6NE5dBUroLqRXiX7PqNcl6J8mobkAchPWVGxPcfQ4plbwVxCgSaaE/wBqjUAn9Vb9MaO/HKh2Cj6/1wx/zsMwIb1C2+sgfTGe3QxXtS4+eDpabtu6C2L2l6rJRP8AN3ilTlZK5B6PV5fnLxiW4N9mVUkHMOqL+WmZY/MiB+uLzk/ECtuPmP5g3GJahmVf4WB9sL/olHmXPzHy7cumnGGI/BYf5jbhHCKWWpinRQKvXuT3Ym5OH2PceHDUscI5kpOTzJ5ZD8WzlOm33ssDpVR0k6zcbX07nuMccP4gr/u6aqGVjTIA5tB0tIAtciN5Bx3xzh3nFF2F5ntaQPXSWj5YQ4XwsZbQHrgqi2DQOYgBjM7GJjuxv2q9270HRVXd5fvEDmePZhKaVDWBJQkoEAAYbq4IkQSoN+/fHXn1IBdqrawHH3gAIS7juGLhiLQRbpGHOap5VX+8dqzM5IMj+wQhjf8AdqPbDrhWVy1TVGXJiRzSwgzbmsBaY6T64Qnme3dz5Gj+poXCXPov8E9kTZv75P1Ab+eHeGeTpkM7QVDaYBjcLB29hh5jUYAwYMGAAwYMGAAwYiuItX1xSgAKGMiQebmXaSSoIEEQSCZ2wxzHFcxqgU4AuToa/wB2TpHqXKgH0MjY4ALHgxCUuMuVY+WSQ2nSFeQdIIUyL3JGra045PFq4oNUNEaw0BV1mRpDXBUEHVKcurp1JUAE7gxXm4nXBceUW+OCqkAQ1UrNjMoi37slr44fjVdXjydU6YUK9ubSyl4jUJBnYwTtJABZMGK3S4zXDMGprF4ISreKYYgQhNjO/wAUwLg4dPnaxWiwWNU61g/nRBBvAhi3sMAE1gxXsrxisSNdLTborkE62UBdIJuIaTsBcDorw7i9V2QPSKq4a+lgRDNBYGygqF2Ju3sSATmGXEM8acBV1MdhMD3J/oDh5OKfxnPGnWqM0iCAszEQIj8MSZJubm2D4gLcZ8S1suJampETcEfrN8TXA+KjM09enSeomegIg9RBxT+KUczmHpUagX71WKsyqNAWCQwkmSDIA/KfUq8FLMZF8vTV0qCsy0p0MLiSx06+iy0zsjemK71joTtLrjw4b5TMliysNLrEgGRB+FlNpBg9NwR0w4OLEDbPs4Q6In17ek4rOZqOzc5k/L+WJXOcOpXPmQ39pgf43xU/ENXQoQEc7QSD+EXN/Ww9ica6pRrg5+XoY7VKclEZ8Tz/AJnIh+7/ABH83oP7Pr19t2mWzGo6dJCkHS/RoMMB7H+eEMpk2rZpKeo6DzOv9kXIsOu243xaeLcLFUU9MGisDSpUBVEglIXUbRbVHIIWb45dzd73Tfw9DpUQ7leyQuXzwpsOeTPWP4QAfpjQeC5hnRG8pUVlDSCOonb/AJ4pNelSDDLJS0gMvmOSvmMAeUiJ+IizE2g8otjR6KBVCqIAAAHYDYYZSnFYbyil2HLOMCmPDj3Hhw0oRnHM7SpIDVgybL3Mf0/peYxRs14gdqiNl6aIiOFA9OpiASW222HrjvxrmNVQoQWBcAqJkgN07Qom21zhhwxABsLQ+/qT/PfHI1esmm4w8PuUT5SfmPK1djmVSoGBeqi6xEfeGCVJ7Ex8/roeRySUV0oDBMmSSZ264zvjmdE0SANVPMoQZsboQDa1xvffGhcNzYrU1qAEBuh9DB/UYd2d7Ve+XvMdZCMX7JzxPNvT0eXT8wu+mJAgaGab2/DHzxG1/E6qQFRmAaotSIBRqa6nEE80W2sZkE45zHGqVRvLelq+8CQ4tJZkBgr3BuBEdbxjn/OAFULUSxKq1oIkolQ6WIgAalMkjacdEWPqnHFFNH0tzauXlmFYK25uZI5RJPabYlsVhfEVGFHlAKo1LY6VhtANkld4Fgb7QZxYstWDqrCwYAwd7iYMYCRXBgwYADHhx7gwAVzJ8cbyVdl1u4PwBYDCmHZW0s0W1RJ6RYkT1w/xC9UVB5JVqdLUTq5GfQraVtrKy2nVp+KnVXdb2HBgAgRxxlkOihlFyWIBMxK8p5J3YxEiR1wuONfcmqUCiaYGto/eCndiAQADUiRPwnEviNzvE6Yc02Vm0wWIA0qfiWZ62BtMW2tiG0llkpN8IbLx4ktFI8ukmSQQCjuQwCkhgE2vOtb9m9XxE3IRSEEjVLE2OoB5C2pggE1D0B5euJXh/FaVbV5ZnSYMgjuOvth9gTT6A01wxtkM35qK8aZAJU7iRMfwPzGHODCObzS0lLuQqgSScSQLYrfGMt5vmMRIQzHUlTMD/CBj1/F9K/JU6gTpgnTqizEgR1i2E+FuxoHzCS7Es3SBUdoW1xAgekfPC67YTfsvJacJRXKwJZak4qs7VBXds1qoGAIotQc01tuBrqjV1v1wj4WrZ2oKH7egp1lq1G0jTdFpaC3ISI11LekY8p0VoFXJp+YhIRFSHqyDoaQ3MVR2GorAmoSRc4eZWvV8/wAypSYsV0KFKQqjUTzFr6jBNuiiLSWFSVzkjMUI6ioG/u6QZP8ArBPr64fV6YZSDscUThHjYtWzDVsu6hAullIICQSVvF5k8sk2BjSBi85bMrUUOplSJB/77e2Kxsi3hMlxeOUVTMUCpMoVHr/XbELx7I1XNIqsAkrzGLt8NjtcReN/UYu2d4ijcimSTeNoG/veB88V3xSw8gzvqXTB67++07YfdfKS7toppdLFz3ZEMlww5ek7/FWA1bGOUGEWQCR3MSZ6WhLgKOKJ8qnoSTUUVGJOoy2mB+GTPxfKbY5oeKSEGpJcDcGxPc9vljrw1mW0ncBW91aehm40iTaN132OOce7i5S4SOhKicVljLw2XbMCqxXWzBiT8N5Cidt7AT0HXfTxij5h1UTOkAbmJPQlu5P/ACxYPDGcapShwQy9z0Mx/wBdo64zaDW16nf3afD6+fl/gz3wlFpy8fAmceHHuPDjoCSifaFw6ClZFa5KuybiVKjV6Gwn+uIHh7aXFjGkKYmzE2FpOxxd/HFKo+XC05g1FNQruEFyRYwZAv8AW04zz/IWYapBOnL6jFR3ptC35joa7Ra3fpjmanTuViklk0UaSN3MpqKWevX5Fg8T8E0ZA1gGSsvNytPU6W63HLEHoMXvhlFUpU1T4Ao0zvEdfXFE4VR1ZOvl1Z3DKdDVLBjqPwg/CCoX0kk4uPBa5WhRWpOtaSB4uNQUBoPW+NsK1F8LHCFTUVwnnnqSPlDsN5267T9MeLSHYW/7Y9WsDjvDhZx5K7QNo26dvbHYWMe4MBIYMGDAAY8x7jiq0Ak7ATgAzvJeOzXqMiJX1I+lxCQhLFYPNJiDMTscXPg/EjVLKwhl2M/EPzR0vIxSKtaA9VaKU6hY1GCgQxJlpIuSfXti3eHcrANVlgsBFwbEA2IMQbfTGWG9WY8DQ51TqzFrItxrjJoWSi9ZokqhUQP9YyfYAnDHK8TXP5fzaAuG0urWYEXK9ibiPfFZ4ofMetWWpVoSYbzJBRUYzNOryqpH4gRaCN5w7+zviFI1M15dQVEeK0opCg/CdzfUIPyPyne5ScX0LbVGCkuotwqgz5tB+BZfUKhB1f8AlmkEiInmLfLF5GM64LxkU8wKlQKdXKWgAgEz9AcaIrSML0N8LYPb4FtbVOua3HWG+eyaVkKVBqUwYvuDIIIuCDeRhxgxtayYyl+IuCJS8oZfLmQZBphiJUQgcAEXJB1t0WJucOs9TNHndDuFDKZBloXlHUFjc9ziX4rxlKJ0kFnN9K9Be5JsBb39MVrjPF2rqAQtMKdQIYtcAgTIFgTPyGMNmqp00pZfLxx8PgaI02XJcceZIZtyQXekfu1JDFDKiOaCTe09Bvh5wnLM+mpsp5xzTvDWH4R1i+5wx4lxsvlhKafO1U9RbliIJUxzEgmBb4Te10uF8dakgplAwWYIaDpkkCCIsLb9MXs7QqhNRk8ZWSsdLZKO5ckb4y4ZUpVXzCqGpOVZiD+7qBQmt1MalhUg6oBknTGrDz7NK1U0KrVE0US80dRBJH42kWgmDOxJYixGLRw7iKV1lJkfErWI9CP5iRhevRVlIYSvXF66q97tj4kTsnt2PwIatSph/u2m1wDIubfwOKXxhHrV2amrVF+EMoJUQO4kbz164teZzFCm5CtbSCSTbdupwyzfH6SbHUeymf4W/XDpyasfj8S+kntS2pZITLeG6zRq0oPUyfkFkfUjE7lBQFMUhVRihIOl1kNfVabG5kYr/EePVallPlr2Xc+7dPl9cPeEZYLTR0gMRJPQgmdLem30+WLOid0Wn9B+runXFSs8WSFLJu8cti1gTJMAsGJJgAaZtvYwIxauGZU00AMTuYxXRmfN0hJDgyRMEGCIPvP6YsHDKVVQfMaew3j54mqvu6dqSSz0xg5s5KVuevHUfY8OPcUzxD4lzFLPfstEUY/Z0rTUVySWqVEI5XAgBB9cTCDnLbHqWbSWWXKMIvlkO6KfdRimjj+e/wDpf9nU/wCLiJoVf23OOcytNjRo6EamtRRrdg5SdZkgKCRazjebOlprIrLFu2KWTRhkaY/Av0wr5KxEWGMvyHFKmSzL0qYpqtYK6tUV2kqPLZQdY2IBj+2O+LB/l/N98v8A7Op/xcStLa+UgV0Wslu/Z1wqBimHj+b75f8A2dT/AIuGNHxnWNalT8zLVNVZKbqiNqAZ9JM+YdvbEPS2JZaLKyLNCwYMGM5cMGDBgATrV1QSzBR3JAH64h/EHFqYoMFqKS0KApB3N9vScN/HdEvlgo3NRf54zvLZY6ublG0n9Y74yy1Eleq0uH4jp0R/pZW55XgTprAzDLbcHp64mPDPFfLTQxlZ5QbMoPodhP4enfoIbLZZFEgfMi/67Ym/Djr5jBo0lDMxHQ3+U40zTa4eDkaScY2e0s5JDMZKhXqCo7BiABDXWN40Nbqb3wrxBKWWy9TyqVNCw0gIoUMxED4Re38DiGo1svUBZK9PypNy4ECfUz9cdZWoKnNRmrRpnUHbYuDfSIEgd8Zd8knlfQ7rqWU8vC8/sU5GPwsNt/4XxcvCvEaxXy1htA2J3BNonYDaJtbFd4hkGFVioLamLAKO5n9JxOeEeH16dYM9NlQqVk/IifmP1xxNJCyvU4inh9Tq6uUJ0ZbWSwcL41rA86m1B+qOVke5UlfWx2j2xLg4Y5/hwqEMDpYbHv2BHvh3RphRAEeg/lj0cd2Xk4MtuFgYZrIZfMGWCufhlWINpMShB6m2PaXBsuptRpz6qCfq1xhnT4IYSXWVFJW0g8yU9djfrrPpjwcCYKF83YCLGx8opq331nzPf1vidkc5xyV3PGMk1UpqwIYBgdwRIPuDiNr+Hcs29IL/AOmWT/8AWRhGtwioXVjVHK4YAAjlFQvHxbwdE2F9osXQ4bz1G1HnVlIlvxRvB/DptERqPecDipdUCbXQW4fkKVARTXSD3JJPaSxJO+09cOKyhgVPUXHpiBynAqispNYMBEiDsKqVEG8WCaZI/ETa4PWZ4FUZ2cVVEk30tMSzKCdcSpIAIGy/SUkuEQ+eopX4H+Rvk39R/TFc4t4Vrly6lCDvLRGwtIiPp88WjiPDHdmKugn8ysewC2YcoILR3P1aHw6wQKK7Frc7SWMMxJYg3JBUH+4PSHO6TWGFP9mW6HBVU8J5ozyKDtzOP/bP8MWLJcBqpTVWKWtMwN7d/QeuHeS4GyNTY1VJVgxhSNR0KhPxEyYJMk/PcOaHCNJc6yS9RGMsxHJU8z4S2kH8MqBMLMwACNso9BmoslqElPojnK8HUEFm1EXgWxLg4reX8OVFVR58mQXJ1kEgRKhqh0EwCYtv3JMtTybCuamsFCsaYMzyReYgaWIEb1G+dJTlJ5YmMFFYRIYzPxadPGkJPxZED/DWqE/74+mNMxlP2j1fK4pRqRP/AME6qO7ecsD0uwvhmmko2pv+cBNNxwj3jfFhRpM1gbKuogAsx0qCTYXO5sMPPBgo00c1K1G0hSaq6nZoapUdSOUzyrDEQI6CKlQ4d51SGZKtNNLOz1GXkZIZoMESdRVgYgRa+HGW4c1WqUQMtEahrim4t8B1NLNI3Egi2+Mmo7bonLHKS5/njnHhgmfZ96j7GH88C3jCvrZVQBgrh1dGuAdQqNMEaRyDTEk1FaRowwy2aerdc5VCtZdOX1wRM840IPd7YZ5ShWDGtRcUTQHnano1BKidaNBgyPwgEGbGRaffxhXqU3Z8nlKgRgrOr/mjQwGhgQZ6ExB7YfX2hCbcYzw8rz6voVr0tkK/bhjHzGC0XYFa+aYJqgs9J9F/gL+UgLE2lQwRby7fAW/hdWXOUEqFHcVKR1IwIUefAQaQFAKqGAWPiuqm2IhuKVqj1mll0sNC5dFZAIm7eW2ozbTym30lfAuYLtTq1DNc5ilrBif3yASPw8oUaegtjRQm5y3Sy0n1x5fkRLosLHK8Hj/030YMGDGUYGDBgwAVrx2+nLh4kioo+RmR/wA9x0xm9DitevnqVBNOhKbvUAHwqYVSLz8ekXn45jGg/aPXVcsin4nqqqKLlmMwFA3OKu2QGUVmLBMwRGoCdgYQgRqAJJ7X9sc62ThqN8vdx+Z0K4Rt0zrWHLPT0IPO+LcurMreadLFZAUgkGJBDgkHpb5Yiq3i+pVbyqFONfKRu7A2IttIted98NMvwFKSk1DrCiwv7ST1OJr7OvDL1cwatM6UpCSDeSwIVATt1vNo9calqq55UOTNX2VKrF0uMPz6CuQ8LZuszKtEqVFy5AG0hQ0kE+xOFfD/AB6vw+q1NlIGr72i24/tL2aIgiQbehGo+H6tnWCt5uIg7EGetsUf7QsuazPWAWKMAbBmp/iKjdoaW7QDjN3e2ClHqdqGvd9rquS2s0LItTZFakFMgaSLj644fOBP3hIPpJv0gL06ycVz7MOKipQaiSNVI27lDcH5GR9MWvidAvTIWNW4nYx0ONabcN0TjXVd1c65eD/IcUKyuoZSCCJBGPaqyCBuRiO4GzBNLKVIOx+pFvXD/wA9dQXUNRuFm9t7YvGWUmxMlhtFcPhqprVhWbSoAUF6jEnyxTDlmYkMg1kQefzDqvDB1V4RWZgxqAHUCdLOIAeowEgjVpDgQeUxsLDE9iK4nlq7PNNwF0i2qLgkt+Bp1AgTPLEgHFioz4jwKrUqVHWrGuy89UQNKCBpcaYZS3Jp1WB74UHCK2iqvnElmVgzM82Op40kBNWwABA6h15Apl8jmAVLVZiJE2j7uQeUSYFUTAnUpgdPcxksxqdkq7g6VJMCzgbC1zTuPyt3uAMB4dqkpqrsQAgfS1RS5WmEZiVYGSRO+FU4BUJOqvVKwojzag+FkMAqQ2yRq1Etraes9Hh2b0kCqoY7EN8PLF+TnJ7mI3vthTinDcwzzRqmmCqqTquI13AZGWZZTJF9MHAAzHh6sBArMLX01KgJYu7t1KjUWHNpJHl9Q0B/mOG1Hy6UvMZWWAzK7AsAIPNdt7yZJ09Jkd5PJ1w5L1OXSQADMsdPPBUQLHkkgdzNkchw/Mqyl6obmJeD8XIizBW0lWOgQBrsTGADmvwSoxBNUtpLadRYQG06Z0MJKw1xG4iN8JpwOqF/fOWiL1KkFdVVtFiIMOq6wAeQHoAFquRzJqkiqNGolRNxcQY0XgSNMwZubYbNwnNgHTXhiWJJad6SIsE0+lRfM0wBeNicADvh/B3pKq+aeWkKYILGIRVnS5IMFdWoksdRBPfnh/CKqVg5qNoiPLNR2Au0RrMknVJYm2kCDYrNrMX3wkc2mvRrXWdl1DVtO2+2ABbGWfavpXPZNmJWaNVVYFRDeZRAJNTljmvP9MakTiE8ReGaOdam1XVNNXVdMbOULAhgQbov0xMXh8/bP5AY3xDMfsiFHNErWsSpQudN41I66TtHTDihUIo6VpvzxWLK7VKkKAJenUS3KAOY9hewxoY+zfKqDoNRWggGKcT0toviB4T9lmli2bzEr/oSQX7mo7jaB8AtbtbGezSUuOGsyb6rMUvVpSefA1QulhvdjHzb9OnBXv22csFo1SFTVUc13CSh5gR5L69IBkAArsD0GEM7xA1qQpICPJQtWJQIWqBJB0g2EHVtfUpFsadlvAtGkSaVWqjHryEiwUFeSxhQMNV8AZSWQ1qxqOpL/eJrYGzMRpm/fE6fRaWq5WYbw218fUVZqLZwcfMo+RoN+xUiPI0CkhLLWWByg3sACOo6dcRXhyoKmdy7L+L9mPyNZiJ+WLz/AP5rVVQi5mgVUBUNTLkuABA1FagBPsBh/wAA+zyll6gr16pq1QU0lfu6alGJTl1Ek6j1PYR3XpKVTY5bce945zlYNWo1PeU7N2enhjGC+YMeTgnGowHuDBgwAU77UaU5RWDqjpWRqbMypzAzAZiACQDEkXAxSuPcdWtpbyxTVEOpnzdFz7BfNLE+oknsemyMoO98eeWOw+mF21RsjtkTXOVU98HhmM+FOP5QVitapS0OpU+Yyge0k2m/0GNF4Txjh9FNFOvlaY6gVKSye5hrmIviw+WOw+mDyx2H0xFVMKliIyy+y3mb/QovijxPRB008xl9DAEuuYWZBkppUzzQstItq6xiK4DxbKNmNNarT06ZBNSnoJNoa+0dv++n+WOw+mDyx2H0xLry8lYz2pmY8J4dk8lmjXTiNDyQCVQVU1gH/wANrnWv0Nh6nFj4N4gol2q1s5l1DDkp+enKN7jVE/1Pti1imOw+mDyx2H0xKrS6FrLp2cz5fQpPi7xHSKaaGby6B411VrpqTSQYVVaWJFrEesC+OfDOaytNhVqZvLgxCqa9MkCN2OreP6m+Lx5Q7D6YPLHYfTEd2t24jvHs2kZ/nNkv/m8t/tqf/wDWHmR4lRrAmjVp1QLE03VoPSdJMYceWOw+mAIBsMMFnWDBgwAGDBgwAGDBgwAGDBgwAGGPEch5v4ivIy/4ipM9xyQR1BOH2DABAjw2oB52DGeZQAR8EBN9IUKyqLwHIv18fgA8haQqaQrmpPMQDDDl1OWSC2oQ1iOxIxPHEFW8O6qjuX3JKjTtqRllr8zAuSGtAAX1wAd5jgCvVqVNbBniCIlIFMch3FkP+0bvhCl4aQhCH2U6SswJV1mnqZtIIqEmNyFMgCMdZPwytOObVDlpIknmpmTJPMVp6SRE6iYG2G+V8LvTURUplppA/daV0UxpblDEaoZyCdjomdNwD1/Di1VAXMEBSwL0wNclNB1MD8cElpsxgwIGF6fAiYZ2RT5cFVXkB1KxXcaqciIImCbiSMFPw4QynzBat5p5BO6FQpmF/dqGIFwX2m3eZ8Oq7O0gM082m9/NFyCCR94Bv/4Y+QB7nOEK5pg1fhphBrAYkC0i4+IsA/5gQLY9Tw+sAMZIZTMD8LK6qOygryrfTbthqfCoOoGpAamEJVIeZp6iHYkxFNYUzEm52w44dwFqVRanmLITSQtMKCS2poCtAHQAyRvJk4AE8v4XVQQzl5gXUQAEKWF9zDnuwn0DrLcDCVhVDGwIC3AEzZQDp03nSQbgG0Yl8GAAGDBgwAGDBgwAGDBgwAGDBgwAGDBgwAGDBgwAGDBgwAGDBgwAGDBgwAGDBgwAGDBgwAGDBgwAGDBgwAGDBgwAGDBgwAGDBgwAGDBgwAGDBgw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1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74" y="83609"/>
            <a:ext cx="7488259" cy="969127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Objetivo Específicos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575" y="1196752"/>
            <a:ext cx="8808913" cy="4972261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Objetivo nº 1. Ampliar a cobertura de usuário com HAS e/ou usuário com DM na UBS.</a:t>
            </a:r>
          </a:p>
          <a:p>
            <a:r>
              <a:rPr lang="pt-BR" sz="2400" dirty="0"/>
              <a:t>Objetivo nº 2. Melhorar a qualidade da atenção a usuário com HAS e usuário com DM</a:t>
            </a:r>
            <a:r>
              <a:rPr lang="pt-BR" sz="2400" dirty="0" smtClean="0"/>
              <a:t>.</a:t>
            </a:r>
          </a:p>
          <a:p>
            <a:r>
              <a:rPr lang="pt-BR" sz="2400" dirty="0"/>
              <a:t>Objetivo nº 3. Melhorar a adesão de usuário com HAS e /ou DM ao </a:t>
            </a:r>
            <a:r>
              <a:rPr lang="pt-BR" sz="2400" dirty="0" smtClean="0"/>
              <a:t>programa.</a:t>
            </a:r>
          </a:p>
          <a:p>
            <a:r>
              <a:rPr lang="pt-BR" sz="2400" dirty="0"/>
              <a:t>Objetivo nº 4. Melhorar o registro das informações sobre usuário com HAS e/ou DM</a:t>
            </a:r>
            <a:r>
              <a:rPr lang="pt-BR" sz="2400" dirty="0" smtClean="0"/>
              <a:t>.</a:t>
            </a:r>
          </a:p>
          <a:p>
            <a:r>
              <a:rPr lang="pt-BR" sz="2400" dirty="0"/>
              <a:t>Objetivo nº 5. Mapear usuário com HAS e/ou DM de risco para doenças cardiovasculares</a:t>
            </a:r>
            <a:r>
              <a:rPr lang="pt-BR" sz="2400" dirty="0" smtClean="0"/>
              <a:t>.</a:t>
            </a:r>
          </a:p>
          <a:p>
            <a:r>
              <a:rPr lang="pt-BR" sz="2400" dirty="0"/>
              <a:t>Objetivo nº 6. Promover a saúde de usuário com HAS e/ou DM na área de abrangência.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4" name="AutoShape 2" descr="data:image/jpeg;base64,/9j/4AAQSkZJRgABAQAAAQABAAD/2wCEAAkGBxQSEhUUExQWFRUXFx4ZFxcVGRwgHBwaHhocGBgYGB0YHyggHCAlHBwcITEhJSkrLi46GCAzODMsNygtLisBCgoKDg0OGxAQGzQkICYsLDQ3LC0sLCwsLywsLCwsLDQsNC8sLC8sLDQsLCwsLCwsLCwsLCwsLCwsNCwsLCwsLP/AABEIAMIBAwMBIgACEQEDEQH/xAAcAAABBQEBAQAAAAAAAAAAAAAAAwQFBgcCAQj/xABKEAACAQIEBAQDBQUDCgQHAQABAhEDIQAEEjEFIkFRBhNhcTKBkQcjQlKhFDOxwdFicpIVFmOCk7LT4fDxQ1NzwiRUZKKjs9IX/8QAGgEAAgMBAQAAAAAAAAAAAAAAAAMBAgQFBv/EADQRAAICAQMBBQYFAwUAAAAAAAABAgMRBBIhMQUTQVFhIjJxgZGxM6HB0fAUI/E0QkRS4f/aAAwDAQACEQMRAD8A3HBhnxXidLLUmrVmCU0Ekn6AAdSSQAOs4zrL+NuJ5tmbJZWmKQMDzbnexJNRBPdVmO53xVySGQqlPldPNmo4jhxujq06wDrdDNgGSCwYmwsQb7yMQvhrxPUqVTls5ROXzQXUF/BUXq1MyZjqAT7m4Ew/A6RYtzAkzZjYy5JA2k6yD3CqDIURKeSsouLwxw/E6QgeYlyogMPxfD9emOX4tRClvNQgKzWYGVWdREG8aTt2OI5eEZSiiUJCKqaVVqkEoq01IuZI001BPv3wj/kzInTz0+WXBFRRbTUoljpIERXdZ7uOuJKk7TzaMYV1YxqgMDbvbp647o11cSrBh3Ugi2+2GdHhlMP5qzPMReRzkliPeeltsKcO4bToavLBGtgzEkmSESmu/ZERbfl7ycADovjnzB64SqHFX8S+KRQJp0VFSsN5PKk/mjc9dNvcSMVlJRWWCTk8ItvmjB5oxjmS4xxWtmkQZgaCZb7tVUC8AGNRJIKgbdzbGn5PNFkQkanNmCEWYCSOg6R8xgjJSWUTOLh1JTzRg8weuITP8SZQNFNiS0GF1wNJMxTbuALkb4hM1xnMVAiinUpNqXUTScAcsnUxtp1ELHWDcYmTwEE5dC7CoMdg4jskjKiqzaiBBaIn5En+Jw+Q4krkZ1uJ6WIKnSGCap/EVDAR2g7/APfDdPEVIjVzgQTdGmAhqmBEnkgwPzDrbHdSrlizudJZCA0gzJPlrAi5LLoBWZKlekYSqVsqouFgCPgO2jSQABNkEH8oF4wEi1Tj1JQJ1CWZIg/EoLMD0EAG+3rj2rx2ioQkmHQVBCkwhjSWgcskgCdz7HDfysnVYtppsyswJK3DK0PBPZ2iR19reHMZRtJIX7sQk02spAJCSLqAATEgAA7CcAD+vxSmgDMTBfRt+KSP4jDDK+KKLorEOmrYMpHWAexBO0TME7AnCmafLU4R1UBZccsgE7mdtTFttzqwilLJDyyqUtLqzI6qCmmUnnHKASUiTcgdcAHeb8TUqZpgrUOttNkPLy1GBa1p8tgBvt3wrU8Q0VDE6hpsZUxq1Kmme+p1Hzw1GZyVVg8U2KyVYqN4aYJ2Ma7GDGvpOO6mZyhUhgAt5LIwBhBULSR+VAwJudEiYnABNUKodQy3DAEH0Ikb47wllXVkUp8MWtFuljt7YVwARXHeLfs4nRqAR3YzGkKUEn+zLXPQX6YZU/EwFZ6RSSHIUo0gorBGZiQAGDkjQCTbuCFl8/n6VFdVV1Qd2O/oO/sMUziX2h0EaKVIveSzQonoQBJJ94OIbSH06a278OLZZa/G/LNTWllJCwRJA8sE32Mvt6HHFTxGqGHpupJIGzTpLBo0E7BZv394pbfaS9poU/1/S++Jjh32g0Klq1Nqd5BjUPQmwIPoAcRuRos7M1UFlw+nJdwce4b5LNpVXVTZWXup69R6H0w4xYwNY4YYMGDABmf2xM9Q5TLqYD1JPqxhKcjsJb9MWXwvlQshRpp0gERQbCP495OKp9rymnmMjmCJpq0N2lWWoBHqA30xavD1VJemdLpUEqYBVlI2jaCDtikfeZon+FHHr9T3x1QiimYWA+XqpVUxeNSq6z6oWH07Yn62dpodLMASJAJ3/wCoP0xV/GpZaQoa1jMNTpUkK8yw01X1loKrTvBFtJuZ5ZXystmnNRKq1CoAmlUkL8Wk8pIU3JnrA3i1vEU/dXzEs5VyeZJFSojqyMhpFrMurS0rPNcgf6wPXB+z5JdL61HLCsKh+ElK3KQe+l5HfscO6XAaSyV1AltU62J1Tq1SSSTYC82Ed8Ir4Yo6UU6zoQIOdrgIKd73JVRczcA7gESUHVLiVBAEDqAsIt7dAACd+l/UYkMRicDpj8x92O1uTf4bDl2tiSUQO+ACL4zmjSo1HVS7KhIUAmSBYQJJv2GM0oQav3nNqY6j1Jm5Meu+NRrnFd4zwZazrUXStRTuQYOxBIBuQQD+k4RdXuGU2qD5I85JV52gSNIXvBJWPaW2w44dmF1uGR6jFSYpgQFBhBBiDBPU7WiYwy4lQLvTWppEEr5mpl0cszyFZkhREidY7xiZ4N5SyqOrsTLEdhYfIe/U4TSmpGrVzi68dfsQuaz9O2mm6SSFLE3I6AR/3gxMY64bmy9REDEywlST8MgtY/2ZxY3y1Nt0Q+hUfzGI3hdWm1eoUULChQAANjeANhcfQYc1bvTlY8Z6cfsYl3W1qNaTx15/csVNsPaRxG0WxIUDhyFxEjwumdfL8ZBa5mQxdSDPLDEsIiCSd8B4XSO6zIgySd1Knc9QTJ69cPceHElyHr5bKpUOqPMZgxlm1GXVb3uoYrbYSDAwm1XJFLNTZVTVytfT8NtJm4QrA3AIuJx7xkZam3nZioEsANTAbMrQo+I3UWHra+KhxDxpkgV0DMVSpBVhyiV1BTzEHlDGAVjuCRikrIx6sfTpbrvw4t/Yufm5aqdWoGQt9RAOpVdWWDEwVIcXEWNsdK2WqsqhkdlBCqGm3KxlZg/ha47EYoVPxzlgwYUK6kRdKgmAoSNxMgD6Tia8P8Z4fVdSjmlVDFgtUKplkCGDGk2AsDeATNjiI3QlwmNs0GprW6UHj6/Ytg4VS30zaDJYzaLybmCRJvc98JjgtGQ2nmAInU0wRETPaw7dIw/U46wwxiOVyy00CIAFGwH1PuZvPWcRviPjaZSlqaCxsizuf6DriXOMh8TZ1s7nNKXAby6YMjrE+xNyY29sQ3g26HTK+z2vdXL+AgmXzHEKxM6j1ZjCqCbD09APX1xdeEfZ/l6YHmzVfcm4WfYG95374gc1lWyelD5lEKeSuIKMxgHVEi5/CwmwGyjE/wAH8ZAkU8yAj7Con7tvU9U+cj1G2EK6CnsfU26nU3zh/Z4gvBdcepKt4Uyht5Cfr/XEDxr7PaTKTlz5bflYkqfnuPe+J/McZOqmKdMvq1WlRtF5Jjqfoe2IbxB41OXOgUwagPMuuY9yogG83PT2w54MOnu1Kmu7k8/Eo2VzWY4dXgyrDdTsw6ejD137R01vgfFkzVIVE9iOoPUHGSVzmeJ1iQrVDFgIVUHzsBvuZN98Pvs94uaGZFI2SqdJB6N+E+82+eIizs6/SK6rfx3kVlpeRr2DHgwYueaInxPwGnnqDUKkgEgq6/EjDZl/hHUEjrjJM7xPO8IqfsrtTqKE1UnIYjQSQdFwUIO6yYkQb43LGNfbKnmZ2jT/ANAB/jqMP/bhdnCyupq0ntT2PleRZKPh2u9Opms4VrV3pFVpk6EpIw5gv9uNyY9zuc7SrUos48xlKnmKEiQJ0m243HvONg8YZsin5KIHZiuoNtp1Db+0SLdo22Bptbg6Va4ptIqBjqK63KMN4KCWU2taI6XKsrudcsJZRntq71bm8P8AQtv2bcVq5nJK9c6nVmTX1YCIJjrePli1YYcFyqUqS0qZJCDSSfiLbsW9STPzw/wFQwYMGACLzB3xXfErMEDKxEG8GLHvifz1QKCWMAbmJ/hfEJxOtSqJUps1mBRpVgAbrBJG82jecLmspoituM08FB4lnnRGEB1qnUFY9gqhr/CJEzsfW2OOC+InoDUZLgGWjlInaN7R0J9ziHr1XL6mPIxIUm5DDdv960dB3tyagPoD1nv8729euMXKPVVaamcGnz1RpdPxllzR8wkqbDRBJk2EEDaepiAJMDED4U4dVqVBW1Dy1qsNVw7LAfoIuSAbjqYBxOcP4VlszlqTGmgLUxJpgKZ0hWErE3BEGdsSvCeGU8tT8ukCFkmCSbm3X2xs2t4yedd0K4yjWnl+fPH89CSoNfEnlsQ9OqoN2A94GJbKuDsQfbDEZIjvFX8a+LBkkCqA9Z/hU7AdWbrHYdfriwcSza0aT1W+FFLH5CcY3wbJVOK51mqEgHnqEfhUWVF/QD5nCbrGsRj1Z1uz9LCxytt9yPX19DnhnB83xSoahYkTDVanwj+ygG8flFh6YueS+zHLqPvatVz1iFHysT+uLpksolJFRFCqohVGwGFziIaeK97llr+1rpvFb2R8EjP+J+CeHU4V6tSkzWUawWMmJCkGR6xAviA479ntWkpeg3noN10w4722b9PbD3iYPmVJCh/MYElNbyxuDUYgKCscqiIbrbEwvjdadEOEWqIMsG0y06Ry6TF+UkkXBtAkRKupotRrtbBrD3ej5/n1K74P8cvlyKWYJelsGN2Tp7svpuP0xrVNwwBBkG4I6juMfP3FM6+aq1KxQAnmYU1MAdz/ADY40H7K+Pl1OVc3QaqZP5Juv+qTb0Pphenu52N/A2dq9nru+/gsP/ckXviFUpSqMNwjEfIE4y3wBlg2dp2gIrMP8JUf7wxqeepa6bqN2Uj6gjGV+Bc0EzqSY1Bl+ZFgZ2uAMa2Y9B/prsdcfuX/AMU8Oq5ii9NG0gi8fiF5Q+htikZxaVNVdGp8tMmNmlhEi8nmmFmQNtxi8+IfEdHKLLtLxy0xue09h6nGRVM5VzdVUpU9MWSnTGw6SxubdSe+wtis1HPJXQ6Oy5bm9sfPwH7eIalHUKbQYKA3lRIhUknSLW3iTEdXXhbwdWzZ82uzJSJmT8Tf3Z6H838ceZbw9+z1B56ksFLEEErstxp+OJIPsegJxfuD8RSkoR2hD+7LgiO9Mztp6T0t+HAvU036uGnhs0y69ZePyJPhnDKWXQJSQKvpuT3Y7k++MZ4g5XNVHXSPvNaBTMEw4E2mCca1xvxDl6FMs9SmQY5ZBLAkLYDfcel8ZJmqozOb1Ul0Co8Iu8SYG3fe3fEyaF9kbnZOUum15NzUyARgwKIEDBi5xjrGVfaU6txHLoPiVabN7GowUfocarjHPHNaeNovf9mX61G/rhdvumnSfifJl547QFXN06YaGIWY30qzM36HFiya0wsUwAoMcotI398QHi7hIqaX1FTcQBckKzKA08sxBsZttvix0qQRQqiABAHoNsXSxkzt5wQWc4ylN1YSHNTy3SD8AcprI+Ugje49rCMV3hvB2NZq1Q8oqO1NZmZYw7fI2HTfewsIwLPiDx4HuDBjzEkFd4zUDKVAYzYiLR1BuCQRa2My8RVQrVFeqEblLUyASrLzK4mW0xFxeEmL41bi4O8qOmKjxTwzQzVVarNzxpexuBZfQ2taJi8wMTOndFNFqbVCTTKlk+EpXp0w1daagKSygNLbllE3BPpaemFv8lZBbHMvUYGGIZQJ2NgJHaMPeP8ACHp1H1DXSe6voZhoOykgwhAABkQYkQTaMXh+XBlKYk9AGabzZZImeunGKy5VvCj+Tf6m6iUpr8T484/QnVdaFGmuWcNSQNNF2YH4tWoM5gXJkP6EepkMyWqE1EWii6uXUss2kjnK2Cjfbphk3Aq70+ceTSblVWvUed9KalCSDuQYuSMWluG0aKooo0qgReU1CvmC88r1BzTv8QiT7Clyu299GHtLol+2TJKUFJwUvZ9QoZ2jUqCnpApIBquAKjflUkgEC0+sjFsyDAgFRCnb5GI+UYrK5gNZUp0yd2LI7fIUi0/MjFpyFMBFF7Ab4bo7L7IuV0dvx6/kLmoZxBlZ+1XNFMkFB/eVFU+wlz+qjDf7I8oFy1SpF3qET6KAB+pOPftcozlabflrCfmrC/zj646+ybMhso6dUqm3owBH6zg/5HyOyuOy/Z/7c/z6F1rVAgLMYAuSe2IPiPiWmqny5Zu7KVRd+Zi0WEdJ/nj3xXx6hlqTLVfmdSFRbsZBEgdB6m2MYznFKtVVV25VAsOsdW7+5xGounHCrxn8xGg7Pd/tz4ivHwLTm86P2VqikVGl3GqJb7xgXPpe/v8ALEd4V8H5jNgElqVC8uRGokgtpX8UkC5sMPvBPhPzaVasD94CaQQgaWEK7SSJB5iBBABmZBxYuE5ytVzuWZ6gNKnTqIEpqwJqGAalW5EALp2EM3rilWm2e83y3wNlqlWpRpxLGPa9PRP7llyPh2hRoNQpoArqVcm5aRBLHrjIfB1U0eIUJNxU8tvWQaZ/U43UnGEcBTzuI0ouGzGsR2Dmp/AYtqElKGPMd2VOU6797zmPP0Zu+Mg8ccKOVzJdJAY60jvMmPZvpbGvjEbx/g6Zqkab26q3VW6H19sa2snN0Oq/p7dz6Ph/AyTgHAq2fqsS/Yu7mTe3W5xrXA+B0sqmmmsH8TH4m9z/ACxlWf4fmeH1g0lSDyVEnSw7dvdTi18J+0ZSAK9Mg9Wp3B9dJMgexOKxwup1u0a774qVL3V+S/UkfHmbCoiAAVCdSVGFlCldfuWU6Y9ZvEFrkKFV6Rp5gDWArJq325WeNjqBkD2OHGc8X5CoBqOoqdSzTko0Eal1DlYAm474rvG/Gq1NIo031KCPMcxIJ20obiwPxfxOB4zk5lWi1E8RjB/F8Ej4p4jl6OVKpTVatUaYHxKLamJ3gMIHQkdQDiG+zXghq1/2hhCUtvVyLR/dF/piJ4NwTMcQqEidJs1RvhA2gdzH4RtbYY2PhPDky9JKSCFUfU9SfUm+BLLybdROGjodMZZnL3n5eg8GDBgxc4YYxTxeZ8QU/wD1smP/AL1J/jjV+PeIMvkqfmZiqtMdAfiY9kUXY+wx8+cU8RPXz1TOIpVmqrUpg30CmFFOe55ASNpYi+KzTawh+nmoSy/Jmz+Ps0fuUSoUOoudMTAHLM2iZ6dMVyp4pzp+7WqqmBB8pdQJ5VAvBv6YreT8QV80TVr1tTWVE0qAJ3K6QCd+/T1MzvhegK+bSTI86TB2WkC6/wD5APqcLk3uwViltyzVctRCIqiYUACSSbdybn3wrjhnA3IHucdA4cKPcGDDTO54UiuoGGtqtAgFjqJIgBVJn0wAeZvKBgRpwzyeSZGsFv3GHDcZohS3mCApY+y6iZ7WVrH8p7YWy+fpu2lWBaCYuDAMHfsbEdMWU2lgq4pvIzr8Oe5SoUJMkLse9jIwlS4cxPPVb/VCj9Qs4fVeK0VEmoIiZ3tCtNtrMv8AiHfHa5+mdcMCUsw6i5A95IItvGDcGxEXmeBpIYai2xLEk/U4c5LJhRBSe0nCg4zRsdYg7HoeRakj00MDOwvjyrx3Lq2lqyBjEKTcksqAAb6tTKNO8sO+J7x4wGxI4q8P5tQUDuMP6CkAA9MNE43QInzABLAEyAdJIMTv8JiN4MYDxqiCQzRABBPUH8o3MdbWxDk2SopCfijhn7TlatLqyyv94cy/qMY1wDxDWyJqimAGcaSHHwsp3juLiPXG8BgQCDINwRjMvtG8JEMc1QUkMfvUAmD/AOYAOh6j598Y9TB8Tj1R2+ydRXzp7vdl5+ZWuH8Hr50vmKr6aQvUr1fTcKN2I2gW6emHFDhK5ir5WUpkAIQWqNcib1KkWXcDSP449yPiU1Mr+x1n0KCvl1egAMqlUAElQYMrBsJtOJThfDeLUkb9iOSdXIOvzS6npMeWG26aoH1w7R91GO9PMhfbM9U591JbYeGOjO8pnM3wpijorU6hJ35SwABKPEqYA5WHTbc4sX2f5OqUGZrMh8ykq0hTQJyyWZ2C2LOdNx0Ves4q/GeCcdzAC1RlGg2K1CKc/m06NRMdyfQbzJ5bj7cLy60Kr5evUUHloM8yTMtq1BRfaR6Dph91kNu59Tl0U2Tlsgs/z7Fi8dceGUyzQfvKgKUx6kXb2H9MUn7KeDl8wcwRyUgVU/6RhH6ITP8AeGIQDM8UzX5nO8fBTSf0H6nGzcC4UmVopRp7KLk7kndj6k4wQzbZv8Edy/bodM6E8zn19F/P1JDBjzCdXMIvxMq+5A/jjYcEZ8ZyD1lCqyBb6hUphwbWsSIg/W49RUM19mysLVijTMqg07XGkmd5O9p9MXb9uToS391Wb/dBxyc014pOe06R/Fp/TBjI2rUW1e5Jr4FBp/Ze/wCLN/SkPnu3viQyX2eqjS9QVBOzLb2MG/8A17i55atrWYgyQR2IJBFvUYWGI2obLX6mSw5v6jPheTNJNJIieUKqqqj8oCgYe4MGJMoYMGDABR/tG8FNnwlSmwFWkCFVvhZSQSJiQZAjp/EYs1JsvUZK1MqwlWVhBB9P+riIO2PqHFc8XeEKGfQa5SovwVUjUPQ/mX0PexBvgTa6FsprDMWoeIEpkyLG8qm5JJYEACLAdI7bjEEfETqENLVTdG1ayQJnfbm/li0VPs0z/nNT8saFI+91crA9VHxH2gDoTi5eHPsko0yHzLea35SBpG2y3HTqW+WIws5LdFhsjfA/H6/EabF1ZmQhQwmGtJN7WP8A0ManwbLNTpBX3kn64XymUSkoVFCgdsL4MFGwwhmsqlQQ6hhex9VKH6qxHzwvgxJAxXhVKI0zaLliYhxckybOw+ftjqjw2mlQ1FWHMyZP4jqNpjfrGHmDABWkzWRCQPhYlbipcqFkSb20IPko64VqVsqrVKYDE1CfNA1mP3tS52WSrkARvO18SX+SKMz5Y9ZkzeRMm4HQHbYQMeDg1AGfLWb815M6pJO5PO1zfnbucAEQudyQpU2aEUqQA+qRNJFZTfcU9IO9gexxIUOGUKkv5f8A4pYyTBqU6sh4BidaAg+g9sOk4XSG1NQbX6wCzAFt4Bd7THOw2JGHNKkFmBEkn5kkk/MknABHngFC3IYEwNTwJnbmtuT6EyL3wHgVEmSGLRGrzH1bAEyGkEgAEi5+eJPHhwAeIgAAAgAQANgOgGPSMROZ4s6n90R6tP8ALDU8dqT8K/r/AFw6NE5dBUroLqRXiX7PqNcl6J8mobkAchPWVGxPcfQ4plbwVxCgSaaE/wBqjUAn9Vb9MaO/HKh2Cj6/1wx/zsMwIb1C2+sgfTGe3QxXtS4+eDpabtu6C2L2l6rJRP8AN3ilTlZK5B6PV5fnLxiW4N9mVUkHMOqL+WmZY/MiB+uLzk/ECtuPmP5g3GJahmVf4WB9sL/olHmXPzHy7cumnGGI/BYf5jbhHCKWWpinRQKvXuT3Ym5OH2PceHDUscI5kpOTzJ5ZD8WzlOm33ssDpVR0k6zcbX07nuMccP4gr/u6aqGVjTIA5tB0tIAtciN5Bx3xzh3nFF2F5ntaQPXSWj5YQ4XwsZbQHrgqi2DQOYgBjM7GJjuxv2q9270HRVXd5fvEDmePZhKaVDWBJQkoEAAYbq4IkQSoN+/fHXn1IBdqrawHH3gAIS7juGLhiLQRbpGHOap5VX+8dqzM5IMj+wQhjf8AdqPbDrhWVy1TVGXJiRzSwgzbmsBaY6T64Qnme3dz5Gj+poXCXPov8E9kTZv75P1Ab+eHeGeTpkM7QVDaYBjcLB29hh5jUYAwYMGAAwYMGAAwYiuItX1xSgAKGMiQebmXaSSoIEEQSCZ2wxzHFcxqgU4AuToa/wB2TpHqXKgH0MjY4ALHgxCUuMuVY+WSQ2nSFeQdIIUyL3JGra045PFq4oNUNEaw0BV1mRpDXBUEHVKcurp1JUAE7gxXm4nXBceUW+OCqkAQ1UrNjMoi37slr44fjVdXjydU6YUK9ubSyl4jUJBnYwTtJABZMGK3S4zXDMGprF4ISreKYYgQhNjO/wAUwLg4dPnaxWiwWNU61g/nRBBvAhi3sMAE1gxXsrxisSNdLTborkE62UBdIJuIaTsBcDorw7i9V2QPSKq4a+lgRDNBYGygqF2Ju3sSATmGXEM8acBV1MdhMD3J/oDh5OKfxnPGnWqM0iCAszEQIj8MSZJubm2D4gLcZ8S1suJampETcEfrN8TXA+KjM09enSeomegIg9RBxT+KUczmHpUagX71WKsyqNAWCQwkmSDIA/KfUq8FLMZF8vTV0qCsy0p0MLiSx06+iy0zsjemK71joTtLrjw4b5TMliysNLrEgGRB+FlNpBg9NwR0w4OLEDbPs4Q6In17ek4rOZqOzc5k/L+WJXOcOpXPmQ39pgf43xU/ENXQoQEc7QSD+EXN/Ww9ica6pRrg5+XoY7VKclEZ8Tz/AJnIh+7/ABH83oP7Pr19t2mWzGo6dJCkHS/RoMMB7H+eEMpk2rZpKeo6DzOv9kXIsOu243xaeLcLFUU9MGisDSpUBVEglIXUbRbVHIIWb45dzd73Tfw9DpUQ7leyQuXzwpsOeTPWP4QAfpjQeC5hnRG8pUVlDSCOonb/AJ4pNelSDDLJS0gMvmOSvmMAeUiJ+IizE2g8otjR6KBVCqIAAAHYDYYZSnFYbyil2HLOMCmPDj3Hhw0oRnHM7SpIDVgybL3Mf0/peYxRs14gdqiNl6aIiOFA9OpiASW222HrjvxrmNVQoQWBcAqJkgN07Qom21zhhwxABsLQ+/qT/PfHI1esmm4w8PuUT5SfmPK1djmVSoGBeqi6xEfeGCVJ7Ex8/roeRySUV0oDBMmSSZ264zvjmdE0SANVPMoQZsboQDa1xvffGhcNzYrU1qAEBuh9DB/UYd2d7Ve+XvMdZCMX7JzxPNvT0eXT8wu+mJAgaGab2/DHzxG1/E6qQFRmAaotSIBRqa6nEE80W2sZkE45zHGqVRvLelq+8CQ4tJZkBgr3BuBEdbxjn/OAFULUSxKq1oIkolQ6WIgAalMkjacdEWPqnHFFNH0tzauXlmFYK25uZI5RJPabYlsVhfEVGFHlAKo1LY6VhtANkld4Fgb7QZxYstWDqrCwYAwd7iYMYCRXBgwYADHhx7gwAVzJ8cbyVdl1u4PwBYDCmHZW0s0W1RJ6RYkT1w/xC9UVB5JVqdLUTq5GfQraVtrKy2nVp+KnVXdb2HBgAgRxxlkOihlFyWIBMxK8p5J3YxEiR1wuONfcmqUCiaYGto/eCndiAQADUiRPwnEviNzvE6Yc02Vm0wWIA0qfiWZ62BtMW2tiG0llkpN8IbLx4ktFI8ukmSQQCjuQwCkhgE2vOtb9m9XxE3IRSEEjVLE2OoB5C2pggE1D0B5euJXh/FaVbV5ZnSYMgjuOvth9gTT6A01wxtkM35qK8aZAJU7iRMfwPzGHODCObzS0lLuQqgSScSQLYrfGMt5vmMRIQzHUlTMD/CBj1/F9K/JU6gTpgnTqizEgR1i2E+FuxoHzCS7Es3SBUdoW1xAgekfPC67YTfsvJacJRXKwJZak4qs7VBXds1qoGAIotQc01tuBrqjV1v1wj4WrZ2oKH7egp1lq1G0jTdFpaC3ISI11LekY8p0VoFXJp+YhIRFSHqyDoaQ3MVR2GorAmoSRc4eZWvV8/wAypSYsV0KFKQqjUTzFr6jBNuiiLSWFSVzkjMUI6ioG/u6QZP8ArBPr64fV6YZSDscUThHjYtWzDVsu6hAullIICQSVvF5k8sk2BjSBi85bMrUUOplSJB/77e2Kxsi3hMlxeOUVTMUCpMoVHr/XbELx7I1XNIqsAkrzGLt8NjtcReN/UYu2d4ijcimSTeNoG/veB88V3xSw8gzvqXTB67++07YfdfKS7toppdLFz3ZEMlww5ek7/FWA1bGOUGEWQCR3MSZ6WhLgKOKJ8qnoSTUUVGJOoy2mB+GTPxfKbY5oeKSEGpJcDcGxPc9vljrw1mW0ncBW91aehm40iTaN132OOce7i5S4SOhKicVljLw2XbMCqxXWzBiT8N5Cidt7AT0HXfTxij5h1UTOkAbmJPQlu5P/ACxYPDGcapShwQy9z0Mx/wBdo64zaDW16nf3afD6+fl/gz3wlFpy8fAmceHHuPDjoCSifaFw6ClZFa5KuybiVKjV6Gwn+uIHh7aXFjGkKYmzE2FpOxxd/HFKo+XC05g1FNQruEFyRYwZAv8AW04zz/IWYapBOnL6jFR3ptC35joa7Ra3fpjmanTuViklk0UaSN3MpqKWevX5Fg8T8E0ZA1gGSsvNytPU6W63HLEHoMXvhlFUpU1T4Ao0zvEdfXFE4VR1ZOvl1Z3DKdDVLBjqPwg/CCoX0kk4uPBa5WhRWpOtaSB4uNQUBoPW+NsK1F8LHCFTUVwnnnqSPlDsN5267T9MeLSHYW/7Y9WsDjvDhZx5K7QNo26dvbHYWMe4MBIYMGDAAY8x7jiq0Ak7ATgAzvJeOzXqMiJX1I+lxCQhLFYPNJiDMTscXPg/EjVLKwhl2M/EPzR0vIxSKtaA9VaKU6hY1GCgQxJlpIuSfXti3eHcrANVlgsBFwbEA2IMQbfTGWG9WY8DQ51TqzFrItxrjJoWSi9ZokqhUQP9YyfYAnDHK8TXP5fzaAuG0urWYEXK9ibiPfFZ4ofMetWWpVoSYbzJBRUYzNOryqpH4gRaCN5w7+zviFI1M15dQVEeK0opCg/CdzfUIPyPyne5ScX0LbVGCkuotwqgz5tB+BZfUKhB1f8AlmkEiInmLfLF5GM64LxkU8wKlQKdXKWgAgEz9AcaIrSML0N8LYPb4FtbVOua3HWG+eyaVkKVBqUwYvuDIIIuCDeRhxgxtayYyl+IuCJS8oZfLmQZBphiJUQgcAEXJB1t0WJucOs9TNHndDuFDKZBloXlHUFjc9ziX4rxlKJ0kFnN9K9Be5JsBb39MVrjPF2rqAQtMKdQIYtcAgTIFgTPyGMNmqp00pZfLxx8PgaI02XJcceZIZtyQXekfu1JDFDKiOaCTe09Bvh5wnLM+mpsp5xzTvDWH4R1i+5wx4lxsvlhKafO1U9RbliIJUxzEgmBb4Te10uF8dakgplAwWYIaDpkkCCIsLb9MXs7QqhNRk8ZWSsdLZKO5ckb4y4ZUpVXzCqGpOVZiD+7qBQmt1MalhUg6oBknTGrDz7NK1U0KrVE0US80dRBJH42kWgmDOxJYixGLRw7iKV1lJkfErWI9CP5iRhevRVlIYSvXF66q97tj4kTsnt2PwIatSph/u2m1wDIubfwOKXxhHrV2amrVF+EMoJUQO4kbz164teZzFCm5CtbSCSTbdupwyzfH6SbHUeymf4W/XDpyasfj8S+kntS2pZITLeG6zRq0oPUyfkFkfUjE7lBQFMUhVRihIOl1kNfVabG5kYr/EePVallPlr2Xc+7dPl9cPeEZYLTR0gMRJPQgmdLem30+WLOid0Wn9B+runXFSs8WSFLJu8cti1gTJMAsGJJgAaZtvYwIxauGZU00AMTuYxXRmfN0hJDgyRMEGCIPvP6YsHDKVVQfMaew3j54mqvu6dqSSz0xg5s5KVuevHUfY8OPcUzxD4lzFLPfstEUY/Z0rTUVySWqVEI5XAgBB9cTCDnLbHqWbSWWXKMIvlkO6KfdRimjj+e/wDpf9nU/wCLiJoVf23OOcytNjRo6EamtRRrdg5SdZkgKCRazjebOlprIrLFu2KWTRhkaY/Av0wr5KxEWGMvyHFKmSzL0qYpqtYK6tUV2kqPLZQdY2IBj+2O+LB/l/N98v8A7Op/xcStLa+UgV0Wslu/Z1wqBimHj+b75f8A2dT/AIuGNHxnWNalT8zLVNVZKbqiNqAZ9JM+YdvbEPS2JZaLKyLNCwYMGM5cMGDBgATrV1QSzBR3JAH64h/EHFqYoMFqKS0KApB3N9vScN/HdEvlgo3NRf54zvLZY6ublG0n9Y74yy1Eleq0uH4jp0R/pZW55XgTprAzDLbcHp64mPDPFfLTQxlZ5QbMoPodhP4enfoIbLZZFEgfMi/67Ym/Djr5jBo0lDMxHQ3+U40zTa4eDkaScY2e0s5JDMZKhXqCo7BiABDXWN40Nbqb3wrxBKWWy9TyqVNCw0gIoUMxED4Re38DiGo1svUBZK9PypNy4ECfUz9cdZWoKnNRmrRpnUHbYuDfSIEgd8Zd8knlfQ7rqWU8vC8/sU5GPwsNt/4XxcvCvEaxXy1htA2J3BNonYDaJtbFd4hkGFVioLamLAKO5n9JxOeEeH16dYM9NlQqVk/IifmP1xxNJCyvU4inh9Tq6uUJ0ZbWSwcL41rA86m1B+qOVke5UlfWx2j2xLg4Y5/hwqEMDpYbHv2BHvh3RphRAEeg/lj0cd2Xk4MtuFgYZrIZfMGWCufhlWINpMShB6m2PaXBsuptRpz6qCfq1xhnT4IYSXWVFJW0g8yU9djfrrPpjwcCYKF83YCLGx8opq331nzPf1vidkc5xyV3PGMk1UpqwIYBgdwRIPuDiNr+Hcs29IL/AOmWT/8AWRhGtwioXVjVHK4YAAjlFQvHxbwdE2F9osXQ4bz1G1HnVlIlvxRvB/DptERqPecDipdUCbXQW4fkKVARTXSD3JJPaSxJO+09cOKyhgVPUXHpiBynAqispNYMBEiDsKqVEG8WCaZI/ETa4PWZ4FUZ2cVVEk30tMSzKCdcSpIAIGy/SUkuEQ+eopX4H+Rvk39R/TFc4t4Vrly6lCDvLRGwtIiPp88WjiPDHdmKugn8ysewC2YcoILR3P1aHw6wQKK7Frc7SWMMxJYg3JBUH+4PSHO6TWGFP9mW6HBVU8J5ozyKDtzOP/bP8MWLJcBqpTVWKWtMwN7d/QeuHeS4GyNTY1VJVgxhSNR0KhPxEyYJMk/PcOaHCNJc6yS9RGMsxHJU8z4S2kH8MqBMLMwACNso9BmoslqElPojnK8HUEFm1EXgWxLg4reX8OVFVR58mQXJ1kEgRKhqh0EwCYtv3JMtTybCuamsFCsaYMzyReYgaWIEb1G+dJTlJ5YmMFFYRIYzPxadPGkJPxZED/DWqE/74+mNMxlP2j1fK4pRqRP/AME6qO7ecsD0uwvhmmko2pv+cBNNxwj3jfFhRpM1gbKuogAsx0qCTYXO5sMPPBgo00c1K1G0hSaq6nZoapUdSOUzyrDEQI6CKlQ4d51SGZKtNNLOz1GXkZIZoMESdRVgYgRa+HGW4c1WqUQMtEahrim4t8B1NLNI3Egi2+Mmo7bonLHKS5/njnHhgmfZ96j7GH88C3jCvrZVQBgrh1dGuAdQqNMEaRyDTEk1FaRowwy2aerdc5VCtZdOX1wRM840IPd7YZ5ShWDGtRcUTQHnano1BKidaNBgyPwgEGbGRaffxhXqU3Z8nlKgRgrOr/mjQwGhgQZ6ExB7YfX2hCbcYzw8rz6voVr0tkK/bhjHzGC0XYFa+aYJqgs9J9F/gL+UgLE2lQwRby7fAW/hdWXOUEqFHcVKR1IwIUefAQaQFAKqGAWPiuqm2IhuKVqj1mll0sNC5dFZAIm7eW2ozbTym30lfAuYLtTq1DNc5ilrBif3yASPw8oUaegtjRQm5y3Sy0n1x5fkRLosLHK8Hj/030YMGDGUYGDBgwAVrx2+nLh4kioo+RmR/wA9x0xm9DitevnqVBNOhKbvUAHwqYVSLz8ekXn45jGg/aPXVcsin4nqqqKLlmMwFA3OKu2QGUVmLBMwRGoCdgYQgRqAJJ7X9sc62ThqN8vdx+Z0K4Rt0zrWHLPT0IPO+LcurMreadLFZAUgkGJBDgkHpb5Yiq3i+pVbyqFONfKRu7A2IttIted98NMvwFKSk1DrCiwv7ST1OJr7OvDL1cwatM6UpCSDeSwIVATt1vNo9calqq55UOTNX2VKrF0uMPz6CuQ8LZuszKtEqVFy5AG0hQ0kE+xOFfD/AB6vw+q1NlIGr72i24/tL2aIgiQbehGo+H6tnWCt5uIg7EGetsUf7QsuazPWAWKMAbBmp/iKjdoaW7QDjN3e2ClHqdqGvd9rquS2s0LItTZFakFMgaSLj644fOBP3hIPpJv0gL06ycVz7MOKipQaiSNVI27lDcH5GR9MWvidAvTIWNW4nYx0ONabcN0TjXVd1c65eD/IcUKyuoZSCCJBGPaqyCBuRiO4GzBNLKVIOx+pFvXD/wA9dQXUNRuFm9t7YvGWUmxMlhtFcPhqprVhWbSoAUF6jEnyxTDlmYkMg1kQefzDqvDB1V4RWZgxqAHUCdLOIAeowEgjVpDgQeUxsLDE9iK4nlq7PNNwF0i2qLgkt+Bp1AgTPLEgHFioz4jwKrUqVHWrGuy89UQNKCBpcaYZS3Jp1WB74UHCK2iqvnElmVgzM82Op40kBNWwABA6h15Apl8jmAVLVZiJE2j7uQeUSYFUTAnUpgdPcxksxqdkq7g6VJMCzgbC1zTuPyt3uAMB4dqkpqrsQAgfS1RS5WmEZiVYGSRO+FU4BUJOqvVKwojzag+FkMAqQ2yRq1Etraes9Hh2b0kCqoY7EN8PLF+TnJ7mI3vthTinDcwzzRqmmCqqTquI13AZGWZZTJF9MHAAzHh6sBArMLX01KgJYu7t1KjUWHNpJHl9Q0B/mOG1Hy6UvMZWWAzK7AsAIPNdt7yZJ09Jkd5PJ1w5L1OXSQADMsdPPBUQLHkkgdzNkchw/Mqyl6obmJeD8XIizBW0lWOgQBrsTGADmvwSoxBNUtpLadRYQG06Z0MJKw1xG4iN8JpwOqF/fOWiL1KkFdVVtFiIMOq6wAeQHoAFquRzJqkiqNGolRNxcQY0XgSNMwZubYbNwnNgHTXhiWJJad6SIsE0+lRfM0wBeNicADvh/B3pKq+aeWkKYILGIRVnS5IMFdWoksdRBPfnh/CKqVg5qNoiPLNR2Au0RrMknVJYm2kCDYrNrMX3wkc2mvRrXWdl1DVtO2+2ABbGWfavpXPZNmJWaNVVYFRDeZRAJNTljmvP9MakTiE8ReGaOdam1XVNNXVdMbOULAhgQbov0xMXh8/bP5AY3xDMfsiFHNErWsSpQudN41I66TtHTDihUIo6VpvzxWLK7VKkKAJenUS3KAOY9hewxoY+zfKqDoNRWggGKcT0toviB4T9lmli2bzEr/oSQX7mo7jaB8AtbtbGezSUuOGsyb6rMUvVpSefA1QulhvdjHzb9OnBXv22csFo1SFTVUc13CSh5gR5L69IBkAArsD0GEM7xA1qQpICPJQtWJQIWqBJB0g2EHVtfUpFsadlvAtGkSaVWqjHryEiwUFeSxhQMNV8AZSWQ1qxqOpL/eJrYGzMRpm/fE6fRaWq5WYbw218fUVZqLZwcfMo+RoN+xUiPI0CkhLLWWByg3sACOo6dcRXhyoKmdy7L+L9mPyNZiJ+WLz/AP5rVVQi5mgVUBUNTLkuABA1FagBPsBh/wAA+zyll6gr16pq1QU0lfu6alGJTl1Ek6j1PYR3XpKVTY5bce945zlYNWo1PeU7N2enhjGC+YMeTgnGowHuDBgwAU77UaU5RWDqjpWRqbMypzAzAZiACQDEkXAxSuPcdWtpbyxTVEOpnzdFz7BfNLE+oknsemyMoO98eeWOw+mF21RsjtkTXOVU98HhmM+FOP5QVitapS0OpU+Yyge0k2m/0GNF4Txjh9FNFOvlaY6gVKSye5hrmIviw+WOw+mDyx2H0xFVMKliIyy+y3mb/QovijxPRB008xl9DAEuuYWZBkppUzzQstItq6xiK4DxbKNmNNarT06ZBNSnoJNoa+0dv++n+WOw+mDyx2H0xLry8lYz2pmY8J4dk8lmjXTiNDyQCVQVU1gH/wANrnWv0Nh6nFj4N4gol2q1s5l1DDkp+enKN7jVE/1Pti1imOw+mDyx2H0xKrS6FrLp2cz5fQpPi7xHSKaaGby6B411VrpqTSQYVVaWJFrEesC+OfDOaytNhVqZvLgxCqa9MkCN2OreP6m+Lx5Q7D6YPLHYfTEd2t24jvHs2kZ/nNkv/m8t/tqf/wDWHmR4lRrAmjVp1QLE03VoPSdJMYceWOw+mAIBsMMFnWDBgwAGDBgwAGDBgwAGDBgwAGGPEch5v4ivIy/4ipM9xyQR1BOH2DABAjw2oB52DGeZQAR8EBN9IUKyqLwHIv18fgA8haQqaQrmpPMQDDDl1OWSC2oQ1iOxIxPHEFW8O6qjuX3JKjTtqRllr8zAuSGtAAX1wAd5jgCvVqVNbBniCIlIFMch3FkP+0bvhCl4aQhCH2U6SswJV1mnqZtIIqEmNyFMgCMdZPwytOObVDlpIknmpmTJPMVp6SRE6iYG2G+V8LvTURUplppA/daV0UxpblDEaoZyCdjomdNwD1/Di1VAXMEBSwL0wNclNB1MD8cElpsxgwIGF6fAiYZ2RT5cFVXkB1KxXcaqciIImCbiSMFPw4QynzBat5p5BO6FQpmF/dqGIFwX2m3eZ8Oq7O0gM082m9/NFyCCR94Bv/4Y+QB7nOEK5pg1fhphBrAYkC0i4+IsA/5gQLY9Tw+sAMZIZTMD8LK6qOygryrfTbthqfCoOoGpAamEJVIeZp6iHYkxFNYUzEm52w44dwFqVRanmLITSQtMKCS2poCtAHQAyRvJk4AE8v4XVQQzl5gXUQAEKWF9zDnuwn0DrLcDCVhVDGwIC3AEzZQDp03nSQbgG0Yl8GAAGDBgwAGDBgwAGDBgwAGDBgwAGDBgwAGDBgwAGDBgwAGDBgwAGDBgwAGDBgwAGDBgwAGDBgwAGDBgwAGDBgwAGDBgwAGDBgwAGDBgwAGDBgw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1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-60000">
            <a:off x="6872232" y="5485"/>
            <a:ext cx="1682050" cy="1260000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179512" y="290196"/>
            <a:ext cx="460851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t-BR" sz="4000" b="1" dirty="0" smtClean="0">
                <a:solidFill>
                  <a:srgbClr val="002060"/>
                </a:solidFill>
              </a:rPr>
              <a:t>Metodologia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2392" y="1844824"/>
            <a:ext cx="87471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Uso da Ficha Espelho, Planilha de Coleta de Dados, Ministério da Saúde e uso de Protocolos Oficiais (Cadernos 36 e 37), e Prontuários.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Participarão da intervenção 805 usuários com hipertensão e 230 com diabetes na faixa etária acima de 20 anos.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831632" y="618348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+mn-lt"/>
              </a:rPr>
              <a:t>Intervenção – 06 /janeiro até 06 /abril de 2015</a:t>
            </a:r>
            <a:endParaRPr lang="pt-BR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8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37515" y="105147"/>
            <a:ext cx="8496944" cy="10541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/>
              <a:t>UBS/ESF Jovelino Santana, Santana do Livramento-RS- Atividades</a:t>
            </a:r>
            <a:endParaRPr lang="pt-BR" sz="3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7504" y="4612306"/>
            <a:ext cx="4083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Localização: Urbana;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+mn-lt"/>
              </a:rPr>
              <a:t>População da área de abrangência: 3.895.</a:t>
            </a:r>
            <a:endParaRPr lang="pt-BR" dirty="0">
              <a:latin typeface="+mn-lt"/>
            </a:endParaRPr>
          </a:p>
        </p:txBody>
      </p:sp>
      <p:pic>
        <p:nvPicPr>
          <p:cNvPr id="8" name="Imagem 7" descr="C:\Documents and Settings\ronaldo\Meus documentos\Imagem 22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71612"/>
            <a:ext cx="3357586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Documents and Settings\ronaldo\Meus documentos\Imagem 21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285992"/>
            <a:ext cx="3786214" cy="3000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118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665" y="188640"/>
            <a:ext cx="8964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Resultados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8847" y="642918"/>
            <a:ext cx="8975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Objetivo 1.</a:t>
            </a:r>
            <a:endParaRPr lang="pt-BR" sz="2000" dirty="0"/>
          </a:p>
          <a:p>
            <a:r>
              <a:rPr lang="pt-BR" sz="2000" dirty="0" smtClean="0"/>
              <a:t>Meta 1.1: Cadastrar 100% dos usuários com HAS da área de abrangência no Programa de Atenção à Hipertensão Arterial e à Diabetes Mellitus da unidade de saúde.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xmlns="" val="626002513"/>
              </p:ext>
            </p:extLst>
          </p:nvPr>
        </p:nvGraphicFramePr>
        <p:xfrm>
          <a:off x="3449774" y="2279687"/>
          <a:ext cx="5299126" cy="303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6" name="Rectangle 2"/>
          <p:cNvSpPr>
            <a:spLocks noChangeArrowheads="1"/>
          </p:cNvSpPr>
          <p:nvPr/>
        </p:nvSpPr>
        <p:spPr bwMode="auto">
          <a:xfrm flipV="1">
            <a:off x="214282" y="5286387"/>
            <a:ext cx="850112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ctr"/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6429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699792" y="5501831"/>
            <a:ext cx="665849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4: Gráfico da Cobertura do programa de atenção ao usuário com HAS na UBS </a:t>
            </a:r>
            <a:b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Planilha de Coleta de Dados de HAS e Diabetes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1488" y="3752166"/>
            <a:ext cx="3349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Mês 1: 64 usuários (11%)</a:t>
            </a:r>
          </a:p>
          <a:p>
            <a:r>
              <a:rPr lang="pt-BR" dirty="0" smtClean="0"/>
              <a:t>Mês 2: 136 </a:t>
            </a:r>
            <a:r>
              <a:rPr lang="pt-BR" dirty="0"/>
              <a:t>usuários </a:t>
            </a:r>
            <a:r>
              <a:rPr lang="pt-BR" dirty="0" smtClean="0"/>
              <a:t>(</a:t>
            </a:r>
            <a:r>
              <a:rPr lang="pt-BR" dirty="0"/>
              <a:t>23%) </a:t>
            </a:r>
            <a:r>
              <a:rPr lang="pt-BR" dirty="0" smtClean="0"/>
              <a:t>Mês 3: 180 </a:t>
            </a:r>
            <a:r>
              <a:rPr lang="pt-BR" dirty="0"/>
              <a:t>usuários </a:t>
            </a:r>
            <a:r>
              <a:rPr lang="pt-BR" dirty="0" smtClean="0"/>
              <a:t>(</a:t>
            </a:r>
            <a:r>
              <a:rPr lang="pt-BR" dirty="0"/>
              <a:t>30</a:t>
            </a:r>
            <a:r>
              <a:rPr lang="pt-BR" dirty="0" smtClean="0"/>
              <a:t>%)</a:t>
            </a:r>
          </a:p>
          <a:p>
            <a:endParaRPr lang="pt-BR" dirty="0" smtClean="0"/>
          </a:p>
          <a:p>
            <a:r>
              <a:rPr lang="pt-BR" dirty="0" smtClean="0"/>
              <a:t>Total de Hipertensos da área - 592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15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Apresentação FINAL (1)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Modelo Apresentação FINAL (1)</Template>
  <TotalTime>315</TotalTime>
  <Words>1849</Words>
  <Application>Microsoft Office PowerPoint</Application>
  <PresentationFormat>Apresentação na tela (4:3)</PresentationFormat>
  <Paragraphs>190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Modelo Apresentação FINAL (1)</vt:lpstr>
      <vt:lpstr>Melhoria da Atenção aos Usuários com Hipertensão Arterial Sistêmica e/ou Diabetes mellitus na UBS/ESF Jovelino Santana, Santana do Livramento-RS</vt:lpstr>
      <vt:lpstr>Introdução</vt:lpstr>
      <vt:lpstr>Slide 3</vt:lpstr>
      <vt:lpstr>Slide 4</vt:lpstr>
      <vt:lpstr>Objetivo Geral</vt:lpstr>
      <vt:lpstr>Objetivo Específicos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Discussão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aos Usuários com Hipertensão Arterial Sistêmica e/ou Diabetes mellitus na UBS/ESF Jovelino Santana, Santana do Livramento-RS</dc:title>
  <dc:creator>Eduardo</dc:creator>
  <cp:lastModifiedBy>admin</cp:lastModifiedBy>
  <cp:revision>18</cp:revision>
  <dcterms:created xsi:type="dcterms:W3CDTF">2015-09-14T21:33:49Z</dcterms:created>
  <dcterms:modified xsi:type="dcterms:W3CDTF">2015-09-23T00:57:03Z</dcterms:modified>
</cp:coreProperties>
</file>