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sldIdLst>
    <p:sldId id="256" r:id="rId2"/>
    <p:sldId id="257" r:id="rId3"/>
    <p:sldId id="258" r:id="rId4"/>
    <p:sldId id="285" r:id="rId5"/>
    <p:sldId id="259" r:id="rId6"/>
    <p:sldId id="263" r:id="rId7"/>
    <p:sldId id="260" r:id="rId8"/>
    <p:sldId id="294" r:id="rId9"/>
    <p:sldId id="297" r:id="rId10"/>
    <p:sldId id="288" r:id="rId11"/>
    <p:sldId id="293" r:id="rId12"/>
    <p:sldId id="289" r:id="rId13"/>
    <p:sldId id="291" r:id="rId14"/>
    <p:sldId id="296" r:id="rId15"/>
    <p:sldId id="261" r:id="rId16"/>
    <p:sldId id="265" r:id="rId17"/>
    <p:sldId id="266" r:id="rId18"/>
    <p:sldId id="267" r:id="rId19"/>
    <p:sldId id="268" r:id="rId20"/>
    <p:sldId id="269" r:id="rId21"/>
    <p:sldId id="275" r:id="rId22"/>
    <p:sldId id="283" r:id="rId23"/>
    <p:sldId id="276" r:id="rId24"/>
    <p:sldId id="274" r:id="rId25"/>
    <p:sldId id="279" r:id="rId26"/>
    <p:sldId id="277" r:id="rId27"/>
    <p:sldId id="284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>
      <p:cViewPr>
        <p:scale>
          <a:sx n="66" d="100"/>
          <a:sy n="66" d="100"/>
        </p:scale>
        <p:origin x="-150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laudiane\Documents\UNASUS%20-%20TURMA%201%20-%20UNIDADE%204\C&#243;pia%20de%20PLANILHA%20ANALISE%20PARA%20ADAPATA&#199;&#195;O(1)%20ROSAURA...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AURA\Downloads\PLANILHA%20ANALISE%20PARA%20ADAPATA&#199;&#195;O(1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laudiane\Documents\UNASUS%20-%20TURMA%201%20-%20UNIDADE%204\C&#243;pia%20de%20PLANILHA%20ANALISE%20PARA%20ADAPATA&#199;&#195;O(1)%20ROSAURA...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laudiane\Documents\UNASUS%20-%20TURMA%201%20-%20UNIDADE%204\C&#243;pia%20de%20PLANILHA%20ANALISE%20PARA%20ADAPATA&#199;&#195;O(1)%20ROSAURA...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AURA\Downloads\PLANILHA%20ANALISE%20PARA%20ADAPATA&#199;&#195;O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AURA\Downloads\PLANILHA%20ANALISE%20PARA%20ADAPATA&#199;&#195;O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1865213999421321"/>
          <c:y val="6.2247985517949023E-2"/>
        </c:manualLayout>
      </c:layout>
    </c:title>
    <c:plotArea>
      <c:layout>
        <c:manualLayout>
          <c:layoutTarget val="inner"/>
          <c:xMode val="edge"/>
          <c:yMode val="edge"/>
          <c:x val="9.8128748820338701E-2"/>
          <c:y val="0.13859707309209707"/>
          <c:w val="0.89993312708844364"/>
          <c:h val="0.7678523192412172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profissionais capacitados</c:v>
                </c:pt>
              </c:strCache>
            </c:strRef>
          </c:tx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0.57142857142857784</c:v>
                </c:pt>
                <c:pt idx="1">
                  <c:v>0.28571428571428892</c:v>
                </c:pt>
                <c:pt idx="2">
                  <c:v>0.28571428571428892</c:v>
                </c:pt>
                <c:pt idx="3">
                  <c:v>0.28571428571428892</c:v>
                </c:pt>
              </c:numCache>
            </c:numRef>
          </c:val>
        </c:ser>
        <c:axId val="68872832"/>
        <c:axId val="76149120"/>
      </c:barChart>
      <c:catAx>
        <c:axId val="688728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149120"/>
        <c:crosses val="autoZero"/>
        <c:auto val="1"/>
        <c:lblAlgn val="ctr"/>
        <c:lblOffset val="100"/>
      </c:catAx>
      <c:valAx>
        <c:axId val="76149120"/>
        <c:scaling>
          <c:orientation val="minMax"/>
        </c:scaling>
        <c:axPos val="l"/>
        <c:majorGridlines>
          <c:spPr>
            <a:ln w="9525" cap="flat" cmpd="sng" algn="ctr">
              <a:solidFill>
                <a:srgbClr val="CEC597">
                  <a:shade val="95000"/>
                  <a:satMod val="105000"/>
                </a:srgbClr>
              </a:solidFill>
              <a:prstDash val="solid"/>
            </a:ln>
            <a:effectLst/>
          </c:spPr>
        </c:majorGridlines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8872832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C0BEAF"/>
          </a:solidFill>
          <a:prstDash val="solid"/>
        </a:ln>
        <a:effectLst/>
      </c:spPr>
    </c:plotArea>
    <c:plotVisOnly val="1"/>
    <c:dispBlanksAs val="gap"/>
  </c:chart>
  <c:spPr>
    <a:solidFill>
      <a:sysClr val="window" lastClr="FFFFFF"/>
    </a:solidFill>
    <a:ln w="25400" cap="flat" cmpd="sng" algn="ctr">
      <a:solidFill>
        <a:srgbClr val="4F81B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Proporção de crianças com cárie</a:t>
            </a:r>
          </a:p>
        </c:rich>
      </c:tx>
      <c:layout>
        <c:manualLayout>
          <c:xMode val="edge"/>
          <c:yMode val="edge"/>
          <c:x val="0.15435851678873289"/>
          <c:y val="3.100742072278421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Proproção de crianças com cárie</c:v>
                </c:pt>
              </c:strCache>
            </c:strRef>
          </c:tx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0.35000000000000031</c:v>
                </c:pt>
                <c:pt idx="1">
                  <c:v>0.68181818181818177</c:v>
                </c:pt>
                <c:pt idx="2">
                  <c:v>0.44444444444444442</c:v>
                </c:pt>
                <c:pt idx="3">
                  <c:v>0.50980392156862742</c:v>
                </c:pt>
              </c:numCache>
            </c:numRef>
          </c:val>
        </c:ser>
        <c:axId val="76032256"/>
        <c:axId val="76066816"/>
      </c:barChart>
      <c:catAx>
        <c:axId val="760322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066816"/>
        <c:crosses val="autoZero"/>
        <c:auto val="1"/>
        <c:lblAlgn val="ctr"/>
        <c:lblOffset val="100"/>
      </c:catAx>
      <c:valAx>
        <c:axId val="76066816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032256"/>
        <c:crosses val="autoZero"/>
        <c:crossBetween val="between"/>
      </c:valAx>
      <c:spPr>
        <a:solidFill>
          <a:schemeClr val="lt1"/>
        </a:solidFill>
        <a:ln w="42500" cap="flat" cmpd="sng" algn="ctr">
          <a:solidFill>
            <a:schemeClr val="bg1"/>
          </a:solidFill>
          <a:prstDash val="solid"/>
        </a:ln>
        <a:effectLst/>
      </c:spPr>
    </c:plotArea>
    <c:plotVisOnly val="1"/>
    <c:dispBlanksAs val="gap"/>
  </c:chart>
  <c:spPr>
    <a:solidFill>
      <a:schemeClr val="lt1"/>
    </a:solidFill>
    <a:ln w="425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184064104694622"/>
          <c:y val="1.5027945440076693E-2"/>
          <c:w val="0.83026233754907264"/>
          <c:h val="0.81665061141799888"/>
        </c:manualLayout>
      </c:layout>
      <c:barChart>
        <c:barDir val="col"/>
        <c:grouping val="clustered"/>
        <c:axId val="76126848"/>
        <c:axId val="76784000"/>
      </c:barChart>
      <c:catAx>
        <c:axId val="761268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784000"/>
        <c:crosses val="autoZero"/>
        <c:auto val="1"/>
        <c:lblAlgn val="ctr"/>
        <c:lblOffset val="100"/>
      </c:catAx>
      <c:valAx>
        <c:axId val="76784000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126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Razão entre tratamentos concluídos pelo cirurgião dentista da equipe de saúde bucal</a:t>
            </a:r>
          </a:p>
        </c:rich>
      </c:tx>
      <c:layout>
        <c:manualLayout>
          <c:xMode val="edge"/>
          <c:yMode val="edge"/>
          <c:x val="0.10624326276059465"/>
          <c:y val="4.7339016203587023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Indicadores!$C$30</c:f>
              <c:strCache>
                <c:ptCount val="1"/>
                <c:pt idx="0">
                  <c:v>Razão entre tratamentos concluídos pelo cirurgião dentista da equipe de saúde bucal</c:v>
                </c:pt>
              </c:strCache>
            </c:strRef>
          </c:tx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0.2</c:v>
                </c:pt>
                <c:pt idx="1">
                  <c:v>0.63636363636364335</c:v>
                </c:pt>
                <c:pt idx="2">
                  <c:v>1.111111111111112</c:v>
                </c:pt>
                <c:pt idx="3">
                  <c:v>0.54901960784313764</c:v>
                </c:pt>
              </c:numCache>
            </c:numRef>
          </c:val>
        </c:ser>
        <c:axId val="76790784"/>
        <c:axId val="76886784"/>
      </c:barChart>
      <c:catAx>
        <c:axId val="767907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886784"/>
        <c:crosses val="autoZero"/>
        <c:auto val="1"/>
        <c:lblAlgn val="ctr"/>
        <c:lblOffset val="100"/>
      </c:catAx>
      <c:valAx>
        <c:axId val="76886784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790784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CEC597"/>
          </a:solidFill>
          <a:prstDash val="solid"/>
        </a:ln>
        <a:effectLst/>
      </c:spPr>
    </c:plotArea>
    <c:plotVisOnly val="1"/>
    <c:dispBlanksAs val="gap"/>
  </c:chart>
  <c:spPr>
    <a:solidFill>
      <a:sysClr val="window" lastClr="FFFFFF"/>
    </a:solidFill>
    <a:ln w="25400" cap="flat" cmpd="sng" algn="ctr">
      <a:solidFill>
        <a:srgbClr val="4F81BD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proporção de crianças que participaram da escovação orientada</a:t>
            </a:r>
          </a:p>
        </c:rich>
      </c:tx>
      <c:layout>
        <c:manualLayout>
          <c:xMode val="edge"/>
          <c:yMode val="edge"/>
          <c:x val="0.1661970751491747"/>
          <c:y val="1.8371801281339153E-2"/>
        </c:manualLayout>
      </c:layout>
    </c:title>
    <c:plotArea>
      <c:layout>
        <c:manualLayout>
          <c:layoutTarget val="inner"/>
          <c:xMode val="edge"/>
          <c:yMode val="edge"/>
          <c:x val="0.10200845133284835"/>
          <c:y val="0.13865050724757022"/>
          <c:w val="0.8819923261321837"/>
          <c:h val="0.791412493614777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crianças que participaram da escovação orientada</c:v>
                </c:pt>
              </c:strCache>
            </c:strRef>
          </c:tx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0.56862745098039791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76919936"/>
        <c:axId val="76921472"/>
      </c:barChart>
      <c:catAx>
        <c:axId val="769199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921472"/>
        <c:crosses val="autoZero"/>
        <c:auto val="1"/>
        <c:lblAlgn val="ctr"/>
        <c:lblOffset val="100"/>
      </c:catAx>
      <c:valAx>
        <c:axId val="76921472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919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lt1"/>
    </a:solidFill>
    <a:ln w="425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Proporção de de crianças  com placa bacteriana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9168853893263798E-2"/>
          <c:y val="0.22176203910340142"/>
          <c:w val="0.84249781277340674"/>
          <c:h val="0.6281938914939032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crianças que apresentam placa bacteriana</c:v>
                </c:pt>
              </c:strCache>
            </c:strRef>
          </c:tx>
          <c:cat>
            <c:strRef>
              <c:f>Indicadores!$D$62:$G$62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0.0%</c:formatCode>
                <c:ptCount val="4"/>
                <c:pt idx="0">
                  <c:v>0.5</c:v>
                </c:pt>
                <c:pt idx="1">
                  <c:v>0.22727272727272727</c:v>
                </c:pt>
                <c:pt idx="2">
                  <c:v>0</c:v>
                </c:pt>
                <c:pt idx="3">
                  <c:v>3.9215686274509803E-2</c:v>
                </c:pt>
              </c:numCache>
            </c:numRef>
          </c:val>
        </c:ser>
        <c:axId val="76852608"/>
        <c:axId val="76858496"/>
      </c:barChart>
      <c:catAx>
        <c:axId val="768526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858496"/>
        <c:crosses val="autoZero"/>
        <c:auto val="1"/>
        <c:lblAlgn val="ctr"/>
        <c:lblOffset val="100"/>
      </c:catAx>
      <c:valAx>
        <c:axId val="76858496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852608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425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FA59C-B7E3-4779-8C61-56FD866AB15C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E6410-0BDC-4F8E-AC47-4B47398522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2027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6410-0BDC-4F8E-AC47-4B473985228F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6410-0BDC-4F8E-AC47-4B473985228F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6410-0BDC-4F8E-AC47-4B473985228F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6410-0BDC-4F8E-AC47-4B473985228F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6410-0BDC-4F8E-AC47-4B473985228F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6410-0BDC-4F8E-AC47-4B473985228F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6410-0BDC-4F8E-AC47-4B473985228F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6410-0BDC-4F8E-AC47-4B473985228F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6410-0BDC-4F8E-AC47-4B473985228F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E6410-0BDC-4F8E-AC47-4B473985228F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7E28A8-47DC-4129-9E92-A2E87B85E88B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BE253C-FFA0-4DEC-80C7-3054175A2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820206"/>
            <a:ext cx="8424936" cy="1828800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Qualificação da Atenção à Saúde Bucal de Crianças com até cinco anos de idade, beneficiárias do Programa Bolsa Família, vinculadas à Unidade de Saúde Planalto, Santana do Livramento/ RS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5229200"/>
            <a:ext cx="7772400" cy="914400"/>
          </a:xfrm>
        </p:spPr>
        <p:txBody>
          <a:bodyPr>
            <a:normAutofit/>
          </a:bodyPr>
          <a:lstStyle/>
          <a:p>
            <a:r>
              <a:rPr lang="pt-BR" dirty="0" err="1" smtClean="0"/>
              <a:t>Rosaura</a:t>
            </a:r>
            <a:r>
              <a:rPr lang="pt-BR" dirty="0" smtClean="0"/>
              <a:t> de Souza de </a:t>
            </a:r>
            <a:r>
              <a:rPr lang="pt-BR" dirty="0" err="1" smtClean="0"/>
              <a:t>la</a:t>
            </a:r>
            <a:r>
              <a:rPr lang="pt-BR" dirty="0" smtClean="0"/>
              <a:t> Rosa</a:t>
            </a:r>
          </a:p>
          <a:p>
            <a:endParaRPr lang="pt-BR" dirty="0" smtClean="0"/>
          </a:p>
        </p:txBody>
      </p:sp>
      <p:pic>
        <p:nvPicPr>
          <p:cNvPr id="5" name="Imagem 4" descr="logo1_100_fc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UNIVERSIDADE FEDERAL DE PELOTAS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Especialização em Saúde da Família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Universidade Aberta do SUS – UNASUS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Modalidade à Distância 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Turma 1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060" y="5877272"/>
            <a:ext cx="8183880" cy="143332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sz="1800" dirty="0"/>
              <a:t>Figura </a:t>
            </a:r>
            <a:r>
              <a:rPr lang="pt-BR" sz="1800" dirty="0" smtClean="0"/>
              <a:t>2- </a:t>
            </a:r>
            <a:r>
              <a:rPr lang="pt-BR" sz="1800" dirty="0"/>
              <a:t>Primeira atividade educativa. </a:t>
            </a:r>
          </a:p>
        </p:txBody>
      </p:sp>
      <p:pic>
        <p:nvPicPr>
          <p:cNvPr id="5" name="Espaço Reservado para Conteúdo 3" descr="C:\Users\ROSAURA\Desktop\palestra\2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19268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t-BR" sz="1800" b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</a:t>
            </a:r>
            <a:r>
              <a:rPr lang="pt-BR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Atividade educativa.</a:t>
            </a:r>
            <a:endParaRPr lang="pt-BR" sz="1800" b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Espaço Reservado para Conteúdo 3" descr="C:\Users\ROSAURA\Desktop\palestra\2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264696" cy="462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1823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t-BR" sz="1800" b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</a:t>
            </a:r>
            <a:r>
              <a:rPr lang="pt-BR" sz="18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 </a:t>
            </a:r>
            <a:r>
              <a:rPr lang="pt-BR" sz="1800" b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Primeiros cuidados.</a:t>
            </a:r>
          </a:p>
        </p:txBody>
      </p:sp>
      <p:pic>
        <p:nvPicPr>
          <p:cNvPr id="4" name="Espaço Reservado para Conteúdo 3" descr="C:\Users\ROSAURA\Desktop\palestra\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250969" cy="499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ROSAURA\Desktop\palestra\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803945"/>
            <a:ext cx="6408712" cy="471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028666" y="582317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5- </a:t>
            </a:r>
            <a:r>
              <a:rPr lang="pt-BR" dirty="0"/>
              <a:t>Orientação sobre os primeiros cuidados com a saúde bucal </a:t>
            </a:r>
            <a:r>
              <a:rPr lang="pt-BR" dirty="0" smtClean="0"/>
              <a:t>do bebê.</a:t>
            </a:r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t-BR" sz="1800" b="0" dirty="0" smtClean="0">
                <a:solidFill>
                  <a:schemeClr val="tx1"/>
                </a:solidFill>
                <a:effectLst/>
              </a:rPr>
              <a:t>Figura 6- Escovação orientada.</a:t>
            </a:r>
            <a:endParaRPr lang="pt-BR" dirty="0"/>
          </a:p>
        </p:txBody>
      </p:sp>
      <p:pic>
        <p:nvPicPr>
          <p:cNvPr id="4" name="Espaço Reservado para Conteúdo 3" descr="C:\Users\ROSAURA\Desktop\palestra\DSC01563.JPG"/>
          <p:cNvPicPr>
            <a:picLocks/>
          </p:cNvPicPr>
          <p:nvPr/>
        </p:nvPicPr>
        <p:blipFill rotWithShape="1">
          <a:blip r:embed="rId2" cstate="print"/>
          <a:srcRect l="6909" r="16177"/>
          <a:stretch/>
        </p:blipFill>
        <p:spPr bwMode="auto">
          <a:xfrm>
            <a:off x="467544" y="1052736"/>
            <a:ext cx="4209143" cy="468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3" descr="C:\Users\ROSAURA\Desktop\palestra\DSC01558-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80885"/>
            <a:ext cx="3816424" cy="465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Resultados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183880" cy="6021288"/>
          </a:xfrm>
        </p:spPr>
        <p:txBody>
          <a:bodyPr>
            <a:normAutofit/>
          </a:bodyPr>
          <a:lstStyle/>
          <a:p>
            <a:pPr algn="just"/>
            <a:r>
              <a:rPr lang="pt-BR" sz="2300" dirty="0" smtClean="0"/>
              <a:t>Meta 70%-51 (65%) crianças cadastradas/ primeiras consultas  </a:t>
            </a:r>
          </a:p>
          <a:p>
            <a:endParaRPr lang="pt-BR" sz="2400" dirty="0" smtClean="0"/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1600" dirty="0" smtClean="0"/>
              <a:t>Figura 6. Proporção de crianças menores de 5 anos pertencentes ao PBF, cadastradas no programa. Pelotas, RS, 2012 (n=78 crianças)</a:t>
            </a:r>
          </a:p>
          <a:p>
            <a:pPr>
              <a:buNone/>
            </a:pPr>
            <a:endParaRPr lang="pt-BR" sz="1800" dirty="0" smtClean="0"/>
          </a:p>
          <a:p>
            <a:pPr algn="r">
              <a:buNone/>
            </a:pPr>
            <a:r>
              <a:rPr lang="pt-BR" sz="1600" dirty="0" smtClean="0"/>
              <a:t>Fonte: DE LA ROSA, 2012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984776" cy="34563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3059832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267744" y="4365104"/>
            <a:ext cx="648072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79912" y="4293096"/>
            <a:ext cx="576064" cy="5760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220072" y="4653136"/>
            <a:ext cx="576064" cy="21602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660232" y="3573016"/>
            <a:ext cx="648072" cy="12961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Resultados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20688"/>
            <a:ext cx="8183880" cy="602128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dirty="0" smtClean="0"/>
          </a:p>
          <a:p>
            <a:pPr algn="just"/>
            <a:r>
              <a:rPr lang="pt-BR" sz="2300" dirty="0" smtClean="0"/>
              <a:t>Meta: atingir 50%</a:t>
            </a:r>
          </a:p>
          <a:p>
            <a:pPr algn="just"/>
            <a:r>
              <a:rPr lang="pt-BR" sz="2300" dirty="0" smtClean="0"/>
              <a:t>Durante a intervenção;apenas 2 profissionais-28%  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259632" y="1988840"/>
          <a:ext cx="65527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67544" y="4992271"/>
            <a:ext cx="846043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Figura 7 – Proporção de profissionais pertencentes a UBS Planalto                 	que forma capacitados.Pelotas, RS, 2012 (n=10)</a:t>
            </a:r>
            <a:endParaRPr lang="pt-BR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/>
              <a:t>                                                                            Fonte: DE LA ROSA, 2012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Resultados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6021288"/>
          </a:xfrm>
        </p:spPr>
        <p:txBody>
          <a:bodyPr>
            <a:normAutofit/>
          </a:bodyPr>
          <a:lstStyle/>
          <a:p>
            <a:pPr algn="just"/>
            <a:r>
              <a:rPr lang="pt-BR" sz="2300" dirty="0" smtClean="0"/>
              <a:t>26 (51%) crianças com cárie</a:t>
            </a:r>
          </a:p>
          <a:p>
            <a:pPr algn="just"/>
            <a:r>
              <a:rPr lang="pt-BR" sz="2300" dirty="0" smtClean="0"/>
              <a:t>Final da intervenção= nenhum caso</a:t>
            </a:r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sz="1600" dirty="0" smtClean="0"/>
              <a:t>   Figura 8 – Proporção de crianças cadastradas no programa e identificadas com cárie. Pelotas, RS, 2012 (n=51)</a:t>
            </a:r>
          </a:p>
          <a:p>
            <a:pPr>
              <a:buNone/>
            </a:pPr>
            <a:r>
              <a:rPr lang="pt-BR" sz="1600" dirty="0" smtClean="0"/>
              <a:t>                                                                     Fonte: DE LA ROSA, 2012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899592" y="2240597"/>
          <a:ext cx="7488832" cy="327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Resultados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183880" cy="6453336"/>
          </a:xfrm>
        </p:spPr>
        <p:txBody>
          <a:bodyPr>
            <a:normAutofit/>
          </a:bodyPr>
          <a:lstStyle/>
          <a:p>
            <a:pPr algn="just"/>
            <a:r>
              <a:rPr lang="pt-BR" sz="2300" dirty="0" smtClean="0"/>
              <a:t>8 crianças (15,7%) apresentavam mancha branca.</a:t>
            </a:r>
          </a:p>
          <a:p>
            <a:pPr algn="just"/>
            <a:r>
              <a:rPr lang="pt-BR" sz="2300" dirty="0" smtClean="0"/>
              <a:t>Final da intervenção - nenhum novo caso e nenhuma evoluiu para cavitação.</a:t>
            </a:r>
          </a:p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624736" cy="34573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539552" y="5898177"/>
            <a:ext cx="7884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Figura 9 – Proporção de crianças cadastradas e identificadas com mancha branca. Pelotas, RS, 2012 (n=51)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/>
              <a:t>                                                                     Fonte: DE LA ROSA, 2012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Resultados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6021288"/>
          </a:xfrm>
        </p:spPr>
        <p:txBody>
          <a:bodyPr>
            <a:normAutofit/>
          </a:bodyPr>
          <a:lstStyle/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221491" y="423741"/>
          <a:ext cx="4242435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9937729"/>
              </p:ext>
            </p:extLst>
          </p:nvPr>
        </p:nvGraphicFramePr>
        <p:xfrm>
          <a:off x="1475656" y="2132856"/>
          <a:ext cx="5718437" cy="378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67544" y="5784358"/>
            <a:ext cx="82444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Figura 10 – Número de tratamentos concluídos pelo cirurgião-dentista da  	UBS Planalto. Pelotas, RS, 2012 (n=51)</a:t>
            </a: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Fonte: DE LA ROSA, 2012.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7602" y="836712"/>
            <a:ext cx="694408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76" indent="-265176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BR" sz="2300" dirty="0" smtClean="0"/>
              <a:t>Meta -</a:t>
            </a:r>
            <a:r>
              <a:rPr lang="pt-BR" sz="2300" dirty="0"/>
              <a:t>70%</a:t>
            </a:r>
          </a:p>
          <a:p>
            <a:pPr marL="265176" indent="-265176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BR" sz="2300" dirty="0" smtClean="0"/>
              <a:t>28 crianças concluíram tratamento - 54,9</a:t>
            </a:r>
            <a:r>
              <a:rPr lang="pt-BR" sz="2300" dirty="0"/>
              <a:t>%</a:t>
            </a:r>
          </a:p>
          <a:p>
            <a:pPr marL="265176" indent="-265176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BR" sz="2300" dirty="0"/>
              <a:t>15 (29%)- segunda </a:t>
            </a:r>
            <a:r>
              <a:rPr lang="pt-BR" sz="2300" dirty="0" smtClean="0"/>
              <a:t>revisão</a:t>
            </a:r>
            <a:endParaRPr lang="pt-BR" sz="23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Introdução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7992888" cy="41879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UBS Planalto - Sant’Ana do Livramento/RS- 10ª coordenadoria;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Ausência de programa de prevenção em saúde bucal dirigida a crianças menores de 5 anos;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Quanto mais cedo forem adquiridas informações aos hábitos de higiene e alimentação, menor será o risco de instalação de futuros problemas bucais.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Resultados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6021288"/>
          </a:xfrm>
        </p:spPr>
        <p:txBody>
          <a:bodyPr>
            <a:normAutofit/>
          </a:bodyPr>
          <a:lstStyle/>
          <a:p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1619672" y="2276872"/>
          <a:ext cx="568863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99592" y="5903892"/>
            <a:ext cx="7272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Figura 11 – Número de crianças que participaram da      	escovação orientada. Pelotas, RS, 2012 (n=51)</a:t>
            </a: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Fonte: DE ROSA, 2012.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12687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indent="-265176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BR" sz="2300" dirty="0"/>
              <a:t>Atividade educativa- Escovação orientada                   29 participaram (56%)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Resultados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6021288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Proporção de famílias que participaram das atividades de educação em </a:t>
            </a:r>
            <a:r>
              <a:rPr lang="pt-BR" sz="2400" dirty="0" smtClean="0"/>
              <a:t>saúde-71% primeiro mês e </a:t>
            </a:r>
            <a:r>
              <a:rPr lang="pt-BR" sz="2000" dirty="0" smtClean="0"/>
              <a:t>38% na segunda (consultório ).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Crianças com hábito mamadeira noturna - </a:t>
            </a:r>
            <a:r>
              <a:rPr lang="pt-BR" sz="2000" dirty="0" smtClean="0"/>
              <a:t>17 crianças (33%)  No final 7 abandonaram o hábito (17,41%).</a:t>
            </a:r>
          </a:p>
          <a:p>
            <a:pPr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Crianças com hábito da chupeta - </a:t>
            </a:r>
            <a:r>
              <a:rPr lang="pt-BR" sz="2000" dirty="0" smtClean="0"/>
              <a:t>14 crianças</a:t>
            </a:r>
          </a:p>
          <a:p>
            <a:pPr algn="just">
              <a:buNone/>
            </a:pPr>
            <a:r>
              <a:rPr lang="pt-BR" sz="2000" dirty="0" smtClean="0"/>
              <a:t> 	Após 4 meses, 5 abandonaram</a:t>
            </a:r>
          </a:p>
          <a:p>
            <a:pPr algn="just">
              <a:buNone/>
            </a:pPr>
            <a:r>
              <a:rPr lang="pt-BR" sz="2000" dirty="0"/>
              <a:t> </a:t>
            </a:r>
            <a:r>
              <a:rPr lang="pt-BR" sz="2000" dirty="0" smtClean="0"/>
              <a:t> 35% ainda possuem hábito.</a:t>
            </a:r>
          </a:p>
          <a:p>
            <a:pPr>
              <a:buNone/>
            </a:pPr>
            <a:endParaRPr lang="pt-BR" sz="2600" dirty="0" smtClean="0"/>
          </a:p>
          <a:p>
            <a:pPr>
              <a:buNone/>
            </a:pPr>
            <a:endParaRPr lang="pt-BR" sz="2600" dirty="0" smtClean="0"/>
          </a:p>
          <a:p>
            <a:pPr>
              <a:buNone/>
            </a:pPr>
            <a:endParaRPr lang="pt-BR" sz="2000" dirty="0" smtClean="0"/>
          </a:p>
          <a:p>
            <a:endParaRPr lang="pt-BR" sz="2000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021288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b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Figura 14- Proporção de crianças menores de 5 anos de idade com placa bacteriana. Pelotas,2012 (n=51). </a:t>
            </a:r>
            <a:b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lang="pt-BR" sz="1800" b="0" dirty="0" smtClean="0"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          Fonte: DE LA ROSA, 2012.</a:t>
            </a:r>
            <a:endParaRPr lang="pt-BR" sz="1800" b="0" dirty="0"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3892" y="529046"/>
            <a:ext cx="7427168" cy="174652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500" dirty="0" smtClean="0"/>
              <a:t>15 crianças com placa bacteriana</a:t>
            </a:r>
          </a:p>
          <a:p>
            <a:r>
              <a:rPr lang="pt-BR" sz="2500" dirty="0" smtClean="0"/>
              <a:t>Final da intervenção:2 crianças (93,9%)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endParaRPr lang="pt-BR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endParaRPr lang="pt-BR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endParaRPr lang="pt-BR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endParaRPr lang="pt-BR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endParaRPr lang="pt-BR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endParaRPr lang="pt-BR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endParaRPr lang="pt-BR" sz="16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endParaRPr lang="pt-BR" sz="16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403648" y="2204864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95536" y="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Discussão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183880" cy="46085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           </a:t>
            </a:r>
            <a:r>
              <a:rPr lang="pt-BR" sz="2600" b="1" dirty="0" smtClean="0"/>
              <a:t>IMPORTÂNCIA DA INTERVENÇÃO</a:t>
            </a:r>
          </a:p>
          <a:p>
            <a:pPr algn="just"/>
            <a:r>
              <a:rPr lang="pt-BR" sz="2600" dirty="0" smtClean="0"/>
              <a:t>Ampliação no atendimento odontológico das crianças de 0 a 5 anos de idade;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Acesso crianças/pais a atividades educativas;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Início do registro de dados;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Maior capacitação dos profissionais;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Melhor integração entre membros da equipe e equipe/comunidade.</a:t>
            </a:r>
          </a:p>
          <a:p>
            <a:pPr algn="just">
              <a:buNone/>
            </a:pPr>
            <a:endParaRPr lang="pt-BR" sz="26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9168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Discussão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b="1" dirty="0" smtClean="0"/>
              <a:t>    </a:t>
            </a:r>
            <a:r>
              <a:rPr lang="pt-BR" sz="2600" b="1" dirty="0" smtClean="0"/>
              <a:t>VIABILIDADE DA INTERVEÇÃO E ADAPTAÇÕES NECESSÁRIAS</a:t>
            </a:r>
          </a:p>
          <a:p>
            <a:pPr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Intensificar /melhorar divulgação;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Estender benefícios a outros grupos;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Melhorar estrutura da UBS – transferir consultório dentário.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8183880" cy="4187952"/>
          </a:xfrm>
        </p:spPr>
        <p:txBody>
          <a:bodyPr/>
          <a:lstStyle/>
          <a:p>
            <a:pPr algn="just"/>
            <a:r>
              <a:rPr lang="pt-BR" sz="2600" dirty="0"/>
              <a:t>Novo modelo de </a:t>
            </a:r>
            <a:r>
              <a:rPr lang="pt-BR" sz="2600" dirty="0" smtClean="0"/>
              <a:t>atendimento</a:t>
            </a:r>
            <a:r>
              <a:rPr lang="pt-BR" sz="2400" dirty="0" smtClean="0"/>
              <a:t>/mudança de postura profissional;</a:t>
            </a:r>
            <a:endParaRPr lang="pt-BR" sz="2600" dirty="0" smtClean="0"/>
          </a:p>
          <a:p>
            <a:pPr algn="just"/>
            <a:endParaRPr lang="pt-BR" sz="2600" dirty="0"/>
          </a:p>
          <a:p>
            <a:pPr algn="just"/>
            <a:r>
              <a:rPr lang="pt-BR" sz="2600" dirty="0" smtClean="0"/>
              <a:t>Reciclagem /atualização profissional;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 Integração equipe UBS /Interação profissionais da área odontológica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Diagnóstico e planejamento corretos.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Reflexão crítica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Reflexão crítica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7920880" cy="4320480"/>
          </a:xfrm>
        </p:spPr>
        <p:txBody>
          <a:bodyPr>
            <a:normAutofit/>
          </a:bodyPr>
          <a:lstStyle/>
          <a:p>
            <a:r>
              <a:rPr lang="pt-BR" sz="2600" dirty="0" smtClean="0"/>
              <a:t>Confirmação da escolha da intervenção/ necessidade da comunidade;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Necessidade de ampliar para todas crianças da comunidade /núcleo familiar</a:t>
            </a:r>
          </a:p>
          <a:p>
            <a:pPr algn="just"/>
            <a:endParaRPr lang="pt-BR" sz="2600" dirty="0" smtClean="0"/>
          </a:p>
          <a:p>
            <a:pPr algn="just"/>
            <a:endParaRPr lang="pt-BR" sz="2600" dirty="0" smtClean="0"/>
          </a:p>
          <a:p>
            <a:pPr algn="just">
              <a:buNone/>
            </a:pPr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Referências Bibliográficas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60851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dirty="0" smtClean="0"/>
              <a:t>BÕNECKER, M. J. ; GUEDES PINTO, A. C. WALTER, L. R. F. Prevalência, distribuição e grau de afecção da cárie dentária em crianças de 0 a 36 meses de idade. Rev. </a:t>
            </a:r>
            <a:r>
              <a:rPr lang="pt-BR" dirty="0" err="1" smtClean="0"/>
              <a:t>Assoc</a:t>
            </a:r>
            <a:r>
              <a:rPr lang="pt-BR" dirty="0" smtClean="0"/>
              <a:t>. Paul. Cir. </a:t>
            </a:r>
            <a:r>
              <a:rPr lang="pt-BR" dirty="0" err="1" smtClean="0"/>
              <a:t>Dent</a:t>
            </a:r>
            <a:r>
              <a:rPr lang="pt-BR" dirty="0" smtClean="0"/>
              <a:t>. ; 51 (6): 535 – 40. Nov.-dez. 1997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BRASIL, Ministério da Saúde- Programa de gestão do Bolsa família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CHAVES, M. M.. Odontologia social. 3ª ed. RJ, Artes médicas, 1996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PRADO, S. U. do ; </a:t>
            </a:r>
            <a:r>
              <a:rPr lang="pt-BR" dirty="0" err="1" smtClean="0"/>
              <a:t>J.R.</a:t>
            </a:r>
            <a:r>
              <a:rPr lang="pt-BR" dirty="0" smtClean="0"/>
              <a:t> M.; MESTIERES J. R, W. Epidemiologia da cárie na dentição decídua em pré escolares do município de </a:t>
            </a:r>
            <a:r>
              <a:rPr lang="pt-BR" dirty="0" err="1" smtClean="0"/>
              <a:t>Brodwski-SP</a:t>
            </a:r>
            <a:r>
              <a:rPr lang="pt-BR" dirty="0" smtClean="0"/>
              <a:t>. </a:t>
            </a:r>
            <a:r>
              <a:rPr lang="en-US" dirty="0" smtClean="0"/>
              <a:t>Ver.  ABO </a:t>
            </a:r>
            <a:r>
              <a:rPr lang="en-US" dirty="0" err="1" smtClean="0"/>
              <a:t>Nac</a:t>
            </a:r>
            <a:r>
              <a:rPr lang="en-US" dirty="0" smtClean="0"/>
              <a:t>. 11 (6): 343-349. </a:t>
            </a:r>
            <a:r>
              <a:rPr lang="en-US" dirty="0" err="1" smtClean="0"/>
              <a:t>Dez</a:t>
            </a:r>
            <a:r>
              <a:rPr lang="en-US" dirty="0" smtClean="0"/>
              <a:t>. 2003 – Jan .2004</a:t>
            </a:r>
            <a:endParaRPr lang="pt-BR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RIHS, L. B. ET all. </a:t>
            </a:r>
            <a:r>
              <a:rPr lang="pt-BR" dirty="0" smtClean="0"/>
              <a:t>Atividade de cárie na dentição decídua- Indaiatuba – SP, Brasil, 2004. </a:t>
            </a:r>
            <a:r>
              <a:rPr lang="pt-BR" dirty="0" err="1" smtClean="0"/>
              <a:t>Cod</a:t>
            </a:r>
            <a:r>
              <a:rPr lang="pt-BR" dirty="0" smtClean="0"/>
              <a:t>. Saúde Pública, RJ 23 (3): 593- 600. Março. , 2007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PROTOCOLO Integrado de Atenção à Saúde bucal- Curitiba, 2004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TOMITA, N. BEJELLA. </a:t>
            </a:r>
            <a:r>
              <a:rPr lang="pt-BR" dirty="0" err="1" smtClean="0"/>
              <a:t>V.T.</a:t>
            </a:r>
            <a:r>
              <a:rPr lang="pt-BR" dirty="0" smtClean="0"/>
              <a:t>; LOPES, E. S.; FRANCO, L. </a:t>
            </a:r>
            <a:r>
              <a:rPr lang="pt-BR" dirty="0" err="1" smtClean="0"/>
              <a:t>J.</a:t>
            </a:r>
            <a:r>
              <a:rPr lang="pt-BR" dirty="0" smtClean="0"/>
              <a:t>Prevalência da cárie dentária em crianças na faixa de 0 a 6 nos matriculados em creches: importância de fatores sócio- econômicos. Ver. Saúde Pública. 1996, vol. 30, n. 5, PP.413-420.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Objetivo Geral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7920880" cy="4187952"/>
          </a:xfrm>
        </p:spPr>
        <p:txBody>
          <a:bodyPr/>
          <a:lstStyle/>
          <a:p>
            <a:pPr algn="just"/>
            <a:r>
              <a:rPr lang="pt-BR" dirty="0" smtClean="0"/>
              <a:t>Qualificar a atenção à saúde bucal em crianças de 0 a 5 anos de idade, vinculadas à UBS Planalto, beneficiarias do Programa de gestão do Bolsa Família.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1- Chamada nutricional- PBF.</a:t>
            </a:r>
          </a:p>
        </p:txBody>
      </p:sp>
      <p:pic>
        <p:nvPicPr>
          <p:cNvPr id="4" name="Espaço Reservado para Conteúdo 3" descr="C:\Users\ROSAURA\Desktop\palestra\2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132923" cy="477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Objetivos específicos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59"/>
            <a:ext cx="7560840" cy="4724077"/>
          </a:xfrm>
        </p:spPr>
        <p:txBody>
          <a:bodyPr>
            <a:normAutofit/>
          </a:bodyPr>
          <a:lstStyle/>
          <a:p>
            <a:pPr lvl="0" algn="just"/>
            <a:r>
              <a:rPr lang="pt-BR" sz="2600" dirty="0" smtClean="0"/>
              <a:t>Melhorar a adesão e qualidade do atendimento odontológico;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Promover a saúde bucal;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Melhorar o registro de informações.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Metas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59"/>
            <a:ext cx="7920880" cy="4724077"/>
          </a:xfrm>
        </p:spPr>
        <p:txBody>
          <a:bodyPr>
            <a:normAutofit/>
          </a:bodyPr>
          <a:lstStyle/>
          <a:p>
            <a:pPr lvl="0" algn="just"/>
            <a:r>
              <a:rPr lang="pt-BR" sz="2600" dirty="0" smtClean="0"/>
              <a:t>Cadastrar e ampliar primeira consulta em 70% das crianças;</a:t>
            </a:r>
          </a:p>
          <a:p>
            <a:pPr lvl="0" algn="just"/>
            <a:endParaRPr lang="pt-BR" sz="2600" dirty="0" smtClean="0"/>
          </a:p>
          <a:p>
            <a:pPr lvl="0" algn="just"/>
            <a:r>
              <a:rPr lang="pt-BR" sz="2600" dirty="0" smtClean="0"/>
              <a:t>Ampliar em 80% tratamentos concluídos;</a:t>
            </a:r>
          </a:p>
          <a:p>
            <a:pPr lvl="0" algn="just"/>
            <a:endParaRPr lang="pt-BR" sz="2600" dirty="0" smtClean="0"/>
          </a:p>
          <a:p>
            <a:pPr lvl="0" algn="just"/>
            <a:r>
              <a:rPr lang="pt-BR" sz="2600" dirty="0" smtClean="0"/>
              <a:t>Ampliar as atividades de educação em saúde bucal 70% - crianças e família;</a:t>
            </a:r>
          </a:p>
          <a:p>
            <a:pPr lvl="0" algn="just"/>
            <a:endParaRPr lang="pt-BR" sz="2600" dirty="0" smtClean="0"/>
          </a:p>
          <a:p>
            <a:pPr lvl="0" algn="just"/>
            <a:r>
              <a:rPr lang="pt-BR" sz="2600" dirty="0" smtClean="0"/>
              <a:t>Manter fichas de acompanhamento - 70%.</a:t>
            </a:r>
          </a:p>
          <a:p>
            <a:pPr lvl="0" algn="just"/>
            <a:endParaRPr lang="pt-BR" sz="2600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Metodologia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24744"/>
            <a:ext cx="8183880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ctr">
              <a:buNone/>
            </a:pPr>
            <a:r>
              <a:rPr lang="pt-BR" dirty="0" smtClean="0"/>
              <a:t>Protocolo Integrado de Atenção à saúde Bucal – Curitiba, 2004.</a:t>
            </a:r>
          </a:p>
          <a:p>
            <a:pPr algn="just">
              <a:buNone/>
            </a:pPr>
            <a:endParaRPr lang="pt-BR" sz="2300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sz="2300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Metodologia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24744"/>
            <a:ext cx="8183880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     Ampliar a cobertura /adesão ao atendimento odontológico</a:t>
            </a:r>
            <a:endParaRPr lang="pt-BR" dirty="0" smtClean="0"/>
          </a:p>
          <a:p>
            <a:pPr algn="just"/>
            <a:r>
              <a:rPr lang="pt-BR" sz="2400" dirty="0" smtClean="0"/>
              <a:t>Reunião com </a:t>
            </a:r>
            <a:r>
              <a:rPr lang="pt-BR" sz="2400" dirty="0" smtClean="0"/>
              <a:t>gestores </a:t>
            </a:r>
            <a:r>
              <a:rPr lang="pt-BR" sz="2400" dirty="0" smtClean="0"/>
              <a:t>e equipe;</a:t>
            </a:r>
          </a:p>
          <a:p>
            <a:pPr algn="just"/>
            <a:r>
              <a:rPr lang="pt-BR" sz="2400" dirty="0" smtClean="0"/>
              <a:t>Chamada nutricional- PBF.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 </a:t>
            </a:r>
            <a:r>
              <a:rPr lang="pt-BR" sz="2400" dirty="0" smtClean="0"/>
              <a:t>         </a:t>
            </a:r>
            <a:r>
              <a:rPr lang="pt-BR" dirty="0" smtClean="0"/>
              <a:t>Promoção em saúde bucal</a:t>
            </a:r>
          </a:p>
          <a:p>
            <a:pPr algn="just"/>
            <a:r>
              <a:rPr lang="pt-BR" dirty="0" smtClean="0"/>
              <a:t> </a:t>
            </a:r>
            <a:r>
              <a:rPr lang="pt-BR" sz="2400" dirty="0" smtClean="0"/>
              <a:t>1 ª atividade educativa </a:t>
            </a:r>
            <a:r>
              <a:rPr lang="pt-BR" dirty="0" smtClean="0"/>
              <a:t>– </a:t>
            </a:r>
            <a:r>
              <a:rPr lang="pt-BR" sz="2200" dirty="0" smtClean="0"/>
              <a:t>encontro com pais/ responsáveis; atividade  na creche local.</a:t>
            </a:r>
            <a:endParaRPr lang="pt-BR" sz="2900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sz="2300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Escovação orientada.</a:t>
            </a: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Exames clínicos – tratamento curativo e preenchimento ficha de hábitos </a:t>
            </a:r>
            <a:r>
              <a:rPr lang="pt-BR" sz="2400" dirty="0" smtClean="0"/>
              <a:t>bucais.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2ª atividade educativa – realizada no consultório </a:t>
            </a:r>
            <a:r>
              <a:rPr lang="pt-BR" sz="2400" dirty="0" smtClean="0"/>
              <a:t>dentário.</a:t>
            </a: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Registro de informações- inexistência de registros </a:t>
            </a:r>
            <a:r>
              <a:rPr lang="pt-BR" sz="2400" dirty="0" smtClean="0"/>
              <a:t>anteriores.</a:t>
            </a:r>
            <a:endParaRPr lang="pt-BR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976</TotalTime>
  <Words>1042</Words>
  <Application>Microsoft Office PowerPoint</Application>
  <PresentationFormat>Apresentação na tela (4:3)</PresentationFormat>
  <Paragraphs>301</Paragraphs>
  <Slides>27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Aspecto</vt:lpstr>
      <vt:lpstr>Qualificação da Atenção à Saúde Bucal de Crianças com até cinco anos de idade, beneficiárias do Programa Bolsa Família, vinculadas à Unidade de Saúde Planalto, Santana do Livramento/ RS</vt:lpstr>
      <vt:lpstr>Introdução </vt:lpstr>
      <vt:lpstr>Objetivo Geral </vt:lpstr>
      <vt:lpstr>Figura 1- Chamada nutricional- PBF.</vt:lpstr>
      <vt:lpstr>Objetivos específicos </vt:lpstr>
      <vt:lpstr>Metas </vt:lpstr>
      <vt:lpstr>Metodologia </vt:lpstr>
      <vt:lpstr>Metodologia </vt:lpstr>
      <vt:lpstr>Slide 9</vt:lpstr>
      <vt:lpstr> </vt:lpstr>
      <vt:lpstr>Figura 3- Atividade educativa.</vt:lpstr>
      <vt:lpstr>Figura 4- Primeiros cuidados.</vt:lpstr>
      <vt:lpstr>Slide 13</vt:lpstr>
      <vt:lpstr>Figura 6- Escovação orientada.</vt:lpstr>
      <vt:lpstr>Resultados</vt:lpstr>
      <vt:lpstr>Resultados </vt:lpstr>
      <vt:lpstr>Resultados </vt:lpstr>
      <vt:lpstr>Resultados</vt:lpstr>
      <vt:lpstr>Resultados </vt:lpstr>
      <vt:lpstr>Resultados </vt:lpstr>
      <vt:lpstr>Resultados </vt:lpstr>
      <vt:lpstr>         Figura 14- Proporção de crianças menores de 5 anos de idade com placa bacteriana. Pelotas,2012 (n=51).                                                                           Fonte: DE LA ROSA, 2012.</vt:lpstr>
      <vt:lpstr>Discussão </vt:lpstr>
      <vt:lpstr>Discussão </vt:lpstr>
      <vt:lpstr>Slide 25</vt:lpstr>
      <vt:lpstr>Reflexão crítica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à Saúde Bucal de Crianças com até cinco anos de idade, beneficiárias do Programa Bolsa Família, vinculadas à Unidade de Saúde Planalto, Santana do Livramento/ RS</dc:title>
  <dc:creator>ROSAURA</dc:creator>
  <cp:lastModifiedBy>ROSAURA</cp:lastModifiedBy>
  <cp:revision>107</cp:revision>
  <dcterms:created xsi:type="dcterms:W3CDTF">2012-11-04T18:17:28Z</dcterms:created>
  <dcterms:modified xsi:type="dcterms:W3CDTF">2012-11-25T17:18:53Z</dcterms:modified>
</cp:coreProperties>
</file>