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21"/>
  </p:notesMasterIdLst>
  <p:handoutMasterIdLst>
    <p:handoutMasterId r:id="rId22"/>
  </p:handoutMasterIdLst>
  <p:sldIdLst>
    <p:sldId id="285" r:id="rId2"/>
    <p:sldId id="274" r:id="rId3"/>
    <p:sldId id="257" r:id="rId4"/>
    <p:sldId id="283" r:id="rId5"/>
    <p:sldId id="266" r:id="rId6"/>
    <p:sldId id="267" r:id="rId7"/>
    <p:sldId id="268" r:id="rId8"/>
    <p:sldId id="277" r:id="rId9"/>
    <p:sldId id="280" r:id="rId10"/>
    <p:sldId id="279" r:id="rId11"/>
    <p:sldId id="281" r:id="rId12"/>
    <p:sldId id="278" r:id="rId13"/>
    <p:sldId id="271" r:id="rId14"/>
    <p:sldId id="276" r:id="rId15"/>
    <p:sldId id="270" r:id="rId16"/>
    <p:sldId id="273" r:id="rId17"/>
    <p:sldId id="282" r:id="rId18"/>
    <p:sldId id="28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ILTON SILVA" initials="AS" lastIdx="7" clrIdx="0">
    <p:extLst>
      <p:ext uri="{19B8F6BF-5375-455C-9EA6-DF929625EA0E}">
        <p15:presenceInfo xmlns:p15="http://schemas.microsoft.com/office/powerpoint/2012/main" userId="2e6c07f48ca820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0" autoAdjust="0"/>
    <p:restoredTop sz="94434" autoAdjust="0"/>
  </p:normalViewPr>
  <p:slideViewPr>
    <p:cSldViewPr>
      <p:cViewPr varScale="1">
        <p:scale>
          <a:sx n="70" d="100"/>
          <a:sy n="70" d="100"/>
        </p:scale>
        <p:origin x="6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C\Rose\P&#243;s-Gradua&#231;&#227;o\UNASUS\Enviado%20Unid%204\Graficos%20CA%20de%20mama%20e%20colo%20apresent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C\Rose\P&#243;s-Gradua&#231;&#227;o\UNASUS\Enviado%20Unid%204\Graficos%20CA%20de%20mama%20e%20colo%20apresent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CA de </a:t>
            </a:r>
            <a:r>
              <a:rPr lang="en-US" sz="2400" dirty="0" err="1"/>
              <a:t>Colo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'[Graficos CA de mama e colo apresentação.xlsx]Plan1'!$E$1:$F$1</c:f>
              <c:strCache>
                <c:ptCount val="2"/>
                <c:pt idx="0">
                  <c:v>Indic. Inicial</c:v>
                </c:pt>
                <c:pt idx="1">
                  <c:v>Indic. Final</c:v>
                </c:pt>
              </c:strCache>
            </c:strRef>
          </c:cat>
          <c:val>
            <c:numRef>
              <c:f>'[Graficos CA de mama e colo apresentação.xlsx]Plan1'!$E$2:$F$2</c:f>
              <c:numCache>
                <c:formatCode>General</c:formatCode>
                <c:ptCount val="2"/>
                <c:pt idx="0">
                  <c:v>76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7847664"/>
        <c:axId val="167848056"/>
      </c:barChart>
      <c:catAx>
        <c:axId val="16784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7848056"/>
        <c:crosses val="autoZero"/>
        <c:auto val="1"/>
        <c:lblAlgn val="ctr"/>
        <c:lblOffset val="100"/>
        <c:noMultiLvlLbl val="0"/>
      </c:catAx>
      <c:valAx>
        <c:axId val="167848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784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CA de Mama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'[Graficos CA de mama e colo apresentação.xlsx]Plan1'!$A$1:$B$1</c:f>
              <c:strCache>
                <c:ptCount val="2"/>
                <c:pt idx="0">
                  <c:v>Indic. Inicial</c:v>
                </c:pt>
                <c:pt idx="1">
                  <c:v>Indic. Final</c:v>
                </c:pt>
              </c:strCache>
            </c:strRef>
          </c:cat>
          <c:val>
            <c:numRef>
              <c:f>'[Graficos CA de mama e colo apresentação.xlsx]Plan1'!$A$2:$B$2</c:f>
              <c:numCache>
                <c:formatCode>General</c:formatCode>
                <c:ptCount val="2"/>
                <c:pt idx="0">
                  <c:v>27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7848840"/>
        <c:axId val="167849232"/>
      </c:barChart>
      <c:catAx>
        <c:axId val="167848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7849232"/>
        <c:crosses val="autoZero"/>
        <c:auto val="1"/>
        <c:lblAlgn val="ctr"/>
        <c:lblOffset val="100"/>
        <c:noMultiLvlLbl val="0"/>
      </c:catAx>
      <c:valAx>
        <c:axId val="167849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7848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D3998-8D53-4B27-B7E8-466C68BF55B2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565F-C379-48FB-ABBA-0E52C44ECC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75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521E-FB26-4DD2-A84F-40BE4FBBECD9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EDA4-1AF1-4316-A155-A7499A57E5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0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1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6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8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1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DA4-1AF1-4316-A155-A7499A57E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FBDA-57CB-4DAA-807D-F6D60334864A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0D70-A09E-42E4-B5AF-DF19E64BC92F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9274-F120-458F-89B7-A26FFC0FF034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E796-D020-4897-91AF-5B4F2CAB1BE7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E4F8-6CAE-4FF9-A8EB-01241F8E3296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239-07BB-4244-B752-5B9B256683E5}" type="datetime1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E2AA-D2C2-4148-B402-14E2BF054771}" type="datetime1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95F1-4F2B-41AE-B312-F0F2DA76A7B0}" type="datetime1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69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7F2-2315-474D-8A3F-37D5B2C3BE23}" type="datetime1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F626-CF37-4EC1-96FA-21DD50BE87D9}" type="datetime1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BBD-5A20-4260-957B-EA87B40808A2}" type="datetime1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95F1-4F2B-41AE-B312-F0F2DA76A7B0}" type="datetime1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2E19-011D-4FD9-8987-53E285551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</a:t>
            </a:fld>
            <a:endParaRPr lang="en-US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73" y="386849"/>
            <a:ext cx="1927126" cy="17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386849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UNIVERSIDADE ABERTA DO SUS – UNASUS</a:t>
            </a:r>
          </a:p>
          <a:p>
            <a:r>
              <a:rPr lang="pt-BR" sz="1400" dirty="0"/>
              <a:t>UNIVERSIDADE FEDERAL DE PELOTAS</a:t>
            </a:r>
          </a:p>
          <a:p>
            <a:r>
              <a:rPr lang="pt-BR" sz="1400" dirty="0"/>
              <a:t>ESPECIALIZAÇÃO EM SAÚDE DA FAMÍLIA</a:t>
            </a:r>
          </a:p>
          <a:p>
            <a:r>
              <a:rPr lang="pt-BR" sz="1400" dirty="0"/>
              <a:t>MODALIDADE À DISTÂNCIA</a:t>
            </a:r>
          </a:p>
          <a:p>
            <a:r>
              <a:rPr lang="pt-BR" sz="1400" dirty="0"/>
              <a:t>TURMA </a:t>
            </a:r>
            <a:r>
              <a:rPr lang="pt-BR" sz="1400" dirty="0" smtClean="0"/>
              <a:t>3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559791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ATENÇÃO À SAÚDE DA MULHER: QUALIFICAÇÃO DO PROGRAMA DE RASTREAMENTO DO CÂNCER DO COLO DO ÚTERO E DE MAMA NA UNIDADE DE SAÚDE DA FAMÍLIA SÃO JOSÉ - </a:t>
            </a:r>
            <a:r>
              <a:rPr lang="pt-BR" sz="2400" b="1" dirty="0" smtClean="0"/>
              <a:t>CURITIBA/PR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95881" y="4571247"/>
            <a:ext cx="30525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ROSELY </a:t>
            </a:r>
            <a:r>
              <a:rPr lang="pt-BR" b="1" dirty="0" smtClean="0"/>
              <a:t>AP. M. </a:t>
            </a:r>
            <a:r>
              <a:rPr lang="pt-BR" b="1" dirty="0"/>
              <a:t>WOLTMANN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sz="1400" b="1" dirty="0"/>
              <a:t>ORIENTADOR</a:t>
            </a:r>
            <a:endParaRPr lang="pt-BR" sz="1400" dirty="0"/>
          </a:p>
          <a:p>
            <a:r>
              <a:rPr lang="pt-BR" sz="1400" b="1" dirty="0"/>
              <a:t>JOSÉ ADAILTON DA SILVA</a:t>
            </a:r>
            <a:endParaRPr lang="pt-BR" sz="1400" dirty="0"/>
          </a:p>
          <a:p>
            <a:r>
              <a:rPr lang="pt-BR" sz="1400" b="1" dirty="0"/>
              <a:t> </a:t>
            </a:r>
            <a:endParaRPr lang="pt-BR" sz="1400" dirty="0"/>
          </a:p>
          <a:p>
            <a:r>
              <a:rPr lang="pt-BR" sz="1400" b="1" dirty="0"/>
              <a:t>PELOTAS, </a:t>
            </a:r>
            <a:r>
              <a:rPr lang="pt-BR" sz="1400" b="1" dirty="0" smtClean="0"/>
              <a:t>RS</a:t>
            </a:r>
            <a:r>
              <a:rPr lang="pt-BR" sz="1400" dirty="0"/>
              <a:t> </a:t>
            </a:r>
            <a:r>
              <a:rPr lang="pt-BR" sz="1400" dirty="0" smtClean="0"/>
              <a:t>              </a:t>
            </a:r>
            <a:r>
              <a:rPr lang="pt-BR" sz="1400" b="1" dirty="0" smtClean="0"/>
              <a:t>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818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Objetivos, Metas e 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41865" y="2227329"/>
            <a:ext cx="758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3. Mapear as mulheres de </a:t>
            </a:r>
            <a:r>
              <a:rPr lang="pt-BR" sz="2400" dirty="0" smtClean="0"/>
              <a:t>risco em 100% da faixa etária alvo</a:t>
            </a:r>
            <a:endParaRPr lang="pt-BR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475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579" y="3522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4315" y="3187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69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" y="3645024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113386" y="5829941"/>
            <a:ext cx="9073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6</a:t>
            </a:r>
            <a:r>
              <a:rPr kumimoji="0" lang="pt-BR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: </a:t>
            </a: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Proporção de mulheres na faixa etária com avaliação de risco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câncer de colo uterino</a:t>
            </a:r>
            <a:endParaRPr kumimoji="0" lang="pt-BR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2579" y="25732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2" name="Imagem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0" y="3645023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40961" y="5866259"/>
            <a:ext cx="9037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15 : Proporção de mulheres na faixa etária com avaliação de risco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câncer de mama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Objetivos, Metas e 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41865" y="2227329"/>
            <a:ext cx="758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4. Melhorar registros das </a:t>
            </a:r>
            <a:r>
              <a:rPr lang="pt-BR" sz="2400" dirty="0" smtClean="0"/>
              <a:t>informações em 100%</a:t>
            </a:r>
            <a:endParaRPr lang="pt-BR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475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579" y="3522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32061" y="32598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61" y="3717032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31188" y="5909210"/>
            <a:ext cx="9289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16 : Proporção de mulheres entre 50 e 69 com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registro do resultado da(s) mamografia(s) na ficha-espelho ou prontuário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7544" y="32640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4" name="Imagem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1201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083758" y="5901948"/>
            <a:ext cx="92078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3:</a:t>
            </a:r>
            <a:r>
              <a:rPr kumimoji="0" lang="pt-BR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Proporção de mulheres entre 25 e 64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registro do resultado do último CP na ficha-espelho ou prontuário</a:t>
            </a:r>
            <a:endParaRPr kumimoji="0" lang="pt-BR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Objetivos, Metas e 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41865" y="2227329"/>
            <a:ext cx="758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5. Promoção da </a:t>
            </a:r>
            <a:r>
              <a:rPr lang="pt-BR" sz="2400" dirty="0" smtClean="0"/>
              <a:t>saúde em 100%.</a:t>
            </a:r>
            <a:endParaRPr lang="pt-BR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475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579" y="3522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32579" y="30656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3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79" y="3522887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30964" y="5685062"/>
            <a:ext cx="91085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18 :</a:t>
            </a:r>
            <a:r>
              <a:rPr kumimoji="0" lang="pt-BR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Proporção de mulheres entre 50 e 69 anos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receberam orientação sobre os fatores de risco para câncer de mama</a:t>
            </a:r>
            <a:endParaRPr kumimoji="0" lang="pt-BR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8631" y="3018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6" name="Imagem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1" y="3475856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2071681" y="5698743"/>
            <a:ext cx="8965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9 : Proporção de mulheres entre 25 e 64 anos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receberam orientação sobre detecção precoce de CA de colo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90949199"/>
              </p:ext>
            </p:extLst>
          </p:nvPr>
        </p:nvGraphicFramePr>
        <p:xfrm>
          <a:off x="0" y="2420888"/>
          <a:ext cx="4572000" cy="39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20981392"/>
              </p:ext>
            </p:extLst>
          </p:nvPr>
        </p:nvGraphicFramePr>
        <p:xfrm>
          <a:off x="4572000" y="2420888"/>
          <a:ext cx="4572000" cy="39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12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Aspectos Qualitativos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79566" y="2420888"/>
            <a:ext cx="7831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Vinculo com a Comunidade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Estabelecer da </a:t>
            </a:r>
            <a:r>
              <a:rPr lang="pt-BR" sz="2400" dirty="0" err="1" smtClean="0"/>
              <a:t>co-responsabilidade</a:t>
            </a:r>
            <a:endParaRPr lang="pt-B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Informação para um bem maior, a saúde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Aumento da cobertura nos exames, garantia de tratamento para quem precisar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854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Discussão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2132856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Importância da intervenção :</a:t>
            </a:r>
          </a:p>
          <a:p>
            <a:endParaRPr lang="pt-B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Estabelecimento do vínculo Comunidade/Equipe através do CLS e ACS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Garantia de qualidade de vida à Mulher e mais informação promovendo hábitos mais saudáveis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6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Discussão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132856"/>
            <a:ext cx="82809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Incorporação da intervenção na rotina:</a:t>
            </a:r>
          </a:p>
          <a:p>
            <a:endParaRPr lang="pt-B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Abordagem sobre estes exames e atualizações em qualquer consulta da mulher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Oferta diária da agenda médica e da enfermeira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Agendamento mensal do sábado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Atualização dos serviços prestados nas reuniões do CLS.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3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Reflexão crítica sobre seu processo de aprendizado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99592" y="2610683"/>
            <a:ext cx="7437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As expectativas vão deixando a forma abstrata a medida que o trabalho de intervenção vai se concretizando e mostrando seus resultados claros e surpreendentes.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Um incentivo excepcional à prática profissional.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/>
              <a:t>Valorizar o trabalho em equipe, buscar apoio da comunidade, do CLS, dos gestores e dos ACS.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Bibliografia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99592" y="1628800"/>
            <a:ext cx="7437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pt-BR" dirty="0"/>
              <a:t>BRASIL. Ministério da Saúde. </a:t>
            </a:r>
            <a:r>
              <a:rPr lang="pt-BR" b="1" dirty="0"/>
              <a:t>CADERNOS DE ATENÇÃO BÁSICA Nº 13. </a:t>
            </a:r>
            <a:r>
              <a:rPr lang="pt-BR" dirty="0"/>
              <a:t>Controle dos Cânceres de Colo de Útero e da Mamas. Brasília: Ministério da Saúde; 2006.</a:t>
            </a:r>
          </a:p>
          <a:p>
            <a:pPr fontAlgn="auto"/>
            <a:r>
              <a:rPr lang="pt-BR" dirty="0"/>
              <a:t> </a:t>
            </a:r>
          </a:p>
          <a:p>
            <a:pPr fontAlgn="auto"/>
            <a:r>
              <a:rPr lang="pt-BR" dirty="0"/>
              <a:t>BRASIL. Ministério da Saúde. </a:t>
            </a:r>
            <a:r>
              <a:rPr lang="pt-BR" b="1" dirty="0"/>
              <a:t>DIRETRIZES BRASILEIRAS PARA O RASTREAMENTO DO CÂNCER DO COLO DO ÚTERO. </a:t>
            </a:r>
            <a:r>
              <a:rPr lang="pt-BR" dirty="0"/>
              <a:t>Instituto Nacional do Câncer (INCA) Rio de Janeiro: RJ; 2011.</a:t>
            </a:r>
          </a:p>
          <a:p>
            <a:pPr fontAlgn="auto"/>
            <a:r>
              <a:rPr lang="pt-BR" dirty="0"/>
              <a:t> </a:t>
            </a:r>
          </a:p>
          <a:p>
            <a:pPr fontAlgn="auto"/>
            <a:r>
              <a:rPr lang="pt-BR" dirty="0"/>
              <a:t>BRASIL. Ministério da Saúde. </a:t>
            </a:r>
            <a:r>
              <a:rPr lang="pt-BR" b="1" dirty="0"/>
              <a:t>ACOLHIMENTO À DEMANDA ESPONTÂNEA</a:t>
            </a:r>
            <a:r>
              <a:rPr lang="pt-BR" dirty="0"/>
              <a:t>. Cadernos de Atenção Básica, nr.28, volume I. Brasília: Ministério da Saúde; 2011.</a:t>
            </a:r>
          </a:p>
          <a:p>
            <a:pPr fontAlgn="auto"/>
            <a:r>
              <a:rPr lang="pt-BR" dirty="0"/>
              <a:t> </a:t>
            </a:r>
          </a:p>
          <a:p>
            <a:pPr fontAlgn="auto"/>
            <a:r>
              <a:rPr lang="pt-BR" dirty="0"/>
              <a:t>BRASIL. Ministério da Saúde. </a:t>
            </a:r>
            <a:r>
              <a:rPr lang="pt-BR" b="1" dirty="0"/>
              <a:t>ORIENTAÇÕES ACERCA DOS INDICADORES DA PACTUAÇÃO DE DIRETRIZES, OBJETIVOS E METAS 2012. </a:t>
            </a:r>
            <a:r>
              <a:rPr lang="pt-BR" dirty="0"/>
              <a:t>Brasília: Ministério da Saúde; versão 2012.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CURITIBA. Prefeitura Municipal. </a:t>
            </a:r>
            <a:r>
              <a:rPr lang="pt-BR" b="1" dirty="0"/>
              <a:t>Protocolo do Programa “Viva Mulher”</a:t>
            </a:r>
            <a:r>
              <a:rPr lang="pt-BR" dirty="0"/>
              <a:t>. Curitiba; 2008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9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19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1583797"/>
            <a:ext cx="5112568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Obrigada pela atenção !</a:t>
            </a:r>
            <a:endParaRPr lang="en-US" sz="4800" b="1" dirty="0">
              <a:ln w="6600">
                <a:solidFill>
                  <a:srgbClr val="0070C0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1" y="2852936"/>
            <a:ext cx="4379979" cy="3284984"/>
          </a:xfrm>
          <a:prstGeom prst="rect">
            <a:avLst/>
          </a:prstGeom>
        </p:spPr>
      </p:pic>
      <p:pic>
        <p:nvPicPr>
          <p:cNvPr id="9" name="Picture 2" descr="logo_saudeFami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0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99592" y="1772816"/>
            <a:ext cx="80114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Trabalhar em cima de duas das maiores causas de mortalidade das mulheres </a:t>
            </a:r>
            <a:r>
              <a:rPr lang="pt-BR" sz="2800" smtClean="0"/>
              <a:t>por </a:t>
            </a:r>
            <a:r>
              <a:rPr lang="pt-BR" sz="2800" smtClean="0"/>
              <a:t>câncer.</a:t>
            </a:r>
            <a:endParaRPr lang="pt-BR" sz="2800" dirty="0" smtClean="0"/>
          </a:p>
          <a:p>
            <a:r>
              <a:rPr lang="pt-BR" sz="2800" dirty="0" smtClean="0"/>
              <a:t>CA de Mama : 49 casos p/cada 100.000 mulheres</a:t>
            </a:r>
          </a:p>
          <a:p>
            <a:r>
              <a:rPr lang="pt-BR" sz="2800" dirty="0"/>
              <a:t>CA de </a:t>
            </a:r>
            <a:r>
              <a:rPr lang="pt-BR" sz="2800" dirty="0" smtClean="0"/>
              <a:t>Útero </a:t>
            </a:r>
            <a:r>
              <a:rPr lang="pt-BR" sz="2800" dirty="0"/>
              <a:t>: </a:t>
            </a:r>
            <a:r>
              <a:rPr lang="pt-BR" sz="2800" dirty="0" smtClean="0"/>
              <a:t>18 </a:t>
            </a:r>
            <a:r>
              <a:rPr lang="pt-BR" sz="2800" dirty="0"/>
              <a:t>casos </a:t>
            </a:r>
            <a:r>
              <a:rPr lang="pt-BR" sz="2800" dirty="0" smtClean="0"/>
              <a:t>p/cada </a:t>
            </a:r>
            <a:r>
              <a:rPr lang="pt-BR" sz="2800" dirty="0"/>
              <a:t>100.000 mulheres</a:t>
            </a:r>
          </a:p>
          <a:p>
            <a:endParaRPr lang="pt-BR" sz="2400" dirty="0"/>
          </a:p>
          <a:p>
            <a:r>
              <a:rPr lang="pt-BR" sz="2400" dirty="0" smtClean="0"/>
              <a:t>					</a:t>
            </a:r>
            <a:r>
              <a:rPr lang="pt-BR" sz="2800" u="sng" dirty="0" smtClean="0"/>
              <a:t>Curitiba  </a:t>
            </a:r>
          </a:p>
          <a:p>
            <a:endParaRPr lang="pt-BR" sz="2400" dirty="0" smtClean="0"/>
          </a:p>
          <a:p>
            <a:r>
              <a:rPr lang="pt-BR" sz="2400" dirty="0" smtClean="0"/>
              <a:t>			1,75 milhão de habitantes (2010)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111 equipes da ESF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8 </a:t>
            </a:r>
            <a:r>
              <a:rPr lang="pt-BR" sz="2400" dirty="0" err="1" smtClean="0"/>
              <a:t>UPAs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		2 CEO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6 Centros de Atenção Especializada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6" name="Picture 2" descr="http://1.bp.blogspot.com/_6n6jhkyFkJo/TJk714cihCI/AAAAAAAAAd4/-knBJNWHwA4/s1600/jardim_botanico_ro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83071"/>
            <a:ext cx="2489397" cy="26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99592" y="1772816"/>
            <a:ext cx="7366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dirty="0" smtClean="0"/>
              <a:t>Unidade Básica de Saúde São José : 4.255 usuários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Equipes ESF : 2 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Situação antes da intervenção : </a:t>
            </a:r>
          </a:p>
          <a:p>
            <a:pPr lvl="3"/>
            <a:r>
              <a:rPr lang="pt-BR" sz="2400" dirty="0" smtClean="0"/>
              <a:t>Mamografias : 27% (295 /80)</a:t>
            </a:r>
          </a:p>
          <a:p>
            <a:pPr lvl="3"/>
            <a:r>
              <a:rPr lang="pt-BR" sz="2400" dirty="0" smtClean="0"/>
              <a:t>Colo de útero : 76% (873/660)</a:t>
            </a:r>
          </a:p>
          <a:p>
            <a:endParaRPr lang="pt-BR" sz="2400" dirty="0"/>
          </a:p>
        </p:txBody>
      </p:sp>
      <p:pic>
        <p:nvPicPr>
          <p:cNvPr id="2050" name="Picture 2" descr="http://www.viagemdeferias.com/curitiba/imagens/mapa-curitib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64904"/>
            <a:ext cx="263341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87624" y="1865769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Qualificar </a:t>
            </a:r>
            <a:r>
              <a:rPr lang="pt-BR" sz="2400" dirty="0"/>
              <a:t>o rastreamento do câncer do colo do útero e de mama na Unidade de Saúde da Família São José no município de Curitiba/PR.</a:t>
            </a:r>
          </a:p>
          <a:p>
            <a:pPr algn="just"/>
            <a:endParaRPr lang="pt-BR" sz="2400" dirty="0"/>
          </a:p>
        </p:txBody>
      </p:sp>
      <p:pic>
        <p:nvPicPr>
          <p:cNvPr id="3074" name="Picture 2" descr="usinterna14022013.jpg (495×23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73" y="3435429"/>
            <a:ext cx="5915377" cy="279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50070" y="3212976"/>
            <a:ext cx="312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Área de </a:t>
            </a:r>
          </a:p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Abrangência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" y="546552"/>
            <a:ext cx="4029710" cy="57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Metodologia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33872" y="1530962"/>
            <a:ext cx="8410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Busca ativa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Educação em saúde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Salas de espera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Revisão da temática junto a equipe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Material educativo sobre DST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Treinamento da equipe para abordagem e agendamento das consultas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Abertura das agendas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Livre demanda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Envolvimento das ACS em contato direto no domicílio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Atendimento ampliado para 01 sábado ao mês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Protocolos do CA de mama e colo de </a:t>
            </a:r>
            <a:r>
              <a:rPr lang="pt-BR" sz="2400" dirty="0" err="1" smtClean="0"/>
              <a:t>utero</a:t>
            </a:r>
            <a:r>
              <a:rPr lang="pt-BR" sz="2400" dirty="0" smtClean="0"/>
              <a:t> do MS e de Curitiba `Viva Mulher`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66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21689" y="2312546"/>
            <a:ext cx="7581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1. Ampliar a cobertura de detecção precoce do câncer de mama e de colo do útero. </a:t>
            </a:r>
          </a:p>
          <a:p>
            <a:pPr fontAlgn="auto">
              <a:lnSpc>
                <a:spcPct val="150000"/>
              </a:lnSpc>
            </a:pPr>
            <a:r>
              <a:rPr lang="pt-BR" sz="2400" dirty="0"/>
              <a:t>2. Melhorar a qualidade do atendimento das mulheres que realizam </a:t>
            </a:r>
            <a:r>
              <a:rPr lang="pt-BR" sz="2400" dirty="0" smtClean="0"/>
              <a:t>este exames </a:t>
            </a:r>
            <a:r>
              <a:rPr lang="pt-BR" sz="2400" dirty="0"/>
              <a:t>na UBS. </a:t>
            </a:r>
          </a:p>
          <a:p>
            <a:pPr fontAlgn="auto">
              <a:lnSpc>
                <a:spcPct val="150000"/>
              </a:lnSpc>
            </a:pPr>
            <a:r>
              <a:rPr lang="pt-BR" sz="2400" dirty="0"/>
              <a:t>3. Mapear as mulheres de </a:t>
            </a:r>
            <a:r>
              <a:rPr lang="pt-BR" sz="2400" dirty="0" smtClean="0"/>
              <a:t>risco</a:t>
            </a:r>
            <a:endParaRPr lang="pt-BR" sz="2400" dirty="0"/>
          </a:p>
          <a:p>
            <a:pPr fontAlgn="auto">
              <a:lnSpc>
                <a:spcPct val="150000"/>
              </a:lnSpc>
            </a:pPr>
            <a:r>
              <a:rPr lang="pt-BR" sz="2400" dirty="0"/>
              <a:t>4. Melhorar registros das informações</a:t>
            </a:r>
          </a:p>
          <a:p>
            <a:pPr fontAlgn="auto">
              <a:lnSpc>
                <a:spcPct val="150000"/>
              </a:lnSpc>
            </a:pPr>
            <a:r>
              <a:rPr lang="pt-BR" sz="2400" dirty="0"/>
              <a:t>5. Promoção da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Objetivos, Metas e 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41865" y="2227329"/>
            <a:ext cx="7581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1. Ampliar a cobertura de detecção precoce do câncer de mama </a:t>
            </a:r>
            <a:r>
              <a:rPr lang="pt-BR" sz="2400" dirty="0" smtClean="0"/>
              <a:t>para 50% e </a:t>
            </a:r>
            <a:r>
              <a:rPr lang="pt-BR" sz="2400" dirty="0"/>
              <a:t>de colo do </a:t>
            </a:r>
            <a:r>
              <a:rPr lang="pt-BR" sz="2400" dirty="0" smtClean="0"/>
              <a:t>útero para 100%. 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475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124744" y="60952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1: Cobertura do programa de prevenção ao CA de colo uterino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579" y="3522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100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79" y="3980087"/>
            <a:ext cx="4286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0524" y="6014459"/>
            <a:ext cx="13177464" cy="25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10 : Cobertura do programa de prevenção ao CA de mama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8589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Objetivos, Metas e Resultados</a:t>
            </a:r>
            <a:endParaRPr lang="en-US" sz="36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Rosely Ap.M.Woltmann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2E19-011D-4FD9-8987-53E28555132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704" y="476672"/>
            <a:ext cx="1605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41865" y="2227329"/>
            <a:ext cx="7581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pt-BR" sz="2400" dirty="0"/>
              <a:t>2. Melhorar a qualidade do atendimento das mulheres que realizam este exames na </a:t>
            </a:r>
            <a:r>
              <a:rPr lang="pt-BR" sz="2400" dirty="0" smtClean="0"/>
              <a:t>UBS em 100%. 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475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579" y="3522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32474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5" name="Image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22" y="3578034"/>
            <a:ext cx="4105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4350" y="5756947"/>
            <a:ext cx="83666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4 : Proporção de mulheres com resultados de CP com amostras satisfatórias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805</Words>
  <Application>Microsoft Office PowerPoint</Application>
  <PresentationFormat>Apresentação na tela (4:3)</PresentationFormat>
  <Paragraphs>178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claus.woltmann@gmail.com</cp:lastModifiedBy>
  <cp:revision>33</cp:revision>
  <cp:lastPrinted>2013-08-18T20:47:35Z</cp:lastPrinted>
  <dcterms:created xsi:type="dcterms:W3CDTF">2013-08-13T23:57:32Z</dcterms:created>
  <dcterms:modified xsi:type="dcterms:W3CDTF">2013-08-21T00:00:11Z</dcterms:modified>
</cp:coreProperties>
</file>