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4"/>
  </p:notesMasterIdLst>
  <p:sldIdLst>
    <p:sldId id="256" r:id="rId2"/>
    <p:sldId id="327" r:id="rId3"/>
    <p:sldId id="259" r:id="rId4"/>
    <p:sldId id="261" r:id="rId5"/>
    <p:sldId id="262" r:id="rId6"/>
    <p:sldId id="293" r:id="rId7"/>
    <p:sldId id="263" r:id="rId8"/>
    <p:sldId id="329" r:id="rId9"/>
    <p:sldId id="302" r:id="rId10"/>
    <p:sldId id="303" r:id="rId11"/>
    <p:sldId id="305" r:id="rId12"/>
    <p:sldId id="322" r:id="rId13"/>
    <p:sldId id="307" r:id="rId14"/>
    <p:sldId id="323" r:id="rId15"/>
    <p:sldId id="324" r:id="rId16"/>
    <p:sldId id="308" r:id="rId17"/>
    <p:sldId id="309" r:id="rId18"/>
    <p:sldId id="311" r:id="rId19"/>
    <p:sldId id="330" r:id="rId20"/>
    <p:sldId id="332" r:id="rId21"/>
    <p:sldId id="333" r:id="rId22"/>
    <p:sldId id="334" r:id="rId23"/>
    <p:sldId id="335" r:id="rId24"/>
    <p:sldId id="336" r:id="rId25"/>
    <p:sldId id="337" r:id="rId26"/>
    <p:sldId id="298" r:id="rId27"/>
    <p:sldId id="282" r:id="rId28"/>
    <p:sldId id="283" r:id="rId29"/>
    <p:sldId id="284" r:id="rId30"/>
    <p:sldId id="276" r:id="rId31"/>
    <p:sldId id="286" r:id="rId32"/>
    <p:sldId id="328" r:id="rId33"/>
  </p:sldIdLst>
  <p:sldSz cx="9144000" cy="6858000" type="screen4x3"/>
  <p:notesSz cx="6858000" cy="9144000"/>
  <p:embeddedFontLst>
    <p:embeddedFont>
      <p:font typeface="Calibri" pitchFamily="34" charset="0"/>
      <p:regular r:id="rId35"/>
      <p:bold r:id="rId36"/>
      <p:italic r:id="rId37"/>
      <p:boldItalic r:id="rId38"/>
    </p:embeddedFont>
    <p:embeddedFont>
      <p:font typeface="Brush Script MT" pitchFamily="66" charset="0"/>
      <p:italic r:id="rId39"/>
    </p:embeddedFont>
  </p:embeddedFontLst>
  <p:defaultTextStyle>
    <a:lvl1pPr marL="0" indent="0" algn="l" rtl="0" eaLnBrk="1" fontAlgn="base" hangingPunct="1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typeface="Calibri" charset="0"/>
      </a:defRPr>
    </a:lvl1pPr>
    <a:lvl2pPr marL="457200" indent="0" algn="l" rtl="0" eaLnBrk="1" fontAlgn="base" hangingPunct="1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typeface="Calibri" charset="0"/>
      </a:defRPr>
    </a:lvl2pPr>
    <a:lvl3pPr marL="914400" indent="0" algn="l" rtl="0" eaLnBrk="1" fontAlgn="base" hangingPunct="1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typeface="Calibri" charset="0"/>
      </a:defRPr>
    </a:lvl3pPr>
    <a:lvl4pPr marL="1371600" indent="0" algn="l" rtl="0" eaLnBrk="1" fontAlgn="base" hangingPunct="1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typeface="Calibri" charset="0"/>
      </a:defRPr>
    </a:lvl4pPr>
    <a:lvl5pPr marL="1828800" indent="0" algn="l" rtl="0" eaLnBrk="1" fontAlgn="base" hangingPunct="1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typeface="Calibri" charset="0"/>
      </a:defRPr>
    </a:lvl5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nande" initials="E" lastIdx="9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41"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5F4CA"/>
    <a:srgbClr val="66FF99"/>
    <a:srgbClr val="99FF99"/>
    <a:srgbClr val="CFF3FB"/>
    <a:srgbClr val="66FFFF"/>
    <a:srgbClr val="F4F7C7"/>
    <a:srgbClr val="DFF2CC"/>
    <a:srgbClr val="66CCFF"/>
    <a:srgbClr val="FFFF66"/>
    <a:srgbClr val="F0CEE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7993" autoAdjust="0"/>
  </p:normalViewPr>
  <p:slideViewPr>
    <p:cSldViewPr>
      <p:cViewPr>
        <p:scale>
          <a:sx n="71" d="100"/>
          <a:sy n="71" d="100"/>
        </p:scale>
        <p:origin x="-13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5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0-14T07:16:31.559" idx="1">
    <p:pos x="4329" y="344"/>
    <p:text>O ideal seria uma foto da UBS</p:text>
    <p:extLst>
      <p:ext uri="{C676402C-5697-4E1C-873F-D02D1690AC5C}">
        <p15:threadingInfo xmlns:p15="http://schemas.microsoft.com/office/powerpoint/2012/main" xmlns="" timeZoneBias="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0-14T07:18:50.081" idx="8">
    <p:pos x="10" y="10"/>
    <p:text>Diga só - foi providenciada com antecedencia, apesar das dificuldades com a gestão (se é que teve)</p:text>
    <p:extLst>
      <p:ext uri="{C676402C-5697-4E1C-873F-D02D1690AC5C}">
        <p15:threadingInfo xmlns:p15="http://schemas.microsoft.com/office/powerpoint/2012/main" xmlns="" timeZoneBias="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DFDE2-C4B6-4FDF-A038-0F9CBC67B837}" type="datetimeFigureOut">
              <a:rPr lang="es-ES" smtClean="0"/>
              <a:pPr/>
              <a:t>16/10/2015</a:t>
            </a:fld>
            <a:endParaRPr lang="es-ES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E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ACA80-36EC-494E-8442-E2047184D689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777506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ACA80-36EC-494E-8442-E2047184D689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057230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ACA80-36EC-494E-8442-E2047184D689}" type="slidenum">
              <a:rPr lang="es-ES" smtClean="0"/>
              <a:pPr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73622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10/16/2015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6519425"/>
      </p:ext>
    </p:extLst>
  </p:cSld>
  <p:clrMapOvr>
    <a:masterClrMapping/>
  </p:clrMapOvr>
  <p:transition spd="slow" advTm="10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10/16/2015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8546456"/>
      </p:ext>
    </p:extLst>
  </p:cSld>
  <p:clrMapOvr>
    <a:masterClrMapping/>
  </p:clrMapOvr>
  <p:transition spd="slow" advTm="10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10/16/2015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3343876"/>
      </p:ext>
    </p:extLst>
  </p:cSld>
  <p:clrMapOvr>
    <a:masterClrMapping/>
  </p:clrMapOvr>
  <p:transition spd="slow" advTm="10000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ítulo 1025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7" name="Espaço Reservado para Texto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8" name="Espaço Reservado para Data 1027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fld id="{12FF1C42-D199-2028-1000-587298610EC3}" type="datetime15">
              <a:rPr lang="en-US" altLang="en-US" sz="1200" dirty="0">
                <a:solidFill>
                  <a:srgbClr val="898989"/>
                </a:solidFill>
              </a:rPr>
              <a:pPr/>
              <a:t>15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1029" name="Espaço Reservado para Rodapé 1028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1030" name="Espaço Reservado para Número de Slide 102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2030-1000-587298610EC3}" type="slidenum">
              <a:rPr lang="en-US" altLang="en-US" sz="1200" dirty="0">
                <a:solidFill>
                  <a:srgbClr val="898989"/>
                </a:solidFill>
              </a:rPr>
              <a:pPr algn="r"/>
              <a:t>‹nº›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 advTm="10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10/16/2015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6996132"/>
      </p:ext>
    </p:extLst>
  </p:cSld>
  <p:clrMapOvr>
    <a:masterClrMapping/>
  </p:clrMapOvr>
  <p:transition spd="slow" advTm="10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10/16/2015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7191418"/>
      </p:ext>
    </p:extLst>
  </p:cSld>
  <p:clrMapOvr>
    <a:masterClrMapping/>
  </p:clrMapOvr>
  <p:transition spd="slow" advTm="10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10/16/2015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4242433"/>
      </p:ext>
    </p:extLst>
  </p:cSld>
  <p:clrMapOvr>
    <a:masterClrMapping/>
  </p:clrMapOvr>
  <p:transition spd="slow" advTm="10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10/16/2015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838264"/>
      </p:ext>
    </p:extLst>
  </p:cSld>
  <p:clrMapOvr>
    <a:masterClrMapping/>
  </p:clrMapOvr>
  <p:transition spd="slow" advTm="10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10/16/2015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4121480"/>
      </p:ext>
    </p:extLst>
  </p:cSld>
  <p:clrMapOvr>
    <a:masterClrMapping/>
  </p:clrMapOvr>
  <p:transition spd="slow" advTm="10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10/16/2015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2382398"/>
      </p:ext>
    </p:extLst>
  </p:cSld>
  <p:clrMapOvr>
    <a:masterClrMapping/>
  </p:clrMapOvr>
  <p:transition spd="slow" advTm="10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10/16/2015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7327891"/>
      </p:ext>
    </p:extLst>
  </p:cSld>
  <p:clrMapOvr>
    <a:masterClrMapping/>
  </p:clrMapOvr>
  <p:transition spd="slow" advTm="10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10/16/2015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5089538"/>
      </p:ext>
    </p:extLst>
  </p:cSld>
  <p:clrMapOvr>
    <a:masterClrMapping/>
  </p:clrMapOvr>
  <p:transition spd="slow" advTm="10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025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7" name="Espaço Reservado para Texto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8" name="Espaço Reservado para Data 1027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fld id="{12FF1C42-D199-2028-1000-587298610EC3}" type="datetime15">
              <a:rPr lang="en-US" altLang="en-US" sz="1200" dirty="0">
                <a:solidFill>
                  <a:srgbClr val="898989"/>
                </a:solidFill>
              </a:rPr>
              <a:pPr/>
              <a:t>15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1029" name="Espaço Reservado para Rodapé 1028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1030" name="Espaço Reservado para Número de Slide 102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2030-1000-587298610EC3}" type="slidenum">
              <a:rPr lang="en-US" altLang="en-US" sz="1200" dirty="0">
                <a:solidFill>
                  <a:srgbClr val="898989"/>
                </a:solidFill>
              </a:rPr>
              <a:pPr algn="r"/>
              <a:t>‹nº›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124" r:id="rId1"/>
    <p:sldLayoutId id="2147489125" r:id="rId2"/>
    <p:sldLayoutId id="2147489126" r:id="rId3"/>
    <p:sldLayoutId id="2147489127" r:id="rId4"/>
    <p:sldLayoutId id="2147489128" r:id="rId5"/>
    <p:sldLayoutId id="2147489129" r:id="rId6"/>
    <p:sldLayoutId id="2147489130" r:id="rId7"/>
    <p:sldLayoutId id="2147489131" r:id="rId8"/>
    <p:sldLayoutId id="2147489132" r:id="rId9"/>
    <p:sldLayoutId id="2147489133" r:id="rId10"/>
    <p:sldLayoutId id="2147489134" r:id="rId11"/>
    <p:sldLayoutId id="2147489135" r:id="rId12"/>
  </p:sldLayoutIdLst>
  <p:transition spd="slow" advTm="10000">
    <p:wedge/>
  </p:transition>
  <p:txStyles>
    <p:titleStyle>
      <a:lvl1pPr marL="0" indent="0" algn="ctr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4400">
          <a:solidFill>
            <a:srgbClr val="000000"/>
          </a:solidFill>
          <a:latin typeface="Calibri" charset="0"/>
        </a:defRPr>
      </a:lvl1pPr>
    </p:titleStyle>
    <p:bodyStyle>
      <a:lvl1pPr marL="342900" indent="-3429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000000"/>
          </a:solidFill>
          <a:latin typeface="Calibri" charset="0"/>
        </a:defRPr>
      </a:lvl1pPr>
      <a:lvl2pPr marL="742950" indent="-28575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000000"/>
          </a:solidFill>
          <a:latin typeface="Calibri" charset="0"/>
        </a:defRPr>
      </a:lvl2pPr>
      <a:lvl3pPr marL="1143000" indent="-2286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000000"/>
          </a:solidFill>
          <a:latin typeface="Calibri" charset="0"/>
        </a:defRPr>
      </a:lvl3pPr>
      <a:lvl4pPr marL="1600200" indent="-2286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00"/>
          </a:solidFill>
          <a:latin typeface="Calibri" charset="0"/>
        </a:defRPr>
      </a:lvl4pPr>
      <a:lvl5pPr marL="2057400" indent="-2286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00"/>
          </a:solidFill>
          <a:latin typeface="Calibri" charset="0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1pPr>
      <a:lvl2pPr marL="4572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2pPr>
      <a:lvl3pPr marL="9144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3pPr>
      <a:lvl4pPr marL="13716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4pPr>
      <a:lvl5pPr marL="18288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DAYI\Pictures\en%20la%20lancha%20de%20socorro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2049"/>
          <p:cNvSpPr>
            <a:spLocks noGrp="1"/>
          </p:cNvSpPr>
          <p:nvPr>
            <p:ph type="ctrTitle" idx="4294967295"/>
          </p:nvPr>
        </p:nvSpPr>
        <p:spPr>
          <a:xfrm>
            <a:off x="398463" y="3040063"/>
            <a:ext cx="8248649" cy="1604962"/>
          </a:xfrm>
          <a:solidFill>
            <a:srgbClr val="E5F4E0">
              <a:alpha val="100000"/>
            </a:srgbClr>
          </a:solidFill>
          <a:ln w="25400">
            <a:solidFill>
              <a:srgbClr val="67FC67"/>
            </a:solidFill>
          </a:ln>
        </p:spPr>
        <p:txBody>
          <a:bodyPr wrap="square" lIns="91440" tIns="45720" rIns="91440" bIns="45720" anchor="ctr"/>
          <a:lstStyle>
            <a:lvl1pPr>
              <a:defRPr/>
            </a:lvl1pPr>
          </a:lstStyle>
          <a:p>
            <a:r>
              <a:rPr lang="pt-BR" sz="2800" b="1" dirty="0" smtClean="0"/>
              <a:t>Melhoria da Atenção ao pré natal e puerperio na UBS/ESF Nossa Senhora do Carmo, Manacapuru/AM</a:t>
            </a:r>
            <a:r>
              <a:rPr lang="es-ES" sz="2800" b="1" dirty="0" smtClean="0"/>
              <a:t/>
            </a:r>
            <a:br>
              <a:rPr lang="es-ES" sz="2800" b="1" dirty="0" smtClean="0"/>
            </a:br>
            <a:endParaRPr lang="en-US" altLang="en-US" sz="2800" b="1" dirty="0"/>
          </a:p>
        </p:txBody>
      </p:sp>
      <p:pic>
        <p:nvPicPr>
          <p:cNvPr id="2051" name="Imagem 2050"/>
          <p:cNvPicPr>
            <a:picLocks/>
          </p:cNvPicPr>
          <p:nvPr/>
        </p:nvPicPr>
        <p:blipFill>
          <a:blip r:embed="rId3" cstate="print">
            <a:extLst/>
          </a:blip>
          <a:srcRect l="19224" t="18695" r="19223" b="18870"/>
          <a:stretch>
            <a:fillRect/>
          </a:stretch>
        </p:blipFill>
        <p:spPr>
          <a:xfrm>
            <a:off x="225425" y="590550"/>
            <a:ext cx="1538288" cy="1350963"/>
          </a:xfrm>
          <a:prstGeom prst="rect">
            <a:avLst/>
          </a:prstGeom>
          <a:noFill/>
          <a:ln>
            <a:noFill/>
          </a:ln>
        </p:spPr>
      </p:pic>
      <p:sp>
        <p:nvSpPr>
          <p:cNvPr id="2052" name="Retângulo 2051"/>
          <p:cNvSpPr>
            <a:spLocks/>
          </p:cNvSpPr>
          <p:nvPr/>
        </p:nvSpPr>
        <p:spPr>
          <a:xfrm>
            <a:off x="398463" y="65088"/>
            <a:ext cx="8412163" cy="138499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000000"/>
                </a:solidFill>
                <a:latin typeface="+mj-lt"/>
                <a:ea typeface="Calibri" charset="0"/>
              </a:rPr>
              <a:t>UNIVERSIDADE ABERTA DO SUS</a:t>
            </a:r>
          </a:p>
          <a:p>
            <a:pPr algn="ctr"/>
            <a:r>
              <a:rPr lang="en-US" altLang="en-US" sz="2800" b="1" dirty="0">
                <a:solidFill>
                  <a:srgbClr val="000000"/>
                </a:solidFill>
                <a:latin typeface="+mj-lt"/>
                <a:ea typeface="Calibri" charset="0"/>
              </a:rPr>
              <a:t>UNIVERSIDADE FEDERAL DE PELOTAS</a:t>
            </a:r>
          </a:p>
          <a:p>
            <a:pPr algn="ctr"/>
            <a:r>
              <a:rPr lang="en-US" altLang="en-US" sz="2800" b="1" dirty="0">
                <a:solidFill>
                  <a:srgbClr val="000000"/>
                </a:solidFill>
                <a:latin typeface="+mj-lt"/>
                <a:ea typeface="Calibri" charset="0"/>
              </a:rPr>
              <a:t>Especialização em Saúde da Família</a:t>
            </a:r>
          </a:p>
        </p:txBody>
      </p:sp>
      <p:sp>
        <p:nvSpPr>
          <p:cNvPr id="2053" name="Retângulo 2052"/>
          <p:cNvSpPr>
            <a:spLocks/>
          </p:cNvSpPr>
          <p:nvPr/>
        </p:nvSpPr>
        <p:spPr>
          <a:xfrm>
            <a:off x="2270717" y="2029759"/>
            <a:ext cx="3929281" cy="430887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/>
          <a:p>
            <a:pPr algn="ctr"/>
            <a:r>
              <a:rPr lang="en-US" altLang="en-US" sz="2200" b="1" dirty="0">
                <a:solidFill>
                  <a:srgbClr val="000000"/>
                </a:solidFill>
                <a:latin typeface="+mj-lt"/>
                <a:ea typeface="Calibri" charset="0"/>
              </a:rPr>
              <a:t>Trabalho de Conclusão de Curso</a:t>
            </a:r>
          </a:p>
        </p:txBody>
      </p:sp>
      <p:sp>
        <p:nvSpPr>
          <p:cNvPr id="2054" name="Retângulo 2053"/>
          <p:cNvSpPr>
            <a:spLocks/>
          </p:cNvSpPr>
          <p:nvPr/>
        </p:nvSpPr>
        <p:spPr>
          <a:xfrm>
            <a:off x="3971925" y="4902302"/>
            <a:ext cx="4860626" cy="1231106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r>
              <a:rPr lang="en-US" altLang="en-US" sz="2400" b="1" dirty="0" smtClean="0">
                <a:solidFill>
                  <a:srgbClr val="000000"/>
                </a:solidFill>
                <a:latin typeface="+mj-lt"/>
                <a:ea typeface="Calibri" charset="0"/>
              </a:rPr>
              <a:t>Dra. </a:t>
            </a:r>
            <a:r>
              <a:rPr lang="pt-BR" altLang="en-US" sz="2400" b="1" dirty="0" smtClean="0">
                <a:latin typeface="+mj-lt"/>
                <a:ea typeface="Calibri" charset="0"/>
              </a:rPr>
              <a:t>Rosibel </a:t>
            </a:r>
            <a:r>
              <a:rPr lang="pt-BR" sz="2400" b="1" dirty="0" smtClean="0">
                <a:latin typeface="+mj-lt"/>
              </a:rPr>
              <a:t> Rodríguez Sánchez </a:t>
            </a:r>
          </a:p>
          <a:p>
            <a:r>
              <a:rPr lang="pt-BR" sz="2400" b="1" dirty="0" smtClean="0">
                <a:latin typeface="+mj-lt"/>
              </a:rPr>
              <a:t>Orientadora: Pâmela </a:t>
            </a:r>
            <a:r>
              <a:rPr lang="pt-BR" sz="2400" b="1" dirty="0" err="1" smtClean="0">
                <a:latin typeface="+mj-lt"/>
              </a:rPr>
              <a:t>Volz</a:t>
            </a:r>
            <a:endParaRPr lang="es-ES" sz="2400" b="1" dirty="0" smtClean="0">
              <a:latin typeface="+mj-lt"/>
            </a:endParaRPr>
          </a:p>
          <a:p>
            <a:pPr algn="ctr"/>
            <a:endParaRPr lang="en-US" altLang="en-US" sz="2600" b="1" dirty="0">
              <a:solidFill>
                <a:srgbClr val="000000"/>
              </a:solidFill>
              <a:latin typeface="Arial" charset="0"/>
              <a:ea typeface="Calibri" charset="0"/>
            </a:endParaRPr>
          </a:p>
        </p:txBody>
      </p:sp>
      <p:sp>
        <p:nvSpPr>
          <p:cNvPr id="2055" name="Retângulo 2054"/>
          <p:cNvSpPr>
            <a:spLocks/>
          </p:cNvSpPr>
          <p:nvPr/>
        </p:nvSpPr>
        <p:spPr>
          <a:xfrm>
            <a:off x="3357554" y="6215082"/>
            <a:ext cx="1755609" cy="430887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/>
          <a:p>
            <a:pPr algn="ctr"/>
            <a:r>
              <a:rPr lang="en-US" altLang="en-US" sz="2200" b="1" dirty="0">
                <a:solidFill>
                  <a:srgbClr val="000000"/>
                </a:solidFill>
                <a:latin typeface="+mj-lt"/>
                <a:ea typeface="Arial" charset="0"/>
              </a:rPr>
              <a:t>Pelotas, 2015</a:t>
            </a:r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slow" advTm="10000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79512" y="274638"/>
            <a:ext cx="8280000" cy="774000"/>
          </a:xfrm>
          <a:solidFill>
            <a:schemeClr val="accent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pt-BR" sz="2000" dirty="0" smtClean="0"/>
              <a:t>Meta 2.4 . Garantir a  100% das gestantes a realização de  todos os exames laboratoriais   de acordo com protocolo </a:t>
            </a:r>
            <a:endParaRPr lang="es-ES" sz="2000" dirty="0"/>
          </a:p>
        </p:txBody>
      </p:sp>
      <p:sp>
        <p:nvSpPr>
          <p:cNvPr id="5" name="Título 1"/>
          <p:cNvSpPr>
            <a:spLocks noGrp="1"/>
          </p:cNvSpPr>
          <p:nvPr>
            <p:ph type="body" idx="1"/>
          </p:nvPr>
        </p:nvSpPr>
        <p:spPr>
          <a:xfrm>
            <a:off x="226344" y="1196752"/>
            <a:ext cx="8280000" cy="774000"/>
          </a:xfrm>
          <a:solidFill>
            <a:schemeClr val="accent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pt-BR" sz="2000" dirty="0" smtClean="0"/>
              <a:t>Meta 2.5.  Garantir a 100% das gestantes a suplementação de ferro e acido fólico de acordo com o protocolo </a:t>
            </a:r>
            <a:br>
              <a:rPr lang="pt-BR" sz="2000" dirty="0" smtClean="0"/>
            </a:br>
            <a:endParaRPr lang="es-ES" sz="2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443191" y="2420888"/>
            <a:ext cx="828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400" dirty="0" smtClean="0"/>
              <a:t>Todas as metas foram atingidas e 100% das gestantes realizaram os exames laboratoriais e receberam suplementação de ferro e ácido fólico.</a:t>
            </a:r>
            <a:endParaRPr lang="pt-BR" sz="2400" dirty="0"/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slow" advTm="10000"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slow" advTm="10000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slow" advTm="10000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slow" advTm="10000"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slow" advTm="10000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80000" cy="774000"/>
          </a:xfrm>
          <a:solidFill>
            <a:srgbClr val="D5F4CA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r>
              <a:rPr lang="pt-BR" sz="2000" b="1" dirty="0" smtClean="0"/>
              <a:t>Objetivo 4.</a:t>
            </a:r>
            <a:br>
              <a:rPr lang="pt-BR" sz="2000" b="1" dirty="0" smtClean="0"/>
            </a:br>
            <a:r>
              <a:rPr lang="pt-BR" sz="2000" dirty="0" smtClean="0"/>
              <a:t> Melhorar o registro das informações</a:t>
            </a:r>
            <a:endParaRPr lang="pt-BR" sz="20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32000" y="1268760"/>
            <a:ext cx="8280000" cy="1008112"/>
          </a:xfrm>
          <a:solidFill>
            <a:schemeClr val="accent1"/>
          </a:solidFill>
          <a:ln>
            <a:solidFill>
              <a:srgbClr val="00B05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pt-BR" sz="2000" dirty="0" smtClean="0"/>
              <a:t>Meta 4.1. Manter registro na ficha de acompanhamento/espelho de pré natal e puerperio  de 100% das  gestantes  que consultam no serviço.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67544" y="4437112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2400" dirty="0" smtClean="0"/>
          </a:p>
          <a:p>
            <a:pPr algn="just"/>
            <a:endParaRPr lang="pt-BR" sz="24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400" dirty="0" smtClean="0"/>
              <a:t>As metas foram atingidas e 100% das gestantes tiveram seu atendimento registrado na ficha espelho.</a:t>
            </a:r>
            <a:endParaRPr lang="pt-BR" sz="2400" dirty="0"/>
          </a:p>
        </p:txBody>
      </p:sp>
      <p:sp>
        <p:nvSpPr>
          <p:cNvPr id="5" name="Título 1"/>
          <p:cNvSpPr>
            <a:spLocks noGrp="1"/>
          </p:cNvSpPr>
          <p:nvPr>
            <p:ph type="title" idx="4294967295"/>
          </p:nvPr>
        </p:nvSpPr>
        <p:spPr>
          <a:xfrm>
            <a:off x="432000" y="2708920"/>
            <a:ext cx="8280000" cy="774000"/>
          </a:xfrm>
          <a:solidFill>
            <a:srgbClr val="D5F4CA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r>
              <a:rPr lang="pt-BR" sz="2000" b="1" dirty="0" smtClean="0"/>
              <a:t>Objetivo 5.</a:t>
            </a:r>
            <a:br>
              <a:rPr lang="pt-BR" sz="2000" b="1" dirty="0" smtClean="0"/>
            </a:br>
            <a:r>
              <a:rPr lang="pt-BR" sz="2000" dirty="0" smtClean="0"/>
              <a:t> Realizar avaliação de risco </a:t>
            </a:r>
            <a:endParaRPr lang="pt-BR" sz="2000" dirty="0"/>
          </a:p>
        </p:txBody>
      </p:sp>
      <p:sp>
        <p:nvSpPr>
          <p:cNvPr id="6" name="Espaço Reservado para Texto 2"/>
          <p:cNvSpPr txBox="1">
            <a:spLocks/>
          </p:cNvSpPr>
          <p:nvPr/>
        </p:nvSpPr>
        <p:spPr>
          <a:xfrm>
            <a:off x="424100" y="3711406"/>
            <a:ext cx="8280000" cy="774000"/>
          </a:xfrm>
          <a:prstGeom prst="rect">
            <a:avLst/>
          </a:prstGeom>
          <a:solidFill>
            <a:schemeClr val="accent1"/>
          </a:solidFill>
          <a:ln>
            <a:solidFill>
              <a:srgbClr val="00B050"/>
            </a:solidFill>
          </a:ln>
        </p:spPr>
        <p:txBody>
          <a:bodyPr/>
          <a:lstStyle>
            <a:lvl1pPr marL="342900" indent="-342900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rgbClr val="000000"/>
                </a:solidFill>
                <a:latin typeface="Calibri" charset="0"/>
              </a:defRPr>
            </a:lvl1pPr>
            <a:lvl2pPr marL="742950" indent="-285750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rgbClr val="000000"/>
                </a:solidFill>
                <a:latin typeface="Calibri" charset="0"/>
              </a:defRPr>
            </a:lvl2pPr>
            <a:lvl3pPr marL="1143000" indent="-228600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rgbClr val="000000"/>
                </a:solidFill>
                <a:latin typeface="Calibri" charset="0"/>
              </a:defRPr>
            </a:lvl3pPr>
            <a:lvl4pPr marL="1600200" indent="-228600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rgbClr val="000000"/>
                </a:solidFill>
                <a:latin typeface="Calibri" charset="0"/>
              </a:defRPr>
            </a:lvl4pPr>
            <a:lvl5pPr marL="2057400" indent="-228600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0000"/>
                </a:solidFill>
                <a:latin typeface="Calibri" charset="0"/>
              </a:defRPr>
            </a:lvl5pPr>
          </a:lstStyle>
          <a:p>
            <a:pPr marL="0" indent="0">
              <a:buNone/>
            </a:pPr>
            <a:r>
              <a:rPr lang="pt-BR" sz="2000" dirty="0" smtClean="0"/>
              <a:t>Meta </a:t>
            </a:r>
            <a:r>
              <a:rPr lang="pt-BR" sz="2000" dirty="0"/>
              <a:t>5.1. Realizar avaliação de risco em 100% das gestantes  cadastradas no  programa.   </a:t>
            </a:r>
            <a:endParaRPr lang="pt-BR" sz="2000" dirty="0" smtClean="0"/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80000" cy="774000"/>
          </a:xfrm>
          <a:solidFill>
            <a:srgbClr val="D5F4CA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r>
              <a:rPr lang="pt-BR" sz="2000" b="1" dirty="0" smtClean="0"/>
              <a:t>Objetivo 6. </a:t>
            </a:r>
            <a:br>
              <a:rPr lang="pt-BR" sz="2000" b="1" dirty="0" smtClean="0"/>
            </a:br>
            <a:r>
              <a:rPr lang="pt-BR" sz="2000" dirty="0" smtClean="0"/>
              <a:t>Promover a saúde no pré-natal .</a:t>
            </a:r>
            <a:endParaRPr lang="pt-BR" sz="20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845024"/>
          </a:xfrm>
          <a:solidFill>
            <a:schemeClr val="accent1"/>
          </a:solidFill>
          <a:ln>
            <a:solidFill>
              <a:srgbClr val="92D050"/>
            </a:solidFill>
          </a:ln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pt-BR" sz="4900" dirty="0" smtClean="0"/>
              <a:t>Meta 6.1. Garantir a 100% das gestantes orientação nutricional  na gestação </a:t>
            </a:r>
          </a:p>
          <a:p>
            <a:pPr>
              <a:lnSpc>
                <a:spcPct val="120000"/>
              </a:lnSpc>
              <a:buNone/>
            </a:pPr>
            <a:endParaRPr lang="pt-BR" sz="4900" dirty="0" smtClean="0"/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pt-BR" sz="4900" dirty="0" smtClean="0"/>
              <a:t>Meta 6.2. Promover o aleitamento materno junto a 100%  das gestantes ;</a:t>
            </a:r>
          </a:p>
          <a:p>
            <a:pPr>
              <a:lnSpc>
                <a:spcPct val="120000"/>
              </a:lnSpc>
              <a:buNone/>
            </a:pPr>
            <a:endParaRPr lang="pt-BR" sz="4900" dirty="0" smtClean="0"/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pt-BR" sz="4900" dirty="0" smtClean="0"/>
              <a:t>Meta 6.3. Orientar a 100% das gestantes sobre os cuidados  com o recém nascido ;</a:t>
            </a:r>
          </a:p>
          <a:p>
            <a:pPr>
              <a:lnSpc>
                <a:spcPct val="120000"/>
              </a:lnSpc>
              <a:buNone/>
            </a:pPr>
            <a:endParaRPr lang="pt-BR" sz="4900" dirty="0" smtClean="0"/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pt-BR" sz="4900" dirty="0" smtClean="0"/>
              <a:t>Meta 6.4. Orientar a 100% das gestantes sobre anticoncepção após  o parto.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t-BR" sz="4900" dirty="0" smtClean="0"/>
              <a:t>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pt-BR" sz="4900" dirty="0" smtClean="0"/>
              <a:t>Orientar a 100% das gestantes sobre os riscos do tabagismo e do uso de álcool e drogas.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t-BR" sz="4900" dirty="0" smtClean="0"/>
              <a:t>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pt-BR" sz="4900" dirty="0" smtClean="0"/>
              <a:t>Meta 6.5. Orientar a 100% das gestantes sobre higiene bucal .</a:t>
            </a:r>
          </a:p>
          <a:p>
            <a:pPr>
              <a:buNone/>
            </a:pPr>
            <a:endParaRPr lang="pt-BR" sz="4900" dirty="0" smtClean="0"/>
          </a:p>
          <a:p>
            <a:pPr>
              <a:buNone/>
            </a:pPr>
            <a:r>
              <a:rPr lang="pt-BR" sz="4900" dirty="0" smtClean="0"/>
              <a:t> </a:t>
            </a:r>
          </a:p>
          <a:p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395536" y="5589240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400" b="1" dirty="0"/>
              <a:t>As metas foram atingidas e 100% das gestantes </a:t>
            </a:r>
            <a:r>
              <a:rPr lang="pt-BR" sz="2400" b="1" dirty="0" smtClean="0"/>
              <a:t>receberam as orientações.</a:t>
            </a:r>
            <a:endParaRPr lang="pt-BR" sz="2400" b="1" dirty="0"/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slow" advTm="10000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3_SAM_01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688000" cy="6516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dirty="0" smtClean="0"/>
              <a:t>Caracterização do Município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0" y="1268760"/>
            <a:ext cx="8229600" cy="4525963"/>
          </a:xfrm>
        </p:spPr>
        <p:txBody>
          <a:bodyPr/>
          <a:lstStyle/>
          <a:p>
            <a:r>
              <a:rPr lang="pt-BR" dirty="0" smtClean="0"/>
              <a:t>Extensão territorial:7.329,234 km² </a:t>
            </a:r>
          </a:p>
          <a:p>
            <a:r>
              <a:rPr lang="pt-BR" dirty="0" smtClean="0"/>
              <a:t>População: 94.175 habitantes</a:t>
            </a:r>
          </a:p>
          <a:p>
            <a:r>
              <a:rPr lang="pt-BR" dirty="0" smtClean="0"/>
              <a:t>Unidades de saúde : ESF 10 </a:t>
            </a:r>
          </a:p>
          <a:p>
            <a:r>
              <a:rPr lang="pt-BR" dirty="0" smtClean="0"/>
              <a:t>CAPS :1 </a:t>
            </a:r>
          </a:p>
          <a:p>
            <a:r>
              <a:rPr lang="pt-BR" dirty="0" smtClean="0"/>
              <a:t>NASF:4</a:t>
            </a:r>
          </a:p>
          <a:p>
            <a:r>
              <a:rPr lang="pt-BR" dirty="0" smtClean="0"/>
              <a:t>CEO:0</a:t>
            </a:r>
          </a:p>
          <a:p>
            <a:r>
              <a:rPr lang="pt-BR" dirty="0" smtClean="0"/>
              <a:t>Hospital municipal:1 </a:t>
            </a:r>
            <a:endParaRPr lang="pt-BR" dirty="0"/>
          </a:p>
        </p:txBody>
      </p:sp>
      <p:pic>
        <p:nvPicPr>
          <p:cNvPr id="6" name="Imagem 5" descr="MANACAPUR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597352"/>
            <a:ext cx="9144000" cy="38100"/>
          </a:xfrm>
          <a:prstGeom prst="rect">
            <a:avLst/>
          </a:prstGeom>
        </p:spPr>
      </p:pic>
    </p:spTree>
  </p:cSld>
  <p:clrMapOvr>
    <a:masterClrMapping/>
  </p:clrMapOvr>
  <p:transition spd="slow" advTm="10000"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3313"/>
          <p:cNvSpPr>
            <a:spLocks noGrp="1"/>
          </p:cNvSpPr>
          <p:nvPr>
            <p:ph type="title" idx="4294967295"/>
          </p:nvPr>
        </p:nvSpPr>
        <p:spPr>
          <a:xfrm>
            <a:off x="487506" y="476672"/>
            <a:ext cx="8280000" cy="918016"/>
          </a:xfrm>
          <a:solidFill>
            <a:srgbClr val="CCFECC">
              <a:alpha val="100000"/>
            </a:srgbClr>
          </a:solidFill>
          <a:ln w="25400">
            <a:solidFill>
              <a:srgbClr val="67FC67"/>
            </a:solidFill>
          </a:ln>
        </p:spPr>
        <p:txBody>
          <a:bodyPr wrap="square" lIns="91440" tIns="45720" rIns="91440" bIns="45720" anchor="ctr"/>
          <a:lstStyle/>
          <a:p>
            <a:r>
              <a:rPr lang="en-US" altLang="en-US" sz="2000" b="1" dirty="0">
                <a:solidFill>
                  <a:srgbClr val="000000"/>
                </a:solidFill>
              </a:rPr>
              <a:t>Objetivo 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2.</a:t>
            </a:r>
            <a:r>
              <a:rPr sz="2000" dirty="0"/>
              <a:t/>
            </a:r>
            <a:br>
              <a:rPr sz="2000" dirty="0"/>
            </a:br>
            <a:r>
              <a:rPr lang="pt-BR" sz="2000" dirty="0"/>
              <a:t> Melhorar a qualidade da atenção as puérperas na Unidade de Saúde</a:t>
            </a:r>
            <a:r>
              <a:rPr lang="es-ES" sz="2000" dirty="0"/>
              <a:t/>
            </a:r>
            <a:br>
              <a:rPr lang="es-ES" sz="2000" dirty="0"/>
            </a:br>
            <a:endParaRPr lang="en-US" altLang="en-US" sz="2000" dirty="0">
              <a:solidFill>
                <a:srgbClr val="00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67544" y="1772815"/>
            <a:ext cx="8280000" cy="190821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t-BR" sz="2000" dirty="0"/>
              <a:t>Meta </a:t>
            </a:r>
            <a:r>
              <a:rPr lang="pt-BR" sz="2000" dirty="0" smtClean="0"/>
              <a:t>2.1</a:t>
            </a:r>
            <a:r>
              <a:rPr lang="pt-BR" sz="2000" dirty="0"/>
              <a:t>. Examinar as mamas em 100% das puérperas cadastradas no programa </a:t>
            </a:r>
          </a:p>
          <a:p>
            <a:endParaRPr lang="pt-BR" sz="2000" dirty="0"/>
          </a:p>
          <a:p>
            <a:r>
              <a:rPr lang="pt-BR" sz="2000" dirty="0"/>
              <a:t>Meta </a:t>
            </a:r>
            <a:r>
              <a:rPr lang="pt-BR" sz="2000" dirty="0" smtClean="0"/>
              <a:t>2.2</a:t>
            </a:r>
            <a:r>
              <a:rPr lang="pt-BR" sz="2000" dirty="0"/>
              <a:t>. Examinar o abdome em 100% das puérperas cadastradas no programa.</a:t>
            </a:r>
          </a:p>
          <a:p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406751" y="3356992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pt-BR" sz="2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400" b="1" dirty="0" smtClean="0"/>
              <a:t>As </a:t>
            </a:r>
            <a:r>
              <a:rPr lang="pt-BR" sz="2400" b="1" dirty="0"/>
              <a:t>metas foram atingidas e 100% das </a:t>
            </a:r>
            <a:r>
              <a:rPr lang="pt-BR" sz="2400" b="1" dirty="0" smtClean="0"/>
              <a:t>puérperas tiveram as mamas e o abdome examinados.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xmlns="" val="1959622903"/>
      </p:ext>
    </p:extLst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slow" advTm="10000"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11560" y="1172650"/>
            <a:ext cx="8280000" cy="255454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t-BR" sz="2000" dirty="0"/>
              <a:t>Meta </a:t>
            </a:r>
            <a:r>
              <a:rPr lang="pt-BR" sz="2000" dirty="0" smtClean="0"/>
              <a:t>2.4</a:t>
            </a:r>
            <a:r>
              <a:rPr lang="pt-BR" sz="2000" dirty="0"/>
              <a:t>. Avaliar estado psíquico em 100% das puérperas cadastradas no programa.</a:t>
            </a:r>
          </a:p>
          <a:p>
            <a:endParaRPr lang="pt-BR" sz="2000" dirty="0"/>
          </a:p>
          <a:p>
            <a:r>
              <a:rPr lang="pt-BR" sz="2000" dirty="0"/>
              <a:t>Meta </a:t>
            </a:r>
            <a:r>
              <a:rPr lang="pt-BR" sz="2000" dirty="0" smtClean="0"/>
              <a:t>2.5</a:t>
            </a:r>
            <a:r>
              <a:rPr lang="pt-BR" sz="2000" dirty="0"/>
              <a:t>. Avaliar intercorrências em 100% das puérperas cadastradas no </a:t>
            </a:r>
            <a:r>
              <a:rPr lang="pt-BR" sz="2000" dirty="0" smtClean="0"/>
              <a:t>programa</a:t>
            </a:r>
          </a:p>
          <a:p>
            <a:endParaRPr lang="pt-BR" sz="2000" dirty="0" smtClean="0"/>
          </a:p>
          <a:p>
            <a:r>
              <a:rPr lang="pt-BR" sz="2000" dirty="0"/>
              <a:t>Meta 2.6. Prescrever à 100% das puérperas um dos métodos de anticoncepção.</a:t>
            </a:r>
          </a:p>
        </p:txBody>
      </p:sp>
      <p:sp>
        <p:nvSpPr>
          <p:cNvPr id="8" name="Retângulo 7"/>
          <p:cNvSpPr/>
          <p:nvPr/>
        </p:nvSpPr>
        <p:spPr>
          <a:xfrm>
            <a:off x="611560" y="5085184"/>
            <a:ext cx="80761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400" b="1" dirty="0" smtClean="0"/>
              <a:t> </a:t>
            </a:r>
            <a:r>
              <a:rPr lang="pt-BR" sz="2400" b="1" dirty="0"/>
              <a:t>100% </a:t>
            </a:r>
            <a:r>
              <a:rPr lang="pt-BR" sz="2400" b="1" dirty="0" smtClean="0"/>
              <a:t>das metas foram atingidas.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xmlns="" val="284321264"/>
      </p:ext>
    </p:extLst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3313"/>
          <p:cNvSpPr>
            <a:spLocks noGrp="1"/>
          </p:cNvSpPr>
          <p:nvPr>
            <p:ph type="title" idx="4294967295"/>
          </p:nvPr>
        </p:nvSpPr>
        <p:spPr>
          <a:xfrm>
            <a:off x="487506" y="476672"/>
            <a:ext cx="8280000" cy="918016"/>
          </a:xfrm>
          <a:solidFill>
            <a:srgbClr val="CCFECC">
              <a:alpha val="100000"/>
            </a:srgbClr>
          </a:solidFill>
          <a:ln w="25400">
            <a:solidFill>
              <a:srgbClr val="67FC67"/>
            </a:solidFill>
          </a:ln>
        </p:spPr>
        <p:txBody>
          <a:bodyPr wrap="square" lIns="91440" tIns="45720" rIns="91440" bIns="45720" anchor="ctr"/>
          <a:lstStyle/>
          <a:p>
            <a:r>
              <a:rPr lang="en-US" altLang="en-US" sz="2000" b="1" dirty="0">
                <a:solidFill>
                  <a:srgbClr val="000000"/>
                </a:solidFill>
              </a:rPr>
              <a:t>Objetivo </a:t>
            </a:r>
            <a:r>
              <a:rPr lang="en-US" altLang="en-US" sz="2000" b="1" dirty="0"/>
              <a:t>3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.</a:t>
            </a:r>
            <a:r>
              <a:rPr sz="2000" dirty="0"/>
              <a:t/>
            </a:r>
            <a:br>
              <a:rPr sz="2000" dirty="0"/>
            </a:br>
            <a:r>
              <a:rPr lang="pt-BR" sz="2000" dirty="0"/>
              <a:t> Melhorar a adesão das mães ao puerpério</a:t>
            </a:r>
            <a:r>
              <a:rPr lang="es-ES" sz="2000" dirty="0"/>
              <a:t/>
            </a:r>
            <a:br>
              <a:rPr lang="es-ES" sz="2000" dirty="0"/>
            </a:br>
            <a:endParaRPr lang="en-US" altLang="en-US" sz="2000" dirty="0">
              <a:solidFill>
                <a:srgbClr val="00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67544" y="1772815"/>
            <a:ext cx="828000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t-BR" sz="2000" dirty="0"/>
              <a:t>Meta 3.1. Realizar busca ativa em 100% das puérperas que não realizaram a consulta de puerpério ate 30 dias após o parto </a:t>
            </a:r>
          </a:p>
        </p:txBody>
      </p:sp>
      <p:sp>
        <p:nvSpPr>
          <p:cNvPr id="8" name="Retângulo 7"/>
          <p:cNvSpPr/>
          <p:nvPr/>
        </p:nvSpPr>
        <p:spPr>
          <a:xfrm>
            <a:off x="406751" y="3356992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400" b="1" dirty="0"/>
              <a:t>As metas foram atingidas e 100% das </a:t>
            </a:r>
            <a:r>
              <a:rPr lang="pt-BR" sz="2400" b="1" dirty="0" smtClean="0"/>
              <a:t>puérperas receberam busca ativa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xmlns="" val="3027292789"/>
      </p:ext>
    </p:extLst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slow" advTm="10000"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3313"/>
          <p:cNvSpPr>
            <a:spLocks noGrp="1"/>
          </p:cNvSpPr>
          <p:nvPr>
            <p:ph type="title" idx="4294967295"/>
          </p:nvPr>
        </p:nvSpPr>
        <p:spPr>
          <a:xfrm>
            <a:off x="487506" y="476672"/>
            <a:ext cx="8280000" cy="918016"/>
          </a:xfrm>
          <a:solidFill>
            <a:srgbClr val="CCFECC">
              <a:alpha val="100000"/>
            </a:srgbClr>
          </a:solidFill>
          <a:ln w="25400">
            <a:solidFill>
              <a:srgbClr val="67FC67"/>
            </a:solidFill>
          </a:ln>
        </p:spPr>
        <p:txBody>
          <a:bodyPr wrap="square" lIns="91440" tIns="45720" rIns="91440" bIns="45720" anchor="ctr"/>
          <a:lstStyle/>
          <a:p>
            <a:r>
              <a:rPr lang="en-US" altLang="en-US" sz="2000" b="1" dirty="0">
                <a:solidFill>
                  <a:srgbClr val="000000"/>
                </a:solidFill>
              </a:rPr>
              <a:t>Objetivo </a:t>
            </a:r>
            <a:r>
              <a:rPr lang="en-US" altLang="en-US" sz="2000" b="1" dirty="0"/>
              <a:t>5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.</a:t>
            </a:r>
            <a:r>
              <a:rPr sz="2000" dirty="0"/>
              <a:t/>
            </a:r>
            <a:br>
              <a:rPr sz="2000" dirty="0"/>
            </a:br>
            <a:r>
              <a:rPr lang="pt-BR" sz="2000" dirty="0"/>
              <a:t>Promover a saúde das puérperas</a:t>
            </a:r>
            <a:r>
              <a:rPr lang="es-ES" sz="2000" dirty="0"/>
              <a:t/>
            </a:r>
            <a:br>
              <a:rPr lang="es-ES" sz="2000" dirty="0"/>
            </a:br>
            <a:endParaRPr lang="en-US" altLang="en-US" sz="2000" dirty="0">
              <a:solidFill>
                <a:srgbClr val="00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67544" y="1772815"/>
            <a:ext cx="8280000" cy="203132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Meta 5.1. Orientar 100% das puérperas cadastradas no programa sobre os cuidados do </a:t>
            </a:r>
            <a:r>
              <a:rPr lang="pt-BR" dirty="0" smtClean="0"/>
              <a:t>recém-nascido.</a:t>
            </a:r>
          </a:p>
          <a:p>
            <a:endParaRPr lang="pt-BR" dirty="0" smtClean="0"/>
          </a:p>
          <a:p>
            <a:r>
              <a:rPr lang="pt-BR" dirty="0"/>
              <a:t>Meta 5.2. Orientar 100% das puérperas cadastradas no programa sobre aleitamento materno exclusivo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dirty="0"/>
              <a:t>Proporção de puérperas que receberam orientação sobre planejamento </a:t>
            </a:r>
            <a:r>
              <a:rPr lang="pt-BR" dirty="0" smtClean="0"/>
              <a:t>familiar.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979712" y="425687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400" dirty="0"/>
              <a:t>Mês 1: </a:t>
            </a:r>
            <a:r>
              <a:rPr lang="pt-BR" sz="2400" dirty="0" smtClean="0"/>
              <a:t>100%/4</a:t>
            </a:r>
            <a:endParaRPr lang="pt-BR" sz="2400" dirty="0"/>
          </a:p>
          <a:p>
            <a:pPr algn="ctr"/>
            <a:r>
              <a:rPr lang="pt-BR" sz="2400" dirty="0"/>
              <a:t>Mês 2: </a:t>
            </a:r>
            <a:r>
              <a:rPr lang="pt-BR" sz="2400" dirty="0" smtClean="0"/>
              <a:t>90,9%/10</a:t>
            </a:r>
            <a:endParaRPr lang="pt-BR" sz="2400" dirty="0"/>
          </a:p>
          <a:p>
            <a:pPr algn="ctr"/>
            <a:r>
              <a:rPr lang="pt-BR" sz="2400" dirty="0"/>
              <a:t>Mês 3: </a:t>
            </a:r>
            <a:r>
              <a:rPr lang="pt-BR" sz="2400" dirty="0" smtClean="0"/>
              <a:t>100%/</a:t>
            </a:r>
            <a:r>
              <a:rPr lang="pt-BR" sz="24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2152694692"/>
      </p:ext>
    </p:extLst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27649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noFill/>
          <a:ln w="25400">
            <a:noFill/>
          </a:ln>
        </p:spPr>
        <p:txBody>
          <a:bodyPr wrap="square" lIns="91440" tIns="45720" rIns="91440" bIns="45720" anchor="ctr"/>
          <a:lstStyle/>
          <a:p>
            <a:r>
              <a:rPr lang="en-US" altLang="en-US" sz="2600" b="1" dirty="0">
                <a:solidFill>
                  <a:srgbClr val="000000"/>
                </a:solidFill>
              </a:rPr>
              <a:t>DISCUSSÃO</a:t>
            </a:r>
            <a:r>
              <a:rPr lang="en-US" altLang="en-US" sz="2600" b="1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7651" name="Espaço Reservado para Conteúdo 27650"/>
          <p:cNvSpPr>
            <a:spLocks noGrp="1"/>
          </p:cNvSpPr>
          <p:nvPr>
            <p:ph idx="4294967295"/>
          </p:nvPr>
        </p:nvSpPr>
        <p:spPr>
          <a:xfrm>
            <a:off x="460375" y="2000240"/>
            <a:ext cx="8226425" cy="4414848"/>
          </a:xfrm>
          <a:solidFill>
            <a:srgbClr val="FFFFCC">
              <a:alpha val="100000"/>
            </a:srgbClr>
          </a:solidFill>
          <a:ln w="25400">
            <a:solidFill>
              <a:srgbClr val="FF9933"/>
            </a:solidFill>
          </a:ln>
        </p:spPr>
        <p:txBody>
          <a:bodyPr wrap="square" lIns="91440" tIns="45720" rIns="91440" bIns="45720" anchor="t" anchorCtr="0">
            <a:normAutofit fontScale="92500" lnSpcReduction="10000"/>
          </a:bodyPr>
          <a:lstStyle/>
          <a:p>
            <a:pPr algn="ctr">
              <a:lnSpc>
                <a:spcPct val="90000"/>
              </a:lnSpc>
              <a:buNone/>
            </a:pPr>
            <a:endParaRPr lang="en-US" altLang="en-US" sz="2400" b="1" dirty="0" smtClean="0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buNone/>
            </a:pPr>
            <a:r>
              <a:rPr lang="en-US" altLang="en-US" sz="2400" b="1" dirty="0" smtClean="0">
                <a:solidFill>
                  <a:srgbClr val="000000"/>
                </a:solidFill>
              </a:rPr>
              <a:t>Importância </a:t>
            </a:r>
            <a:r>
              <a:rPr lang="en-US" altLang="en-US" sz="2400" b="1" dirty="0">
                <a:solidFill>
                  <a:srgbClr val="000000"/>
                </a:solidFill>
              </a:rPr>
              <a:t>para a equipe:</a:t>
            </a:r>
          </a:p>
          <a:p>
            <a:pPr algn="just">
              <a:buNone/>
            </a:pPr>
            <a:endParaRPr lang="pt-BR" sz="2400" dirty="0"/>
          </a:p>
          <a:p>
            <a:pPr algn="just">
              <a:buFont typeface="Wingdings" pitchFamily="2" charset="2"/>
              <a:buChar char="§"/>
            </a:pPr>
            <a:r>
              <a:rPr lang="pt-BR" sz="2400" dirty="0" smtClean="0"/>
              <a:t>Participação integrada de toda a equipe desde os agentes comunitários de saúde até o gestor do posto, melhorando as relações interpessoais  e  de trabalho. </a:t>
            </a:r>
          </a:p>
          <a:p>
            <a:pPr algn="just">
              <a:buFont typeface="Wingdings" pitchFamily="2" charset="2"/>
              <a:buChar char="§"/>
            </a:pPr>
            <a:r>
              <a:rPr lang="pt-BR" altLang="en-US" sz="2400" dirty="0" smtClean="0"/>
              <a:t>Mostrou a importância das atividades educativas sistemáticas,  tanto coletivas como individuais</a:t>
            </a:r>
            <a:r>
              <a:rPr lang="pt-BR" altLang="en-US" dirty="0" smtClean="0"/>
              <a:t>.</a:t>
            </a:r>
          </a:p>
          <a:p>
            <a:pPr algn="just">
              <a:buFont typeface="Wingdings" pitchFamily="2" charset="2"/>
              <a:buChar char="§"/>
            </a:pPr>
            <a:r>
              <a:rPr lang="pt-BR" sz="2400" dirty="0" smtClean="0"/>
              <a:t>A equipe foi capacitada sobre o protocolo de atendimento ao pré natal e puerperio e sobre acolhimento</a:t>
            </a:r>
          </a:p>
          <a:p>
            <a:pPr algn="just">
              <a:buFont typeface="Wingdings" pitchFamily="2" charset="2"/>
              <a:buChar char="§"/>
            </a:pPr>
            <a:r>
              <a:rPr lang="pt-BR" sz="2400" dirty="0" smtClean="0"/>
              <a:t>Ajudou para definir as atribuições dos  profissionais  da equipe  com relação a consulta de pré natal e puerperio </a:t>
            </a:r>
          </a:p>
          <a:p>
            <a:pPr algn="just">
              <a:lnSpc>
                <a:spcPct val="90000"/>
              </a:lnSpc>
            </a:pPr>
            <a:endParaRPr dirty="0"/>
          </a:p>
          <a:p>
            <a:pPr algn="just">
              <a:lnSpc>
                <a:spcPct val="90000"/>
              </a:lnSpc>
              <a:buNone/>
            </a:pPr>
            <a:endParaRPr lang="en-US" altLang="en-US" sz="2400" dirty="0">
              <a:solidFill>
                <a:srgbClr val="000000"/>
              </a:solidFill>
            </a:endParaRPr>
          </a:p>
        </p:txBody>
      </p:sp>
      <p:pic>
        <p:nvPicPr>
          <p:cNvPr id="4" name="Imagem 3" descr="491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 rot="5400000">
            <a:off x="805500" y="-265492"/>
            <a:ext cx="2204864" cy="2879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0000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Conteúdo 28673"/>
          <p:cNvSpPr>
            <a:spLocks noGrp="1"/>
          </p:cNvSpPr>
          <p:nvPr>
            <p:ph idx="4294967295"/>
          </p:nvPr>
        </p:nvSpPr>
        <p:spPr>
          <a:xfrm>
            <a:off x="460375" y="217488"/>
            <a:ext cx="8226425" cy="6429375"/>
          </a:xfrm>
          <a:solidFill>
            <a:srgbClr val="FFFFCC">
              <a:alpha val="100000"/>
            </a:srgbClr>
          </a:solidFill>
          <a:ln w="25400">
            <a:solidFill>
              <a:srgbClr val="FF9933"/>
            </a:solidFill>
          </a:ln>
        </p:spPr>
        <p:txBody>
          <a:bodyPr wrap="square" lIns="91440" tIns="45720" rIns="91440" bIns="45720" anchor="t" anchorCtr="0"/>
          <a:lstStyle/>
          <a:p>
            <a:pPr>
              <a:buNone/>
            </a:pPr>
            <a:endParaRPr lang="en-US" altLang="en-US" sz="2600" b="1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altLang="en-US" sz="2600" b="1" dirty="0" smtClean="0">
                <a:solidFill>
                  <a:srgbClr val="000000"/>
                </a:solidFill>
              </a:rPr>
              <a:t>Importância </a:t>
            </a:r>
            <a:r>
              <a:rPr lang="en-US" altLang="en-US" sz="2600" b="1" dirty="0">
                <a:solidFill>
                  <a:srgbClr val="000000"/>
                </a:solidFill>
              </a:rPr>
              <a:t>para o serviço</a:t>
            </a:r>
            <a:r>
              <a:rPr lang="en-US" altLang="en-US" sz="2600" b="1" dirty="0" smtClean="0">
                <a:solidFill>
                  <a:srgbClr val="000000"/>
                </a:solidFill>
              </a:rPr>
              <a:t>:</a:t>
            </a:r>
            <a:endParaRPr dirty="0"/>
          </a:p>
          <a:p>
            <a:pPr algn="just">
              <a:buNone/>
            </a:pPr>
            <a:endParaRPr dirty="0"/>
          </a:p>
          <a:p>
            <a:pPr algn="just"/>
            <a:r>
              <a:rPr lang="pt-BR" sz="2400" dirty="0" smtClean="0">
                <a:latin typeface="+mj-lt"/>
              </a:rPr>
              <a:t>Melhoria dos registros.</a:t>
            </a:r>
          </a:p>
          <a:p>
            <a:pPr algn="just"/>
            <a:endParaRPr sz="2400" dirty="0">
              <a:latin typeface="+mj-lt"/>
            </a:endParaRPr>
          </a:p>
          <a:p>
            <a:pPr algn="just"/>
            <a:r>
              <a:rPr lang="pt-BR" sz="2400" dirty="0" smtClean="0">
                <a:latin typeface="+mj-lt"/>
              </a:rPr>
              <a:t>Organização da ação programática.</a:t>
            </a:r>
          </a:p>
          <a:p>
            <a:pPr algn="just"/>
            <a:endParaRPr lang="pt-BR" sz="2400" dirty="0" smtClean="0">
              <a:latin typeface="+mj-lt"/>
            </a:endParaRPr>
          </a:p>
          <a:p>
            <a:pPr algn="just"/>
            <a:r>
              <a:rPr lang="pt-BR" sz="2400" dirty="0" smtClean="0"/>
              <a:t>Qualificação da atenção com destaque para a captação precoce das gestantes e das puerperas .</a:t>
            </a:r>
          </a:p>
          <a:p>
            <a:pPr algn="just">
              <a:buNone/>
            </a:pPr>
            <a:endParaRPr lang="pt-BR" sz="2400" dirty="0" smtClean="0">
              <a:latin typeface="+mj-lt"/>
            </a:endParaRPr>
          </a:p>
          <a:p>
            <a:pPr algn="just"/>
            <a:r>
              <a:rPr lang="pt-BR" sz="2400" dirty="0" smtClean="0"/>
              <a:t>Ampliação da cobertura de atenção ao pré natal e puerperio .</a:t>
            </a:r>
          </a:p>
          <a:p>
            <a:pPr algn="just">
              <a:buNone/>
            </a:pPr>
            <a:endParaRPr lang="pt-BR" sz="2400" dirty="0" smtClean="0"/>
          </a:p>
          <a:p>
            <a:pPr algn="just"/>
            <a:r>
              <a:rPr lang="pt-BR" sz="2400" dirty="0" smtClean="0">
                <a:latin typeface="+mj-lt"/>
              </a:rPr>
              <a:t>Impacto sobre outras ações programáticas (Puericultura e Planejamento familiar ).</a:t>
            </a:r>
            <a:endParaRPr sz="2400" dirty="0">
              <a:latin typeface="+mj-lt"/>
            </a:endParaRPr>
          </a:p>
        </p:txBody>
      </p:sp>
      <p:sp>
        <p:nvSpPr>
          <p:cNvPr id="28675" name="Retângulo 28674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altLang="en-US" dirty="0"/>
          </a:p>
        </p:txBody>
      </p:sp>
      <p:pic>
        <p:nvPicPr>
          <p:cNvPr id="5" name="Imagem 4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 rot="5400000">
            <a:off x="6089297" y="903591"/>
            <a:ext cx="3214710" cy="1928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Conteúdo 29697"/>
          <p:cNvSpPr>
            <a:spLocks noGrp="1"/>
          </p:cNvSpPr>
          <p:nvPr>
            <p:ph idx="4294967295"/>
          </p:nvPr>
        </p:nvSpPr>
        <p:spPr>
          <a:xfrm>
            <a:off x="242888" y="217488"/>
            <a:ext cx="8226424" cy="6488112"/>
          </a:xfrm>
          <a:solidFill>
            <a:srgbClr val="FFFFCC">
              <a:alpha val="100000"/>
            </a:srgbClr>
          </a:solidFill>
          <a:ln w="25400">
            <a:solidFill>
              <a:srgbClr val="FF9933"/>
            </a:solidFill>
          </a:ln>
        </p:spPr>
        <p:txBody>
          <a:bodyPr wrap="square" lIns="91440" tIns="45720" rIns="91440" bIns="45720" anchor="t" anchorCtr="0"/>
          <a:lstStyle/>
          <a:p>
            <a:pPr>
              <a:lnSpc>
                <a:spcPct val="90000"/>
              </a:lnSpc>
              <a:buNone/>
            </a:pPr>
            <a:endParaRPr lang="en-US" altLang="en-US" sz="2600" b="1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en-US" altLang="en-US" sz="2600" b="1" dirty="0" smtClean="0"/>
          </a:p>
          <a:p>
            <a:pPr>
              <a:lnSpc>
                <a:spcPct val="90000"/>
              </a:lnSpc>
              <a:buNone/>
            </a:pPr>
            <a:r>
              <a:rPr lang="en-US" altLang="en-US" sz="2600" b="1" dirty="0" smtClean="0">
                <a:solidFill>
                  <a:srgbClr val="000000"/>
                </a:solidFill>
              </a:rPr>
              <a:t>Para </a:t>
            </a:r>
            <a:r>
              <a:rPr lang="en-US" altLang="en-US" sz="2600" b="1" dirty="0">
                <a:solidFill>
                  <a:srgbClr val="000000"/>
                </a:solidFill>
              </a:rPr>
              <a:t>a comunidade</a:t>
            </a:r>
            <a:r>
              <a:rPr lang="en-US" altLang="en-US" sz="2600" b="1" dirty="0" smtClean="0">
                <a:solidFill>
                  <a:srgbClr val="000000"/>
                </a:solidFill>
              </a:rPr>
              <a:t>:</a:t>
            </a:r>
            <a:endParaRPr sz="2400" dirty="0"/>
          </a:p>
          <a:p>
            <a:pPr algn="just">
              <a:lnSpc>
                <a:spcPct val="90000"/>
              </a:lnSpc>
              <a:buNone/>
            </a:pPr>
            <a:endParaRPr dirty="0"/>
          </a:p>
          <a:p>
            <a:pPr algn="just">
              <a:lnSpc>
                <a:spcPct val="90000"/>
              </a:lnSpc>
            </a:pPr>
            <a:endParaRPr lang="pt-BR" altLang="en-US" sz="2400" dirty="0" smtClean="0"/>
          </a:p>
          <a:p>
            <a:pPr algn="just">
              <a:lnSpc>
                <a:spcPct val="90000"/>
              </a:lnSpc>
            </a:pPr>
            <a:r>
              <a:rPr lang="pt-BR" altLang="en-US" sz="2400" dirty="0" smtClean="0"/>
              <a:t>Favoreceu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solidFill>
                  <a:srgbClr val="000000"/>
                </a:solidFill>
              </a:rPr>
              <a:t>adesão das </a:t>
            </a:r>
            <a:r>
              <a:rPr lang="en-US" altLang="en-US" sz="2400" dirty="0" smtClean="0"/>
              <a:t>gestantes </a:t>
            </a:r>
            <a:r>
              <a:rPr lang="en-US" altLang="en-US" sz="2400" dirty="0" smtClean="0">
                <a:solidFill>
                  <a:srgbClr val="000000"/>
                </a:solidFill>
              </a:rPr>
              <a:t>e puerperas  com a </a:t>
            </a:r>
            <a:r>
              <a:rPr lang="en-US" altLang="en-US" sz="2400" dirty="0" err="1" smtClean="0"/>
              <a:t>atenção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ao</a:t>
            </a:r>
            <a:r>
              <a:rPr lang="en-US" altLang="en-US" sz="2400" dirty="0" smtClean="0"/>
              <a:t> pré-natal e puerperio.</a:t>
            </a:r>
            <a:r>
              <a:rPr lang="en-US" altLang="en-US" sz="2400" dirty="0" smtClean="0">
                <a:solidFill>
                  <a:srgbClr val="000000"/>
                </a:solidFill>
              </a:rPr>
              <a:t>  </a:t>
            </a:r>
          </a:p>
          <a:p>
            <a:pPr algn="just">
              <a:lnSpc>
                <a:spcPct val="90000"/>
              </a:lnSpc>
            </a:pPr>
            <a:endParaRPr lang="en-US" altLang="en-US" sz="2400" dirty="0" smtClean="0">
              <a:solidFill>
                <a:srgbClr val="000000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n-US" altLang="en-US" sz="2400" dirty="0" smtClean="0">
                <a:solidFill>
                  <a:srgbClr val="000000"/>
                </a:solidFill>
              </a:rPr>
              <a:t> </a:t>
            </a:r>
            <a:r>
              <a:rPr lang="pt-BR" altLang="en-US" sz="2400" dirty="0" smtClean="0">
                <a:solidFill>
                  <a:srgbClr val="000000"/>
                </a:solidFill>
              </a:rPr>
              <a:t>Melhoria</a:t>
            </a:r>
            <a:r>
              <a:rPr lang="en-US" altLang="en-US" sz="2400" dirty="0" smtClean="0">
                <a:solidFill>
                  <a:srgbClr val="000000"/>
                </a:solidFill>
              </a:rPr>
              <a:t> do controle social. </a:t>
            </a:r>
          </a:p>
          <a:p>
            <a:pPr algn="just">
              <a:lnSpc>
                <a:spcPct val="90000"/>
              </a:lnSpc>
              <a:buNone/>
            </a:pPr>
            <a:endParaRPr lang="en-US" altLang="en-US" sz="2400" dirty="0" smtClean="0">
              <a:solidFill>
                <a:srgbClr val="000000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n-US" altLang="en-US" sz="2400" dirty="0" smtClean="0"/>
              <a:t>Melhoria do estado de saúde e nutricional das </a:t>
            </a:r>
            <a:r>
              <a:rPr lang="en-US" altLang="en-US" sz="2400" dirty="0" smtClean="0"/>
              <a:t>gravidas</a:t>
            </a:r>
            <a:r>
              <a:rPr lang="en-US" altLang="en-US" sz="2400" dirty="0" smtClean="0"/>
              <a:t> </a:t>
            </a:r>
            <a:r>
              <a:rPr lang="en-US" altLang="en-US" sz="2400" dirty="0" smtClean="0"/>
              <a:t>e das puerperas .</a:t>
            </a:r>
            <a:r>
              <a:rPr lang="en-US" altLang="en-US" sz="2400" dirty="0" smtClean="0"/>
              <a:t> </a:t>
            </a:r>
            <a:endParaRPr lang="en-US" altLang="en-US" sz="2400" dirty="0" smtClean="0"/>
          </a:p>
          <a:p>
            <a:pPr algn="just">
              <a:lnSpc>
                <a:spcPct val="90000"/>
              </a:lnSpc>
              <a:buNone/>
            </a:pPr>
            <a:endParaRPr lang="en-US" altLang="en-US" sz="2400" dirty="0" smtClean="0"/>
          </a:p>
          <a:p>
            <a:pPr algn="just">
              <a:lnSpc>
                <a:spcPct val="90000"/>
              </a:lnSpc>
            </a:pPr>
            <a:r>
              <a:rPr lang="en-US" altLang="en-US" sz="2400" dirty="0" smtClean="0">
                <a:solidFill>
                  <a:srgbClr val="000000"/>
                </a:solidFill>
              </a:rPr>
              <a:t>Redução das necessidades de internamento</a:t>
            </a:r>
            <a:r>
              <a:rPr lang="en-US" altLang="en-US" sz="2400" dirty="0" smtClean="0"/>
              <a:t>. 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en-US" sz="2400" dirty="0" smtClean="0"/>
              <a:t>. </a:t>
            </a:r>
          </a:p>
          <a:p>
            <a:pPr algn="just">
              <a:lnSpc>
                <a:spcPct val="90000"/>
              </a:lnSpc>
            </a:pPr>
            <a:endParaRPr lang="en-US" altLang="en-US" sz="2400" dirty="0" smtClean="0">
              <a:solidFill>
                <a:srgbClr val="000000"/>
              </a:solidFill>
            </a:endParaRPr>
          </a:p>
          <a:p>
            <a:pPr algn="just">
              <a:lnSpc>
                <a:spcPct val="90000"/>
              </a:lnSpc>
            </a:pPr>
            <a:endParaRPr lang="en-US" altLang="en-US" sz="2400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7563" y="188640"/>
            <a:ext cx="2652713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Conteúdo 30721"/>
          <p:cNvSpPr>
            <a:spLocks noGrp="1"/>
          </p:cNvSpPr>
          <p:nvPr>
            <p:ph idx="4294967295"/>
          </p:nvPr>
        </p:nvSpPr>
        <p:spPr>
          <a:xfrm>
            <a:off x="2357422" y="214290"/>
            <a:ext cx="6786578" cy="6357937"/>
          </a:xfrm>
          <a:solidFill>
            <a:srgbClr val="FFFFCC">
              <a:alpha val="100000"/>
            </a:srgbClr>
          </a:solidFill>
          <a:ln w="25400">
            <a:solidFill>
              <a:srgbClr val="FF9933"/>
            </a:solidFill>
          </a:ln>
        </p:spPr>
        <p:txBody>
          <a:bodyPr wrap="square" lIns="91440" tIns="45720" rIns="91440" bIns="45720" anchor="t" anchorCtr="0"/>
          <a:lstStyle/>
          <a:p>
            <a:pPr algn="ctr">
              <a:buFont typeface="Wingdings" charset="2"/>
              <a:buChar char="Ø"/>
            </a:pPr>
            <a:r>
              <a:rPr lang="pt-BR" altLang="en-US" sz="2600" b="1" dirty="0" smtClean="0">
                <a:solidFill>
                  <a:srgbClr val="000000"/>
                </a:solidFill>
              </a:rPr>
              <a:t>Nossa</a:t>
            </a:r>
            <a:r>
              <a:rPr lang="en-US" altLang="en-US" sz="26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600" b="1" dirty="0">
                <a:solidFill>
                  <a:srgbClr val="000000"/>
                </a:solidFill>
              </a:rPr>
              <a:t>intervenção já está </a:t>
            </a:r>
            <a:r>
              <a:rPr lang="en-US" altLang="en-US" sz="2600" b="1" dirty="0" err="1">
                <a:solidFill>
                  <a:srgbClr val="000000"/>
                </a:solidFill>
              </a:rPr>
              <a:t>incorporada</a:t>
            </a:r>
            <a:r>
              <a:rPr lang="en-US" altLang="en-US" sz="2600" b="1" dirty="0">
                <a:solidFill>
                  <a:srgbClr val="000000"/>
                </a:solidFill>
              </a:rPr>
              <a:t> </a:t>
            </a:r>
            <a:r>
              <a:rPr lang="en-US" altLang="en-US" sz="2600" b="1" dirty="0" smtClean="0">
                <a:solidFill>
                  <a:srgbClr val="000000"/>
                </a:solidFill>
              </a:rPr>
              <a:t>à </a:t>
            </a:r>
            <a:r>
              <a:rPr lang="en-US" altLang="en-US" sz="2600" b="1" dirty="0">
                <a:solidFill>
                  <a:srgbClr val="000000"/>
                </a:solidFill>
              </a:rPr>
              <a:t>rotina da unidade</a:t>
            </a:r>
          </a:p>
          <a:p>
            <a:pPr algn="just">
              <a:buNone/>
            </a:pPr>
            <a:r>
              <a:rPr lang="en-US" altLang="en-US" sz="2600" dirty="0">
                <a:solidFill>
                  <a:srgbClr val="000000"/>
                </a:solidFill>
              </a:rPr>
              <a:t> </a:t>
            </a:r>
          </a:p>
          <a:p>
            <a:pPr algn="just"/>
            <a:r>
              <a:rPr lang="en-US" altLang="en-US" sz="2400" dirty="0">
                <a:solidFill>
                  <a:srgbClr val="000000"/>
                </a:solidFill>
              </a:rPr>
              <a:t>Flexibilidade na agenda para os atendimentos às </a:t>
            </a:r>
            <a:r>
              <a:rPr lang="en-US" altLang="en-US" sz="2400" dirty="0" smtClean="0"/>
              <a:t> gestantes e as puerperas .</a:t>
            </a:r>
          </a:p>
          <a:p>
            <a:pPr algn="just">
              <a:buNone/>
            </a:pPr>
            <a:endParaRPr lang="en-US" sz="2400" dirty="0" smtClean="0"/>
          </a:p>
          <a:p>
            <a:pPr algn="just"/>
            <a:r>
              <a:rPr lang="en-US" altLang="en-US" sz="2400" dirty="0" smtClean="0">
                <a:solidFill>
                  <a:srgbClr val="000000"/>
                </a:solidFill>
              </a:rPr>
              <a:t>Registros </a:t>
            </a:r>
            <a:r>
              <a:rPr lang="en-US" altLang="en-US" sz="2400" dirty="0">
                <a:solidFill>
                  <a:srgbClr val="000000"/>
                </a:solidFill>
              </a:rPr>
              <a:t>adequados nos prontuários das </a:t>
            </a:r>
            <a:r>
              <a:rPr lang="en-US" altLang="en-US" sz="2400" dirty="0" smtClean="0"/>
              <a:t>gestantes e das puerperas .</a:t>
            </a:r>
          </a:p>
          <a:p>
            <a:pPr algn="just">
              <a:buNone/>
            </a:pPr>
            <a:r>
              <a:rPr lang="en-US" altLang="en-US" sz="2400" dirty="0" smtClean="0"/>
              <a:t> </a:t>
            </a:r>
            <a:endParaRPr dirty="0"/>
          </a:p>
          <a:p>
            <a:pPr algn="just"/>
            <a:r>
              <a:rPr lang="en-US" altLang="en-US" sz="2400" dirty="0" smtClean="0">
                <a:solidFill>
                  <a:srgbClr val="000000"/>
                </a:solidFill>
              </a:rPr>
              <a:t>Monitoramento  </a:t>
            </a:r>
            <a:r>
              <a:rPr lang="en-US" altLang="en-US" sz="2400" dirty="0">
                <a:solidFill>
                  <a:srgbClr val="000000"/>
                </a:solidFill>
              </a:rPr>
              <a:t>do comparecimento das </a:t>
            </a:r>
            <a:r>
              <a:rPr lang="en-US" altLang="en-US" sz="2400" dirty="0" err="1" smtClean="0"/>
              <a:t>gestantes</a:t>
            </a:r>
            <a:r>
              <a:rPr lang="en-US" altLang="en-US" sz="2400" dirty="0" smtClean="0"/>
              <a:t> das puerperas  </a:t>
            </a:r>
          </a:p>
          <a:p>
            <a:pPr algn="just">
              <a:buNone/>
            </a:pPr>
            <a:endParaRPr dirty="0"/>
          </a:p>
          <a:p>
            <a:pPr algn="just">
              <a:buNone/>
            </a:pPr>
            <a:endParaRPr lang="en-US" altLang="en-US" sz="2400" dirty="0">
              <a:solidFill>
                <a:srgbClr val="000000"/>
              </a:solidFill>
            </a:endParaRPr>
          </a:p>
        </p:txBody>
      </p:sp>
      <p:pic>
        <p:nvPicPr>
          <p:cNvPr id="3" name="Imagem 2" descr="20150414_154112_Burst01.jpg"/>
          <p:cNvPicPr>
            <a:picLocks noChangeAspect="1"/>
          </p:cNvPicPr>
          <p:nvPr/>
        </p:nvPicPr>
        <p:blipFill>
          <a:blip r:embed="rId3" cstate="print"/>
          <a:srcRect l="2701" t="333"/>
          <a:stretch>
            <a:fillRect/>
          </a:stretch>
        </p:blipFill>
        <p:spPr>
          <a:xfrm rot="5400000">
            <a:off x="-2786120" y="1309448"/>
            <a:ext cx="6795360" cy="4176464"/>
          </a:xfrm>
          <a:prstGeom prst="rect">
            <a:avLst/>
          </a:prstGeom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5121"/>
          <p:cNvSpPr>
            <a:spLocks noGrp="1"/>
          </p:cNvSpPr>
          <p:nvPr>
            <p:ph type="title" idx="4294967295"/>
          </p:nvPr>
        </p:nvSpPr>
        <p:spPr>
          <a:xfrm>
            <a:off x="214282" y="274638"/>
            <a:ext cx="8472518" cy="1143000"/>
          </a:xfrm>
          <a:solidFill>
            <a:srgbClr val="CCFECC">
              <a:alpha val="100000"/>
            </a:srgbClr>
          </a:solidFill>
          <a:ln w="25400">
            <a:solidFill>
              <a:srgbClr val="67FC67"/>
            </a:solidFill>
          </a:ln>
        </p:spPr>
        <p:txBody>
          <a:bodyPr wrap="square" lIns="91440" tIns="45720" rIns="91440" bIns="45720" anchor="ctr"/>
          <a:lstStyle/>
          <a:p>
            <a:r>
              <a:rPr lang="en-US" altLang="en-US" sz="2800" b="1" dirty="0">
                <a:solidFill>
                  <a:srgbClr val="000000"/>
                </a:solidFill>
              </a:rPr>
              <a:t>Caracterização da UBS:</a:t>
            </a:r>
          </a:p>
        </p:txBody>
      </p:sp>
      <p:sp>
        <p:nvSpPr>
          <p:cNvPr id="5123" name="Espaço Reservado para Conteúdo 5122"/>
          <p:cNvSpPr>
            <a:spLocks noGrp="1"/>
          </p:cNvSpPr>
          <p:nvPr>
            <p:ph idx="4294967295"/>
          </p:nvPr>
        </p:nvSpPr>
        <p:spPr>
          <a:xfrm>
            <a:off x="179512" y="1628800"/>
            <a:ext cx="8501121" cy="2857520"/>
          </a:xfrm>
          <a:solidFill>
            <a:srgbClr val="FFFFCC">
              <a:alpha val="100000"/>
            </a:srgbClr>
          </a:solidFill>
          <a:ln w="25400">
            <a:solidFill>
              <a:srgbClr val="FF9933"/>
            </a:solidFill>
          </a:ln>
        </p:spPr>
        <p:txBody>
          <a:bodyPr wrap="square" lIns="91440" tIns="45720" rIns="91440" bIns="45720" anchor="t" anchorCtr="0"/>
          <a:lstStyle/>
          <a:p>
            <a:r>
              <a:rPr lang="en-US" altLang="en-US" sz="2400" dirty="0">
                <a:solidFill>
                  <a:srgbClr val="000000"/>
                </a:solidFill>
              </a:rPr>
              <a:t>UBS </a:t>
            </a:r>
            <a:r>
              <a:rPr lang="en-US" altLang="en-US" sz="2400" dirty="0" smtClean="0"/>
              <a:t>Nossa Senhora do Carmo .</a:t>
            </a:r>
            <a:endParaRPr lang="en-US" altLang="en-US" sz="2400" dirty="0">
              <a:solidFill>
                <a:srgbClr val="000000"/>
              </a:solidFill>
            </a:endParaRPr>
          </a:p>
          <a:p>
            <a:r>
              <a:rPr lang="en-US" altLang="en-US" sz="2400" dirty="0">
                <a:solidFill>
                  <a:srgbClr val="000000"/>
                </a:solidFill>
              </a:rPr>
              <a:t>População : </a:t>
            </a:r>
            <a:r>
              <a:rPr lang="en-US" altLang="en-US" sz="2400" dirty="0" smtClean="0"/>
              <a:t>4.000</a:t>
            </a:r>
            <a:r>
              <a:rPr lang="en-US" altLang="en-US" sz="2400" dirty="0" smtClean="0">
                <a:solidFill>
                  <a:srgbClr val="000000"/>
                </a:solidFill>
              </a:rPr>
              <a:t> habitantes.</a:t>
            </a:r>
            <a:endParaRPr lang="en-US" altLang="en-US" sz="2400" dirty="0">
              <a:solidFill>
                <a:srgbClr val="000000"/>
              </a:solidFill>
            </a:endParaRPr>
          </a:p>
          <a:p>
            <a:r>
              <a:rPr lang="en-US" altLang="en-US" sz="2400" dirty="0">
                <a:solidFill>
                  <a:srgbClr val="000000"/>
                </a:solidFill>
              </a:rPr>
              <a:t>Equipes de saúde: </a:t>
            </a:r>
            <a:r>
              <a:rPr lang="en-US" altLang="en-US" sz="2400" dirty="0" smtClean="0"/>
              <a:t>1</a:t>
            </a:r>
            <a:r>
              <a:rPr lang="en-US" altLang="en-US" sz="2400" dirty="0" smtClean="0">
                <a:solidFill>
                  <a:srgbClr val="000000"/>
                </a:solidFill>
              </a:rPr>
              <a:t>.</a:t>
            </a:r>
            <a:endParaRPr lang="en-US" altLang="en-US" sz="2400" dirty="0">
              <a:solidFill>
                <a:srgbClr val="000000"/>
              </a:solidFill>
            </a:endParaRPr>
          </a:p>
          <a:p>
            <a:r>
              <a:rPr lang="en-US" altLang="en-US" sz="2400" dirty="0">
                <a:solidFill>
                  <a:srgbClr val="000000"/>
                </a:solidFill>
              </a:rPr>
              <a:t>Estrutura física : Casa </a:t>
            </a:r>
            <a:r>
              <a:rPr lang="en-US" altLang="en-US" sz="2400" dirty="0" smtClean="0">
                <a:solidFill>
                  <a:srgbClr val="000000"/>
                </a:solidFill>
              </a:rPr>
              <a:t>alugada.</a:t>
            </a:r>
            <a:endParaRPr lang="en-US" altLang="en-US" sz="2400" dirty="0">
              <a:solidFill>
                <a:srgbClr val="000000"/>
              </a:solidFill>
            </a:endParaRPr>
          </a:p>
          <a:p>
            <a:r>
              <a:rPr lang="en-US" altLang="en-US" sz="2400" dirty="0">
                <a:solidFill>
                  <a:srgbClr val="000000"/>
                </a:solidFill>
              </a:rPr>
              <a:t>Serviços: Atendimento clínico, </a:t>
            </a:r>
            <a:r>
              <a:rPr lang="en-US" altLang="en-US" sz="2400" dirty="0" smtClean="0"/>
              <a:t>testes </a:t>
            </a:r>
            <a:r>
              <a:rPr lang="en-US" altLang="en-US" sz="2400" dirty="0" err="1" smtClean="0"/>
              <a:t>rápidos</a:t>
            </a:r>
            <a:r>
              <a:rPr lang="en-US" altLang="en-US" sz="2400" dirty="0" smtClean="0"/>
              <a:t> de HIV, </a:t>
            </a:r>
            <a:r>
              <a:rPr lang="en-US" altLang="en-US" sz="2400" dirty="0" err="1" smtClean="0"/>
              <a:t>Hepatites</a:t>
            </a:r>
            <a:r>
              <a:rPr lang="en-US" altLang="en-US" sz="2400" dirty="0" smtClean="0"/>
              <a:t> B e C</a:t>
            </a:r>
            <a:r>
              <a:rPr lang="en-US" altLang="en-US" sz="2400" dirty="0" smtClean="0">
                <a:solidFill>
                  <a:srgbClr val="000000"/>
                </a:solidFill>
              </a:rPr>
              <a:t>, Sífilis, </a:t>
            </a:r>
            <a:r>
              <a:rPr lang="en-US" altLang="en-US" sz="2400" dirty="0" smtClean="0"/>
              <a:t>Gl</a:t>
            </a:r>
            <a:r>
              <a:rPr lang="en-US" altLang="en-US" sz="2400" dirty="0" smtClean="0">
                <a:solidFill>
                  <a:srgbClr val="000000"/>
                </a:solidFill>
              </a:rPr>
              <a:t>icemia capilar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e </a:t>
            </a:r>
            <a:r>
              <a:rPr lang="en-US" altLang="en-US" sz="2400" dirty="0" smtClean="0">
                <a:solidFill>
                  <a:srgbClr val="000000"/>
                </a:solidFill>
              </a:rPr>
              <a:t>curativos .  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  <p:pic>
        <p:nvPicPr>
          <p:cNvPr id="4" name="Imagem 3" descr="20150824_150151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079999" y="4793999"/>
            <a:ext cx="2580001" cy="1548000"/>
          </a:xfrm>
          <a:prstGeom prst="rect">
            <a:avLst/>
          </a:prstGeom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31745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solidFill>
            <a:srgbClr val="CCFECC">
              <a:alpha val="100000"/>
            </a:srgbClr>
          </a:solidFill>
          <a:ln w="25400">
            <a:solidFill>
              <a:srgbClr val="67FC67"/>
            </a:solidFill>
          </a:ln>
        </p:spPr>
        <p:txBody>
          <a:bodyPr wrap="square" lIns="91440" tIns="45720" rIns="91440" bIns="45720" anchor="ctr"/>
          <a:lstStyle/>
          <a:p>
            <a:r>
              <a:rPr lang="en-US" altLang="en-US" sz="2600" b="1" dirty="0">
                <a:solidFill>
                  <a:srgbClr val="000000"/>
                </a:solidFill>
              </a:rPr>
              <a:t>Reflexão critica do aprendizagem</a:t>
            </a:r>
          </a:p>
        </p:txBody>
      </p:sp>
      <p:sp>
        <p:nvSpPr>
          <p:cNvPr id="31747" name="Espaço Reservado para Conteúdo 31746"/>
          <p:cNvSpPr>
            <a:spLocks noGrp="1"/>
          </p:cNvSpPr>
          <p:nvPr>
            <p:ph idx="4294967295"/>
          </p:nvPr>
        </p:nvSpPr>
        <p:spPr>
          <a:xfrm>
            <a:off x="474663" y="1598613"/>
            <a:ext cx="8226425" cy="5121275"/>
          </a:xfrm>
          <a:solidFill>
            <a:srgbClr val="FFFFCC">
              <a:alpha val="100000"/>
            </a:srgbClr>
          </a:solidFill>
          <a:ln w="25400">
            <a:solidFill>
              <a:srgbClr val="FF9933"/>
            </a:solidFill>
          </a:ln>
        </p:spPr>
        <p:txBody>
          <a:bodyPr wrap="square" lIns="91440" tIns="45720" rIns="91440" bIns="45720" anchor="t" anchorCtr="0"/>
          <a:lstStyle/>
          <a:p>
            <a:pPr algn="just">
              <a:lnSpc>
                <a:spcPct val="90000"/>
              </a:lnSpc>
            </a:pPr>
            <a:endParaRPr lang="pt-BR" sz="2400" dirty="0" smtClean="0"/>
          </a:p>
          <a:p>
            <a:pPr algn="just">
              <a:lnSpc>
                <a:spcPct val="90000"/>
              </a:lnSpc>
            </a:pPr>
            <a:r>
              <a:rPr lang="pt-BR" sz="2400" dirty="0" smtClean="0"/>
              <a:t>A participação no fórum de saúde não foi como deveria ser, em parte pelas dificuldades com a internet e em parte pelas dificuldades com a linguagem.</a:t>
            </a:r>
          </a:p>
          <a:p>
            <a:pPr algn="just">
              <a:lnSpc>
                <a:spcPct val="90000"/>
              </a:lnSpc>
            </a:pPr>
            <a:r>
              <a:rPr lang="pt-BR" sz="2400" dirty="0" smtClean="0"/>
              <a:t>O planejamento da intervenção (unidade 2) e a própria intervenção (unidade 3) serviram como importante ferramenta para trabalhar com vista a alcançar nosso objetivo de melhorar  a atenção ao pré-natal e puerperio .</a:t>
            </a:r>
          </a:p>
          <a:p>
            <a:pPr algn="just">
              <a:lnSpc>
                <a:spcPct val="90000"/>
              </a:lnSpc>
            </a:pPr>
            <a:r>
              <a:rPr lang="pt-BR" sz="2400" dirty="0" smtClean="0"/>
              <a:t>Os estudos da prática clínica ajudaram na qualificação e também na prática profissional.</a:t>
            </a:r>
          </a:p>
          <a:p>
            <a:pPr algn="just">
              <a:lnSpc>
                <a:spcPct val="90000"/>
              </a:lnSpc>
            </a:pPr>
            <a:r>
              <a:rPr lang="pt-BR" sz="2400" dirty="0" smtClean="0"/>
              <a:t>O curso possibilitou que pudéssemos fazer o trabalho final da especialização. </a:t>
            </a:r>
            <a:endParaRPr sz="2400" dirty="0"/>
          </a:p>
        </p:txBody>
      </p:sp>
      <p:pic>
        <p:nvPicPr>
          <p:cNvPr id="31748" name="Imagem 31747"/>
          <p:cNvPicPr>
            <a:picLocks noChangeAspect="1"/>
          </p:cNvPicPr>
          <p:nvPr/>
        </p:nvPicPr>
        <p:blipFill>
          <a:blip r:embed="rId2" cstate="print">
            <a:extLst/>
          </a:blip>
          <a:srcRect l="2592" t="7746" r="11239" b="4536"/>
          <a:stretch>
            <a:fillRect/>
          </a:stretch>
        </p:blipFill>
        <p:spPr>
          <a:xfrm>
            <a:off x="457200" y="274638"/>
            <a:ext cx="987425" cy="1143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Conteúdo 33793"/>
          <p:cNvSpPr>
            <a:spLocks noGrp="1"/>
          </p:cNvSpPr>
          <p:nvPr>
            <p:ph idx="4294967295"/>
          </p:nvPr>
        </p:nvSpPr>
        <p:spPr>
          <a:xfrm>
            <a:off x="474663" y="344488"/>
            <a:ext cx="8226425" cy="6299222"/>
          </a:xfrm>
          <a:solidFill>
            <a:srgbClr val="FFFFCC">
              <a:alpha val="100000"/>
            </a:srgbClr>
          </a:solidFill>
          <a:ln w="25400">
            <a:solidFill>
              <a:srgbClr val="FF9933"/>
            </a:solidFill>
          </a:ln>
        </p:spPr>
        <p:txBody>
          <a:bodyPr wrap="square" lIns="91440" tIns="45720" rIns="91440" bIns="45720" anchor="t" anchorCtr="0"/>
          <a:lstStyle/>
          <a:p>
            <a:pPr algn="ctr">
              <a:lnSpc>
                <a:spcPct val="90000"/>
              </a:lnSpc>
            </a:pPr>
            <a:r>
              <a:rPr lang="en-US" altLang="en-US" sz="2600" dirty="0">
                <a:solidFill>
                  <a:srgbClr val="000000"/>
                </a:solidFill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</a:rPr>
              <a:t>Os aprendizados mais relevantes do curso:</a:t>
            </a:r>
          </a:p>
          <a:p>
            <a:pPr algn="ctr">
              <a:lnSpc>
                <a:spcPct val="90000"/>
              </a:lnSpc>
            </a:pPr>
            <a:endParaRPr dirty="0"/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pt-BR" sz="2400" dirty="0" smtClean="0"/>
              <a:t>O curso de especialização em saúde da família aportou as ferramentas necessárias para transformar a realidade de nossa unidade.</a:t>
            </a:r>
          </a:p>
          <a:p>
            <a:pPr algn="just">
              <a:lnSpc>
                <a:spcPct val="90000"/>
              </a:lnSpc>
            </a:pPr>
            <a:r>
              <a:rPr lang="pt-BR" sz="2400" dirty="0" smtClean="0"/>
              <a:t>Permitiu identificar os principais problemas de saúde da comunidade e intervir sobre eles. </a:t>
            </a:r>
          </a:p>
          <a:p>
            <a:pPr algn="just">
              <a:lnSpc>
                <a:spcPct val="90000"/>
              </a:lnSpc>
            </a:pPr>
            <a:r>
              <a:rPr lang="pt-BR" altLang="en-US" sz="2400" dirty="0" smtClean="0">
                <a:solidFill>
                  <a:srgbClr val="000000"/>
                </a:solidFill>
              </a:rPr>
              <a:t>Possibilitou o conhecimento e divulgação da carta dos direitos dos usuários e das atribuições dos profissionais.  </a:t>
            </a:r>
            <a:endParaRPr lang="en-US" altLang="en-US" sz="2400" dirty="0" smtClean="0">
              <a:solidFill>
                <a:srgbClr val="000000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n-US" altLang="en-US" sz="2400" dirty="0" smtClean="0"/>
              <a:t>Facilitou  o </a:t>
            </a:r>
            <a:r>
              <a:rPr lang="en-US" altLang="en-US" sz="2400" dirty="0" smtClean="0">
                <a:solidFill>
                  <a:srgbClr val="000000"/>
                </a:solidFill>
              </a:rPr>
              <a:t> </a:t>
            </a:r>
            <a:r>
              <a:rPr lang="en-US" altLang="en-US" sz="2400" dirty="0">
                <a:solidFill>
                  <a:srgbClr val="000000"/>
                </a:solidFill>
              </a:rPr>
              <a:t>vínculo com a equipe de </a:t>
            </a:r>
            <a:r>
              <a:rPr lang="en-US" altLang="en-US" sz="2400" dirty="0" smtClean="0">
                <a:solidFill>
                  <a:srgbClr val="000000"/>
                </a:solidFill>
              </a:rPr>
              <a:t>trabalho e o estabelecimento </a:t>
            </a:r>
            <a:r>
              <a:rPr lang="en-US" altLang="en-US" sz="2400" dirty="0">
                <a:solidFill>
                  <a:srgbClr val="000000"/>
                </a:solidFill>
              </a:rPr>
              <a:t>de parcerias com a comunidade </a:t>
            </a:r>
            <a:r>
              <a:rPr lang="en-US" altLang="en-US" sz="2400" dirty="0" smtClean="0"/>
              <a:t>e com os gestores.</a:t>
            </a:r>
          </a:p>
          <a:p>
            <a:pPr algn="just">
              <a:lnSpc>
                <a:spcPct val="90000"/>
              </a:lnSpc>
            </a:pPr>
            <a:r>
              <a:rPr lang="pt-BR" sz="2400" dirty="0" smtClean="0"/>
              <a:t>Disponibilizou os protocolos do Ministério da Saúde brasileiro e as diretrizes para o diagnóstico e tratamento de diversas doenças no Brasil. </a:t>
            </a:r>
          </a:p>
          <a:p>
            <a:pPr algn="just">
              <a:lnSpc>
                <a:spcPct val="90000"/>
              </a:lnSpc>
            </a:pPr>
            <a:r>
              <a:rPr lang="pt-BR" altLang="en-US" sz="2400" dirty="0" smtClean="0">
                <a:solidFill>
                  <a:srgbClr val="000000"/>
                </a:solidFill>
              </a:rPr>
              <a:t>Favoreceu a ampliação dos conhecimento da língua Portuguesa.   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algn="just">
              <a:lnSpc>
                <a:spcPct val="90000"/>
              </a:lnSpc>
            </a:pPr>
            <a:endParaRPr dirty="0"/>
          </a:p>
        </p:txBody>
      </p:sp>
      <p:pic>
        <p:nvPicPr>
          <p:cNvPr id="33795" name="Imagem 33794"/>
          <p:cNvPicPr>
            <a:picLocks noChangeAspect="1"/>
          </p:cNvPicPr>
          <p:nvPr/>
        </p:nvPicPr>
        <p:blipFill>
          <a:blip r:embed="rId2" cstate="print">
            <a:extLst/>
          </a:blip>
          <a:srcRect l="12074" t="20709" r="11395" b="14274"/>
          <a:stretch>
            <a:fillRect/>
          </a:stretch>
        </p:blipFill>
        <p:spPr>
          <a:xfrm>
            <a:off x="144463" y="28575"/>
            <a:ext cx="1263650" cy="107315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sz="5400" dirty="0" smtClean="0">
                <a:latin typeface="Brush Script MT" pitchFamily="66" charset="0"/>
              </a:rPr>
              <a:t>MUITO OBRIGADO </a:t>
            </a:r>
            <a:endParaRPr lang="pt-BR" sz="5400" dirty="0">
              <a:latin typeface="Brush Script MT" pitchFamily="66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98000"/>
            <a:ext cx="9144000" cy="5796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6145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  <a:noFill/>
          <a:ln w="25400">
            <a:noFill/>
          </a:ln>
        </p:spPr>
        <p:txBody>
          <a:bodyPr wrap="square" lIns="91440" tIns="45720" rIns="91440" bIns="45720" anchor="ctr"/>
          <a:lstStyle/>
          <a:p>
            <a:r>
              <a:rPr lang="en-US" altLang="en-US" sz="2800" b="1" dirty="0">
                <a:solidFill>
                  <a:srgbClr val="000000"/>
                </a:solidFill>
              </a:rPr>
              <a:t>Situação da </a:t>
            </a:r>
            <a:r>
              <a:rPr lang="en-US" altLang="en-US" sz="2800" b="1" dirty="0" err="1">
                <a:solidFill>
                  <a:srgbClr val="000000"/>
                </a:solidFill>
              </a:rPr>
              <a:t>ação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</a:rPr>
              <a:t>programática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antes da </a:t>
            </a:r>
            <a:r>
              <a:rPr lang="en-US" altLang="en-US" sz="2800" b="1" dirty="0" err="1" smtClean="0">
                <a:solidFill>
                  <a:srgbClr val="000000"/>
                </a:solidFill>
              </a:rPr>
              <a:t>intervenção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:</a:t>
            </a:r>
            <a:endParaRPr lang="en-US" altLang="en-US" sz="2800" b="1" dirty="0">
              <a:solidFill>
                <a:srgbClr val="000000"/>
              </a:solidFill>
            </a:endParaRPr>
          </a:p>
        </p:txBody>
      </p:sp>
      <p:sp>
        <p:nvSpPr>
          <p:cNvPr id="6147" name="Espaço Reservado para Conteúdo 6146"/>
          <p:cNvSpPr>
            <a:spLocks noGrp="1"/>
          </p:cNvSpPr>
          <p:nvPr>
            <p:ph idx="4294967295"/>
          </p:nvPr>
        </p:nvSpPr>
        <p:spPr>
          <a:xfrm>
            <a:off x="179512" y="1556792"/>
            <a:ext cx="7200800" cy="5112568"/>
          </a:xfrm>
          <a:solidFill>
            <a:srgbClr val="FFFFCC">
              <a:alpha val="100000"/>
            </a:srgbClr>
          </a:solidFill>
          <a:ln w="25400">
            <a:solidFill>
              <a:srgbClr val="FF9933"/>
            </a:solidFill>
          </a:ln>
        </p:spPr>
        <p:txBody>
          <a:bodyPr wrap="square" lIns="91440" tIns="45720" rIns="91440" bIns="45720" anchor="t" anchorCtr="0">
            <a:noAutofit/>
          </a:bodyPr>
          <a:lstStyle/>
          <a:p>
            <a:pPr algn="just">
              <a:lnSpc>
                <a:spcPct val="140000"/>
              </a:lnSpc>
            </a:pPr>
            <a:r>
              <a:rPr lang="pt-BR" sz="1700" dirty="0" smtClean="0"/>
              <a:t>32 gestantes (53%) estavam cadastradas na UBS. Destas, 6 (19%) haviam iniciado o  acompanhamento no primeiro trimestre. </a:t>
            </a:r>
          </a:p>
          <a:p>
            <a:pPr algn="just">
              <a:lnSpc>
                <a:spcPct val="140000"/>
              </a:lnSpc>
            </a:pPr>
            <a:r>
              <a:rPr lang="pt-BR" sz="1700" dirty="0" smtClean="0"/>
              <a:t>23 puérperas (27%) estavam cadastradas na UBS. Destas, 15 (65%) haviam consultado antes dos 42 dias após o parto.</a:t>
            </a:r>
          </a:p>
          <a:p>
            <a:pPr algn="just">
              <a:lnSpc>
                <a:spcPct val="140000"/>
              </a:lnSpc>
            </a:pPr>
            <a:r>
              <a:rPr lang="pt-BR" sz="1700" dirty="0" smtClean="0"/>
              <a:t>25 gestantes (78%) estavam com o atendimento em dia e 6 puérperas (26%) tinham a consulta puerperal registrada.</a:t>
            </a:r>
          </a:p>
          <a:p>
            <a:pPr algn="just">
              <a:lnSpc>
                <a:spcPct val="140000"/>
              </a:lnSpc>
            </a:pPr>
            <a:r>
              <a:rPr lang="pt-BR" sz="1700" dirty="0" smtClean="0"/>
              <a:t>23 gestantes (72%)  haviam realizado a vacina  contra Hepatite B, 19 (59%) haviam realizado a vacina antitetânica, 5 haviam realizado o exame ginecológico por trimestre </a:t>
            </a:r>
            <a:r>
              <a:rPr lang="pt-BR" sz="1700" dirty="0"/>
              <a:t>e 3 (9%) gestantes haviam </a:t>
            </a:r>
            <a:r>
              <a:rPr lang="pt-BR" sz="1700" dirty="0" smtClean="0"/>
              <a:t>realizado a avaliação de saúde bucal.</a:t>
            </a:r>
          </a:p>
          <a:p>
            <a:pPr algn="just">
              <a:lnSpc>
                <a:spcPct val="140000"/>
              </a:lnSpc>
            </a:pPr>
            <a:r>
              <a:rPr lang="pt-BR" sz="1700" dirty="0" smtClean="0"/>
              <a:t>15 (65%) puérperas receberam  orientações   sobre educação  em saúde. </a:t>
            </a:r>
          </a:p>
          <a:p>
            <a:pPr algn="just">
              <a:lnSpc>
                <a:spcPct val="140000"/>
              </a:lnSpc>
            </a:pPr>
            <a:r>
              <a:rPr lang="pt-BR" altLang="en-US" sz="1700" dirty="0" smtClean="0"/>
              <a:t>7 puérperas (30%) haviam realizado o exame  ginecológico.</a:t>
            </a:r>
            <a:endParaRPr lang="en-US" altLang="en-US" sz="1700" dirty="0">
              <a:solidFill>
                <a:srgbClr val="000000"/>
              </a:solidFill>
            </a:endParaRPr>
          </a:p>
          <a:p>
            <a:pPr algn="just">
              <a:lnSpc>
                <a:spcPct val="140000"/>
              </a:lnSpc>
            </a:pPr>
            <a:r>
              <a:rPr lang="pt-BR" altLang="en-US" sz="1700" dirty="0" smtClean="0"/>
              <a:t>Havia escassa</a:t>
            </a:r>
            <a:r>
              <a:rPr lang="en-US" altLang="en-US" sz="1700" dirty="0" smtClean="0">
                <a:solidFill>
                  <a:srgbClr val="000000"/>
                </a:solidFill>
              </a:rPr>
              <a:t> </a:t>
            </a:r>
            <a:r>
              <a:rPr lang="pt-BR" altLang="en-US" sz="1700" dirty="0" smtClean="0">
                <a:solidFill>
                  <a:srgbClr val="000000"/>
                </a:solidFill>
              </a:rPr>
              <a:t>participação</a:t>
            </a:r>
            <a:r>
              <a:rPr lang="en-US" altLang="en-US" sz="1700" dirty="0" smtClean="0">
                <a:solidFill>
                  <a:srgbClr val="000000"/>
                </a:solidFill>
              </a:rPr>
              <a:t> </a:t>
            </a:r>
            <a:r>
              <a:rPr lang="pt-BR" altLang="en-US" sz="1700" dirty="0" smtClean="0"/>
              <a:t>comunitária</a:t>
            </a:r>
            <a:r>
              <a:rPr lang="en-US" altLang="en-US" sz="1700" dirty="0" smtClean="0"/>
              <a:t>.</a:t>
            </a:r>
            <a:endParaRPr lang="en-US" altLang="en-US" sz="1700" dirty="0">
              <a:solidFill>
                <a:srgbClr val="000000"/>
              </a:solidFill>
            </a:endParaRPr>
          </a:p>
        </p:txBody>
      </p:sp>
      <p:pic>
        <p:nvPicPr>
          <p:cNvPr id="6" name="Imagem 5"/>
          <p:cNvPicPr/>
          <p:nvPr/>
        </p:nvPicPr>
        <p:blipFill>
          <a:blip r:embed="rId2" r:link="rId3" cstate="print"/>
          <a:stretch>
            <a:fillRect/>
          </a:stretch>
        </p:blipFill>
        <p:spPr bwMode="auto">
          <a:xfrm>
            <a:off x="7308304" y="3041968"/>
            <a:ext cx="1835696" cy="22502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7169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80000" cy="1143000"/>
          </a:xfrm>
          <a:solidFill>
            <a:srgbClr val="CCFECC">
              <a:alpha val="100000"/>
            </a:srgbClr>
          </a:solidFill>
          <a:ln w="25400">
            <a:solidFill>
              <a:srgbClr val="67FC67"/>
            </a:solidFill>
          </a:ln>
        </p:spPr>
        <p:txBody>
          <a:bodyPr wrap="square" lIns="91440" tIns="45720" rIns="91440" bIns="45720" anchor="ctr"/>
          <a:lstStyle/>
          <a:p>
            <a:r>
              <a:rPr lang="en-US" altLang="en-US" sz="2800" b="1" dirty="0">
                <a:solidFill>
                  <a:srgbClr val="000000"/>
                </a:solidFill>
              </a:rPr>
              <a:t>Objetivo Geral</a:t>
            </a:r>
          </a:p>
        </p:txBody>
      </p:sp>
      <p:sp>
        <p:nvSpPr>
          <p:cNvPr id="7171" name="Espaço Reservado para Conteúdo 7170"/>
          <p:cNvSpPr>
            <a:spLocks noGrp="1"/>
          </p:cNvSpPr>
          <p:nvPr>
            <p:ph idx="4294967295"/>
          </p:nvPr>
        </p:nvSpPr>
        <p:spPr>
          <a:xfrm>
            <a:off x="467544" y="2060848"/>
            <a:ext cx="8280000" cy="1080120"/>
          </a:xfrm>
          <a:solidFill>
            <a:srgbClr val="FFFFCC">
              <a:alpha val="100000"/>
            </a:srgbClr>
          </a:solidFill>
          <a:ln w="25400">
            <a:solidFill>
              <a:srgbClr val="FF9933"/>
            </a:solidFill>
          </a:ln>
        </p:spPr>
        <p:txBody>
          <a:bodyPr wrap="square" lIns="91440" tIns="45720" rIns="91440" bIns="45720" anchor="t" anchorCtr="0"/>
          <a:lstStyle/>
          <a:p>
            <a:pPr algn="just"/>
            <a:r>
              <a:rPr lang="pt-BR" sz="2400" dirty="0" smtClean="0"/>
              <a:t>Melhorar a atenção ao pré natal e puerpério na UBS/ESF Nossa Senhora do Carmo,  Manacapuru/AM.   </a:t>
            </a:r>
            <a:endParaRPr lang="es-ES" sz="2400" dirty="0" smtClean="0"/>
          </a:p>
          <a:p>
            <a:pPr algn="just"/>
            <a:endParaRPr lang="en-US" altLang="en-US" sz="2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024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solidFill>
            <a:srgbClr val="CCFECC">
              <a:alpha val="100000"/>
            </a:srgbClr>
          </a:solidFill>
          <a:ln w="25400">
            <a:solidFill>
              <a:srgbClr val="67FC67"/>
            </a:solidFill>
          </a:ln>
        </p:spPr>
        <p:txBody>
          <a:bodyPr wrap="square" lIns="91440" tIns="45720" rIns="91440" bIns="45720" anchor="ctr"/>
          <a:lstStyle/>
          <a:p>
            <a:r>
              <a:rPr lang="en-US" altLang="en-US" sz="4000" b="1" dirty="0">
                <a:solidFill>
                  <a:srgbClr val="000000"/>
                </a:solidFill>
              </a:rPr>
              <a:t>Metodologia - Logística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28662" y="2357430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81062" y="2509830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00034" y="1928802"/>
            <a:ext cx="8429684" cy="461665"/>
          </a:xfrm>
          <a:prstGeom prst="rect">
            <a:avLst/>
          </a:prstGeom>
          <a:solidFill>
            <a:srgbClr val="F4F7C7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400" dirty="0" smtClean="0"/>
              <a:t> </a:t>
            </a:r>
            <a:r>
              <a:rPr lang="pt-BR" sz="2400" dirty="0" smtClean="0"/>
              <a:t>A logística foi </a:t>
            </a:r>
            <a:r>
              <a:rPr lang="pt-BR" sz="2400" dirty="0" smtClean="0"/>
              <a:t>providenciada com antecedência </a:t>
            </a:r>
            <a:endParaRPr lang="pt-BR" sz="2400" dirty="0" smtClean="0"/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slow" advTm="10000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slow" advTm="10000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slow" advTm="10000">
    <p:wedge/>
  </p:transition>
</p:sld>
</file>

<file path=ppt/theme/theme1.xml><?xml version="1.0" encoding="utf-8"?>
<a:theme xmlns:a="http://schemas.openxmlformats.org/drawingml/2006/main">
  <a:themeElements>
    <a:clrScheme name="Concurso">
      <a:dk1>
        <a:sysClr val="windowText" lastClr="FFFFFF"/>
      </a:dk1>
      <a:lt1>
        <a:sysClr val="window" lastClr="000000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FFFFFF"/>
      </a:dk1>
      <a:lt1>
        <a:sysClr val="window" lastClr="0000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1909</TotalTime>
  <Words>1161</Words>
  <Application>Microsoft Office PowerPoint</Application>
  <PresentationFormat>Apresentação na tela (4:3)</PresentationFormat>
  <Paragraphs>141</Paragraphs>
  <Slides>32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7" baseType="lpstr">
      <vt:lpstr>Arial</vt:lpstr>
      <vt:lpstr>Calibri</vt:lpstr>
      <vt:lpstr>Wingdings</vt:lpstr>
      <vt:lpstr>Brush Script MT</vt:lpstr>
      <vt:lpstr/>
      <vt:lpstr>Melhoria da Atenção ao pré natal e puerperio na UBS/ESF Nossa Senhora do Carmo, Manacapuru/AM </vt:lpstr>
      <vt:lpstr>Caracterização do Município</vt:lpstr>
      <vt:lpstr>Caracterização da UBS:</vt:lpstr>
      <vt:lpstr>Situação da ação programática antes da intervenção:</vt:lpstr>
      <vt:lpstr>Objetivo Geral</vt:lpstr>
      <vt:lpstr>Metodologia - Logística</vt:lpstr>
      <vt:lpstr>Slide 7</vt:lpstr>
      <vt:lpstr>Slide 8</vt:lpstr>
      <vt:lpstr>Slide 9</vt:lpstr>
      <vt:lpstr>Slide 10</vt:lpstr>
      <vt:lpstr>Meta 2.4 . Garantir a  100% das gestantes a realização de  todos os exames laboratoriais   de acordo com protocolo </vt:lpstr>
      <vt:lpstr>Slide 12</vt:lpstr>
      <vt:lpstr>Slide 13</vt:lpstr>
      <vt:lpstr>Slide 14</vt:lpstr>
      <vt:lpstr>Slide 15</vt:lpstr>
      <vt:lpstr>Slide 16</vt:lpstr>
      <vt:lpstr>Objetivo 4.  Melhorar o registro das informações</vt:lpstr>
      <vt:lpstr>Objetivo 6.  Promover a saúde no pré-natal .</vt:lpstr>
      <vt:lpstr>Slide 19</vt:lpstr>
      <vt:lpstr>Objetivo 2.  Melhorar a qualidade da atenção as puérperas na Unidade de Saúde </vt:lpstr>
      <vt:lpstr>Slide 21</vt:lpstr>
      <vt:lpstr>Slide 22</vt:lpstr>
      <vt:lpstr>Objetivo 3.  Melhorar a adesão das mães ao puerpério </vt:lpstr>
      <vt:lpstr>Slide 24</vt:lpstr>
      <vt:lpstr>Objetivo 5. Promover a saúde das puérperas </vt:lpstr>
      <vt:lpstr>DISCUSSÃO </vt:lpstr>
      <vt:lpstr>Slide 27</vt:lpstr>
      <vt:lpstr>Slide 28</vt:lpstr>
      <vt:lpstr>Slide 29</vt:lpstr>
      <vt:lpstr>Reflexão critica do aprendizagem</vt:lpstr>
      <vt:lpstr>Slide 31</vt:lpstr>
      <vt:lpstr>MUITO OBRIGADO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Melhoria da Atenção à Saúde das Crianças de zero a setenta e dois meses, na UBS/ESF Dr. Geraldo Siqueira, São Gabriel da Cachoeira/AM</dc:title>
  <dc:creator>DAYI</dc:creator>
  <cp:lastModifiedBy>DAYI</cp:lastModifiedBy>
  <cp:revision>194</cp:revision>
  <dcterms:modified xsi:type="dcterms:W3CDTF">2015-10-16T03:58:01Z</dcterms:modified>
</cp:coreProperties>
</file>