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2"/>
  </p:notesMasterIdLst>
  <p:sldIdLst>
    <p:sldId id="256" r:id="rId2"/>
    <p:sldId id="257" r:id="rId3"/>
    <p:sldId id="264" r:id="rId4"/>
    <p:sldId id="266" r:id="rId5"/>
    <p:sldId id="259" r:id="rId6"/>
    <p:sldId id="269" r:id="rId7"/>
    <p:sldId id="270" r:id="rId8"/>
    <p:sldId id="272" r:id="rId9"/>
    <p:sldId id="310" r:id="rId10"/>
    <p:sldId id="274" r:id="rId11"/>
    <p:sldId id="306" r:id="rId12"/>
    <p:sldId id="284" r:id="rId13"/>
    <p:sldId id="285" r:id="rId14"/>
    <p:sldId id="286" r:id="rId15"/>
    <p:sldId id="288" r:id="rId16"/>
    <p:sldId id="289" r:id="rId17"/>
    <p:sldId id="290" r:id="rId18"/>
    <p:sldId id="307" r:id="rId19"/>
    <p:sldId id="291" r:id="rId20"/>
    <p:sldId id="292" r:id="rId21"/>
    <p:sldId id="293" r:id="rId22"/>
    <p:sldId id="308" r:id="rId23"/>
    <p:sldId id="294" r:id="rId24"/>
    <p:sldId id="295" r:id="rId25"/>
    <p:sldId id="283" r:id="rId26"/>
    <p:sldId id="296" r:id="rId27"/>
    <p:sldId id="311" r:id="rId28"/>
    <p:sldId id="298" r:id="rId29"/>
    <p:sldId id="299" r:id="rId30"/>
    <p:sldId id="300" r:id="rId31"/>
    <p:sldId id="309" r:id="rId32"/>
    <p:sldId id="301" r:id="rId33"/>
    <p:sldId id="302" r:id="rId34"/>
    <p:sldId id="303" r:id="rId35"/>
    <p:sldId id="304" r:id="rId36"/>
    <p:sldId id="305" r:id="rId37"/>
    <p:sldId id="278" r:id="rId38"/>
    <p:sldId id="279" r:id="rId39"/>
    <p:sldId id="280" r:id="rId40"/>
    <p:sldId id="282" r:id="rId4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44"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F9DBBF-CA7E-46FD-BF89-08E016E322D0}" type="datetimeFigureOut">
              <a:rPr lang="pt-BR" smtClean="0"/>
              <a:pPr/>
              <a:t>05/02/2015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CAAE1D-7328-4293-A06E-FB104F7F5255}"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1"/>
      </p:bgRef>
    </p:bg>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818FDD90-16D6-4B04-90D9-90231C905132}" type="datetimeFigureOut">
              <a:rPr lang="pt-BR" smtClean="0"/>
              <a:pPr/>
              <a:t>05/02/2015</a:t>
            </a:fld>
            <a:endParaRPr lang="pt-BR"/>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endParaRPr lang="pt-BR"/>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B08292A1-DDFD-409F-8F26-5C5103D7EA6B}"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818FDD90-16D6-4B04-90D9-90231C905132}" type="datetimeFigureOut">
              <a:rPr lang="pt-BR" smtClean="0"/>
              <a:pPr/>
              <a:t>05/02/2015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08292A1-DDFD-409F-8F26-5C5103D7EA6B}"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818FDD90-16D6-4B04-90D9-90231C905132}" type="datetimeFigureOut">
              <a:rPr lang="pt-BR" smtClean="0"/>
              <a:pPr/>
              <a:t>05/02/2015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08292A1-DDFD-409F-8F26-5C5103D7EA6B}"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8" name="Espaço Reservado para Conteúdo 7"/>
          <p:cNvSpPr>
            <a:spLocks noGrp="1"/>
          </p:cNvSpPr>
          <p:nvPr>
            <p:ph sz="quarter" idx="1"/>
          </p:nvPr>
        </p:nvSpPr>
        <p:spPr>
          <a:xfrm>
            <a:off x="457200" y="1600200"/>
            <a:ext cx="7467600" cy="4873752"/>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4"/>
          </p:nvPr>
        </p:nvSpPr>
        <p:spPr/>
        <p:txBody>
          <a:bodyPr rtlCol="0"/>
          <a:lstStyle/>
          <a:p>
            <a:fld id="{818FDD90-16D6-4B04-90D9-90231C905132}" type="datetimeFigureOut">
              <a:rPr lang="pt-BR" smtClean="0"/>
              <a:pPr/>
              <a:t>05/02/2015</a:t>
            </a:fld>
            <a:endParaRPr lang="pt-BR"/>
          </a:p>
        </p:txBody>
      </p:sp>
      <p:sp>
        <p:nvSpPr>
          <p:cNvPr id="9" name="Espaço Reservado para Número de Slide 8"/>
          <p:cNvSpPr>
            <a:spLocks noGrp="1"/>
          </p:cNvSpPr>
          <p:nvPr>
            <p:ph type="sldNum" sz="quarter" idx="15"/>
          </p:nvPr>
        </p:nvSpPr>
        <p:spPr/>
        <p:txBody>
          <a:bodyPr rtlCol="0"/>
          <a:lstStyle/>
          <a:p>
            <a:fld id="{B08292A1-DDFD-409F-8F26-5C5103D7EA6B}" type="slidenum">
              <a:rPr lang="pt-BR" smtClean="0"/>
              <a:pPr/>
              <a:t>‹nº›</a:t>
            </a:fld>
            <a:endParaRPr lang="pt-BR"/>
          </a:p>
        </p:txBody>
      </p:sp>
      <p:sp>
        <p:nvSpPr>
          <p:cNvPr id="10" name="Espaço Reservado para Rodapé 9"/>
          <p:cNvSpPr>
            <a:spLocks noGrp="1"/>
          </p:cNvSpPr>
          <p:nvPr>
            <p:ph type="ftr" sz="quarter" idx="16"/>
          </p:nvPr>
        </p:nvSpPr>
        <p:spPr/>
        <p:txBody>
          <a:bodyPr rtlCol="0"/>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818FDD90-16D6-4B04-90D9-90231C905132}" type="datetimeFigureOut">
              <a:rPr lang="pt-BR" smtClean="0"/>
              <a:pPr/>
              <a:t>05/02/2015</a:t>
            </a:fld>
            <a:endParaRPr lang="pt-BR"/>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endParaRPr lang="pt-BR"/>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B08292A1-DDFD-409F-8F26-5C5103D7EA6B}"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818FDD90-16D6-4B04-90D9-90231C905132}" type="datetimeFigureOut">
              <a:rPr lang="pt-BR" smtClean="0"/>
              <a:pPr/>
              <a:t>05/02/2015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08292A1-DDFD-409F-8F26-5C5103D7EA6B}" type="slidenum">
              <a:rPr lang="pt-BR" smtClean="0"/>
              <a:pPr/>
              <a:t>‹nº›</a:t>
            </a:fld>
            <a:endParaRPr lang="pt-BR"/>
          </a:p>
        </p:txBody>
      </p:sp>
      <p:sp>
        <p:nvSpPr>
          <p:cNvPr id="9" name="Espaço Reservado para Conteúdo 8"/>
          <p:cNvSpPr>
            <a:spLocks noGrp="1"/>
          </p:cNvSpPr>
          <p:nvPr>
            <p:ph sz="quarter" idx="1"/>
          </p:nvPr>
        </p:nvSpPr>
        <p:spPr>
          <a:xfrm>
            <a:off x="457200" y="1600200"/>
            <a:ext cx="3657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270248" y="1600200"/>
            <a:ext cx="3657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BR" smtClean="0"/>
              <a:t>Clique para editar o estilo do título mestre</a:t>
            </a:r>
            <a:endParaRPr kumimoji="0" lang="en-US"/>
          </a:p>
        </p:txBody>
      </p:sp>
      <p:sp>
        <p:nvSpPr>
          <p:cNvPr id="7" name="Espaço Reservado para Data 6"/>
          <p:cNvSpPr>
            <a:spLocks noGrp="1"/>
          </p:cNvSpPr>
          <p:nvPr>
            <p:ph type="dt" sz="half" idx="10"/>
          </p:nvPr>
        </p:nvSpPr>
        <p:spPr/>
        <p:txBody>
          <a:bodyPr/>
          <a:lstStyle/>
          <a:p>
            <a:fld id="{818FDD90-16D6-4B04-90D9-90231C905132}" type="datetimeFigureOut">
              <a:rPr lang="pt-BR" smtClean="0"/>
              <a:pPr/>
              <a:t>05/02/2015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08292A1-DDFD-409F-8F26-5C5103D7EA6B}" type="slidenum">
              <a:rPr lang="pt-BR" smtClean="0"/>
              <a:pPr/>
              <a:t>‹nº›</a:t>
            </a:fld>
            <a:endParaRPr lang="pt-BR"/>
          </a:p>
        </p:txBody>
      </p:sp>
      <p:sp>
        <p:nvSpPr>
          <p:cNvPr id="11" name="Espaço Reservado para Conteúdo 10"/>
          <p:cNvSpPr>
            <a:spLocks noGrp="1"/>
          </p:cNvSpPr>
          <p:nvPr>
            <p:ph sz="quarter" idx="2"/>
          </p:nvPr>
        </p:nvSpPr>
        <p:spPr>
          <a:xfrm>
            <a:off x="457200" y="2362200"/>
            <a:ext cx="3657600" cy="38862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371975" y="2362200"/>
            <a:ext cx="3657600" cy="38862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6" name="Espaço Reservado para Data 5"/>
          <p:cNvSpPr>
            <a:spLocks noGrp="1"/>
          </p:cNvSpPr>
          <p:nvPr>
            <p:ph type="dt" sz="half" idx="10"/>
          </p:nvPr>
        </p:nvSpPr>
        <p:spPr/>
        <p:txBody>
          <a:bodyPr rtlCol="0"/>
          <a:lstStyle/>
          <a:p>
            <a:fld id="{818FDD90-16D6-4B04-90D9-90231C905132}" type="datetimeFigureOut">
              <a:rPr lang="pt-BR" smtClean="0"/>
              <a:pPr/>
              <a:t>05/02/2015</a:t>
            </a:fld>
            <a:endParaRPr lang="pt-BR"/>
          </a:p>
        </p:txBody>
      </p:sp>
      <p:sp>
        <p:nvSpPr>
          <p:cNvPr id="7" name="Espaço Reservado para Número de Slide 6"/>
          <p:cNvSpPr>
            <a:spLocks noGrp="1"/>
          </p:cNvSpPr>
          <p:nvPr>
            <p:ph type="sldNum" sz="quarter" idx="11"/>
          </p:nvPr>
        </p:nvSpPr>
        <p:spPr/>
        <p:txBody>
          <a:bodyPr rtlCol="0"/>
          <a:lstStyle/>
          <a:p>
            <a:fld id="{B08292A1-DDFD-409F-8F26-5C5103D7EA6B}" type="slidenum">
              <a:rPr lang="pt-BR" smtClean="0"/>
              <a:pPr/>
              <a:t>‹nº›</a:t>
            </a:fld>
            <a:endParaRPr lang="pt-BR"/>
          </a:p>
        </p:txBody>
      </p:sp>
      <p:sp>
        <p:nvSpPr>
          <p:cNvPr id="8" name="Espaço Reservado para Rodapé 7"/>
          <p:cNvSpPr>
            <a:spLocks noGrp="1"/>
          </p:cNvSpPr>
          <p:nvPr>
            <p:ph type="ftr" sz="quarter" idx="12"/>
          </p:nvPr>
        </p:nvSpPr>
        <p:spPr/>
        <p:txBody>
          <a:bodyPr rtlCol="0"/>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18FDD90-16D6-4B04-90D9-90231C905132}" type="datetimeFigureOut">
              <a:rPr lang="pt-BR" smtClean="0"/>
              <a:pPr/>
              <a:t>05/02/2015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08292A1-DDFD-409F-8F26-5C5103D7EA6B}"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p:nvPr>
        </p:nvSpPr>
        <p:spPr>
          <a:xfrm>
            <a:off x="304800" y="274320"/>
            <a:ext cx="5638800" cy="6327648"/>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1" name="Espaço Reservado para Data 20"/>
          <p:cNvSpPr>
            <a:spLocks noGrp="1"/>
          </p:cNvSpPr>
          <p:nvPr>
            <p:ph type="dt" sz="half" idx="14"/>
          </p:nvPr>
        </p:nvSpPr>
        <p:spPr/>
        <p:txBody>
          <a:bodyPr rtlCol="0"/>
          <a:lstStyle/>
          <a:p>
            <a:fld id="{818FDD90-16D6-4B04-90D9-90231C905132}" type="datetimeFigureOut">
              <a:rPr lang="pt-BR" smtClean="0"/>
              <a:pPr/>
              <a:t>05/02/2015</a:t>
            </a:fld>
            <a:endParaRPr lang="pt-BR"/>
          </a:p>
        </p:txBody>
      </p:sp>
      <p:sp>
        <p:nvSpPr>
          <p:cNvPr id="22" name="Espaço Reservado para Número de Slide 21"/>
          <p:cNvSpPr>
            <a:spLocks noGrp="1"/>
          </p:cNvSpPr>
          <p:nvPr>
            <p:ph type="sldNum" sz="quarter" idx="15"/>
          </p:nvPr>
        </p:nvSpPr>
        <p:spPr/>
        <p:txBody>
          <a:bodyPr rtlCol="0"/>
          <a:lstStyle/>
          <a:p>
            <a:fld id="{B08292A1-DDFD-409F-8F26-5C5103D7EA6B}" type="slidenum">
              <a:rPr lang="pt-BR" smtClean="0"/>
              <a:pPr/>
              <a:t>‹nº›</a:t>
            </a:fld>
            <a:endParaRPr lang="pt-BR"/>
          </a:p>
        </p:txBody>
      </p:sp>
      <p:sp>
        <p:nvSpPr>
          <p:cNvPr id="23" name="Espaço Reservado para Rodapé 22"/>
          <p:cNvSpPr>
            <a:spLocks noGrp="1"/>
          </p:cNvSpPr>
          <p:nvPr>
            <p:ph type="ftr" sz="quarter" idx="16"/>
          </p:nvPr>
        </p:nvSpPr>
        <p:spPr/>
        <p:txBody>
          <a:bodyPr rtlCol="0"/>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818FDD90-16D6-4B04-90D9-90231C905132}" type="datetimeFigureOut">
              <a:rPr lang="pt-BR" smtClean="0"/>
              <a:pPr/>
              <a:t>05/02/2015</a:t>
            </a:fld>
            <a:endParaRPr lang="pt-BR"/>
          </a:p>
        </p:txBody>
      </p:sp>
      <p:sp>
        <p:nvSpPr>
          <p:cNvPr id="18" name="Espaço Reservado para Número de Slide 17"/>
          <p:cNvSpPr>
            <a:spLocks noGrp="1"/>
          </p:cNvSpPr>
          <p:nvPr>
            <p:ph type="sldNum" sz="quarter" idx="11"/>
          </p:nvPr>
        </p:nvSpPr>
        <p:spPr/>
        <p:txBody>
          <a:bodyPr rtlCol="0"/>
          <a:lstStyle/>
          <a:p>
            <a:fld id="{B08292A1-DDFD-409F-8F26-5C5103D7EA6B}" type="slidenum">
              <a:rPr lang="pt-BR" smtClean="0"/>
              <a:pPr/>
              <a:t>‹nº›</a:t>
            </a:fld>
            <a:endParaRPr lang="pt-BR"/>
          </a:p>
        </p:txBody>
      </p:sp>
      <p:sp>
        <p:nvSpPr>
          <p:cNvPr id="21" name="Espaço Reservado para Rodapé 20"/>
          <p:cNvSpPr>
            <a:spLocks noGrp="1"/>
          </p:cNvSpPr>
          <p:nvPr>
            <p:ph type="ftr" sz="quarter" idx="12"/>
          </p:nvPr>
        </p:nvSpPr>
        <p:spPr/>
        <p:txBody>
          <a:bodyPr rtlCol="0"/>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18FDD90-16D6-4B04-90D9-90231C905132}" type="datetimeFigureOut">
              <a:rPr lang="pt-BR" smtClean="0"/>
              <a:pPr/>
              <a:t>05/02/2015</a:t>
            </a:fld>
            <a:endParaRPr lang="pt-BR"/>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B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08292A1-DDFD-409F-8F26-5C5103D7EA6B}"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www.minhapos.com.br/data/artigos/images/ufpel.gif" TargetMode="External"/><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07704" y="188640"/>
            <a:ext cx="6912768" cy="3744416"/>
          </a:xfrm>
        </p:spPr>
        <p:txBody>
          <a:bodyPr>
            <a:normAutofit/>
          </a:bodyPr>
          <a:lstStyle/>
          <a:p>
            <a:pPr algn="ctr"/>
            <a:r>
              <a:rPr lang="pt-BR" sz="2200" dirty="0" smtClean="0"/>
              <a:t/>
            </a:r>
            <a:br>
              <a:rPr lang="pt-BR" sz="2200" dirty="0" smtClean="0"/>
            </a:br>
            <a:r>
              <a:rPr lang="pt-BR" sz="2200" dirty="0"/>
              <a:t/>
            </a:r>
            <a:br>
              <a:rPr lang="pt-BR" sz="2200" dirty="0"/>
            </a:br>
            <a:r>
              <a:rPr lang="pt-BR" sz="2200" dirty="0" smtClean="0"/>
              <a:t/>
            </a:r>
            <a:br>
              <a:rPr lang="pt-BR" sz="2200" dirty="0" smtClean="0"/>
            </a:br>
            <a:r>
              <a:rPr lang="pt-BR" sz="2000" dirty="0" smtClean="0"/>
              <a:t>UNIVERSIDADE ABERTA DO SUS</a:t>
            </a:r>
            <a:br>
              <a:rPr lang="pt-BR" sz="2000" dirty="0" smtClean="0"/>
            </a:br>
            <a:r>
              <a:rPr lang="pt-BR" sz="2000" dirty="0" smtClean="0"/>
              <a:t>UNIVERSIDADE FEDERAL DE PELOTAS</a:t>
            </a:r>
            <a:br>
              <a:rPr lang="pt-BR" sz="2000" dirty="0" smtClean="0"/>
            </a:br>
            <a:r>
              <a:rPr lang="pt-BR" sz="2000" dirty="0" smtClean="0"/>
              <a:t>DEPARTAMENTO DE MEDICINA SOCIAL</a:t>
            </a:r>
            <a:br>
              <a:rPr lang="pt-BR" sz="2000" dirty="0" smtClean="0"/>
            </a:br>
            <a:r>
              <a:rPr lang="pt-BR" sz="2000" dirty="0" smtClean="0"/>
              <a:t>CURSO DE ESPECIALIZAÇÃO EM SAÚDE DA FAMÍLIA</a:t>
            </a:r>
            <a:br>
              <a:rPr lang="pt-BR" sz="2000" dirty="0" smtClean="0"/>
            </a:br>
            <a:r>
              <a:rPr lang="pt-BR" sz="2000" dirty="0" smtClean="0"/>
              <a:t>MODALIDADE A DISTÂNCIA</a:t>
            </a:r>
            <a:br>
              <a:rPr lang="pt-BR" sz="2000" dirty="0" smtClean="0"/>
            </a:br>
            <a:r>
              <a:rPr lang="pt-BR" sz="2000" dirty="0" smtClean="0"/>
              <a:t>TURMA 6</a:t>
            </a:r>
            <a:endParaRPr lang="pt-BR" sz="2000" dirty="0"/>
          </a:p>
        </p:txBody>
      </p:sp>
      <p:sp>
        <p:nvSpPr>
          <p:cNvPr id="3" name="Subtítulo 2"/>
          <p:cNvSpPr>
            <a:spLocks noGrp="1"/>
          </p:cNvSpPr>
          <p:nvPr>
            <p:ph type="subTitle" idx="1"/>
          </p:nvPr>
        </p:nvSpPr>
        <p:spPr>
          <a:xfrm>
            <a:off x="685800" y="4653136"/>
            <a:ext cx="7772400" cy="1872207"/>
          </a:xfrm>
        </p:spPr>
        <p:txBody>
          <a:bodyPr>
            <a:normAutofit/>
          </a:bodyPr>
          <a:lstStyle/>
          <a:p>
            <a:endParaRPr lang="pt-BR" b="1" dirty="0" smtClean="0"/>
          </a:p>
          <a:p>
            <a:pPr algn="r"/>
            <a:r>
              <a:rPr lang="pt-BR" dirty="0" smtClean="0"/>
              <a:t>		</a:t>
            </a:r>
            <a:r>
              <a:rPr lang="pt-BR" sz="2000" dirty="0" smtClean="0"/>
              <a:t>ESTUDANTE: ROSSANA FONSECA CASIMIRO</a:t>
            </a:r>
          </a:p>
          <a:p>
            <a:pPr algn="r"/>
            <a:r>
              <a:rPr lang="pt-BR" sz="2000" dirty="0" smtClean="0"/>
              <a:t>		ORIENTADORA: SEIKO NOMIYAMA</a:t>
            </a:r>
            <a:endParaRPr lang="pt-BR" sz="2000" dirty="0"/>
          </a:p>
        </p:txBody>
      </p:sp>
      <p:pic>
        <p:nvPicPr>
          <p:cNvPr id="1026" name="Picture 2" descr="http://www.minhapos.com.br/data/artigos/images/ufpel.gif"/>
          <p:cNvPicPr>
            <a:picLocks noChangeAspect="1" noChangeArrowheads="1"/>
          </p:cNvPicPr>
          <p:nvPr/>
        </p:nvPicPr>
        <p:blipFill>
          <a:blip r:embed="rId2" r:link="rId3" cstate="print"/>
          <a:srcRect/>
          <a:stretch>
            <a:fillRect/>
          </a:stretch>
        </p:blipFill>
        <p:spPr bwMode="auto">
          <a:xfrm>
            <a:off x="3491880" y="404664"/>
            <a:ext cx="1224136" cy="1224136"/>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5364088" y="548680"/>
            <a:ext cx="1368152" cy="10081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539552" y="620688"/>
            <a:ext cx="7704856" cy="1728192"/>
          </a:xfrm>
        </p:spPr>
        <p:txBody>
          <a:bodyPr>
            <a:normAutofit/>
          </a:bodyPr>
          <a:lstStyle/>
          <a:p>
            <a:pPr marL="0" lvl="1" indent="0" algn="just">
              <a:buNone/>
            </a:pPr>
            <a:r>
              <a:rPr lang="pt-BR" sz="2400" b="1" dirty="0" smtClean="0"/>
              <a:t>Objetivo 1</a:t>
            </a:r>
            <a:r>
              <a:rPr lang="pt-BR" sz="2400" dirty="0" smtClean="0"/>
              <a:t>. Ampliar a cobertura do programa de atenção à saúde do idosos.</a:t>
            </a:r>
          </a:p>
          <a:p>
            <a:pPr marL="0" lvl="1" indent="0" algn="just">
              <a:buFont typeface="Wingdings" pitchFamily="2" charset="2"/>
              <a:buChar char=""/>
            </a:pPr>
            <a:r>
              <a:rPr lang="pt-BR" sz="2400" b="1" dirty="0" smtClean="0"/>
              <a:t> Meta 1</a:t>
            </a:r>
            <a:r>
              <a:rPr lang="pt-BR" sz="2400" dirty="0" smtClean="0"/>
              <a:t>. Ampliar a cobertura de atenção à saúde do idoso da área da unidade de saúde para 70%</a:t>
            </a:r>
          </a:p>
        </p:txBody>
      </p:sp>
      <p:pic>
        <p:nvPicPr>
          <p:cNvPr id="1026" name="Imagem 2"/>
          <p:cNvPicPr>
            <a:picLocks noChangeAspect="1" noChangeArrowheads="1"/>
          </p:cNvPicPr>
          <p:nvPr/>
        </p:nvPicPr>
        <p:blipFill>
          <a:blip r:embed="rId2" cstate="print"/>
          <a:srcRect/>
          <a:stretch>
            <a:fillRect/>
          </a:stretch>
        </p:blipFill>
        <p:spPr bwMode="auto">
          <a:xfrm>
            <a:off x="1475656" y="2499344"/>
            <a:ext cx="5679400" cy="3305920"/>
          </a:xfrm>
          <a:prstGeom prst="rect">
            <a:avLst/>
          </a:prstGeom>
          <a:noFill/>
          <a:ln w="9525">
            <a:noFill/>
            <a:miter lim="800000"/>
            <a:headEnd/>
            <a:tailEnd/>
          </a:ln>
        </p:spPr>
      </p:pic>
      <p:sp>
        <p:nvSpPr>
          <p:cNvPr id="6" name="Retângulo 5"/>
          <p:cNvSpPr/>
          <p:nvPr/>
        </p:nvSpPr>
        <p:spPr>
          <a:xfrm>
            <a:off x="1259632" y="6011996"/>
            <a:ext cx="6174432" cy="369332"/>
          </a:xfrm>
          <a:prstGeom prst="rect">
            <a:avLst/>
          </a:prstGeom>
        </p:spPr>
        <p:txBody>
          <a:bodyPr wrap="square">
            <a:spAutoFit/>
          </a:bodyPr>
          <a:lstStyle/>
          <a:p>
            <a:pPr algn="ctr"/>
            <a:r>
              <a:rPr lang="pt-BR" dirty="0" smtClean="0"/>
              <a:t>1º mês = 25%         2º mês= 40,7%       3º mês= 50,3%</a:t>
            </a:r>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755576" y="1556792"/>
            <a:ext cx="7467600" cy="3629000"/>
          </a:xfrm>
        </p:spPr>
        <p:txBody>
          <a:bodyPr/>
          <a:lstStyle/>
          <a:p>
            <a:pPr marL="0" indent="0" algn="just">
              <a:lnSpc>
                <a:spcPct val="150000"/>
              </a:lnSpc>
              <a:buFont typeface="Wingdings" pitchFamily="2" charset="2"/>
              <a:buChar char="v"/>
            </a:pPr>
            <a:r>
              <a:rPr lang="pt-BR" dirty="0" smtClean="0"/>
              <a:t> Não conseguimos alcançar a meta de ampliação prevista para 70% devido à resistência de vários idosos à ida ao consultório médico para avaliação clínica, bem como a distância que existe da UBS a algumas microáreas de abrangência, dificultando a presença desses usuários na Unidade. </a:t>
            </a:r>
          </a:p>
          <a:p>
            <a:pPr>
              <a:lnSpc>
                <a:spcPct val="150000"/>
              </a:lnSpc>
            </a:pPr>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683568" y="643480"/>
            <a:ext cx="7467600" cy="5449816"/>
          </a:xfrm>
        </p:spPr>
        <p:txBody>
          <a:bodyPr>
            <a:normAutofit lnSpcReduction="10000"/>
          </a:bodyPr>
          <a:lstStyle/>
          <a:p>
            <a:pPr marL="0" indent="0" algn="just">
              <a:buNone/>
            </a:pPr>
            <a:r>
              <a:rPr lang="pt-BR" b="1" dirty="0" smtClean="0"/>
              <a:t>Objetivo 2</a:t>
            </a:r>
            <a:r>
              <a:rPr lang="pt-BR" dirty="0" smtClean="0"/>
              <a:t>. Melhorar a qualidade da atenção ao idoso na Unidade de Saúde</a:t>
            </a:r>
          </a:p>
          <a:p>
            <a:pPr marL="0" lvl="1" indent="0" algn="just">
              <a:buFont typeface="Wingdings" pitchFamily="2" charset="2"/>
              <a:buChar char=""/>
            </a:pPr>
            <a:r>
              <a:rPr lang="pt-BR" sz="2400" b="1" dirty="0" smtClean="0"/>
              <a:t> Meta 2</a:t>
            </a:r>
            <a:r>
              <a:rPr lang="pt-BR" sz="2400" dirty="0" smtClean="0"/>
              <a:t>. Realizar </a:t>
            </a:r>
            <a:r>
              <a:rPr lang="pt-BR" sz="2400" b="1" dirty="0" smtClean="0"/>
              <a:t>Avaliação Multidimensional Rápida </a:t>
            </a:r>
            <a:r>
              <a:rPr lang="pt-BR" sz="2400" dirty="0" smtClean="0"/>
              <a:t>de 100% dos idosos da área de abrangência utilizando como modelo a proposta de avaliação do Ministério da Saúde.</a:t>
            </a:r>
          </a:p>
          <a:p>
            <a:pPr marL="0" lvl="1" indent="0" algn="just">
              <a:buFont typeface="Wingdings" pitchFamily="2" charset="2"/>
              <a:buChar char=""/>
            </a:pPr>
            <a:r>
              <a:rPr lang="pt-BR" sz="2400" b="1" dirty="0" smtClean="0"/>
              <a:t> Meta 3</a:t>
            </a:r>
            <a:r>
              <a:rPr lang="pt-BR" sz="2400" dirty="0" smtClean="0"/>
              <a:t>. Realizar </a:t>
            </a:r>
            <a:r>
              <a:rPr lang="pt-BR" sz="2400" b="1" dirty="0" smtClean="0"/>
              <a:t>exame clínico apropriado </a:t>
            </a:r>
            <a:r>
              <a:rPr lang="pt-BR" sz="2400" dirty="0" smtClean="0"/>
              <a:t>em 100% dos usuários com diabetes, incluindo exame físico dos pés, com palpação dos pulsos tibial posterior e pedioso e medida da sensibilidade a cada três meses.</a:t>
            </a:r>
          </a:p>
          <a:p>
            <a:pPr marL="0" lvl="1" indent="0" algn="just">
              <a:buNone/>
            </a:pPr>
            <a:endParaRPr lang="pt-BR" sz="2400" dirty="0" smtClean="0"/>
          </a:p>
          <a:p>
            <a:pPr marL="0" lvl="1" indent="0" algn="just">
              <a:buFont typeface="Wingdings" pitchFamily="2" charset="2"/>
              <a:buChar char="v"/>
            </a:pPr>
            <a:r>
              <a:rPr lang="pt-BR" sz="2400" dirty="0" smtClean="0"/>
              <a:t> Avaliação e exame realizados em 100% dos idosos.</a:t>
            </a:r>
          </a:p>
          <a:p>
            <a:pPr lvl="1" algn="just"/>
            <a:endParaRPr lang="pt-BR" sz="2400" dirty="0" smtClean="0"/>
          </a:p>
          <a:p>
            <a:pPr lvl="1" algn="just">
              <a:buNone/>
            </a:pPr>
            <a:endParaRPr lang="pt-BR" sz="2400" dirty="0" smtClean="0"/>
          </a:p>
          <a:p>
            <a:pPr lvl="1" algn="just">
              <a:buNone/>
            </a:pPr>
            <a:endParaRPr lang="pt-BR"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06090"/>
          </a:xfrm>
        </p:spPr>
        <p:txBody>
          <a:bodyPr/>
          <a:lstStyle/>
          <a:p>
            <a:r>
              <a:rPr lang="pt-BR" dirty="0" smtClean="0"/>
              <a:t>Objetivo 2</a:t>
            </a:r>
            <a:endParaRPr lang="pt-BR" dirty="0"/>
          </a:p>
        </p:txBody>
      </p:sp>
      <p:sp>
        <p:nvSpPr>
          <p:cNvPr id="3" name="Espaço Reservado para Conteúdo 2"/>
          <p:cNvSpPr>
            <a:spLocks noGrp="1"/>
          </p:cNvSpPr>
          <p:nvPr>
            <p:ph sz="quarter" idx="1"/>
          </p:nvPr>
        </p:nvSpPr>
        <p:spPr>
          <a:xfrm>
            <a:off x="457200" y="980728"/>
            <a:ext cx="7467600" cy="5493224"/>
          </a:xfrm>
        </p:spPr>
        <p:txBody>
          <a:bodyPr/>
          <a:lstStyle/>
          <a:p>
            <a:pPr marL="0" indent="0" algn="just">
              <a:buFont typeface="Wingdings" pitchFamily="2" charset="2"/>
              <a:buChar char=""/>
            </a:pPr>
            <a:r>
              <a:rPr lang="pt-BR" b="1" dirty="0" smtClean="0"/>
              <a:t> Meta 4</a:t>
            </a:r>
            <a:r>
              <a:rPr lang="pt-BR" dirty="0" smtClean="0"/>
              <a:t>. Realizar a solicitação de exames complementares periódicos em 100% dos idosos com hipertensão e/ou diabetes.</a:t>
            </a:r>
          </a:p>
          <a:p>
            <a:pPr lvl="1" algn="just">
              <a:buFont typeface="Wingdings" pitchFamily="2" charset="2"/>
              <a:buChar char="v"/>
            </a:pPr>
            <a:r>
              <a:rPr lang="pt-BR" dirty="0" smtClean="0"/>
              <a:t> </a:t>
            </a:r>
            <a:r>
              <a:rPr lang="pt-BR" sz="2400" dirty="0" smtClean="0"/>
              <a:t>Exames solicitados para 100% dos usuários.</a:t>
            </a:r>
          </a:p>
          <a:p>
            <a:pPr lvl="1" algn="just">
              <a:buNone/>
            </a:pPr>
            <a:endParaRPr lang="pt-BR" dirty="0" smtClean="0"/>
          </a:p>
          <a:p>
            <a:pPr marL="0" indent="0" algn="just">
              <a:buNone/>
            </a:pPr>
            <a:r>
              <a:rPr lang="pt-BR" b="1" dirty="0" smtClean="0"/>
              <a:t>Indicador não previsto</a:t>
            </a:r>
            <a:r>
              <a:rPr lang="pt-BR" dirty="0" smtClean="0"/>
              <a:t>: Proporção de idosos (com ou sem hipertensão e/ou diabetes) com exames complementares periódicos solicitados.</a:t>
            </a:r>
          </a:p>
          <a:p>
            <a:pPr lvl="8" algn="just"/>
            <a:endParaRPr lang="pt-BR" dirty="0" smtClean="0"/>
          </a:p>
          <a:p>
            <a:pPr>
              <a:buNone/>
            </a:pPr>
            <a:r>
              <a:rPr lang="pt-BR" dirty="0" smtClean="0"/>
              <a:t>                                                       1º mês = 68%</a:t>
            </a:r>
          </a:p>
          <a:p>
            <a:pPr>
              <a:buNone/>
            </a:pPr>
            <a:r>
              <a:rPr lang="pt-BR" dirty="0" smtClean="0"/>
              <a:t>                                                       2º mês = 80%</a:t>
            </a:r>
          </a:p>
          <a:p>
            <a:pPr>
              <a:buNone/>
            </a:pPr>
            <a:r>
              <a:rPr lang="pt-BR" dirty="0" smtClean="0"/>
              <a:t>                                                       3º mês = 81%</a:t>
            </a:r>
          </a:p>
          <a:p>
            <a:pPr>
              <a:buNone/>
            </a:pPr>
            <a:endParaRPr lang="pt-BR" dirty="0"/>
          </a:p>
        </p:txBody>
      </p:sp>
      <p:pic>
        <p:nvPicPr>
          <p:cNvPr id="4098" name="Imagem 3"/>
          <p:cNvPicPr>
            <a:picLocks noChangeAspect="1" noChangeArrowheads="1"/>
          </p:cNvPicPr>
          <p:nvPr/>
        </p:nvPicPr>
        <p:blipFill>
          <a:blip r:embed="rId2" cstate="print"/>
          <a:srcRect/>
          <a:stretch>
            <a:fillRect/>
          </a:stretch>
        </p:blipFill>
        <p:spPr bwMode="auto">
          <a:xfrm>
            <a:off x="1115616" y="4221088"/>
            <a:ext cx="3813299" cy="23269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2656"/>
            <a:ext cx="7467600" cy="720080"/>
          </a:xfrm>
        </p:spPr>
        <p:txBody>
          <a:bodyPr/>
          <a:lstStyle/>
          <a:p>
            <a:r>
              <a:rPr lang="pt-BR" dirty="0" smtClean="0"/>
              <a:t>Objetivo 2</a:t>
            </a:r>
            <a:endParaRPr lang="pt-BR" dirty="0"/>
          </a:p>
        </p:txBody>
      </p:sp>
      <p:sp>
        <p:nvSpPr>
          <p:cNvPr id="3" name="Espaço Reservado para Conteúdo 2"/>
          <p:cNvSpPr>
            <a:spLocks noGrp="1"/>
          </p:cNvSpPr>
          <p:nvPr>
            <p:ph sz="quarter" idx="1"/>
          </p:nvPr>
        </p:nvSpPr>
        <p:spPr>
          <a:xfrm>
            <a:off x="457200" y="1124744"/>
            <a:ext cx="7715200" cy="5400600"/>
          </a:xfrm>
        </p:spPr>
        <p:txBody>
          <a:bodyPr>
            <a:normAutofit fontScale="92500" lnSpcReduction="10000"/>
          </a:bodyPr>
          <a:lstStyle/>
          <a:p>
            <a:pPr algn="just"/>
            <a:r>
              <a:rPr lang="pt-BR" dirty="0" smtClean="0"/>
              <a:t> </a:t>
            </a:r>
            <a:r>
              <a:rPr lang="pt-BR" b="1" dirty="0" smtClean="0"/>
              <a:t>Meta 5</a:t>
            </a:r>
            <a:r>
              <a:rPr lang="pt-BR" dirty="0" smtClean="0"/>
              <a:t>. Priorizar a prescrição de medicamentos da Farmácia Popular a 100% dos idosos.</a:t>
            </a:r>
          </a:p>
          <a:p>
            <a:endParaRPr lang="pt-BR" dirty="0" smtClean="0"/>
          </a:p>
          <a:p>
            <a:pPr>
              <a:buNone/>
            </a:pPr>
            <a:r>
              <a:rPr lang="pt-BR" dirty="0" smtClean="0"/>
              <a:t>                                                                   1º mês= 92%</a:t>
            </a:r>
          </a:p>
          <a:p>
            <a:pPr>
              <a:buNone/>
            </a:pPr>
            <a:r>
              <a:rPr lang="pt-BR" dirty="0" smtClean="0"/>
              <a:t>                                                                   2º mês= 95,1%</a:t>
            </a:r>
          </a:p>
          <a:p>
            <a:pPr>
              <a:buNone/>
            </a:pPr>
            <a:r>
              <a:rPr lang="pt-BR" dirty="0" smtClean="0"/>
              <a:t>                                                                   3º mês = 96%</a:t>
            </a:r>
          </a:p>
          <a:p>
            <a:endParaRPr lang="pt-BR" dirty="0" smtClean="0"/>
          </a:p>
          <a:p>
            <a:endParaRPr lang="pt-BR" dirty="0" smtClean="0"/>
          </a:p>
          <a:p>
            <a:endParaRPr lang="pt-BR" dirty="0" smtClean="0"/>
          </a:p>
          <a:p>
            <a:pPr algn="just">
              <a:buNone/>
            </a:pPr>
            <a:endParaRPr lang="pt-BR" dirty="0" smtClean="0"/>
          </a:p>
          <a:p>
            <a:pPr marL="0" indent="0" algn="just">
              <a:buFont typeface="Wingdings" pitchFamily="2" charset="2"/>
              <a:buChar char="v"/>
            </a:pPr>
            <a:r>
              <a:rPr lang="pt-BR" dirty="0" smtClean="0"/>
              <a:t> Alguns medicamentos não eram disponíveis na farmácia e alguns idosos saiam do consultório apenas com orientações, sem necessidade de prescrição de medicamento</a:t>
            </a:r>
          </a:p>
          <a:p>
            <a:endParaRPr lang="pt-BR" dirty="0"/>
          </a:p>
        </p:txBody>
      </p:sp>
      <p:pic>
        <p:nvPicPr>
          <p:cNvPr id="2050" name="Imagem 4"/>
          <p:cNvPicPr>
            <a:picLocks noChangeAspect="1" noChangeArrowheads="1"/>
          </p:cNvPicPr>
          <p:nvPr/>
        </p:nvPicPr>
        <p:blipFill>
          <a:blip r:embed="rId2" cstate="print"/>
          <a:srcRect/>
          <a:stretch>
            <a:fillRect/>
          </a:stretch>
        </p:blipFill>
        <p:spPr bwMode="auto">
          <a:xfrm>
            <a:off x="755576" y="1988840"/>
            <a:ext cx="4824536" cy="27552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Objetivo 2</a:t>
            </a:r>
            <a:endParaRPr lang="pt-BR" dirty="0"/>
          </a:p>
        </p:txBody>
      </p:sp>
      <p:sp>
        <p:nvSpPr>
          <p:cNvPr id="3" name="Espaço Reservado para Conteúdo 2"/>
          <p:cNvSpPr>
            <a:spLocks noGrp="1"/>
          </p:cNvSpPr>
          <p:nvPr>
            <p:ph sz="quarter" idx="1"/>
          </p:nvPr>
        </p:nvSpPr>
        <p:spPr/>
        <p:txBody>
          <a:bodyPr/>
          <a:lstStyle/>
          <a:p>
            <a:r>
              <a:rPr lang="pt-BR" dirty="0" smtClean="0"/>
              <a:t> </a:t>
            </a:r>
            <a:r>
              <a:rPr lang="pt-BR" b="1" dirty="0" smtClean="0"/>
              <a:t>Meta 6</a:t>
            </a:r>
            <a:r>
              <a:rPr lang="pt-BR" dirty="0" smtClean="0"/>
              <a:t>. Cadastrar 100% dos idosos acamados ou com problemas de locomoção</a:t>
            </a:r>
          </a:p>
          <a:p>
            <a:endParaRPr lang="pt-BR" dirty="0" smtClean="0"/>
          </a:p>
          <a:p>
            <a:pPr lvl="1">
              <a:buFont typeface="Wingdings" pitchFamily="2" charset="2"/>
              <a:buChar char="v"/>
            </a:pPr>
            <a:r>
              <a:rPr lang="pt-BR" sz="2400" dirty="0" smtClean="0"/>
              <a:t> Cadastro de 100% dos idosos.</a:t>
            </a:r>
            <a:endParaRPr lang="pt-B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850106"/>
          </a:xfrm>
        </p:spPr>
        <p:txBody>
          <a:bodyPr/>
          <a:lstStyle/>
          <a:p>
            <a:r>
              <a:rPr lang="pt-BR" dirty="0" smtClean="0"/>
              <a:t>Objetivo 2</a:t>
            </a:r>
            <a:endParaRPr lang="pt-BR" dirty="0"/>
          </a:p>
        </p:txBody>
      </p:sp>
      <p:sp>
        <p:nvSpPr>
          <p:cNvPr id="3" name="Espaço Reservado para Conteúdo 2"/>
          <p:cNvSpPr>
            <a:spLocks noGrp="1"/>
          </p:cNvSpPr>
          <p:nvPr>
            <p:ph sz="quarter" idx="1"/>
          </p:nvPr>
        </p:nvSpPr>
        <p:spPr>
          <a:xfrm>
            <a:off x="457200" y="1268760"/>
            <a:ext cx="7643192" cy="5400600"/>
          </a:xfrm>
        </p:spPr>
        <p:txBody>
          <a:bodyPr>
            <a:normAutofit lnSpcReduction="10000"/>
          </a:bodyPr>
          <a:lstStyle/>
          <a:p>
            <a:pPr algn="just"/>
            <a:r>
              <a:rPr lang="pt-BR" dirty="0" smtClean="0"/>
              <a:t> </a:t>
            </a:r>
            <a:r>
              <a:rPr lang="pt-BR" b="1" dirty="0" smtClean="0"/>
              <a:t>Meta 7</a:t>
            </a:r>
            <a:r>
              <a:rPr lang="pt-BR" dirty="0" smtClean="0"/>
              <a:t>. Realizar visita domiciliar a 100% dos idosos acamados ou com problemas de locomoção </a:t>
            </a:r>
          </a:p>
          <a:p>
            <a:pPr algn="just">
              <a:buNone/>
            </a:pPr>
            <a:r>
              <a:rPr lang="pt-BR" dirty="0"/>
              <a:t> </a:t>
            </a:r>
            <a:r>
              <a:rPr lang="pt-BR" dirty="0" smtClean="0"/>
              <a:t>                              </a:t>
            </a:r>
          </a:p>
          <a:p>
            <a:pPr>
              <a:buNone/>
            </a:pPr>
            <a:r>
              <a:rPr lang="pt-BR" dirty="0" smtClean="0"/>
              <a:t>                                                             1º mês = 92,6%</a:t>
            </a:r>
          </a:p>
          <a:p>
            <a:pPr>
              <a:buNone/>
            </a:pPr>
            <a:r>
              <a:rPr lang="pt-BR" dirty="0" smtClean="0"/>
              <a:t>                                                             2º mês = 93%</a:t>
            </a:r>
          </a:p>
          <a:p>
            <a:pPr>
              <a:buNone/>
            </a:pPr>
            <a:r>
              <a:rPr lang="pt-BR" dirty="0" smtClean="0"/>
              <a:t>                                                             3º mês = 94,5%</a:t>
            </a:r>
          </a:p>
          <a:p>
            <a:pPr>
              <a:buNone/>
            </a:pPr>
            <a:endParaRPr lang="pt-BR" dirty="0" smtClean="0"/>
          </a:p>
          <a:p>
            <a:pPr>
              <a:buNone/>
            </a:pPr>
            <a:endParaRPr lang="pt-BR" dirty="0" smtClean="0"/>
          </a:p>
          <a:p>
            <a:pPr>
              <a:buNone/>
            </a:pPr>
            <a:endParaRPr lang="pt-BR" dirty="0" smtClean="0"/>
          </a:p>
          <a:p>
            <a:pPr>
              <a:buNone/>
            </a:pPr>
            <a:endParaRPr lang="pt-BR" dirty="0" smtClean="0"/>
          </a:p>
          <a:p>
            <a:pPr marL="0" indent="0" algn="just">
              <a:buFont typeface="Wingdings" pitchFamily="2" charset="2"/>
              <a:buChar char="v"/>
            </a:pPr>
            <a:r>
              <a:rPr lang="pt-BR" dirty="0" smtClean="0"/>
              <a:t> Alguns idosos com problemas de locomoção chegaram a ir à unidade levados por seus familiares por alguma queixa urgente.</a:t>
            </a:r>
          </a:p>
        </p:txBody>
      </p:sp>
      <p:pic>
        <p:nvPicPr>
          <p:cNvPr id="3074" name="Imagem 5"/>
          <p:cNvPicPr>
            <a:picLocks noChangeAspect="1" noChangeArrowheads="1"/>
          </p:cNvPicPr>
          <p:nvPr/>
        </p:nvPicPr>
        <p:blipFill>
          <a:blip r:embed="rId2" cstate="print"/>
          <a:srcRect/>
          <a:stretch>
            <a:fillRect/>
          </a:stretch>
        </p:blipFill>
        <p:spPr bwMode="auto">
          <a:xfrm>
            <a:off x="827584" y="2204864"/>
            <a:ext cx="4680520" cy="28803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06090"/>
          </a:xfrm>
        </p:spPr>
        <p:txBody>
          <a:bodyPr/>
          <a:lstStyle/>
          <a:p>
            <a:r>
              <a:rPr lang="pt-BR" dirty="0" smtClean="0"/>
              <a:t>Objetivo 2</a:t>
            </a:r>
            <a:endParaRPr lang="pt-BR" dirty="0"/>
          </a:p>
        </p:txBody>
      </p:sp>
      <p:sp>
        <p:nvSpPr>
          <p:cNvPr id="3" name="Espaço Reservado para Conteúdo 2"/>
          <p:cNvSpPr>
            <a:spLocks noGrp="1"/>
          </p:cNvSpPr>
          <p:nvPr>
            <p:ph sz="quarter" idx="1"/>
          </p:nvPr>
        </p:nvSpPr>
        <p:spPr>
          <a:xfrm>
            <a:off x="457200" y="1052736"/>
            <a:ext cx="7715200" cy="5616624"/>
          </a:xfrm>
        </p:spPr>
        <p:txBody>
          <a:bodyPr/>
          <a:lstStyle/>
          <a:p>
            <a:pPr algn="just"/>
            <a:r>
              <a:rPr lang="pt-BR" dirty="0" smtClean="0"/>
              <a:t> </a:t>
            </a:r>
            <a:r>
              <a:rPr lang="pt-BR" b="1" dirty="0" smtClean="0"/>
              <a:t>Meta 8</a:t>
            </a:r>
            <a:r>
              <a:rPr lang="pt-BR" dirty="0" smtClean="0"/>
              <a:t>. Rastrear 100% dos usuários com Diabetes para Hipertensão Arterial.</a:t>
            </a:r>
          </a:p>
          <a:p>
            <a:pPr algn="just">
              <a:buNone/>
            </a:pPr>
            <a:endParaRPr lang="pt-BR" dirty="0" smtClean="0"/>
          </a:p>
          <a:p>
            <a:pPr algn="just"/>
            <a:r>
              <a:rPr lang="pt-BR" b="1" dirty="0" smtClean="0"/>
              <a:t>Meta 9</a:t>
            </a:r>
            <a:r>
              <a:rPr lang="pt-BR" dirty="0" smtClean="0"/>
              <a:t>. Rastrear 100% dos idosos com pressão arterial sustentada maior que 135/80 </a:t>
            </a:r>
            <a:r>
              <a:rPr lang="pt-BR" dirty="0" err="1" smtClean="0"/>
              <a:t>mmHg</a:t>
            </a:r>
            <a:r>
              <a:rPr lang="pt-BR" dirty="0" smtClean="0"/>
              <a:t> para Diabetes.</a:t>
            </a:r>
          </a:p>
          <a:p>
            <a:pPr algn="just"/>
            <a:endParaRPr lang="pt-BR" dirty="0" smtClean="0"/>
          </a:p>
          <a:p>
            <a:pPr algn="just"/>
            <a:endParaRPr lang="pt-BR" dirty="0" smtClean="0"/>
          </a:p>
          <a:p>
            <a:pPr lvl="2" algn="just">
              <a:buFont typeface="Wingdings" pitchFamily="2" charset="2"/>
              <a:buChar char="v"/>
            </a:pPr>
            <a:r>
              <a:rPr lang="pt-BR" sz="2400" dirty="0" smtClean="0"/>
              <a:t> 100% dos usuários rastreados</a:t>
            </a:r>
          </a:p>
          <a:p>
            <a:pPr lvl="1" algn="just">
              <a:buNone/>
            </a:pPr>
            <a:r>
              <a:rPr lang="pt-BR" sz="2400" dirty="0" smtClean="0"/>
              <a:t> </a:t>
            </a:r>
            <a:endParaRPr lang="pt-BR"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488776" y="548680"/>
            <a:ext cx="7467600" cy="5832648"/>
          </a:xfrm>
        </p:spPr>
        <p:txBody>
          <a:bodyPr>
            <a:noAutofit/>
          </a:bodyPr>
          <a:lstStyle/>
          <a:p>
            <a:pPr algn="just"/>
            <a:r>
              <a:rPr lang="pt-BR" b="1" dirty="0" smtClean="0"/>
              <a:t>Indicador não previsto</a:t>
            </a:r>
            <a:r>
              <a:rPr lang="pt-BR" dirty="0" smtClean="0"/>
              <a:t>: proporção de idosos (com ou sem pressão arterial alterada) rastreados para diabetes </a:t>
            </a:r>
          </a:p>
          <a:p>
            <a:pPr algn="just"/>
            <a:endParaRPr lang="pt-BR" sz="2000" dirty="0" smtClean="0"/>
          </a:p>
          <a:p>
            <a:pPr lvl="2">
              <a:buNone/>
            </a:pPr>
            <a:r>
              <a:rPr lang="pt-BR" sz="2000" dirty="0" smtClean="0"/>
              <a:t>                                                          1º mês = 73%</a:t>
            </a:r>
          </a:p>
          <a:p>
            <a:pPr lvl="2">
              <a:buNone/>
            </a:pPr>
            <a:r>
              <a:rPr lang="pt-BR" sz="2000" dirty="0" smtClean="0"/>
              <a:t>                                                          2º mês = 84%</a:t>
            </a:r>
          </a:p>
          <a:p>
            <a:pPr lvl="2">
              <a:buNone/>
            </a:pPr>
            <a:r>
              <a:rPr lang="pt-BR" sz="2000" dirty="0" smtClean="0"/>
              <a:t>                                                          3º mês = 84%</a:t>
            </a:r>
          </a:p>
          <a:p>
            <a:pPr algn="just">
              <a:buNone/>
            </a:pPr>
            <a:endParaRPr lang="pt-BR" sz="2000" dirty="0" smtClean="0"/>
          </a:p>
          <a:p>
            <a:pPr algn="just"/>
            <a:endParaRPr lang="pt-BR" sz="2000" dirty="0" smtClean="0"/>
          </a:p>
          <a:p>
            <a:pPr algn="just"/>
            <a:endParaRPr lang="pt-BR" sz="2000" dirty="0" smtClean="0"/>
          </a:p>
          <a:p>
            <a:pPr algn="just"/>
            <a:endParaRPr lang="pt-BR" dirty="0" smtClean="0"/>
          </a:p>
          <a:p>
            <a:pPr marL="0" indent="0" algn="just">
              <a:buFont typeface="Wingdings" pitchFamily="2" charset="2"/>
              <a:buChar char="v"/>
            </a:pPr>
            <a:r>
              <a:rPr lang="pt-BR" dirty="0" smtClean="0"/>
              <a:t> O rastreamento também era realizado em idosos que não apresentavam HAS, já que muitos descobrem serem diabéticos mesmo com a ausência da hipertensão arterial.</a:t>
            </a:r>
            <a:endParaRPr lang="pt-BR" dirty="0"/>
          </a:p>
        </p:txBody>
      </p:sp>
      <p:pic>
        <p:nvPicPr>
          <p:cNvPr id="4" name="Imagem 6"/>
          <p:cNvPicPr>
            <a:picLocks noChangeAspect="1" noChangeArrowheads="1"/>
          </p:cNvPicPr>
          <p:nvPr/>
        </p:nvPicPr>
        <p:blipFill>
          <a:blip r:embed="rId2" cstate="print"/>
          <a:srcRect/>
          <a:stretch>
            <a:fillRect/>
          </a:stretch>
        </p:blipFill>
        <p:spPr bwMode="auto">
          <a:xfrm>
            <a:off x="1003176" y="2132856"/>
            <a:ext cx="4104456" cy="259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850106"/>
          </a:xfrm>
        </p:spPr>
        <p:txBody>
          <a:bodyPr/>
          <a:lstStyle/>
          <a:p>
            <a:r>
              <a:rPr lang="pt-BR" dirty="0" smtClean="0"/>
              <a:t>Objetivo 2</a:t>
            </a:r>
            <a:endParaRPr lang="pt-BR" dirty="0"/>
          </a:p>
        </p:txBody>
      </p:sp>
      <p:sp>
        <p:nvSpPr>
          <p:cNvPr id="3" name="Espaço Reservado para Conteúdo 2"/>
          <p:cNvSpPr>
            <a:spLocks noGrp="1"/>
          </p:cNvSpPr>
          <p:nvPr>
            <p:ph sz="quarter" idx="1"/>
          </p:nvPr>
        </p:nvSpPr>
        <p:spPr>
          <a:xfrm>
            <a:off x="457200" y="1268760"/>
            <a:ext cx="7467600" cy="5205192"/>
          </a:xfrm>
        </p:spPr>
        <p:txBody>
          <a:bodyPr>
            <a:normAutofit fontScale="92500" lnSpcReduction="20000"/>
          </a:bodyPr>
          <a:lstStyle/>
          <a:p>
            <a:pPr algn="just"/>
            <a:r>
              <a:rPr lang="pt-BR" sz="2600" b="1" dirty="0" smtClean="0"/>
              <a:t>Meta 10</a:t>
            </a:r>
            <a:r>
              <a:rPr lang="pt-BR" sz="2600" dirty="0" smtClean="0"/>
              <a:t>. Realizar avaliação da necessidade de atendimento odontológico em 100% dos idosos</a:t>
            </a:r>
          </a:p>
          <a:p>
            <a:pPr algn="just"/>
            <a:endParaRPr lang="pt-BR" dirty="0" smtClean="0"/>
          </a:p>
          <a:p>
            <a:pPr algn="just"/>
            <a:endParaRPr lang="pt-BR" dirty="0" smtClean="0"/>
          </a:p>
          <a:p>
            <a:pPr algn="just">
              <a:buNone/>
            </a:pPr>
            <a:r>
              <a:rPr lang="pt-BR" dirty="0" smtClean="0"/>
              <a:t>                                                                1º mês = 85,3%</a:t>
            </a:r>
          </a:p>
          <a:p>
            <a:pPr algn="just">
              <a:buNone/>
            </a:pPr>
            <a:r>
              <a:rPr lang="pt-BR" dirty="0" smtClean="0"/>
              <a:t>                                                                2º mês = 86,9%</a:t>
            </a:r>
          </a:p>
          <a:p>
            <a:pPr algn="just">
              <a:buNone/>
            </a:pPr>
            <a:r>
              <a:rPr lang="pt-BR" dirty="0" smtClean="0"/>
              <a:t>                                                                3º mês = 84,8%</a:t>
            </a:r>
          </a:p>
          <a:p>
            <a:pPr algn="just"/>
            <a:endParaRPr lang="pt-BR" dirty="0" smtClean="0"/>
          </a:p>
          <a:p>
            <a:pPr algn="just"/>
            <a:endParaRPr lang="pt-BR" dirty="0" smtClean="0"/>
          </a:p>
          <a:p>
            <a:pPr algn="just"/>
            <a:endParaRPr lang="pt-BR" dirty="0" smtClean="0"/>
          </a:p>
          <a:p>
            <a:pPr algn="just"/>
            <a:endParaRPr lang="pt-BR" dirty="0" smtClean="0"/>
          </a:p>
          <a:p>
            <a:pPr marL="0" indent="0" algn="just">
              <a:buFont typeface="Wingdings" pitchFamily="2" charset="2"/>
              <a:buChar char="v"/>
            </a:pPr>
            <a:r>
              <a:rPr lang="pt-BR" sz="2600" dirty="0" smtClean="0"/>
              <a:t> Alguns idosos chegavam mais debilitados, necessitando de um atendimento mais focado. Algumas vezes ficava difícil avaliar a parte odontológica.</a:t>
            </a:r>
            <a:endParaRPr lang="pt-BR" sz="2600" dirty="0"/>
          </a:p>
        </p:txBody>
      </p:sp>
      <p:pic>
        <p:nvPicPr>
          <p:cNvPr id="6146" name="Imagem 7"/>
          <p:cNvPicPr>
            <a:picLocks noChangeAspect="1" noChangeArrowheads="1"/>
          </p:cNvPicPr>
          <p:nvPr/>
        </p:nvPicPr>
        <p:blipFill>
          <a:blip r:embed="rId2" cstate="print"/>
          <a:srcRect/>
          <a:stretch>
            <a:fillRect/>
          </a:stretch>
        </p:blipFill>
        <p:spPr bwMode="auto">
          <a:xfrm>
            <a:off x="899592" y="2060848"/>
            <a:ext cx="4464496" cy="27363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
          </p:nvPr>
        </p:nvSpPr>
        <p:spPr/>
        <p:txBody>
          <a:bodyPr/>
          <a:lstStyle/>
          <a:p>
            <a:pPr algn="ctr">
              <a:buNone/>
            </a:pPr>
            <a:endParaRPr lang="pt-BR" sz="2800" b="1" dirty="0" smtClean="0"/>
          </a:p>
          <a:p>
            <a:pPr algn="ctr">
              <a:buNone/>
            </a:pPr>
            <a:endParaRPr lang="pt-BR" sz="2800" b="1" dirty="0" smtClean="0"/>
          </a:p>
          <a:p>
            <a:pPr algn="ctr">
              <a:buNone/>
            </a:pPr>
            <a:r>
              <a:rPr lang="pt-BR" sz="2800" b="1" dirty="0" smtClean="0"/>
              <a:t>Qualificação do Programa de Atenção à Saúde do Idoso, na UBS/ESF Firme Pedro, Cabeceiras do Piauí, PI</a:t>
            </a:r>
          </a:p>
          <a:p>
            <a:endParaRPr lang="pt-BR" b="1" dirty="0" smtClean="0"/>
          </a:p>
          <a:p>
            <a:endParaRPr lang="pt-B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704800" y="980728"/>
            <a:ext cx="7467600" cy="5205192"/>
          </a:xfrm>
        </p:spPr>
        <p:txBody>
          <a:bodyPr>
            <a:normAutofit/>
          </a:bodyPr>
          <a:lstStyle/>
          <a:p>
            <a:pPr marL="0" lvl="0" indent="0">
              <a:buNone/>
            </a:pPr>
            <a:r>
              <a:rPr lang="pt-BR" b="1" dirty="0" smtClean="0"/>
              <a:t>Objetivo 3</a:t>
            </a:r>
            <a:r>
              <a:rPr lang="pt-BR" dirty="0" smtClean="0"/>
              <a:t>. Melhorar a adesão dos idosos ao Programa de Saúde do Idoso</a:t>
            </a:r>
          </a:p>
          <a:p>
            <a:pPr marL="0" lvl="0" indent="0">
              <a:buFont typeface="Wingdings" pitchFamily="2" charset="2"/>
              <a:buChar char=""/>
            </a:pPr>
            <a:r>
              <a:rPr lang="pt-BR" sz="2400" b="1" dirty="0" smtClean="0"/>
              <a:t> Meta </a:t>
            </a:r>
            <a:r>
              <a:rPr lang="pt-BR" b="1" dirty="0" smtClean="0"/>
              <a:t>11</a:t>
            </a:r>
            <a:r>
              <a:rPr lang="pt-BR" sz="2400" dirty="0" smtClean="0"/>
              <a:t>. Buscar 100% dos idosos faltosos às consultas programadas.</a:t>
            </a:r>
          </a:p>
          <a:p>
            <a:pPr>
              <a:buNone/>
            </a:pPr>
            <a:endParaRPr lang="pt-BR" dirty="0" smtClean="0"/>
          </a:p>
          <a:p>
            <a:pPr marL="0" indent="0" algn="just">
              <a:buFont typeface="Wingdings" pitchFamily="2" charset="2"/>
              <a:buChar char="v"/>
            </a:pPr>
            <a:r>
              <a:rPr lang="pt-BR" dirty="0" smtClean="0"/>
              <a:t> Não realizamos busca de faltosos, pois não registramos nenhum usuário faltoso, mas realizamos busca de quem não ia ao serviço há mais de um ano (conforme informações encontradas na revisão de registros).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457200" y="1340768"/>
            <a:ext cx="7467600" cy="5256584"/>
          </a:xfrm>
        </p:spPr>
        <p:txBody>
          <a:bodyPr/>
          <a:lstStyle/>
          <a:p>
            <a:pPr lvl="0">
              <a:buNone/>
            </a:pPr>
            <a:r>
              <a:rPr lang="pt-BR" b="1" dirty="0" smtClean="0"/>
              <a:t>Objetivo 4</a:t>
            </a:r>
            <a:r>
              <a:rPr lang="pt-BR" dirty="0" smtClean="0"/>
              <a:t>. Melhorar o registro das informações</a:t>
            </a:r>
          </a:p>
          <a:p>
            <a:pPr marL="0" lvl="1" indent="0">
              <a:buFont typeface="Wingdings" pitchFamily="2" charset="2"/>
              <a:buChar char=""/>
            </a:pPr>
            <a:r>
              <a:rPr lang="pt-BR" sz="2400" b="1" dirty="0" smtClean="0"/>
              <a:t> Meta 12</a:t>
            </a:r>
            <a:r>
              <a:rPr lang="pt-BR" sz="2400" dirty="0" smtClean="0"/>
              <a:t>. Manter registro específico de 100% das pessoas idosas.</a:t>
            </a:r>
          </a:p>
          <a:p>
            <a:pPr marL="0" lvl="1" indent="0">
              <a:buFont typeface="Wingdings" pitchFamily="2" charset="2"/>
              <a:buChar char=""/>
            </a:pPr>
            <a:endParaRPr lang="pt-BR" sz="2400" dirty="0" smtClean="0"/>
          </a:p>
          <a:p>
            <a:pPr marL="0" lvl="1" indent="0">
              <a:buFont typeface="Wingdings" pitchFamily="2" charset="2"/>
              <a:buChar char="v"/>
            </a:pPr>
            <a:r>
              <a:rPr lang="pt-BR" sz="2400" dirty="0" smtClean="0"/>
              <a:t> 100% dos idosos com registro adequado.</a:t>
            </a:r>
            <a:endParaRPr lang="pt-BR" dirty="0" smtClean="0"/>
          </a:p>
          <a:p>
            <a:pPr lvl="1"/>
            <a:endParaRPr lang="pt-BR" dirty="0" smtClean="0"/>
          </a:p>
          <a:p>
            <a:pPr lvl="1">
              <a:buNone/>
            </a:pPr>
            <a:r>
              <a:rPr lang="pt-BR" dirty="0" smtClean="0"/>
              <a:t>                                                             </a:t>
            </a:r>
            <a:endParaRPr lang="pt-B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850106"/>
          </a:xfrm>
        </p:spPr>
        <p:txBody>
          <a:bodyPr/>
          <a:lstStyle/>
          <a:p>
            <a:r>
              <a:rPr lang="pt-BR" dirty="0" smtClean="0"/>
              <a:t>Objetivo 4</a:t>
            </a:r>
            <a:endParaRPr lang="pt-BR" dirty="0"/>
          </a:p>
        </p:txBody>
      </p:sp>
      <p:sp>
        <p:nvSpPr>
          <p:cNvPr id="3" name="Espaço Reservado para Conteúdo 2"/>
          <p:cNvSpPr>
            <a:spLocks noGrp="1"/>
          </p:cNvSpPr>
          <p:nvPr>
            <p:ph sz="quarter" idx="1"/>
          </p:nvPr>
        </p:nvSpPr>
        <p:spPr>
          <a:xfrm>
            <a:off x="457200" y="1340768"/>
            <a:ext cx="7467600" cy="5133184"/>
          </a:xfrm>
        </p:spPr>
        <p:txBody>
          <a:bodyPr/>
          <a:lstStyle/>
          <a:p>
            <a:pPr marL="0" indent="0" algn="just"/>
            <a:r>
              <a:rPr lang="pt-BR" dirty="0" smtClean="0"/>
              <a:t> </a:t>
            </a:r>
            <a:r>
              <a:rPr lang="pt-BR" b="1" dirty="0" smtClean="0"/>
              <a:t>Meta 13</a:t>
            </a:r>
            <a:r>
              <a:rPr lang="pt-BR" dirty="0" smtClean="0"/>
              <a:t>. Distribuir a Caderneta de Saúde da Pessoa Idosa a 100% dos idosos cadastrados.</a:t>
            </a:r>
          </a:p>
          <a:p>
            <a:pPr algn="just"/>
            <a:endParaRPr lang="pt-BR" dirty="0" smtClean="0"/>
          </a:p>
          <a:p>
            <a:endParaRPr lang="pt-BR" dirty="0" smtClean="0"/>
          </a:p>
          <a:p>
            <a:pPr>
              <a:buNone/>
            </a:pPr>
            <a:r>
              <a:rPr lang="pt-BR" dirty="0" smtClean="0"/>
              <a:t>                                                            1º mês = 92%</a:t>
            </a:r>
          </a:p>
          <a:p>
            <a:pPr>
              <a:buNone/>
            </a:pPr>
            <a:r>
              <a:rPr lang="pt-BR" dirty="0" smtClean="0"/>
              <a:t>                                                            2º mês = 95,1%</a:t>
            </a:r>
          </a:p>
          <a:p>
            <a:pPr>
              <a:buNone/>
            </a:pPr>
            <a:r>
              <a:rPr lang="pt-BR" dirty="0" smtClean="0"/>
              <a:t>                                                            3º mês = 96%</a:t>
            </a:r>
          </a:p>
          <a:p>
            <a:pPr>
              <a:buNone/>
            </a:pPr>
            <a:endParaRPr lang="pt-BR" dirty="0" smtClean="0"/>
          </a:p>
          <a:p>
            <a:pPr>
              <a:buNone/>
            </a:pPr>
            <a:endParaRPr lang="pt-BR" dirty="0" smtClean="0"/>
          </a:p>
          <a:p>
            <a:pPr marL="0" indent="0" algn="just">
              <a:buFont typeface="Wingdings" pitchFamily="2" charset="2"/>
              <a:buChar char="v"/>
            </a:pPr>
            <a:r>
              <a:rPr lang="pt-BR" dirty="0" smtClean="0"/>
              <a:t> Todos os idosos recebiam na UBS a Caderneta de Saúde da Pessoa Idosa, entretanto, a minoria não fazia uso ou esquecia de levá-la nas consultas.</a:t>
            </a:r>
            <a:endParaRPr lang="pt-BR" dirty="0"/>
          </a:p>
        </p:txBody>
      </p:sp>
      <p:pic>
        <p:nvPicPr>
          <p:cNvPr id="4" name="Imagem 11"/>
          <p:cNvPicPr>
            <a:picLocks noChangeAspect="1" noChangeArrowheads="1"/>
          </p:cNvPicPr>
          <p:nvPr/>
        </p:nvPicPr>
        <p:blipFill>
          <a:blip r:embed="rId2" cstate="print"/>
          <a:srcRect/>
          <a:stretch>
            <a:fillRect/>
          </a:stretch>
        </p:blipFill>
        <p:spPr bwMode="auto">
          <a:xfrm>
            <a:off x="755576" y="2420888"/>
            <a:ext cx="4680520" cy="27122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704800" y="1052736"/>
            <a:ext cx="7467600" cy="3888432"/>
          </a:xfrm>
        </p:spPr>
        <p:txBody>
          <a:bodyPr>
            <a:normAutofit/>
          </a:bodyPr>
          <a:lstStyle/>
          <a:p>
            <a:pPr marL="0" lvl="0" indent="0" algn="just">
              <a:buNone/>
            </a:pPr>
            <a:r>
              <a:rPr lang="pt-BR" b="1" dirty="0" smtClean="0"/>
              <a:t>Objetivo 5</a:t>
            </a:r>
            <a:r>
              <a:rPr lang="pt-BR" dirty="0" smtClean="0"/>
              <a:t>. Mapear os idosos que apresentam risco da área de abrangência</a:t>
            </a:r>
          </a:p>
          <a:p>
            <a:pPr marL="0" lvl="0" indent="0" algn="just">
              <a:buFont typeface="Wingdings" pitchFamily="2" charset="2"/>
              <a:buChar char=""/>
            </a:pPr>
            <a:r>
              <a:rPr lang="pt-BR" b="1" dirty="0" smtClean="0"/>
              <a:t> Meta 14</a:t>
            </a:r>
            <a:r>
              <a:rPr lang="pt-BR" dirty="0" smtClean="0"/>
              <a:t>. Rastrear 100% das pessoas idosas para risco de </a:t>
            </a:r>
            <a:r>
              <a:rPr lang="pt-BR" dirty="0" err="1" smtClean="0"/>
              <a:t>morbimortalidade</a:t>
            </a:r>
            <a:r>
              <a:rPr lang="pt-BR" dirty="0" smtClean="0"/>
              <a:t>.</a:t>
            </a:r>
          </a:p>
          <a:p>
            <a:pPr marL="0" lvl="0" indent="0" algn="just">
              <a:buFont typeface="Wingdings" pitchFamily="2" charset="2"/>
              <a:buChar char=""/>
            </a:pPr>
            <a:r>
              <a:rPr lang="pt-BR" dirty="0" smtClean="0"/>
              <a:t> </a:t>
            </a:r>
            <a:r>
              <a:rPr lang="pt-BR" b="1" dirty="0" smtClean="0"/>
              <a:t>Meta 15</a:t>
            </a:r>
            <a:r>
              <a:rPr lang="pt-BR" dirty="0" smtClean="0"/>
              <a:t>. Investigar a presença de indicadores de fragilização na velhice em 100% das pessoas idosas.</a:t>
            </a:r>
          </a:p>
          <a:p>
            <a:pPr lvl="1">
              <a:buNone/>
            </a:pPr>
            <a:endParaRPr lang="pt-BR" sz="2400" dirty="0" smtClean="0"/>
          </a:p>
          <a:p>
            <a:pPr marL="0" lvl="1" indent="0">
              <a:buFont typeface="Wingdings" pitchFamily="2" charset="2"/>
              <a:buChar char="v"/>
            </a:pPr>
            <a:r>
              <a:rPr lang="pt-BR" sz="2400" dirty="0" smtClean="0"/>
              <a:t> Realizados em 100% dos usuários.</a:t>
            </a:r>
          </a:p>
          <a:p>
            <a:pPr>
              <a:buNone/>
            </a:pPr>
            <a:r>
              <a:rPr lang="pt-BR" dirty="0" smtClean="0"/>
              <a:t> </a:t>
            </a:r>
          </a:p>
          <a:p>
            <a:pPr lvl="1"/>
            <a:endParaRPr lang="pt-BR"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78098"/>
          </a:xfrm>
        </p:spPr>
        <p:txBody>
          <a:bodyPr/>
          <a:lstStyle/>
          <a:p>
            <a:r>
              <a:rPr lang="pt-BR" dirty="0" smtClean="0"/>
              <a:t>Objetivo 5</a:t>
            </a:r>
            <a:endParaRPr lang="pt-BR" dirty="0"/>
          </a:p>
        </p:txBody>
      </p:sp>
      <p:sp>
        <p:nvSpPr>
          <p:cNvPr id="3" name="Espaço Reservado para Conteúdo 2"/>
          <p:cNvSpPr>
            <a:spLocks noGrp="1"/>
          </p:cNvSpPr>
          <p:nvPr>
            <p:ph sz="quarter" idx="1"/>
          </p:nvPr>
        </p:nvSpPr>
        <p:spPr>
          <a:xfrm>
            <a:off x="457200" y="1124744"/>
            <a:ext cx="7467600" cy="5544616"/>
          </a:xfrm>
        </p:spPr>
        <p:txBody>
          <a:bodyPr>
            <a:normAutofit fontScale="92500" lnSpcReduction="10000"/>
          </a:bodyPr>
          <a:lstStyle/>
          <a:p>
            <a:pPr marL="0" indent="0">
              <a:buFont typeface="Wingdings" pitchFamily="2" charset="2"/>
              <a:buChar char=""/>
            </a:pPr>
            <a:r>
              <a:rPr lang="pt-BR" dirty="0" smtClean="0"/>
              <a:t>  </a:t>
            </a:r>
            <a:r>
              <a:rPr lang="pt-BR" sz="2600" b="1" dirty="0" smtClean="0"/>
              <a:t>Meta 16</a:t>
            </a:r>
            <a:r>
              <a:rPr lang="pt-BR" sz="2600" dirty="0" smtClean="0"/>
              <a:t>. Avaliar a rede social de 100% dos idosos.</a:t>
            </a:r>
          </a:p>
          <a:p>
            <a:pPr>
              <a:buNone/>
            </a:pPr>
            <a:endParaRPr lang="pt-BR" dirty="0" smtClean="0"/>
          </a:p>
          <a:p>
            <a:pPr>
              <a:buNone/>
            </a:pPr>
            <a:endParaRPr lang="pt-BR" dirty="0" smtClean="0"/>
          </a:p>
          <a:p>
            <a:pPr>
              <a:buNone/>
            </a:pPr>
            <a:r>
              <a:rPr lang="pt-BR" dirty="0" smtClean="0"/>
              <a:t>                                                                 1º mês = 96%</a:t>
            </a:r>
          </a:p>
          <a:p>
            <a:pPr>
              <a:buNone/>
            </a:pPr>
            <a:r>
              <a:rPr lang="pt-BR" dirty="0" smtClean="0"/>
              <a:t>                                                                 2º mês = 97,5%</a:t>
            </a:r>
          </a:p>
          <a:p>
            <a:pPr>
              <a:buNone/>
            </a:pPr>
            <a:r>
              <a:rPr lang="pt-BR" dirty="0" smtClean="0"/>
              <a:t>                                                                 3º mês = 98%</a:t>
            </a:r>
          </a:p>
          <a:p>
            <a:endParaRPr lang="pt-BR" dirty="0" smtClean="0"/>
          </a:p>
          <a:p>
            <a:pPr algn="just"/>
            <a:endParaRPr lang="pt-BR" dirty="0" smtClean="0"/>
          </a:p>
          <a:p>
            <a:pPr algn="just"/>
            <a:endParaRPr lang="pt-BR" dirty="0" smtClean="0"/>
          </a:p>
          <a:p>
            <a:pPr marL="0" indent="0" algn="just">
              <a:buFont typeface="Wingdings" pitchFamily="2" charset="2"/>
              <a:buChar char="v"/>
            </a:pPr>
            <a:r>
              <a:rPr lang="pt-BR" dirty="0" smtClean="0"/>
              <a:t> Em alguns momentos abreviávamos as perguntas por necessidade de um atendimento mais focado (idoso com crise hipertensiva, diabetes descompensada, dispneia etc.). Por esse motivo, não conseguimos alcançar a meta de 100% dos idosos cadastrados.</a:t>
            </a:r>
          </a:p>
          <a:p>
            <a:endParaRPr lang="pt-BR" dirty="0"/>
          </a:p>
        </p:txBody>
      </p:sp>
      <p:pic>
        <p:nvPicPr>
          <p:cNvPr id="1026" name="Picture 2"/>
          <p:cNvPicPr>
            <a:picLocks noChangeAspect="1" noChangeArrowheads="1"/>
          </p:cNvPicPr>
          <p:nvPr/>
        </p:nvPicPr>
        <p:blipFill>
          <a:blip r:embed="rId2" cstate="print"/>
          <a:srcRect/>
          <a:stretch>
            <a:fillRect/>
          </a:stretch>
        </p:blipFill>
        <p:spPr bwMode="auto">
          <a:xfrm>
            <a:off x="395536" y="1844824"/>
            <a:ext cx="4968552" cy="27363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755576" y="1196752"/>
            <a:ext cx="7169224" cy="3384376"/>
          </a:xfrm>
        </p:spPr>
        <p:txBody>
          <a:bodyPr>
            <a:normAutofit/>
          </a:bodyPr>
          <a:lstStyle/>
          <a:p>
            <a:pPr algn="just">
              <a:buNone/>
            </a:pPr>
            <a:r>
              <a:rPr lang="pt-BR" b="1" dirty="0" smtClean="0"/>
              <a:t>Objetivo 6</a:t>
            </a:r>
            <a:r>
              <a:rPr lang="pt-BR" dirty="0" smtClean="0"/>
              <a:t>. Promover a saúde dos idosos.</a:t>
            </a:r>
          </a:p>
          <a:p>
            <a:pPr marL="0" lvl="1" indent="0" algn="just">
              <a:buFont typeface="Wingdings" pitchFamily="2" charset="2"/>
              <a:buChar char=""/>
            </a:pPr>
            <a:r>
              <a:rPr lang="pt-BR" sz="2400" b="1" dirty="0" smtClean="0"/>
              <a:t> Meta 17</a:t>
            </a:r>
            <a:r>
              <a:rPr lang="pt-BR" sz="2400" dirty="0" smtClean="0"/>
              <a:t>. Garantir orientação nutricional para hábitos alimentares saudáveis a 100% das pessoas idosas</a:t>
            </a:r>
          </a:p>
          <a:p>
            <a:pPr lvl="1" algn="just"/>
            <a:endParaRPr lang="pt-BR" sz="2400" dirty="0" smtClean="0"/>
          </a:p>
          <a:p>
            <a:pPr lvl="1" algn="just"/>
            <a:endParaRPr lang="pt-BR" sz="2400" dirty="0" smtClean="0"/>
          </a:p>
          <a:p>
            <a:pPr lvl="2" algn="just">
              <a:buFont typeface="Wingdings" pitchFamily="2" charset="2"/>
              <a:buChar char="v"/>
            </a:pPr>
            <a:r>
              <a:rPr lang="pt-BR" sz="2400" dirty="0" smtClean="0"/>
              <a:t> Orientação para 100% dos usuários.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922114"/>
          </a:xfrm>
        </p:spPr>
        <p:txBody>
          <a:bodyPr/>
          <a:lstStyle/>
          <a:p>
            <a:r>
              <a:rPr lang="pt-BR" dirty="0" smtClean="0"/>
              <a:t>Objetivo 6</a:t>
            </a:r>
            <a:endParaRPr lang="pt-BR" dirty="0"/>
          </a:p>
        </p:txBody>
      </p:sp>
      <p:sp>
        <p:nvSpPr>
          <p:cNvPr id="3" name="Espaço Reservado para Conteúdo 2"/>
          <p:cNvSpPr>
            <a:spLocks noGrp="1"/>
          </p:cNvSpPr>
          <p:nvPr>
            <p:ph sz="quarter" idx="1"/>
          </p:nvPr>
        </p:nvSpPr>
        <p:spPr>
          <a:xfrm>
            <a:off x="457200" y="1412776"/>
            <a:ext cx="7467600" cy="5184576"/>
          </a:xfrm>
        </p:spPr>
        <p:txBody>
          <a:bodyPr/>
          <a:lstStyle/>
          <a:p>
            <a:r>
              <a:rPr lang="pt-BR" dirty="0" smtClean="0"/>
              <a:t> </a:t>
            </a:r>
            <a:r>
              <a:rPr lang="pt-BR" b="1" dirty="0" smtClean="0"/>
              <a:t>Meta 18</a:t>
            </a:r>
            <a:r>
              <a:rPr lang="pt-BR" dirty="0" smtClean="0"/>
              <a:t>. Garantir orientação para a prática regular de atividade física a 100% idosos.</a:t>
            </a:r>
          </a:p>
          <a:p>
            <a:endParaRPr lang="pt-BR" dirty="0" smtClean="0"/>
          </a:p>
          <a:p>
            <a:pPr>
              <a:buNone/>
            </a:pPr>
            <a:r>
              <a:rPr lang="pt-BR" dirty="0" smtClean="0"/>
              <a:t>                                                           1º mês = 61,3%</a:t>
            </a:r>
          </a:p>
          <a:p>
            <a:pPr>
              <a:buNone/>
            </a:pPr>
            <a:r>
              <a:rPr lang="pt-BR" dirty="0" smtClean="0"/>
              <a:t>                                                           2º mês = 63,1%</a:t>
            </a:r>
          </a:p>
          <a:p>
            <a:pPr>
              <a:buNone/>
            </a:pPr>
            <a:r>
              <a:rPr lang="pt-BR" dirty="0" smtClean="0"/>
              <a:t>                                                           3º mês = 62,9%</a:t>
            </a:r>
          </a:p>
          <a:p>
            <a:endParaRPr lang="pt-BR" dirty="0" smtClean="0"/>
          </a:p>
          <a:p>
            <a:endParaRPr lang="pt-BR" dirty="0" smtClean="0"/>
          </a:p>
          <a:p>
            <a:pPr lvl="1"/>
            <a:endParaRPr lang="pt-BR" dirty="0" smtClean="0"/>
          </a:p>
          <a:p>
            <a:pPr marL="0" lvl="1" indent="0" algn="just">
              <a:buFont typeface="Wingdings" pitchFamily="2" charset="2"/>
              <a:buChar char="v"/>
            </a:pPr>
            <a:r>
              <a:rPr lang="pt-BR" dirty="0" smtClean="0"/>
              <a:t> </a:t>
            </a:r>
            <a:r>
              <a:rPr lang="pt-BR" sz="2400" dirty="0" smtClean="0"/>
              <a:t>A orientação para prática regular de atividade física foi realizada para todos que haviam condições clínicas para sua realização.</a:t>
            </a:r>
            <a:endParaRPr lang="pt-BR" sz="2400" dirty="0"/>
          </a:p>
        </p:txBody>
      </p:sp>
      <p:pic>
        <p:nvPicPr>
          <p:cNvPr id="9218" name="Imagem 12"/>
          <p:cNvPicPr>
            <a:picLocks noChangeAspect="1" noChangeArrowheads="1"/>
          </p:cNvPicPr>
          <p:nvPr/>
        </p:nvPicPr>
        <p:blipFill>
          <a:blip r:embed="rId2" cstate="print"/>
          <a:srcRect/>
          <a:stretch>
            <a:fillRect/>
          </a:stretch>
        </p:blipFill>
        <p:spPr bwMode="auto">
          <a:xfrm>
            <a:off x="899592" y="2420888"/>
            <a:ext cx="4320480" cy="2664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547664" y="2348880"/>
            <a:ext cx="5904656" cy="1323439"/>
          </a:xfrm>
          <a:prstGeom prst="rect">
            <a:avLst/>
          </a:prstGeom>
        </p:spPr>
        <p:txBody>
          <a:bodyPr wrap="square">
            <a:spAutoFit/>
          </a:bodyPr>
          <a:lstStyle/>
          <a:p>
            <a:pPr lvl="0" algn="ctr">
              <a:spcBef>
                <a:spcPct val="0"/>
              </a:spcBef>
              <a:defRPr/>
            </a:pPr>
            <a:r>
              <a:rPr lang="pt-BR" sz="4400" b="1" cap="small" dirty="0" smtClean="0">
                <a:solidFill>
                  <a:schemeClr val="tx2"/>
                </a:solidFill>
                <a:latin typeface="Arial" pitchFamily="34" charset="0"/>
                <a:cs typeface="Arial" pitchFamily="34" charset="0"/>
              </a:rPr>
              <a:t>Resultados</a:t>
            </a:r>
          </a:p>
          <a:p>
            <a:pPr lvl="0" algn="ctr">
              <a:spcBef>
                <a:spcPct val="0"/>
              </a:spcBef>
              <a:defRPr/>
            </a:pPr>
            <a:r>
              <a:rPr lang="pt-BR" sz="3600" b="1" cap="small" dirty="0" smtClean="0">
                <a:solidFill>
                  <a:srgbClr val="003399"/>
                </a:solidFill>
                <a:latin typeface="Arial" pitchFamily="34" charset="0"/>
                <a:cs typeface="Arial" pitchFamily="34" charset="0"/>
              </a:rPr>
              <a:t>Saúde Bucal</a:t>
            </a:r>
            <a:endParaRPr lang="pt-BR" sz="3600" b="1" cap="small" dirty="0">
              <a:solidFill>
                <a:srgbClr val="003399"/>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488776" y="764704"/>
            <a:ext cx="7467600" cy="5544616"/>
          </a:xfrm>
        </p:spPr>
        <p:txBody>
          <a:bodyPr>
            <a:normAutofit fontScale="92500" lnSpcReduction="20000"/>
          </a:bodyPr>
          <a:lstStyle/>
          <a:p>
            <a:pPr marL="0" indent="0" algn="just">
              <a:buNone/>
            </a:pPr>
            <a:r>
              <a:rPr lang="pt-BR" b="1" dirty="0" smtClean="0"/>
              <a:t>Objetivo 1</a:t>
            </a:r>
            <a:r>
              <a:rPr lang="pt-BR" dirty="0" smtClean="0"/>
              <a:t>.  Ampliar a cobertura de primeira consulta odontológica programática</a:t>
            </a:r>
          </a:p>
          <a:p>
            <a:pPr marL="0" lvl="1" indent="0" algn="just">
              <a:buFont typeface="Wingdings" pitchFamily="2" charset="2"/>
              <a:buChar char=""/>
            </a:pPr>
            <a:r>
              <a:rPr lang="pt-BR" dirty="0" smtClean="0"/>
              <a:t> </a:t>
            </a:r>
            <a:r>
              <a:rPr lang="pt-BR" sz="2400" b="1" dirty="0" smtClean="0"/>
              <a:t>Meta 1</a:t>
            </a:r>
            <a:r>
              <a:rPr lang="pt-BR" sz="2400" dirty="0" smtClean="0"/>
              <a:t>. Realizar a primeira consulta odontológica para 50% dos idosos cadastrados na unidade de saúde</a:t>
            </a:r>
          </a:p>
          <a:p>
            <a:pPr lvl="1"/>
            <a:endParaRPr lang="pt-BR" dirty="0" smtClean="0"/>
          </a:p>
          <a:p>
            <a:pPr lvl="1"/>
            <a:endParaRPr lang="pt-BR" dirty="0" smtClean="0"/>
          </a:p>
          <a:p>
            <a:pPr lvl="1">
              <a:buNone/>
            </a:pPr>
            <a:r>
              <a:rPr lang="pt-BR" dirty="0" smtClean="0"/>
              <a:t>                                                                       1º mês = 52%</a:t>
            </a:r>
          </a:p>
          <a:p>
            <a:pPr lvl="1">
              <a:buNone/>
            </a:pPr>
            <a:r>
              <a:rPr lang="pt-BR" dirty="0" smtClean="0"/>
              <a:t>                                                                       2º mês = 52,5%</a:t>
            </a:r>
          </a:p>
          <a:p>
            <a:pPr lvl="1">
              <a:buNone/>
            </a:pPr>
            <a:r>
              <a:rPr lang="pt-BR" dirty="0" smtClean="0"/>
              <a:t>                                                                       3º mês = 54,3%</a:t>
            </a:r>
          </a:p>
          <a:p>
            <a:pPr lvl="1"/>
            <a:endParaRPr lang="pt-BR" dirty="0" smtClean="0"/>
          </a:p>
          <a:p>
            <a:pPr lvl="1"/>
            <a:endParaRPr lang="pt-BR" dirty="0" smtClean="0"/>
          </a:p>
          <a:p>
            <a:pPr lvl="1"/>
            <a:endParaRPr lang="pt-BR" dirty="0" smtClean="0"/>
          </a:p>
          <a:p>
            <a:pPr lvl="1"/>
            <a:endParaRPr lang="pt-BR" dirty="0" smtClean="0"/>
          </a:p>
          <a:p>
            <a:pPr lvl="1"/>
            <a:endParaRPr lang="pt-BR" dirty="0" smtClean="0"/>
          </a:p>
          <a:p>
            <a:pPr marL="0" lvl="1" indent="0" algn="just">
              <a:buFont typeface="Wingdings" pitchFamily="2" charset="2"/>
              <a:buChar char="v"/>
            </a:pPr>
            <a:r>
              <a:rPr lang="pt-BR" sz="2600" dirty="0" smtClean="0"/>
              <a:t> Esse número não foi maior por dois motivos: a grande quantidade de vezes que houve falta de energia na UBS e a intensa resistência dos idosos à ida ao consultório odontológico.</a:t>
            </a:r>
          </a:p>
          <a:p>
            <a:pPr lvl="1" algn="just">
              <a:buNone/>
            </a:pPr>
            <a:endParaRPr lang="pt-BR" dirty="0"/>
          </a:p>
        </p:txBody>
      </p:sp>
      <p:pic>
        <p:nvPicPr>
          <p:cNvPr id="10242" name="Imagem 2"/>
          <p:cNvPicPr>
            <a:picLocks noChangeAspect="1" noChangeArrowheads="1"/>
          </p:cNvPicPr>
          <p:nvPr/>
        </p:nvPicPr>
        <p:blipFill>
          <a:blip r:embed="rId2" cstate="print"/>
          <a:srcRect/>
          <a:stretch>
            <a:fillRect/>
          </a:stretch>
        </p:blipFill>
        <p:spPr bwMode="auto">
          <a:xfrm>
            <a:off x="1291208" y="2348880"/>
            <a:ext cx="4248472" cy="2376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467544" y="332656"/>
            <a:ext cx="7931224" cy="6192688"/>
          </a:xfrm>
        </p:spPr>
        <p:txBody>
          <a:bodyPr>
            <a:normAutofit fontScale="92500" lnSpcReduction="20000"/>
          </a:bodyPr>
          <a:lstStyle/>
          <a:p>
            <a:pPr marL="0" indent="0" algn="just">
              <a:buNone/>
            </a:pPr>
            <a:r>
              <a:rPr lang="pt-BR" b="1" dirty="0" smtClean="0"/>
              <a:t>Objetivo 2</a:t>
            </a:r>
            <a:r>
              <a:rPr lang="pt-BR" dirty="0" smtClean="0"/>
              <a:t>.  Melhorar a qualidade da atenção da saúde bucal do idoso.</a:t>
            </a:r>
          </a:p>
          <a:p>
            <a:pPr marL="0" lvl="1" indent="0" algn="just">
              <a:buFont typeface="Wingdings" pitchFamily="2" charset="2"/>
              <a:buChar char=""/>
            </a:pPr>
            <a:r>
              <a:rPr lang="pt-BR" sz="2400" dirty="0" smtClean="0"/>
              <a:t> </a:t>
            </a:r>
            <a:r>
              <a:rPr lang="pt-BR" sz="2400" b="1" dirty="0" smtClean="0"/>
              <a:t>Meta 2</a:t>
            </a:r>
            <a:r>
              <a:rPr lang="pt-BR" sz="2400" dirty="0" smtClean="0"/>
              <a:t>. Realizar visita domiciliar a 100% dos idosos acamados ou com problemas de locomoção (cirurgião-dentista)</a:t>
            </a:r>
          </a:p>
          <a:p>
            <a:pPr marL="0" lvl="1" indent="0" algn="just">
              <a:buFont typeface="Wingdings" pitchFamily="2" charset="2"/>
              <a:buChar char=""/>
            </a:pPr>
            <a:endParaRPr lang="pt-BR" sz="2400" dirty="0" smtClean="0"/>
          </a:p>
          <a:p>
            <a:pPr lvl="1" algn="just"/>
            <a:endParaRPr lang="pt-BR" sz="2400" dirty="0" smtClean="0"/>
          </a:p>
          <a:p>
            <a:pPr lvl="1" algn="just"/>
            <a:endParaRPr lang="pt-BR" sz="2400" dirty="0" smtClean="0"/>
          </a:p>
          <a:p>
            <a:pPr lvl="1" algn="just">
              <a:buNone/>
            </a:pPr>
            <a:r>
              <a:rPr lang="pt-BR" sz="2400" dirty="0" smtClean="0"/>
              <a:t>                                                                1º mês = 78%</a:t>
            </a:r>
          </a:p>
          <a:p>
            <a:pPr lvl="2" algn="just">
              <a:buNone/>
            </a:pPr>
            <a:r>
              <a:rPr lang="pt-BR" sz="2400" dirty="0" smtClean="0"/>
              <a:t>                                                            2º mês = 86%</a:t>
            </a:r>
          </a:p>
          <a:p>
            <a:pPr algn="just">
              <a:buNone/>
            </a:pPr>
            <a:r>
              <a:rPr lang="pt-BR" dirty="0" smtClean="0"/>
              <a:t>                                                                     3º mês = 87%</a:t>
            </a:r>
          </a:p>
          <a:p>
            <a:pPr algn="just"/>
            <a:endParaRPr lang="pt-BR" dirty="0" smtClean="0"/>
          </a:p>
          <a:p>
            <a:pPr algn="just"/>
            <a:endParaRPr lang="pt-BR" dirty="0" smtClean="0"/>
          </a:p>
          <a:p>
            <a:pPr algn="just"/>
            <a:endParaRPr lang="pt-BR" dirty="0" smtClean="0"/>
          </a:p>
          <a:p>
            <a:pPr algn="just">
              <a:buFont typeface="Wingdings" pitchFamily="2" charset="2"/>
              <a:buChar char="v"/>
            </a:pPr>
            <a:r>
              <a:rPr lang="pt-BR" dirty="0" smtClean="0"/>
              <a:t>A cirurgiã-dentista não conseguiu acompanhar a equipe em todas as visitas porque durante alguns dias da semana permanecia no Hospital de Cabeceiras para confecção de próteses dentárias </a:t>
            </a:r>
            <a:endParaRPr lang="pt-BR" dirty="0"/>
          </a:p>
        </p:txBody>
      </p:sp>
      <p:pic>
        <p:nvPicPr>
          <p:cNvPr id="1026" name="Picture 2"/>
          <p:cNvPicPr>
            <a:picLocks noChangeAspect="1" noChangeArrowheads="1"/>
          </p:cNvPicPr>
          <p:nvPr/>
        </p:nvPicPr>
        <p:blipFill>
          <a:blip r:embed="rId2" cstate="print"/>
          <a:srcRect/>
          <a:stretch>
            <a:fillRect/>
          </a:stretch>
        </p:blipFill>
        <p:spPr bwMode="auto">
          <a:xfrm>
            <a:off x="899592" y="2060848"/>
            <a:ext cx="4824536" cy="2664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457200" y="1340768"/>
            <a:ext cx="7787208" cy="5328592"/>
          </a:xfrm>
        </p:spPr>
        <p:txBody>
          <a:bodyPr>
            <a:normAutofit fontScale="77500" lnSpcReduction="20000"/>
          </a:bodyPr>
          <a:lstStyle/>
          <a:p>
            <a:r>
              <a:rPr lang="pt-BR" sz="3100" dirty="0" smtClean="0">
                <a:cs typeface="Arial" pitchFamily="34" charset="0"/>
              </a:rPr>
              <a:t>Cabeceiras do Piauí – PI</a:t>
            </a:r>
          </a:p>
          <a:p>
            <a:pPr>
              <a:buNone/>
            </a:pPr>
            <a:endParaRPr lang="pt-BR" sz="3100" dirty="0" smtClean="0">
              <a:cs typeface="Arial" pitchFamily="34" charset="0"/>
            </a:endParaRPr>
          </a:p>
          <a:p>
            <a:r>
              <a:rPr lang="pt-BR" sz="3100" dirty="0" smtClean="0">
                <a:cs typeface="Arial" pitchFamily="34" charset="0"/>
              </a:rPr>
              <a:t> Composto por 9.928 habitantes (IBGE,2010)</a:t>
            </a:r>
          </a:p>
          <a:p>
            <a:pPr>
              <a:buNone/>
            </a:pPr>
            <a:endParaRPr lang="pt-BR" sz="3100" dirty="0" smtClean="0">
              <a:cs typeface="Arial" pitchFamily="34" charset="0"/>
            </a:endParaRPr>
          </a:p>
          <a:p>
            <a:r>
              <a:rPr lang="pt-BR" sz="3100" dirty="0" smtClean="0">
                <a:cs typeface="Arial" pitchFamily="34" charset="0"/>
              </a:rPr>
              <a:t> Divido em quatro áreas:</a:t>
            </a:r>
          </a:p>
          <a:p>
            <a:pPr lvl="1"/>
            <a:r>
              <a:rPr lang="pt-BR" sz="3100" dirty="0" smtClean="0">
                <a:cs typeface="Arial" pitchFamily="34" charset="0"/>
              </a:rPr>
              <a:t>três na zona rural, denominadas São Bento, Pedras e Bom Futuro;</a:t>
            </a:r>
          </a:p>
          <a:p>
            <a:pPr lvl="1"/>
            <a:r>
              <a:rPr lang="pt-BR" sz="3100" dirty="0" smtClean="0">
                <a:cs typeface="Arial" pitchFamily="34" charset="0"/>
              </a:rPr>
              <a:t>uma na zona urbana, denominada Cabeceiras</a:t>
            </a:r>
          </a:p>
          <a:p>
            <a:pPr lvl="1"/>
            <a:endParaRPr lang="pt-BR" sz="3100" dirty="0" smtClean="0">
              <a:cs typeface="Arial" pitchFamily="34" charset="0"/>
            </a:endParaRPr>
          </a:p>
          <a:p>
            <a:r>
              <a:rPr lang="pt-BR" sz="3100" dirty="0" smtClean="0">
                <a:cs typeface="Arial" pitchFamily="34" charset="0"/>
              </a:rPr>
              <a:t> </a:t>
            </a:r>
            <a:r>
              <a:rPr lang="pt-BR" sz="3100" dirty="0" smtClean="0"/>
              <a:t>Cada área possui:</a:t>
            </a:r>
          </a:p>
          <a:p>
            <a:pPr lvl="1"/>
            <a:r>
              <a:rPr lang="pt-BR" sz="3100" dirty="0" smtClean="0"/>
              <a:t>Uma UBS/ESF </a:t>
            </a:r>
          </a:p>
          <a:p>
            <a:pPr lvl="1"/>
            <a:r>
              <a:rPr lang="pt-BR" sz="3100" dirty="0" smtClean="0"/>
              <a:t>Uma ESB (equipe de Saúde Bucal) </a:t>
            </a:r>
          </a:p>
          <a:p>
            <a:endParaRPr lang="pt-BR" sz="2700" dirty="0" smtClean="0">
              <a:latin typeface="Arial" pitchFamily="34" charset="0"/>
              <a:cs typeface="Arial" pitchFamily="34" charset="0"/>
            </a:endParaRPr>
          </a:p>
          <a:p>
            <a:pPr lvl="1">
              <a:buNone/>
            </a:pPr>
            <a:endParaRPr lang="pt-BR" sz="2400" dirty="0" smtClean="0">
              <a:latin typeface="Arial" pitchFamily="34" charset="0"/>
              <a:cs typeface="Arial" pitchFamily="34" charset="0"/>
            </a:endParaRPr>
          </a:p>
          <a:p>
            <a:pPr>
              <a:buNone/>
            </a:pPr>
            <a:r>
              <a:rPr lang="pt-BR" dirty="0" smtClean="0">
                <a:latin typeface="Arial" pitchFamily="34" charset="0"/>
                <a:cs typeface="Arial" pitchFamily="34" charset="0"/>
              </a:rPr>
              <a:t> </a:t>
            </a:r>
          </a:p>
          <a:p>
            <a:endParaRPr lang="pt-BR" dirty="0">
              <a:latin typeface="Arial" pitchFamily="34" charset="0"/>
              <a:cs typeface="Arial" pitchFamily="34" charset="0"/>
            </a:endParaRPr>
          </a:p>
        </p:txBody>
      </p:sp>
      <p:sp>
        <p:nvSpPr>
          <p:cNvPr id="6" name="Título 1"/>
          <p:cNvSpPr txBox="1">
            <a:spLocks/>
          </p:cNvSpPr>
          <p:nvPr/>
        </p:nvSpPr>
        <p:spPr>
          <a:xfrm>
            <a:off x="457200" y="332656"/>
            <a:ext cx="7467600" cy="868958"/>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t-BR" sz="4000" b="1" i="0" u="none" strike="noStrike" kern="1200" cap="small" spc="0" normalizeH="0" baseline="0" noProof="0" dirty="0" smtClean="0">
                <a:ln>
                  <a:noFill/>
                </a:ln>
                <a:solidFill>
                  <a:schemeClr val="tx2"/>
                </a:solidFill>
                <a:effectLst/>
                <a:uLnTx/>
                <a:uFillTx/>
                <a:latin typeface="Arial" pitchFamily="34" charset="0"/>
                <a:ea typeface="+mj-ea"/>
                <a:cs typeface="Arial" pitchFamily="34" charset="0"/>
              </a:rPr>
              <a:t>O Município</a:t>
            </a:r>
            <a:endParaRPr kumimoji="0" lang="pt-BR" sz="4000" b="1" i="0" u="none" strike="noStrike" kern="1200" cap="small" spc="0" normalizeH="0" baseline="0" noProof="0" dirty="0">
              <a:ln>
                <a:noFill/>
              </a:ln>
              <a:solidFill>
                <a:schemeClr val="tx2"/>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395536" y="1052736"/>
            <a:ext cx="8280920" cy="4104456"/>
          </a:xfrm>
        </p:spPr>
        <p:txBody>
          <a:bodyPr>
            <a:normAutofit/>
          </a:bodyPr>
          <a:lstStyle/>
          <a:p>
            <a:r>
              <a:rPr lang="pt-BR" dirty="0" smtClean="0"/>
              <a:t> </a:t>
            </a:r>
            <a:r>
              <a:rPr lang="pt-BR" b="1" dirty="0" smtClean="0"/>
              <a:t>Meta 3</a:t>
            </a:r>
            <a:r>
              <a:rPr lang="pt-BR" dirty="0" smtClean="0"/>
              <a:t>. Concluir o tratamento odontológico em 50% dos idosos com primeira consulta odontológica programática.</a:t>
            </a:r>
          </a:p>
          <a:p>
            <a:endParaRPr lang="pt-BR" dirty="0" smtClean="0"/>
          </a:p>
          <a:p>
            <a:endParaRPr lang="pt-BR" dirty="0" smtClean="0"/>
          </a:p>
          <a:p>
            <a:endParaRPr lang="pt-BR" dirty="0" smtClean="0"/>
          </a:p>
          <a:p>
            <a:pPr>
              <a:buNone/>
            </a:pPr>
            <a:endParaRPr lang="pt-BR" dirty="0" smtClean="0"/>
          </a:p>
          <a:p>
            <a:pPr>
              <a:buNone/>
            </a:pPr>
            <a:endParaRPr lang="pt-BR" dirty="0" smtClean="0"/>
          </a:p>
          <a:p>
            <a:pPr>
              <a:buNone/>
            </a:pPr>
            <a:r>
              <a:rPr lang="pt-BR" dirty="0" smtClean="0"/>
              <a:t>      </a:t>
            </a:r>
          </a:p>
          <a:p>
            <a:pPr>
              <a:buNone/>
            </a:pPr>
            <a:endParaRPr lang="pt-BR" dirty="0" smtClean="0"/>
          </a:p>
          <a:p>
            <a:pPr>
              <a:buNone/>
            </a:pPr>
            <a:endParaRPr lang="pt-BR" dirty="0" smtClean="0"/>
          </a:p>
          <a:p>
            <a:pPr>
              <a:buNone/>
            </a:pPr>
            <a:endParaRPr lang="pt-BR" dirty="0" smtClean="0"/>
          </a:p>
          <a:p>
            <a:pPr>
              <a:buNone/>
            </a:pPr>
            <a:endParaRPr lang="pt-BR" dirty="0" smtClean="0"/>
          </a:p>
          <a:p>
            <a:pPr>
              <a:buNone/>
            </a:pPr>
            <a:endParaRPr lang="pt-BR" dirty="0" smtClean="0"/>
          </a:p>
        </p:txBody>
      </p:sp>
      <p:pic>
        <p:nvPicPr>
          <p:cNvPr id="11266" name="Imagem 8"/>
          <p:cNvPicPr>
            <a:picLocks noChangeAspect="1" noChangeArrowheads="1"/>
          </p:cNvPicPr>
          <p:nvPr/>
        </p:nvPicPr>
        <p:blipFill>
          <a:blip r:embed="rId2" cstate="print"/>
          <a:srcRect/>
          <a:stretch>
            <a:fillRect/>
          </a:stretch>
        </p:blipFill>
        <p:spPr bwMode="auto">
          <a:xfrm>
            <a:off x="323528" y="2204864"/>
            <a:ext cx="4002088" cy="2064321"/>
          </a:xfrm>
          <a:prstGeom prst="rect">
            <a:avLst/>
          </a:prstGeom>
          <a:noFill/>
          <a:ln w="9525">
            <a:noFill/>
            <a:miter lim="800000"/>
            <a:headEnd/>
            <a:tailEnd/>
          </a:ln>
        </p:spPr>
      </p:pic>
      <p:pic>
        <p:nvPicPr>
          <p:cNvPr id="11267" name="Imagem 9"/>
          <p:cNvPicPr>
            <a:picLocks noChangeAspect="1" noChangeArrowheads="1"/>
          </p:cNvPicPr>
          <p:nvPr/>
        </p:nvPicPr>
        <p:blipFill>
          <a:blip r:embed="rId3" cstate="print"/>
          <a:srcRect/>
          <a:stretch>
            <a:fillRect/>
          </a:stretch>
        </p:blipFill>
        <p:spPr bwMode="auto">
          <a:xfrm>
            <a:off x="4499992" y="2276872"/>
            <a:ext cx="3816424" cy="2044700"/>
          </a:xfrm>
          <a:prstGeom prst="rect">
            <a:avLst/>
          </a:prstGeom>
          <a:noFill/>
          <a:ln w="9525">
            <a:noFill/>
            <a:miter lim="800000"/>
            <a:headEnd/>
            <a:tailEnd/>
          </a:ln>
        </p:spPr>
      </p:pic>
      <p:sp>
        <p:nvSpPr>
          <p:cNvPr id="6" name="CaixaDeTexto 5"/>
          <p:cNvSpPr txBox="1"/>
          <p:nvPr/>
        </p:nvSpPr>
        <p:spPr>
          <a:xfrm>
            <a:off x="323528" y="4293096"/>
            <a:ext cx="3960440" cy="707886"/>
          </a:xfrm>
          <a:prstGeom prst="rect">
            <a:avLst/>
          </a:prstGeom>
          <a:noFill/>
        </p:spPr>
        <p:txBody>
          <a:bodyPr wrap="square" rtlCol="0">
            <a:spAutoFit/>
          </a:bodyPr>
          <a:lstStyle/>
          <a:p>
            <a:r>
              <a:rPr lang="pt-BR" sz="2000" dirty="0" smtClean="0"/>
              <a:t>Proporção de idosos com necessidade de tratamento</a:t>
            </a:r>
            <a:endParaRPr lang="pt-BR" sz="2000" dirty="0"/>
          </a:p>
        </p:txBody>
      </p:sp>
      <p:sp>
        <p:nvSpPr>
          <p:cNvPr id="8" name="CaixaDeTexto 7"/>
          <p:cNvSpPr txBox="1"/>
          <p:nvPr/>
        </p:nvSpPr>
        <p:spPr>
          <a:xfrm>
            <a:off x="4499992" y="4293096"/>
            <a:ext cx="4104456" cy="707886"/>
          </a:xfrm>
          <a:prstGeom prst="rect">
            <a:avLst/>
          </a:prstGeom>
          <a:noFill/>
        </p:spPr>
        <p:txBody>
          <a:bodyPr wrap="square" rtlCol="0">
            <a:spAutoFit/>
          </a:bodyPr>
          <a:lstStyle/>
          <a:p>
            <a:r>
              <a:rPr lang="pt-BR" sz="2000" dirty="0" smtClean="0"/>
              <a:t>Proporção de idosos com tratamento odontológico concluído</a:t>
            </a:r>
            <a:endParaRPr lang="pt-BR" sz="2000" dirty="0"/>
          </a:p>
        </p:txBody>
      </p:sp>
      <p:sp>
        <p:nvSpPr>
          <p:cNvPr id="7" name="Retângulo 6"/>
          <p:cNvSpPr/>
          <p:nvPr/>
        </p:nvSpPr>
        <p:spPr>
          <a:xfrm>
            <a:off x="1259632" y="5373216"/>
            <a:ext cx="2160240" cy="923330"/>
          </a:xfrm>
          <a:prstGeom prst="rect">
            <a:avLst/>
          </a:prstGeom>
        </p:spPr>
        <p:txBody>
          <a:bodyPr wrap="square">
            <a:spAutoFit/>
          </a:bodyPr>
          <a:lstStyle/>
          <a:p>
            <a:pPr>
              <a:buNone/>
            </a:pPr>
            <a:r>
              <a:rPr lang="pt-BR" dirty="0" smtClean="0"/>
              <a:t>1º mês = 92,3%                                     </a:t>
            </a:r>
          </a:p>
          <a:p>
            <a:pPr>
              <a:buNone/>
            </a:pPr>
            <a:r>
              <a:rPr lang="pt-BR" dirty="0" smtClean="0"/>
              <a:t>2º mês = 93,8%</a:t>
            </a:r>
          </a:p>
          <a:p>
            <a:pPr>
              <a:buNone/>
            </a:pPr>
            <a:r>
              <a:rPr lang="pt-BR" dirty="0" smtClean="0"/>
              <a:t>3º mês = 93,9%</a:t>
            </a:r>
          </a:p>
        </p:txBody>
      </p:sp>
      <p:sp>
        <p:nvSpPr>
          <p:cNvPr id="9" name="Retângulo 8"/>
          <p:cNvSpPr/>
          <p:nvPr/>
        </p:nvSpPr>
        <p:spPr>
          <a:xfrm>
            <a:off x="5292080" y="5373216"/>
            <a:ext cx="2286000" cy="923330"/>
          </a:xfrm>
          <a:prstGeom prst="rect">
            <a:avLst/>
          </a:prstGeom>
        </p:spPr>
        <p:txBody>
          <a:bodyPr>
            <a:spAutoFit/>
          </a:bodyPr>
          <a:lstStyle/>
          <a:p>
            <a:pPr lvl="0"/>
            <a:r>
              <a:rPr lang="pt-BR" dirty="0" smtClean="0">
                <a:solidFill>
                  <a:prstClr val="black"/>
                </a:solidFill>
              </a:rPr>
              <a:t>1º mês = 25%</a:t>
            </a:r>
          </a:p>
          <a:p>
            <a:pPr lvl="0"/>
            <a:r>
              <a:rPr lang="pt-BR" dirty="0" smtClean="0">
                <a:solidFill>
                  <a:prstClr val="black"/>
                </a:solidFill>
              </a:rPr>
              <a:t>2º mês = 28,3%</a:t>
            </a:r>
          </a:p>
          <a:p>
            <a:pPr lvl="0"/>
            <a:r>
              <a:rPr lang="pt-BR" dirty="0" smtClean="0">
                <a:solidFill>
                  <a:prstClr val="black"/>
                </a:solidFill>
              </a:rPr>
              <a:t>3º mês = 32,5%</a:t>
            </a:r>
          </a:p>
        </p:txBody>
      </p:sp>
      <p:sp>
        <p:nvSpPr>
          <p:cNvPr id="10" name="Título 1"/>
          <p:cNvSpPr>
            <a:spLocks noGrp="1"/>
          </p:cNvSpPr>
          <p:nvPr>
            <p:ph type="title"/>
          </p:nvPr>
        </p:nvSpPr>
        <p:spPr>
          <a:xfrm>
            <a:off x="323528" y="188640"/>
            <a:ext cx="7467600" cy="706090"/>
          </a:xfrm>
        </p:spPr>
        <p:txBody>
          <a:bodyPr/>
          <a:lstStyle/>
          <a:p>
            <a:r>
              <a:rPr lang="pt-BR" dirty="0" smtClean="0"/>
              <a:t>Objetivo 2</a:t>
            </a:r>
            <a:endParaRPr lang="pt-B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776808" y="1672208"/>
            <a:ext cx="7467600" cy="2188840"/>
          </a:xfrm>
        </p:spPr>
        <p:txBody>
          <a:bodyPr/>
          <a:lstStyle/>
          <a:p>
            <a:pPr marL="0" indent="0" algn="just">
              <a:buFont typeface="Wingdings" pitchFamily="2" charset="2"/>
              <a:buChar char="v"/>
            </a:pPr>
            <a:r>
              <a:rPr lang="pt-BR" dirty="0" smtClean="0"/>
              <a:t> Grande parte do tratamento necessário referia-se às próteses dentárias. Todavia, a confecção, era demorada e por vezes não havia materiais necessários e/ou suficientes para suprir a demanda exigida.</a:t>
            </a:r>
            <a:endParaRPr lang="pt-B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Objetivo 2</a:t>
            </a:r>
            <a:endParaRPr lang="pt-BR" dirty="0"/>
          </a:p>
        </p:txBody>
      </p:sp>
      <p:sp>
        <p:nvSpPr>
          <p:cNvPr id="3" name="Espaço Reservado para Conteúdo 2"/>
          <p:cNvSpPr>
            <a:spLocks noGrp="1"/>
          </p:cNvSpPr>
          <p:nvPr>
            <p:ph sz="quarter" idx="1"/>
          </p:nvPr>
        </p:nvSpPr>
        <p:spPr/>
        <p:txBody>
          <a:bodyPr/>
          <a:lstStyle/>
          <a:p>
            <a:pPr algn="just"/>
            <a:r>
              <a:rPr lang="pt-BR" b="1" dirty="0" smtClean="0"/>
              <a:t>Meta 4</a:t>
            </a:r>
            <a:r>
              <a:rPr lang="pt-BR" dirty="0" smtClean="0"/>
              <a:t>. Avaliar alterações de mucosa bucal em 100% dos idosos com primeira consulta odontológica programática.</a:t>
            </a:r>
          </a:p>
          <a:p>
            <a:pPr algn="just"/>
            <a:r>
              <a:rPr lang="pt-BR" b="1" dirty="0" smtClean="0"/>
              <a:t>Meta 5</a:t>
            </a:r>
            <a:r>
              <a:rPr lang="pt-BR" dirty="0" smtClean="0"/>
              <a:t>. Avaliar necessidade de prótese dentária em 100% dos idosos com primeira consulta odontológica programática.</a:t>
            </a:r>
          </a:p>
          <a:p>
            <a:endParaRPr lang="pt-BR" dirty="0" smtClean="0"/>
          </a:p>
          <a:p>
            <a:pPr lvl="1">
              <a:buFont typeface="Wingdings" pitchFamily="2" charset="2"/>
              <a:buChar char="v"/>
            </a:pPr>
            <a:r>
              <a:rPr lang="pt-BR" dirty="0" smtClean="0"/>
              <a:t> </a:t>
            </a:r>
            <a:r>
              <a:rPr lang="pt-BR" sz="2400" dirty="0" smtClean="0"/>
              <a:t>Todos os idosos foram avaliados.</a:t>
            </a:r>
            <a:endParaRPr lang="pt-B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539552" y="692696"/>
            <a:ext cx="7467600" cy="5400600"/>
          </a:xfrm>
        </p:spPr>
        <p:txBody>
          <a:bodyPr>
            <a:normAutofit lnSpcReduction="10000"/>
          </a:bodyPr>
          <a:lstStyle/>
          <a:p>
            <a:pPr marL="0" indent="0" algn="just">
              <a:buNone/>
            </a:pPr>
            <a:r>
              <a:rPr lang="pt-BR" b="1" dirty="0" smtClean="0"/>
              <a:t>Objetivo 3</a:t>
            </a:r>
            <a:r>
              <a:rPr lang="pt-BR" dirty="0" smtClean="0"/>
              <a:t>. Melhorar a adesão dos idosos ao programa.</a:t>
            </a:r>
          </a:p>
          <a:p>
            <a:pPr marL="0" lvl="1" indent="0" algn="just">
              <a:buFont typeface="Wingdings" pitchFamily="2" charset="2"/>
              <a:buChar char=""/>
            </a:pPr>
            <a:r>
              <a:rPr lang="pt-BR" sz="2400" b="1" dirty="0" smtClean="0"/>
              <a:t> Meta 6</a:t>
            </a:r>
            <a:r>
              <a:rPr lang="pt-BR" sz="2400" dirty="0" smtClean="0"/>
              <a:t>. Buscar 100% dos idosos faltosos à primeira consulta odontológica programática</a:t>
            </a:r>
          </a:p>
          <a:p>
            <a:pPr marL="0" lvl="2" indent="0" algn="just">
              <a:buFont typeface="Wingdings" pitchFamily="2" charset="2"/>
              <a:buChar char="v"/>
            </a:pPr>
            <a:r>
              <a:rPr lang="pt-BR" sz="2400" dirty="0" smtClean="0"/>
              <a:t> Nenhum idoso faltoso foi buscado. A cirurgiã-dentista não entrou  em contato com a agente da área para realização da busca.</a:t>
            </a:r>
          </a:p>
          <a:p>
            <a:pPr lvl="2" algn="just">
              <a:buNone/>
            </a:pPr>
            <a:endParaRPr lang="pt-BR" sz="2400" dirty="0" smtClean="0"/>
          </a:p>
          <a:p>
            <a:pPr marL="0" lvl="1" indent="0" algn="just">
              <a:buFont typeface="Wingdings" pitchFamily="2" charset="2"/>
              <a:buChar char=""/>
            </a:pPr>
            <a:r>
              <a:rPr lang="pt-BR" sz="2400" b="1" dirty="0" smtClean="0"/>
              <a:t> Meta 7</a:t>
            </a:r>
            <a:r>
              <a:rPr lang="pt-BR" sz="2400" dirty="0" smtClean="0"/>
              <a:t>. Buscar 100% dos idosos faltosos às consultas odontológicas subsequentes.</a:t>
            </a:r>
          </a:p>
          <a:p>
            <a:pPr marL="0" lvl="2" indent="0" algn="just">
              <a:buFont typeface="Wingdings" pitchFamily="2" charset="2"/>
              <a:buChar char="v"/>
            </a:pPr>
            <a:r>
              <a:rPr lang="pt-BR" sz="2400" dirty="0" smtClean="0"/>
              <a:t> Não houve busca aos idosos faltosos às consultas odontológicas subsequentes, porque não existiram faltosos nesse quesito. Todos que foram à primeira consulta, foram para as demais.</a:t>
            </a:r>
          </a:p>
          <a:p>
            <a:pPr lvl="2"/>
            <a:endParaRPr lang="pt-BR" sz="2400" dirty="0" smtClean="0"/>
          </a:p>
          <a:p>
            <a:pPr lvl="1"/>
            <a:endParaRPr lang="pt-B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611560" y="764704"/>
            <a:ext cx="7488832" cy="5472608"/>
          </a:xfrm>
        </p:spPr>
        <p:txBody>
          <a:bodyPr>
            <a:normAutofit lnSpcReduction="10000"/>
          </a:bodyPr>
          <a:lstStyle/>
          <a:p>
            <a:pPr>
              <a:buNone/>
            </a:pPr>
            <a:r>
              <a:rPr lang="pt-BR" b="1" dirty="0" smtClean="0"/>
              <a:t>Objetivo 4</a:t>
            </a:r>
            <a:r>
              <a:rPr lang="pt-BR" dirty="0" smtClean="0"/>
              <a:t>. Melhorar o registro das informações.</a:t>
            </a:r>
          </a:p>
          <a:p>
            <a:pPr lvl="1">
              <a:buFont typeface="Wingdings" pitchFamily="2" charset="2"/>
              <a:buChar char=""/>
            </a:pPr>
            <a:r>
              <a:rPr lang="pt-BR" sz="2400" b="1" dirty="0" smtClean="0"/>
              <a:t>Meta 8</a:t>
            </a:r>
            <a:r>
              <a:rPr lang="pt-BR" sz="2400" dirty="0" smtClean="0"/>
              <a:t>. Manter registro específico de 100% dos idosos com primeira consulta odontológica programática.</a:t>
            </a:r>
          </a:p>
          <a:p>
            <a:pPr lvl="1"/>
            <a:endParaRPr lang="pt-BR" sz="2400" dirty="0" smtClean="0"/>
          </a:p>
          <a:p>
            <a:pPr>
              <a:buNone/>
            </a:pPr>
            <a:r>
              <a:rPr lang="pt-BR" b="1" dirty="0" smtClean="0"/>
              <a:t>Objetivo 5</a:t>
            </a:r>
            <a:r>
              <a:rPr lang="pt-BR" dirty="0" smtClean="0"/>
              <a:t>. Mapear os idosos que apresentam risco para doenças bucais.</a:t>
            </a:r>
          </a:p>
          <a:p>
            <a:pPr lvl="1">
              <a:buFont typeface="Wingdings" pitchFamily="2" charset="2"/>
              <a:buChar char=""/>
            </a:pPr>
            <a:r>
              <a:rPr lang="pt-BR" sz="2400" b="1" dirty="0" smtClean="0"/>
              <a:t>Meta 9</a:t>
            </a:r>
            <a:r>
              <a:rPr lang="pt-BR" sz="2400" dirty="0" smtClean="0"/>
              <a:t>. Realizar avaliação de risco para câncer de boca e outras alterações bucais em 100% dos idosos</a:t>
            </a:r>
          </a:p>
          <a:p>
            <a:pPr lvl="1"/>
            <a:endParaRPr lang="pt-BR" sz="2400" dirty="0" smtClean="0"/>
          </a:p>
          <a:p>
            <a:pPr lvl="1">
              <a:buFont typeface="Wingdings" pitchFamily="2" charset="2"/>
              <a:buChar char="v"/>
            </a:pPr>
            <a:r>
              <a:rPr lang="pt-BR" sz="2400" dirty="0" smtClean="0"/>
              <a:t>100% dos idosos com registros adequados e avaliados em relação ao risco para alterações bucais.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611560" y="880120"/>
            <a:ext cx="7467600" cy="4421088"/>
          </a:xfrm>
        </p:spPr>
        <p:txBody>
          <a:bodyPr>
            <a:normAutofit/>
          </a:bodyPr>
          <a:lstStyle/>
          <a:p>
            <a:pPr>
              <a:buNone/>
            </a:pPr>
            <a:r>
              <a:rPr lang="pt-BR" b="1" dirty="0" smtClean="0"/>
              <a:t>Objetivo 6</a:t>
            </a:r>
            <a:r>
              <a:rPr lang="pt-BR" dirty="0" smtClean="0"/>
              <a:t>. Promover a saúde bucal dos idosos.</a:t>
            </a:r>
          </a:p>
          <a:p>
            <a:endParaRPr lang="pt-BR" dirty="0" smtClean="0"/>
          </a:p>
          <a:p>
            <a:pPr lvl="1">
              <a:buFont typeface="Wingdings" pitchFamily="2" charset="2"/>
              <a:buChar char=""/>
            </a:pPr>
            <a:r>
              <a:rPr lang="pt-BR" sz="2400" b="1" dirty="0" smtClean="0"/>
              <a:t>Meta 10</a:t>
            </a:r>
            <a:r>
              <a:rPr lang="pt-BR" sz="2400" dirty="0" smtClean="0"/>
              <a:t>. Garantir orientações sobre higiene bucal (incluindo higiene de próteses dentárias) para 100% dos idosos cadastrados</a:t>
            </a:r>
          </a:p>
          <a:p>
            <a:pPr lvl="1">
              <a:buFont typeface="Wingdings" pitchFamily="2" charset="2"/>
              <a:buChar char=""/>
            </a:pPr>
            <a:r>
              <a:rPr lang="pt-BR" sz="2400" b="1" dirty="0" smtClean="0"/>
              <a:t>Meta 11</a:t>
            </a:r>
            <a:r>
              <a:rPr lang="pt-BR" sz="2400" dirty="0" smtClean="0"/>
              <a:t>.Garantir orientação sobre os malefícios do tabagismo, álcool e drogas para a saúde bucal a 100% dos idosos.</a:t>
            </a:r>
          </a:p>
          <a:p>
            <a:pPr lvl="1"/>
            <a:endParaRPr lang="pt-BR" sz="2400" dirty="0" smtClean="0"/>
          </a:p>
          <a:p>
            <a:pPr lvl="3">
              <a:buFont typeface="Wingdings" pitchFamily="2" charset="2"/>
              <a:buChar char="v"/>
            </a:pPr>
            <a:r>
              <a:rPr lang="pt-BR" sz="2400" dirty="0" smtClean="0"/>
              <a:t> Todos os idosos foram orientados.</a:t>
            </a:r>
            <a:endParaRPr lang="pt-BR"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lstStyle/>
          <a:p>
            <a:r>
              <a:rPr lang="pt-BR" dirty="0" smtClean="0"/>
              <a:t> </a:t>
            </a:r>
            <a:r>
              <a:rPr lang="pt-BR" b="1" dirty="0" smtClean="0"/>
              <a:t>Meta 12</a:t>
            </a:r>
            <a:r>
              <a:rPr lang="pt-BR" dirty="0" smtClean="0"/>
              <a:t>. Realizar ações coletivas em saúde para 100% dos idosos da área de abrangência.</a:t>
            </a:r>
          </a:p>
          <a:p>
            <a:endParaRPr lang="pt-BR" dirty="0" smtClean="0"/>
          </a:p>
          <a:p>
            <a:pPr lvl="1">
              <a:buFont typeface="Wingdings" pitchFamily="2" charset="2"/>
              <a:buChar char="v"/>
            </a:pPr>
            <a:r>
              <a:rPr lang="pt-BR" dirty="0" smtClean="0"/>
              <a:t> </a:t>
            </a:r>
            <a:r>
              <a:rPr lang="pt-BR" sz="2400" dirty="0" smtClean="0"/>
              <a:t>Infelizmente não fizemos uma lista dos idosos que compareciam as atividades coletivas. Apenas íamos recebendo-os e os acomodando.</a:t>
            </a:r>
          </a:p>
          <a:p>
            <a:pPr lvl="1">
              <a:buFont typeface="Wingdings" pitchFamily="2" charset="2"/>
              <a:buChar char="v"/>
            </a:pPr>
            <a:r>
              <a:rPr lang="pt-BR" sz="2400" dirty="0" smtClean="0"/>
              <a:t> As atividades foram realizadas pela equipe, em especial pela médica, enfermeira e cirurgiã-dentista, sempre havendo associação entre os temas.</a:t>
            </a:r>
            <a:endParaRPr lang="pt-BR" dirty="0"/>
          </a:p>
        </p:txBody>
      </p:sp>
      <p:sp>
        <p:nvSpPr>
          <p:cNvPr id="4" name="Título 1"/>
          <p:cNvSpPr>
            <a:spLocks noGrp="1"/>
          </p:cNvSpPr>
          <p:nvPr>
            <p:ph type="title"/>
          </p:nvPr>
        </p:nvSpPr>
        <p:spPr>
          <a:xfrm>
            <a:off x="395536" y="476672"/>
            <a:ext cx="7467600" cy="706090"/>
          </a:xfrm>
        </p:spPr>
        <p:txBody>
          <a:bodyPr/>
          <a:lstStyle/>
          <a:p>
            <a:r>
              <a:rPr lang="pt-BR" dirty="0" smtClean="0"/>
              <a:t>Objetivo 6</a:t>
            </a:r>
            <a:endParaRPr lang="pt-B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88640"/>
            <a:ext cx="7467600" cy="1080120"/>
          </a:xfrm>
        </p:spPr>
        <p:txBody>
          <a:bodyPr/>
          <a:lstStyle/>
          <a:p>
            <a:r>
              <a:rPr lang="pt-BR" sz="4000" b="1" dirty="0" smtClean="0"/>
              <a:t>Discussão</a:t>
            </a:r>
            <a:endParaRPr lang="pt-BR" b="1" dirty="0"/>
          </a:p>
        </p:txBody>
      </p:sp>
      <p:sp>
        <p:nvSpPr>
          <p:cNvPr id="3" name="Espaço Reservado para Conteúdo 2"/>
          <p:cNvSpPr>
            <a:spLocks noGrp="1"/>
          </p:cNvSpPr>
          <p:nvPr>
            <p:ph sz="quarter" idx="1"/>
          </p:nvPr>
        </p:nvSpPr>
        <p:spPr>
          <a:xfrm>
            <a:off x="457200" y="1484784"/>
            <a:ext cx="7467600" cy="4989168"/>
          </a:xfrm>
        </p:spPr>
        <p:txBody>
          <a:bodyPr>
            <a:normAutofit/>
          </a:bodyPr>
          <a:lstStyle/>
          <a:p>
            <a:r>
              <a:rPr lang="pt-BR" dirty="0" smtClean="0"/>
              <a:t> IMPORTÂNCIA PARA A EQUIPE</a:t>
            </a:r>
          </a:p>
          <a:p>
            <a:endParaRPr lang="pt-BR" dirty="0" smtClean="0"/>
          </a:p>
          <a:p>
            <a:pPr lvl="1"/>
            <a:r>
              <a:rPr lang="pt-BR" sz="2400" dirty="0" smtClean="0"/>
              <a:t> Melhor conduta frente aos idosos </a:t>
            </a:r>
          </a:p>
          <a:p>
            <a:pPr lvl="1"/>
            <a:r>
              <a:rPr lang="pt-BR" sz="2400" dirty="0" smtClean="0"/>
              <a:t> Identificação de alterações antes só percebidas pelo médico </a:t>
            </a:r>
          </a:p>
          <a:p>
            <a:pPr lvl="1"/>
            <a:r>
              <a:rPr lang="pt-BR" sz="2400" dirty="0" smtClean="0"/>
              <a:t>Aumento da integração da equipe</a:t>
            </a:r>
          </a:p>
          <a:p>
            <a:pPr lvl="1"/>
            <a:r>
              <a:rPr lang="pt-BR" sz="2400" dirty="0" smtClean="0"/>
              <a:t>Melhor organização dos prontuários</a:t>
            </a:r>
            <a:endParaRPr lang="pt-BR"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457200" y="1600200"/>
            <a:ext cx="7787208" cy="3845024"/>
          </a:xfrm>
        </p:spPr>
        <p:txBody>
          <a:bodyPr>
            <a:noAutofit/>
          </a:bodyPr>
          <a:lstStyle/>
          <a:p>
            <a:r>
              <a:rPr lang="pt-BR" dirty="0" smtClean="0"/>
              <a:t> IMPORTÂNCIA PARA O SERVIÇO</a:t>
            </a:r>
          </a:p>
          <a:p>
            <a:endParaRPr lang="pt-BR" dirty="0" smtClean="0"/>
          </a:p>
          <a:p>
            <a:pPr lvl="1"/>
            <a:r>
              <a:rPr lang="pt-BR" sz="2400" dirty="0" smtClean="0"/>
              <a:t>Melhoria na organização</a:t>
            </a:r>
          </a:p>
          <a:p>
            <a:pPr lvl="1"/>
            <a:r>
              <a:rPr lang="pt-BR" sz="2400" dirty="0" smtClean="0"/>
              <a:t>Aumento do número de exames laboratoriais e imagem </a:t>
            </a:r>
          </a:p>
          <a:p>
            <a:pPr lvl="1"/>
            <a:r>
              <a:rPr lang="pt-BR" sz="2400" dirty="0" smtClean="0"/>
              <a:t> Autonomia do serviço </a:t>
            </a:r>
          </a:p>
          <a:p>
            <a:pPr lvl="1"/>
            <a:r>
              <a:rPr lang="pt-BR" sz="2400" dirty="0" smtClean="0"/>
              <a:t> Resolução de problemas</a:t>
            </a:r>
          </a:p>
        </p:txBody>
      </p:sp>
      <p:sp>
        <p:nvSpPr>
          <p:cNvPr id="5" name="Título 1"/>
          <p:cNvSpPr txBox="1">
            <a:spLocks/>
          </p:cNvSpPr>
          <p:nvPr/>
        </p:nvSpPr>
        <p:spPr>
          <a:xfrm>
            <a:off x="457200" y="188640"/>
            <a:ext cx="7467600" cy="108012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t-BR" sz="4000" b="1" i="0" u="none" strike="noStrike" kern="1200" cap="small" spc="0" normalizeH="0" baseline="0" noProof="0" smtClean="0">
                <a:ln>
                  <a:noFill/>
                </a:ln>
                <a:solidFill>
                  <a:schemeClr val="tx2"/>
                </a:solidFill>
                <a:effectLst/>
                <a:uLnTx/>
                <a:uFillTx/>
                <a:latin typeface="+mj-lt"/>
                <a:ea typeface="+mj-ea"/>
                <a:cs typeface="+mj-cs"/>
              </a:rPr>
              <a:t>Discussão</a:t>
            </a:r>
            <a:endParaRPr kumimoji="0" lang="pt-BR" sz="3000" b="1"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lstStyle/>
          <a:p>
            <a:r>
              <a:rPr lang="pt-BR" dirty="0" smtClean="0"/>
              <a:t> IMPORTÂNCIA PARA A COMUNIDADE</a:t>
            </a:r>
          </a:p>
          <a:p>
            <a:endParaRPr lang="pt-BR" dirty="0" smtClean="0"/>
          </a:p>
          <a:p>
            <a:pPr lvl="1"/>
            <a:r>
              <a:rPr lang="pt-BR" dirty="0" smtClean="0"/>
              <a:t> </a:t>
            </a:r>
            <a:r>
              <a:rPr lang="pt-BR" sz="2400" dirty="0" smtClean="0"/>
              <a:t>Prioridades estipuladas</a:t>
            </a:r>
          </a:p>
          <a:p>
            <a:pPr lvl="1"/>
            <a:r>
              <a:rPr lang="pt-BR" sz="2400" dirty="0" smtClean="0"/>
              <a:t> Melhor seguimento clínico do idoso</a:t>
            </a:r>
          </a:p>
          <a:p>
            <a:pPr lvl="1"/>
            <a:r>
              <a:rPr lang="pt-BR" sz="2400" dirty="0" smtClean="0"/>
              <a:t> Realização de atividades coletivas</a:t>
            </a:r>
          </a:p>
          <a:p>
            <a:pPr lvl="1"/>
            <a:r>
              <a:rPr lang="pt-BR" sz="2400" dirty="0" smtClean="0"/>
              <a:t> Contenção de gastos ao receberem medicações da Farmácia </a:t>
            </a:r>
            <a:endParaRPr lang="pt-BR" sz="2400" dirty="0"/>
          </a:p>
        </p:txBody>
      </p:sp>
      <p:sp>
        <p:nvSpPr>
          <p:cNvPr id="5" name="Título 1"/>
          <p:cNvSpPr>
            <a:spLocks noGrp="1"/>
          </p:cNvSpPr>
          <p:nvPr>
            <p:ph type="title"/>
          </p:nvPr>
        </p:nvSpPr>
        <p:spPr>
          <a:xfrm>
            <a:off x="457200" y="188640"/>
            <a:ext cx="7467600" cy="1080120"/>
          </a:xfrm>
        </p:spPr>
        <p:txBody>
          <a:bodyPr/>
          <a:lstStyle/>
          <a:p>
            <a:r>
              <a:rPr lang="pt-BR" sz="4000" b="1" dirty="0" smtClean="0"/>
              <a:t>Discussão</a:t>
            </a:r>
            <a:endParaRPr lang="pt-BR"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457200" y="1412776"/>
            <a:ext cx="7787208" cy="5112568"/>
          </a:xfrm>
        </p:spPr>
        <p:txBody>
          <a:bodyPr>
            <a:normAutofit/>
          </a:bodyPr>
          <a:lstStyle/>
          <a:p>
            <a:r>
              <a:rPr lang="pt-BR" sz="2300" dirty="0" smtClean="0"/>
              <a:t>UBS Firme Pedro, zona rural, localidade de Pedras</a:t>
            </a:r>
          </a:p>
          <a:p>
            <a:endParaRPr lang="pt-BR" sz="2300" dirty="0" smtClean="0"/>
          </a:p>
          <a:p>
            <a:r>
              <a:rPr lang="pt-BR" sz="2300" dirty="0" smtClean="0"/>
              <a:t>Cobertura de 2.802 habitantes </a:t>
            </a:r>
          </a:p>
          <a:p>
            <a:endParaRPr lang="pt-BR" sz="2300" dirty="0" smtClean="0"/>
          </a:p>
          <a:p>
            <a:r>
              <a:rPr lang="pt-BR" sz="2300" dirty="0" smtClean="0"/>
              <a:t>Atuação de uma equipe técnica composta por:</a:t>
            </a:r>
          </a:p>
          <a:p>
            <a:pPr lvl="1"/>
            <a:r>
              <a:rPr lang="pt-BR" sz="2300" dirty="0" smtClean="0"/>
              <a:t>uma médica</a:t>
            </a:r>
          </a:p>
          <a:p>
            <a:pPr lvl="1"/>
            <a:r>
              <a:rPr lang="pt-BR" sz="2300" dirty="0" smtClean="0"/>
              <a:t>uma enfermeira</a:t>
            </a:r>
          </a:p>
          <a:p>
            <a:pPr lvl="1"/>
            <a:r>
              <a:rPr lang="pt-BR" sz="2300" dirty="0" smtClean="0"/>
              <a:t>duas técnicas de enfermagem</a:t>
            </a:r>
          </a:p>
          <a:p>
            <a:pPr lvl="1"/>
            <a:r>
              <a:rPr lang="pt-BR" sz="2300" dirty="0" smtClean="0"/>
              <a:t>seis agentes comunitários de saúde</a:t>
            </a:r>
          </a:p>
          <a:p>
            <a:pPr lvl="1"/>
            <a:r>
              <a:rPr lang="pt-BR" sz="2300" dirty="0" smtClean="0"/>
              <a:t>uma cirurgiã-dentista e uma auxiliar de saúde bucal </a:t>
            </a:r>
          </a:p>
          <a:p>
            <a:pPr lvl="1"/>
            <a:r>
              <a:rPr lang="pt-BR" sz="2300" dirty="0" smtClean="0"/>
              <a:t>uma recepcionista</a:t>
            </a:r>
          </a:p>
        </p:txBody>
      </p:sp>
      <p:sp>
        <p:nvSpPr>
          <p:cNvPr id="5" name="Título 1"/>
          <p:cNvSpPr txBox="1">
            <a:spLocks/>
          </p:cNvSpPr>
          <p:nvPr/>
        </p:nvSpPr>
        <p:spPr>
          <a:xfrm>
            <a:off x="457200" y="332656"/>
            <a:ext cx="7467600" cy="868958"/>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t-BR" sz="4000" b="1" i="0" u="none" strike="noStrike" kern="1200" cap="small" spc="0" normalizeH="0" baseline="0" noProof="0" dirty="0" smtClean="0">
                <a:ln>
                  <a:noFill/>
                </a:ln>
                <a:solidFill>
                  <a:schemeClr val="tx2"/>
                </a:solidFill>
                <a:effectLst/>
                <a:uLnTx/>
                <a:uFillTx/>
                <a:latin typeface="Arial" pitchFamily="34" charset="0"/>
                <a:ea typeface="+mj-ea"/>
                <a:cs typeface="Arial" pitchFamily="34" charset="0"/>
              </a:rPr>
              <a:t>A Unidade Básica de Saúde</a:t>
            </a:r>
            <a:endParaRPr kumimoji="0" lang="pt-BR" sz="4000" b="1" i="0" u="none" strike="noStrike" kern="1200" cap="small" spc="0" normalizeH="0" baseline="0" noProof="0" dirty="0">
              <a:ln>
                <a:noFill/>
              </a:ln>
              <a:solidFill>
                <a:schemeClr val="tx2"/>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lstStyle/>
          <a:p>
            <a:pPr algn="ctr"/>
            <a:endParaRPr lang="pt-BR" dirty="0" smtClean="0"/>
          </a:p>
          <a:p>
            <a:pPr algn="ctr"/>
            <a:endParaRPr lang="pt-BR" dirty="0" smtClean="0"/>
          </a:p>
          <a:p>
            <a:pPr algn="ctr">
              <a:buNone/>
            </a:pPr>
            <a:endParaRPr lang="pt-BR" dirty="0" smtClean="0"/>
          </a:p>
          <a:p>
            <a:pPr algn="ctr">
              <a:buNone/>
            </a:pPr>
            <a:r>
              <a:rPr lang="pt-BR" sz="6000" dirty="0" smtClean="0"/>
              <a:t>OBRIGADA!</a:t>
            </a:r>
            <a:endParaRPr lang="pt-BR" sz="6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457200" y="1600200"/>
            <a:ext cx="7355160" cy="3052936"/>
          </a:xfrm>
        </p:spPr>
        <p:txBody>
          <a:bodyPr/>
          <a:lstStyle/>
          <a:p>
            <a:endParaRPr lang="pt-BR" dirty="0" smtClean="0"/>
          </a:p>
          <a:p>
            <a:endParaRPr lang="pt-BR" dirty="0" smtClean="0"/>
          </a:p>
          <a:p>
            <a:r>
              <a:rPr lang="pt-BR" dirty="0" smtClean="0"/>
              <a:t>Melhorar a qualidade do atendimento aos idosos na UBS Firme Pedro.</a:t>
            </a:r>
          </a:p>
          <a:p>
            <a:pPr>
              <a:buNone/>
            </a:pPr>
            <a:endParaRPr lang="pt-BR" dirty="0" smtClean="0"/>
          </a:p>
          <a:p>
            <a:endParaRPr lang="pt-BR" dirty="0"/>
          </a:p>
        </p:txBody>
      </p:sp>
      <p:sp>
        <p:nvSpPr>
          <p:cNvPr id="5" name="Título 1"/>
          <p:cNvSpPr txBox="1">
            <a:spLocks/>
          </p:cNvSpPr>
          <p:nvPr/>
        </p:nvSpPr>
        <p:spPr>
          <a:xfrm>
            <a:off x="488776" y="471810"/>
            <a:ext cx="7467600" cy="868958"/>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t-BR" sz="4000" b="1" i="0" u="none" strike="noStrike" kern="1200" cap="small" spc="0" normalizeH="0" baseline="0" noProof="0" dirty="0" smtClean="0">
                <a:ln>
                  <a:noFill/>
                </a:ln>
                <a:solidFill>
                  <a:schemeClr val="tx2"/>
                </a:solidFill>
                <a:effectLst/>
                <a:uLnTx/>
                <a:uFillTx/>
                <a:latin typeface="Arial" pitchFamily="34" charset="0"/>
                <a:ea typeface="+mj-ea"/>
                <a:cs typeface="Arial" pitchFamily="34" charset="0"/>
              </a:rPr>
              <a:t>Objetivo Geral</a:t>
            </a:r>
            <a:endParaRPr kumimoji="0" lang="pt-BR" sz="4000" b="1" i="0" u="none" strike="noStrike" kern="1200" cap="small" spc="0" normalizeH="0" baseline="0" noProof="0" dirty="0">
              <a:ln>
                <a:noFill/>
              </a:ln>
              <a:solidFill>
                <a:schemeClr val="tx2"/>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defRPr/>
            </a:pPr>
            <a:r>
              <a:rPr lang="pt-BR" sz="4000" b="1" dirty="0" smtClean="0">
                <a:latin typeface="Arial" pitchFamily="34" charset="0"/>
                <a:cs typeface="Arial" pitchFamily="34" charset="0"/>
              </a:rPr>
              <a:t>Metodologia</a:t>
            </a:r>
            <a:endParaRPr lang="pt-BR" sz="4000" b="1" dirty="0">
              <a:latin typeface="Arial" pitchFamily="34" charset="0"/>
              <a:cs typeface="Arial" pitchFamily="34" charset="0"/>
            </a:endParaRPr>
          </a:p>
        </p:txBody>
      </p:sp>
      <p:sp>
        <p:nvSpPr>
          <p:cNvPr id="3" name="Espaço Reservado para Conteúdo 2"/>
          <p:cNvSpPr>
            <a:spLocks noGrp="1"/>
          </p:cNvSpPr>
          <p:nvPr>
            <p:ph sz="quarter" idx="1"/>
          </p:nvPr>
        </p:nvSpPr>
        <p:spPr/>
        <p:txBody>
          <a:bodyPr>
            <a:normAutofit fontScale="92500" lnSpcReduction="20000"/>
          </a:bodyPr>
          <a:lstStyle/>
          <a:p>
            <a:r>
              <a:rPr lang="pt-BR" dirty="0" smtClean="0"/>
              <a:t> </a:t>
            </a:r>
            <a:r>
              <a:rPr lang="pt-BR" sz="2600" dirty="0" smtClean="0"/>
              <a:t>LOGÍSTICA </a:t>
            </a:r>
          </a:p>
          <a:p>
            <a:endParaRPr lang="pt-BR" dirty="0" smtClean="0"/>
          </a:p>
          <a:p>
            <a:pPr lvl="1"/>
            <a:r>
              <a:rPr lang="pt-BR" dirty="0" smtClean="0"/>
              <a:t> </a:t>
            </a:r>
            <a:r>
              <a:rPr lang="pt-BR" sz="2600" dirty="0" smtClean="0"/>
              <a:t>PROTOCOLOS UTILIZADOS:</a:t>
            </a:r>
          </a:p>
          <a:p>
            <a:pPr lvl="1"/>
            <a:endParaRPr lang="pt-BR" sz="2600" dirty="0" smtClean="0"/>
          </a:p>
          <a:p>
            <a:pPr lvl="2"/>
            <a:r>
              <a:rPr lang="pt-BR" sz="2600" dirty="0" smtClean="0"/>
              <a:t> Estatuto do Idoso</a:t>
            </a:r>
          </a:p>
          <a:p>
            <a:pPr lvl="2"/>
            <a:endParaRPr lang="pt-BR" sz="2600" dirty="0" smtClean="0"/>
          </a:p>
          <a:p>
            <a:pPr lvl="2"/>
            <a:r>
              <a:rPr lang="pt-BR" sz="2600" dirty="0" smtClean="0"/>
              <a:t>Manual de Atenção à Saúde da Pessoa Idosa e Envelhecimento do Ministério da Saúde (Brasil, 2012)</a:t>
            </a:r>
          </a:p>
          <a:p>
            <a:pPr lvl="2"/>
            <a:endParaRPr lang="pt-BR" sz="2600" dirty="0" smtClean="0"/>
          </a:p>
          <a:p>
            <a:pPr lvl="2"/>
            <a:r>
              <a:rPr lang="pt-BR" sz="2600" dirty="0" smtClean="0"/>
              <a:t>Manual Técnico de Envelhecimento e Saúde da Pessoa Idosa do Ministério da Saúde (Brasil, 2007)</a:t>
            </a:r>
          </a:p>
          <a:p>
            <a:pPr lvl="1"/>
            <a:endParaRPr lang="pt-B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pt-BR" sz="4000" b="1" dirty="0" smtClean="0">
                <a:latin typeface="Arial" pitchFamily="34" charset="0"/>
                <a:cs typeface="Arial" pitchFamily="34" charset="0"/>
              </a:rPr>
              <a:t>Metodologia</a:t>
            </a:r>
            <a:endParaRPr lang="pt-BR" sz="3600" dirty="0"/>
          </a:p>
        </p:txBody>
      </p:sp>
      <p:sp>
        <p:nvSpPr>
          <p:cNvPr id="3" name="Espaço Reservado para Conteúdo 2"/>
          <p:cNvSpPr>
            <a:spLocks noGrp="1"/>
          </p:cNvSpPr>
          <p:nvPr>
            <p:ph sz="quarter" idx="1"/>
          </p:nvPr>
        </p:nvSpPr>
        <p:spPr/>
        <p:txBody>
          <a:bodyPr/>
          <a:lstStyle/>
          <a:p>
            <a:r>
              <a:rPr lang="pt-BR" dirty="0" smtClean="0">
                <a:latin typeface="Arial" pitchFamily="34" charset="0"/>
                <a:cs typeface="Arial" pitchFamily="34" charset="0"/>
              </a:rPr>
              <a:t> LOGÍSTICA</a:t>
            </a:r>
          </a:p>
          <a:p>
            <a:pPr lvl="1"/>
            <a:r>
              <a:rPr lang="pt-BR" sz="2400" dirty="0" smtClean="0">
                <a:latin typeface="Arial" pitchFamily="34" charset="0"/>
                <a:cs typeface="Arial" pitchFamily="34" charset="0"/>
              </a:rPr>
              <a:t> Registros de dados clínicos:</a:t>
            </a:r>
          </a:p>
          <a:p>
            <a:pPr lvl="2"/>
            <a:r>
              <a:rPr lang="pt-BR" sz="2400" dirty="0" smtClean="0">
                <a:latin typeface="Arial" pitchFamily="34" charset="0"/>
                <a:cs typeface="Arial" pitchFamily="34" charset="0"/>
              </a:rPr>
              <a:t> Prontuários</a:t>
            </a:r>
          </a:p>
          <a:p>
            <a:pPr lvl="2"/>
            <a:r>
              <a:rPr lang="pt-BR" sz="2400" dirty="0" smtClean="0">
                <a:latin typeface="Arial" pitchFamily="34" charset="0"/>
                <a:cs typeface="Arial" pitchFamily="34" charset="0"/>
              </a:rPr>
              <a:t> Fichas espelho disponibilizadas pela </a:t>
            </a:r>
            <a:r>
              <a:rPr lang="pt-BR" sz="2400" dirty="0" err="1" smtClean="0">
                <a:latin typeface="Arial" pitchFamily="34" charset="0"/>
                <a:cs typeface="Arial" pitchFamily="34" charset="0"/>
              </a:rPr>
              <a:t>UFPel</a:t>
            </a:r>
            <a:endParaRPr lang="pt-BR" sz="2400" dirty="0" smtClean="0">
              <a:latin typeface="Arial" pitchFamily="34" charset="0"/>
              <a:cs typeface="Arial" pitchFamily="34" charset="0"/>
            </a:endParaRPr>
          </a:p>
          <a:p>
            <a:pPr lvl="2"/>
            <a:r>
              <a:rPr lang="pt-BR" sz="2400" dirty="0" smtClean="0">
                <a:latin typeface="Arial" pitchFamily="34" charset="0"/>
                <a:cs typeface="Arial" pitchFamily="34" charset="0"/>
              </a:rPr>
              <a:t> Caderneta de Saúde da Pessoa Idosa</a:t>
            </a:r>
          </a:p>
          <a:p>
            <a:pPr lvl="2"/>
            <a:r>
              <a:rPr lang="pt-BR" sz="2400" dirty="0" smtClean="0">
                <a:latin typeface="Arial" pitchFamily="34" charset="0"/>
                <a:cs typeface="Arial" pitchFamily="34" charset="0"/>
              </a:rPr>
              <a:t> Planilha eletrônica</a:t>
            </a:r>
          </a:p>
          <a:p>
            <a:pPr lvl="2">
              <a:buNone/>
            </a:pPr>
            <a:r>
              <a:rPr lang="pt-BR" sz="2400" dirty="0" smtClean="0">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defRPr/>
            </a:pPr>
            <a:r>
              <a:rPr lang="pt-BR" sz="4000" b="1" dirty="0" smtClean="0">
                <a:latin typeface="Arial" pitchFamily="34" charset="0"/>
                <a:cs typeface="Arial" pitchFamily="34" charset="0"/>
              </a:rPr>
              <a:t>Metodologia</a:t>
            </a:r>
            <a:endParaRPr lang="pt-BR" sz="4000" b="1" dirty="0">
              <a:latin typeface="Arial" pitchFamily="34" charset="0"/>
              <a:cs typeface="Arial" pitchFamily="34" charset="0"/>
            </a:endParaRPr>
          </a:p>
        </p:txBody>
      </p:sp>
      <p:sp>
        <p:nvSpPr>
          <p:cNvPr id="3" name="Espaço Reservado para Conteúdo 2"/>
          <p:cNvSpPr>
            <a:spLocks noGrp="1"/>
          </p:cNvSpPr>
          <p:nvPr>
            <p:ph sz="quarter" idx="1"/>
          </p:nvPr>
        </p:nvSpPr>
        <p:spPr>
          <a:xfrm>
            <a:off x="488776" y="1672208"/>
            <a:ext cx="7467600" cy="3989040"/>
          </a:xfrm>
        </p:spPr>
        <p:txBody>
          <a:bodyPr/>
          <a:lstStyle/>
          <a:p>
            <a:r>
              <a:rPr lang="pt-BR" dirty="0" smtClean="0"/>
              <a:t> PRINCIPAIS AÇÕES</a:t>
            </a:r>
            <a:r>
              <a:rPr lang="pt-BR" sz="2400" dirty="0" smtClean="0"/>
              <a:t> REALIZADAS</a:t>
            </a:r>
          </a:p>
          <a:p>
            <a:endParaRPr lang="pt-BR" dirty="0" smtClean="0"/>
          </a:p>
          <a:p>
            <a:pPr lvl="2"/>
            <a:r>
              <a:rPr lang="pt-BR" sz="2400" dirty="0" smtClean="0"/>
              <a:t> Cadastramento dos idosos</a:t>
            </a:r>
          </a:p>
          <a:p>
            <a:pPr lvl="2"/>
            <a:r>
              <a:rPr lang="pt-BR" sz="2400" dirty="0" smtClean="0"/>
              <a:t> Atendimento em consultório</a:t>
            </a:r>
          </a:p>
          <a:p>
            <a:pPr lvl="2"/>
            <a:r>
              <a:rPr lang="pt-BR" sz="2400" dirty="0" smtClean="0"/>
              <a:t> Visitas domiciliares</a:t>
            </a:r>
          </a:p>
          <a:p>
            <a:pPr lvl="2"/>
            <a:r>
              <a:rPr lang="pt-BR" sz="2400" dirty="0" smtClean="0"/>
              <a:t> Atividades coletivas</a:t>
            </a:r>
          </a:p>
          <a:p>
            <a:pPr lvl="2"/>
            <a:r>
              <a:rPr lang="pt-BR" sz="2400" dirty="0" smtClean="0"/>
              <a:t> Capacitação da equipe</a:t>
            </a:r>
          </a:p>
          <a:p>
            <a:pPr lvl="2"/>
            <a:r>
              <a:rPr lang="pt-BR" sz="2400" dirty="0" smtClean="0"/>
              <a:t> Divulgação do programa</a:t>
            </a:r>
          </a:p>
          <a:p>
            <a:pPr lvl="1">
              <a:buNone/>
            </a:pPr>
            <a:endParaRPr lang="pt-BR" sz="2400" dirty="0" smtClean="0"/>
          </a:p>
          <a:p>
            <a:pPr lvl="1"/>
            <a:endParaRPr lang="pt-B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547664" y="2348880"/>
            <a:ext cx="5904656" cy="1323439"/>
          </a:xfrm>
          <a:prstGeom prst="rect">
            <a:avLst/>
          </a:prstGeom>
        </p:spPr>
        <p:txBody>
          <a:bodyPr wrap="square">
            <a:spAutoFit/>
          </a:bodyPr>
          <a:lstStyle/>
          <a:p>
            <a:pPr lvl="0" algn="ctr">
              <a:spcBef>
                <a:spcPct val="0"/>
              </a:spcBef>
              <a:defRPr/>
            </a:pPr>
            <a:r>
              <a:rPr lang="pt-BR" sz="4400" b="1" cap="small" dirty="0" smtClean="0">
                <a:solidFill>
                  <a:schemeClr val="tx2"/>
                </a:solidFill>
                <a:latin typeface="Arial" pitchFamily="34" charset="0"/>
                <a:cs typeface="Arial" pitchFamily="34" charset="0"/>
              </a:rPr>
              <a:t>Resultados</a:t>
            </a:r>
          </a:p>
          <a:p>
            <a:pPr lvl="0" algn="ctr">
              <a:spcBef>
                <a:spcPct val="0"/>
              </a:spcBef>
              <a:defRPr/>
            </a:pPr>
            <a:r>
              <a:rPr lang="pt-BR" sz="3600" b="1" cap="small" dirty="0" smtClean="0">
                <a:solidFill>
                  <a:srgbClr val="003399"/>
                </a:solidFill>
                <a:latin typeface="Arial" pitchFamily="34" charset="0"/>
                <a:cs typeface="Arial" pitchFamily="34" charset="0"/>
              </a:rPr>
              <a:t>Saúde do Idoso</a:t>
            </a:r>
            <a:endParaRPr lang="pt-BR" sz="3600" b="1" cap="small" dirty="0">
              <a:solidFill>
                <a:srgbClr val="003399"/>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2371</TotalTime>
  <Words>1910</Words>
  <Application>Microsoft Office PowerPoint</Application>
  <PresentationFormat>Apresentação na tela (4:3)</PresentationFormat>
  <Paragraphs>295</Paragraphs>
  <Slides>40</Slides>
  <Notes>0</Notes>
  <HiddenSlides>0</HiddenSlides>
  <MMClips>0</MMClips>
  <ScaleCrop>false</ScaleCrop>
  <HeadingPairs>
    <vt:vector size="4" baseType="variant">
      <vt:variant>
        <vt:lpstr>Tema</vt:lpstr>
      </vt:variant>
      <vt:variant>
        <vt:i4>1</vt:i4>
      </vt:variant>
      <vt:variant>
        <vt:lpstr>Títulos de slides</vt:lpstr>
      </vt:variant>
      <vt:variant>
        <vt:i4>40</vt:i4>
      </vt:variant>
    </vt:vector>
  </HeadingPairs>
  <TitlesOfParts>
    <vt:vector size="41" baseType="lpstr">
      <vt:lpstr>Balcão Envidraçado</vt:lpstr>
      <vt:lpstr>   UNIVERSIDADE ABERTA DO SUS UNIVERSIDADE FEDERAL DE PELOTAS DEPARTAMENTO DE MEDICINA SOCIAL CURSO DE ESPECIALIZAÇÃO EM SAÚDE DA FAMÍLIA MODALIDADE A DISTÂNCIA TURMA 6</vt:lpstr>
      <vt:lpstr>Slide 2</vt:lpstr>
      <vt:lpstr>Slide 3</vt:lpstr>
      <vt:lpstr>Slide 4</vt:lpstr>
      <vt:lpstr>Slide 5</vt:lpstr>
      <vt:lpstr>Metodologia</vt:lpstr>
      <vt:lpstr>Metodologia</vt:lpstr>
      <vt:lpstr>Metodologia</vt:lpstr>
      <vt:lpstr>Slide 9</vt:lpstr>
      <vt:lpstr>Slide 10</vt:lpstr>
      <vt:lpstr>Slide 11</vt:lpstr>
      <vt:lpstr>Slide 12</vt:lpstr>
      <vt:lpstr>Objetivo 2</vt:lpstr>
      <vt:lpstr>Objetivo 2</vt:lpstr>
      <vt:lpstr>Objetivo 2</vt:lpstr>
      <vt:lpstr>Objetivo 2</vt:lpstr>
      <vt:lpstr>Objetivo 2</vt:lpstr>
      <vt:lpstr>Slide 18</vt:lpstr>
      <vt:lpstr>Objetivo 2</vt:lpstr>
      <vt:lpstr>Slide 20</vt:lpstr>
      <vt:lpstr>Slide 21</vt:lpstr>
      <vt:lpstr>Objetivo 4</vt:lpstr>
      <vt:lpstr>Slide 23</vt:lpstr>
      <vt:lpstr>Objetivo 5</vt:lpstr>
      <vt:lpstr>Slide 25</vt:lpstr>
      <vt:lpstr>Objetivo 6</vt:lpstr>
      <vt:lpstr>Slide 27</vt:lpstr>
      <vt:lpstr>Slide 28</vt:lpstr>
      <vt:lpstr>Slide 29</vt:lpstr>
      <vt:lpstr>Objetivo 2</vt:lpstr>
      <vt:lpstr>Slide 31</vt:lpstr>
      <vt:lpstr>Objetivo 2</vt:lpstr>
      <vt:lpstr>Slide 33</vt:lpstr>
      <vt:lpstr>Slide 34</vt:lpstr>
      <vt:lpstr>Slide 35</vt:lpstr>
      <vt:lpstr>Objetivo 6</vt:lpstr>
      <vt:lpstr>Discussão</vt:lpstr>
      <vt:lpstr>Slide 38</vt:lpstr>
      <vt:lpstr>Discussão</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UNIVERSIDADE ABERTA DO SUS UNIVERSIDADE FEDERAL DE PELOTAS DEPARTAMENTO DE MEDICINA SOCIAL CURSO DE ESPECIALIZAÇÃO EM SAÚDE DA FAMÍLIA MODALIDADE A DISTÂNCIA TURMA 6</dc:title>
  <dc:creator>ROSSANA CASIMIRO</dc:creator>
  <cp:lastModifiedBy>ROSSANA CASIMIRO</cp:lastModifiedBy>
  <cp:revision>92</cp:revision>
  <dcterms:created xsi:type="dcterms:W3CDTF">2015-01-22T02:15:40Z</dcterms:created>
  <dcterms:modified xsi:type="dcterms:W3CDTF">2015-02-05T23:49:44Z</dcterms:modified>
</cp:coreProperties>
</file>