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Override6.xml" ContentType="application/vnd.openxmlformats-officedocument.themeOverr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99" r:id="rId3"/>
    <p:sldId id="258" r:id="rId4"/>
    <p:sldId id="259" r:id="rId5"/>
    <p:sldId id="260" r:id="rId6"/>
    <p:sldId id="261" r:id="rId7"/>
    <p:sldId id="265" r:id="rId8"/>
    <p:sldId id="266" r:id="rId9"/>
    <p:sldId id="267" r:id="rId10"/>
    <p:sldId id="268" r:id="rId11"/>
    <p:sldId id="269" r:id="rId12"/>
    <p:sldId id="270" r:id="rId13"/>
    <p:sldId id="300" r:id="rId14"/>
    <p:sldId id="262" r:id="rId15"/>
    <p:sldId id="271" r:id="rId16"/>
    <p:sldId id="275" r:id="rId17"/>
    <p:sldId id="276" r:id="rId18"/>
    <p:sldId id="301" r:id="rId19"/>
    <p:sldId id="277" r:id="rId20"/>
    <p:sldId id="278" r:id="rId21"/>
    <p:sldId id="279" r:id="rId22"/>
    <p:sldId id="302" r:id="rId23"/>
    <p:sldId id="280" r:id="rId24"/>
    <p:sldId id="281" r:id="rId25"/>
    <p:sldId id="282" r:id="rId26"/>
    <p:sldId id="303" r:id="rId27"/>
    <p:sldId id="283" r:id="rId28"/>
    <p:sldId id="284" r:id="rId29"/>
    <p:sldId id="304" r:id="rId30"/>
    <p:sldId id="30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pt-B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CC"/>
    <a:srgbClr val="6666FF"/>
    <a:srgbClr val="F2C7F9"/>
    <a:srgbClr val="FFCCFF"/>
    <a:srgbClr val="660066"/>
    <a:srgbClr val="C9C6DC"/>
    <a:srgbClr val="F5CFF2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4B1156A-380E-4F78-BDF5-A606A8083BF9}" styleName="Estilo Médio 4 - Ênfas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gor\Downloads\Planilha%20de%20Coleta%20de%20dados%20Crian&#231;as.%20semana%2012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gor\Downloads\Planilha%20de%20Coleta%20de%20dados%20Crian&#231;as.%20semana%2012.xlsx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gor\Downloads\Planilha%20de%20Coleta%20de%20dados%20Crian&#231;as.%20semana%2012.xlsx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gor\Downloads\Planilha%20de%20Coleta%20de%20dados%20Crian&#231;as.%20semana%2012.xlsx" TargetMode="External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gor\Downloads\Planilha%20de%20Coleta%20de%20dados%20Crian&#231;as.%20semana%2012.xlsx" TargetMode="External"/><Relationship Id="rId1" Type="http://schemas.openxmlformats.org/officeDocument/2006/relationships/themeOverride" Target="../theme/themeOverride5.xm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Igor\Downloads\Planilha%20de%20Coleta%20de%20dados%20Crian&#231;as.%20semana%2012.xlsx" TargetMode="External"/><Relationship Id="rId1" Type="http://schemas.openxmlformats.org/officeDocument/2006/relationships/themeOverride" Target="../theme/themeOverride6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485159619778337"/>
          <c:y val="0.118769287840051"/>
          <c:w val="0.8182521440317222"/>
          <c:h val="0.71858278240753259"/>
        </c:manualLayout>
      </c:layout>
      <c:barChart>
        <c:barDir val="col"/>
        <c:grouping val="clustered"/>
        <c:ser>
          <c:idx val="0"/>
          <c:order val="0"/>
          <c:tx>
            <c:strRef>
              <c:f>'[Planilha de Coleta de dados Crianças. semana 12.xlsx]Indicadores'!$C$34</c:f>
              <c:strCache>
                <c:ptCount val="1"/>
                <c:pt idx="0">
                  <c:v>Proporção de crianças com vacinação em dia para a idade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'[Planilha de Coleta de dados Crianças. semana 12.xlsx]Indicadores'!$D$33:$G$33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Crianças. semana 12.xlsx]Indicadores'!$D$34:$G$34</c:f>
              <c:numCache>
                <c:formatCode>0.0%</c:formatCode>
                <c:ptCount val="4"/>
                <c:pt idx="0">
                  <c:v>0.94399999999999995</c:v>
                </c:pt>
                <c:pt idx="1">
                  <c:v>0.9724409448818897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122748288"/>
        <c:axId val="56067200"/>
      </c:barChart>
      <c:catAx>
        <c:axId val="12274828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067200"/>
        <c:crosses val="autoZero"/>
        <c:auto val="1"/>
        <c:lblAlgn val="ctr"/>
        <c:lblOffset val="100"/>
      </c:catAx>
      <c:valAx>
        <c:axId val="56067200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22748288"/>
        <c:crosses val="autoZero"/>
        <c:crossBetween val="between"/>
        <c:majorUnit val="0.1"/>
        <c:minorUnit val="2.0000000000000014E-2"/>
      </c:valAx>
      <c:spPr>
        <a:solidFill>
          <a:sysClr val="window" lastClr="FFFFFF">
            <a:lumMod val="95000"/>
          </a:sysClr>
        </a:solidFill>
        <a:ln w="38100">
          <a:solidFill>
            <a:sysClr val="windowText" lastClr="000000"/>
          </a:solidFill>
        </a:ln>
      </c:spPr>
    </c:plotArea>
    <c:plotVisOnly val="1"/>
    <c:dispBlanksAs val="gap"/>
  </c:chart>
  <c:spPr>
    <a:noFill/>
    <a:ln w="38100">
      <a:solidFill>
        <a:sysClr val="windowText" lastClr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724441503362406"/>
          <c:y val="0.1016704962849907"/>
          <c:w val="0.75991577184651593"/>
          <c:h val="0.70620817469768382"/>
        </c:manualLayout>
      </c:layout>
      <c:barChart>
        <c:barDir val="col"/>
        <c:grouping val="clustered"/>
        <c:ser>
          <c:idx val="0"/>
          <c:order val="0"/>
          <c:tx>
            <c:strRef>
              <c:f>'[Planilha de Coleta de dados Crianças. semana 12.xlsx]Indicadores'!$C$40</c:f>
              <c:strCache>
                <c:ptCount val="1"/>
                <c:pt idx="0">
                  <c:v>Proporção de crianças de 6 a 24 meses com suplementação de ferro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'[Planilha de Coleta de dados Crianças. semana 12.xlsx]Indicadores'!$D$39:$G$39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Crianças. semana 12.xlsx]Indicadores'!$D$40:$G$40</c:f>
              <c:numCache>
                <c:formatCode>0.0%</c:formatCode>
                <c:ptCount val="4"/>
                <c:pt idx="0">
                  <c:v>0.60655737704918122</c:v>
                </c:pt>
                <c:pt idx="1">
                  <c:v>0.83050847457627164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56096256"/>
        <c:axId val="56097792"/>
      </c:barChart>
      <c:catAx>
        <c:axId val="5609625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097792"/>
        <c:crosses val="autoZero"/>
        <c:auto val="1"/>
        <c:lblAlgn val="ctr"/>
        <c:lblOffset val="100"/>
      </c:catAx>
      <c:valAx>
        <c:axId val="5609779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096256"/>
        <c:crosses val="autoZero"/>
        <c:crossBetween val="between"/>
        <c:majorUnit val="0.1"/>
        <c:minorUnit val="2.0000000000000011E-2"/>
      </c:valAx>
      <c:spPr>
        <a:solidFill>
          <a:sysClr val="window" lastClr="FFFFFF">
            <a:lumMod val="95000"/>
          </a:sysClr>
        </a:solidFill>
        <a:ln w="38100">
          <a:solidFill>
            <a:sysClr val="windowText" lastClr="000000"/>
          </a:solidFill>
        </a:ln>
      </c:spPr>
    </c:plotArea>
    <c:plotVisOnly val="1"/>
    <c:dispBlanksAs val="gap"/>
  </c:chart>
  <c:spPr>
    <a:noFill/>
    <a:ln w="38100">
      <a:solidFill>
        <a:sysClr val="windowText" lastClr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6145275337475887"/>
          <c:y val="9.7899757978809357E-2"/>
          <c:w val="0.77489264551279002"/>
          <c:h val="0.68432204598212421"/>
        </c:manualLayout>
      </c:layout>
      <c:barChart>
        <c:barDir val="col"/>
        <c:grouping val="clustered"/>
        <c:ser>
          <c:idx val="0"/>
          <c:order val="0"/>
          <c:tx>
            <c:strRef>
              <c:f>'[Planilha de Coleta de dados Crianças. semana 12.xlsx]Indicadores'!$C$46</c:f>
              <c:strCache>
                <c:ptCount val="1"/>
                <c:pt idx="0">
                  <c:v>Proporção de crianças com triagem auditiva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'[Planilha de Coleta de dados Crianças. semana 12.xlsx]Indicadores'!$D$45:$G$45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Crianças. semana 12.xlsx]Indicadores'!$D$46:$G$46</c:f>
              <c:numCache>
                <c:formatCode>0.0%</c:formatCode>
                <c:ptCount val="4"/>
                <c:pt idx="0">
                  <c:v>0.48000000000000032</c:v>
                </c:pt>
                <c:pt idx="1">
                  <c:v>0.5078740157480317</c:v>
                </c:pt>
                <c:pt idx="2">
                  <c:v>0.70308123249299814</c:v>
                </c:pt>
                <c:pt idx="3">
                  <c:v>0</c:v>
                </c:pt>
              </c:numCache>
            </c:numRef>
          </c:val>
        </c:ser>
        <c:axId val="56146176"/>
        <c:axId val="56434688"/>
      </c:barChart>
      <c:catAx>
        <c:axId val="5614617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434688"/>
        <c:crosses val="autoZero"/>
        <c:auto val="1"/>
        <c:lblAlgn val="ctr"/>
        <c:lblOffset val="100"/>
      </c:catAx>
      <c:valAx>
        <c:axId val="56434688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146176"/>
        <c:crosses val="autoZero"/>
        <c:crossBetween val="between"/>
        <c:majorUnit val="0.1"/>
        <c:minorUnit val="2.0000000000000011E-2"/>
      </c:valAx>
      <c:spPr>
        <a:solidFill>
          <a:sysClr val="window" lastClr="FFFFFF">
            <a:lumMod val="95000"/>
          </a:sysClr>
        </a:solidFill>
        <a:ln w="38100">
          <a:solidFill>
            <a:sysClr val="windowText" lastClr="000000"/>
          </a:solidFill>
        </a:ln>
      </c:spPr>
    </c:plotArea>
    <c:plotVisOnly val="1"/>
    <c:dispBlanksAs val="gap"/>
  </c:chart>
  <c:spPr>
    <a:noFill/>
    <a:ln w="38100">
      <a:solidFill>
        <a:sysClr val="windowText" lastClr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7232673672309684"/>
          <c:y val="0.13544873957588377"/>
          <c:w val="0.7767169178856107"/>
          <c:h val="0.6648761385308265"/>
        </c:manualLayout>
      </c:layout>
      <c:barChart>
        <c:barDir val="col"/>
        <c:grouping val="clustered"/>
        <c:ser>
          <c:idx val="0"/>
          <c:order val="0"/>
          <c:tx>
            <c:strRef>
              <c:f>'[Planilha de Coleta de dados Crianças. semana 12.xlsx]Indicadores'!$C$57</c:f>
              <c:strCache>
                <c:ptCount val="1"/>
                <c:pt idx="0">
                  <c:v>Proporção de crianças entre 6 e 72 meses com avaliação de necessidade de atendimento odontológico 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'[Planilha de Coleta de dados Crianças. semana 12.xlsx]Indicadores'!$D$56:$G$56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Crianças. semana 12.xlsx]Indicadores'!$D$57:$G$57</c:f>
              <c:numCache>
                <c:formatCode>0.0%</c:formatCode>
                <c:ptCount val="4"/>
                <c:pt idx="0">
                  <c:v>0.596330275229357</c:v>
                </c:pt>
                <c:pt idx="1">
                  <c:v>0.75652173913043474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56446336"/>
        <c:axId val="56501376"/>
      </c:barChart>
      <c:catAx>
        <c:axId val="56446336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501376"/>
        <c:crosses val="autoZero"/>
        <c:auto val="1"/>
        <c:lblAlgn val="ctr"/>
        <c:lblOffset val="100"/>
      </c:catAx>
      <c:valAx>
        <c:axId val="565013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446336"/>
        <c:crosses val="autoZero"/>
        <c:crossBetween val="between"/>
        <c:majorUnit val="0.1"/>
        <c:minorUnit val="2.0000000000000011E-2"/>
      </c:valAx>
      <c:spPr>
        <a:solidFill>
          <a:sysClr val="window" lastClr="FFFFFF">
            <a:lumMod val="95000"/>
          </a:sysClr>
        </a:solidFill>
        <a:ln w="38100">
          <a:solidFill>
            <a:sysClr val="windowText" lastClr="000000"/>
          </a:solidFill>
        </a:ln>
      </c:spPr>
    </c:plotArea>
    <c:plotVisOnly val="1"/>
    <c:dispBlanksAs val="gap"/>
  </c:chart>
  <c:spPr>
    <a:noFill/>
    <a:ln w="38100">
      <a:solidFill>
        <a:sysClr val="windowText" lastClr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693559898681588"/>
          <c:y val="0.1134770655120486"/>
          <c:w val="0.76635714166496649"/>
          <c:h val="0.7522474343890756"/>
        </c:manualLayout>
      </c:layout>
      <c:barChart>
        <c:barDir val="col"/>
        <c:grouping val="clustered"/>
        <c:ser>
          <c:idx val="0"/>
          <c:order val="0"/>
          <c:tx>
            <c:strRef>
              <c:f>'[Planilha de Coleta de dados Crianças. semana 12.xlsx]Indicadores'!$C$62</c:f>
              <c:strCache>
                <c:ptCount val="1"/>
                <c:pt idx="0">
                  <c:v>Proporção de crianças de 6 a 72 meses com primeira consulta odontológica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'[Planilha de Coleta de dados Crianças. semana 12.xlsx]Indicadores'!$D$61:$G$61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Crianças. semana 12.xlsx]Indicadores'!$D$62:$G$62</c:f>
              <c:numCache>
                <c:formatCode>0.0%</c:formatCode>
                <c:ptCount val="4"/>
                <c:pt idx="0">
                  <c:v>3.6697247706422111E-2</c:v>
                </c:pt>
                <c:pt idx="1">
                  <c:v>1.7391304347826087E-2</c:v>
                </c:pt>
                <c:pt idx="2">
                  <c:v>0.23824451410658309</c:v>
                </c:pt>
                <c:pt idx="3">
                  <c:v>0</c:v>
                </c:pt>
              </c:numCache>
            </c:numRef>
          </c:val>
        </c:ser>
        <c:axId val="56113408"/>
        <c:axId val="56549376"/>
      </c:barChart>
      <c:catAx>
        <c:axId val="56113408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549376"/>
        <c:crosses val="autoZero"/>
        <c:auto val="1"/>
        <c:lblAlgn val="ctr"/>
        <c:lblOffset val="100"/>
      </c:catAx>
      <c:valAx>
        <c:axId val="56549376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56113408"/>
        <c:crosses val="autoZero"/>
        <c:crossBetween val="between"/>
        <c:majorUnit val="0.1"/>
        <c:minorUnit val="2.0000000000000011E-2"/>
      </c:valAx>
      <c:spPr>
        <a:solidFill>
          <a:sysClr val="window" lastClr="FFFFFF">
            <a:lumMod val="95000"/>
          </a:sysClr>
        </a:solidFill>
        <a:ln w="38100">
          <a:solidFill>
            <a:sysClr val="windowText" lastClr="000000"/>
          </a:solidFill>
        </a:ln>
      </c:spPr>
    </c:plotArea>
    <c:plotVisOnly val="1"/>
    <c:dispBlanksAs val="gap"/>
  </c:chart>
  <c:spPr>
    <a:noFill/>
    <a:ln w="38100">
      <a:solidFill>
        <a:sysClr val="windowText" lastClr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t-BR"/>
  <c:style val="18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0.11885245901639345"/>
          <c:y val="0.13046208359077158"/>
          <c:w val="0.78450526393689601"/>
          <c:h val="0.66890307528809456"/>
        </c:manualLayout>
      </c:layout>
      <c:barChart>
        <c:barDir val="col"/>
        <c:grouping val="clustered"/>
        <c:ser>
          <c:idx val="0"/>
          <c:order val="0"/>
          <c:tx>
            <c:strRef>
              <c:f>'[Planilha de Coleta de dados Crianças. semana 12.xlsx]Indicadores'!$C$82</c:f>
              <c:strCache>
                <c:ptCount val="1"/>
                <c:pt idx="0">
                  <c:v>Proporção de crianças com avaliação de risco</c:v>
                </c:pt>
              </c:strCache>
            </c:strRef>
          </c:tx>
          <c:spPr>
            <a:gradFill rotWithShape="0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25400">
              <a:noFill/>
            </a:ln>
            <a:effectLst>
              <a:outerShdw dist="35921" dir="2700000" algn="br">
                <a:srgbClr val="000000"/>
              </a:outerShdw>
            </a:effectLst>
          </c:spPr>
          <c:cat>
            <c:strRef>
              <c:f>'[Planilha de Coleta de dados Crianças. semana 12.xlsx]Indicadores'!$D$81:$G$81</c:f>
              <c:strCache>
                <c:ptCount val="4"/>
                <c:pt idx="0">
                  <c:v>Mês 1</c:v>
                </c:pt>
                <c:pt idx="1">
                  <c:v>Mês 2</c:v>
                </c:pt>
                <c:pt idx="2">
                  <c:v>Mês 3</c:v>
                </c:pt>
                <c:pt idx="3">
                  <c:v>Mês 4</c:v>
                </c:pt>
              </c:strCache>
            </c:strRef>
          </c:cat>
          <c:val>
            <c:numRef>
              <c:f>'[Planilha de Coleta de dados Crianças. semana 12.xlsx]Indicadores'!$D$82:$G$82</c:f>
              <c:numCache>
                <c:formatCode>0.0%</c:formatCode>
                <c:ptCount val="4"/>
                <c:pt idx="0">
                  <c:v>0.97600000000000053</c:v>
                </c:pt>
                <c:pt idx="1">
                  <c:v>0.98818897637795211</c:v>
                </c:pt>
                <c:pt idx="2">
                  <c:v>1</c:v>
                </c:pt>
                <c:pt idx="3">
                  <c:v>0</c:v>
                </c:pt>
              </c:numCache>
            </c:numRef>
          </c:val>
        </c:ser>
        <c:axId val="108948480"/>
        <c:axId val="109298432"/>
      </c:barChart>
      <c:catAx>
        <c:axId val="108948480"/>
        <c:scaling>
          <c:orientation val="minMax"/>
        </c:scaling>
        <c:axPos val="b"/>
        <c:numFmt formatCode="General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9298432"/>
        <c:crosses val="autoZero"/>
        <c:auto val="1"/>
        <c:lblAlgn val="ctr"/>
        <c:lblOffset val="100"/>
      </c:catAx>
      <c:valAx>
        <c:axId val="109298432"/>
        <c:scaling>
          <c:orientation val="minMax"/>
          <c:max val="1"/>
          <c:min val="0"/>
        </c:scaling>
        <c:axPos val="l"/>
        <c:majorGridlines>
          <c:spPr>
            <a:ln w="3175">
              <a:solidFill>
                <a:srgbClr val="808080"/>
              </a:solidFill>
              <a:prstDash val="solid"/>
            </a:ln>
          </c:spPr>
        </c:majorGridlines>
        <c:numFmt formatCode="0.0%" sourceLinked="1"/>
        <c:tickLblPos val="nextTo"/>
        <c:spPr>
          <a:ln w="3175">
            <a:solidFill>
              <a:srgbClr val="808080"/>
            </a:solidFill>
            <a:prstDash val="solid"/>
          </a:ln>
        </c:spPr>
        <c:txPr>
          <a:bodyPr rot="0" vert="horz"/>
          <a:lstStyle/>
          <a:p>
            <a:pPr>
              <a:defRPr sz="1400" b="0" i="0" u="none" strike="noStrike" baseline="0">
                <a:solidFill>
                  <a:srgbClr val="000000"/>
                </a:solidFill>
                <a:latin typeface="Calibri"/>
                <a:ea typeface="Calibri"/>
                <a:cs typeface="Calibri"/>
              </a:defRPr>
            </a:pPr>
            <a:endParaRPr lang="pt-BR"/>
          </a:p>
        </c:txPr>
        <c:crossAx val="108948480"/>
        <c:crosses val="autoZero"/>
        <c:crossBetween val="between"/>
        <c:majorUnit val="0.1"/>
        <c:minorUnit val="2.0000000000000011E-2"/>
      </c:valAx>
      <c:spPr>
        <a:solidFill>
          <a:sysClr val="window" lastClr="FFFFFF">
            <a:lumMod val="95000"/>
          </a:sysClr>
        </a:solidFill>
        <a:ln w="38100">
          <a:solidFill>
            <a:sysClr val="windowText" lastClr="000000"/>
          </a:solidFill>
        </a:ln>
      </c:spPr>
    </c:plotArea>
    <c:plotVisOnly val="1"/>
    <c:dispBlanksAs val="gap"/>
  </c:chart>
  <c:spPr>
    <a:noFill/>
    <a:ln w="38100">
      <a:solidFill>
        <a:sysClr val="windowText" lastClr="000000"/>
      </a:solidFill>
      <a:prstDash val="solid"/>
    </a:ln>
  </c:spPr>
  <c:txPr>
    <a:bodyPr/>
    <a:lstStyle/>
    <a:p>
      <a:pPr>
        <a:defRPr sz="1000" b="0" i="0" u="none" strike="noStrike" baseline="0">
          <a:solidFill>
            <a:srgbClr val="000000"/>
          </a:solidFill>
          <a:latin typeface="Calibri"/>
          <a:ea typeface="Calibri"/>
          <a:cs typeface="Calibri"/>
        </a:defRPr>
      </a:pPr>
      <a:endParaRPr lang="pt-BR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42297A89-B219-47BC-8F10-2540F34DC8C1}" type="datetimeFigureOut">
              <a:rPr lang="pt-BR"/>
              <a:pPr>
                <a:defRPr/>
              </a:pPr>
              <a:t>17/08/2015</a:t>
            </a:fld>
            <a:endParaRPr lang="pt-BR" dirty="0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 dirty="0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  <a:endParaRPr lang="pt-BR" noProof="0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dirty="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FF45754-2384-425B-8B88-3AFF9A4DDCF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5060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47C1EC-3F3C-49CA-A133-E45A420E726F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38</a:t>
            </a:fld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smtClean="0"/>
          </a:p>
        </p:txBody>
      </p:sp>
      <p:sp>
        <p:nvSpPr>
          <p:cNvPr id="46084" name="Espaço Reservado para Número de Slid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D1C85E3-2B50-4B85-A04F-1F79E4B0621A}" type="slidenum">
              <a:rPr lang="pt-BR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39</a:t>
            </a:fld>
            <a:endParaRPr lang="pt-BR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0F28C-A683-497B-A965-EE7BB6843FEB}" type="datetimeFigureOut">
              <a:rPr lang="pt-BR"/>
              <a:pPr>
                <a:defRPr/>
              </a:pPr>
              <a:t>17/08/2015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96DF83-E6B3-4BCB-BF97-1615E61EDF0E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C77D3D-A2E3-48F0-B3FC-FF901C5768FD}" type="datetimeFigureOut">
              <a:rPr lang="pt-BR"/>
              <a:pPr>
                <a:defRPr/>
              </a:pPr>
              <a:t>17/08/2015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246C6E-1ED2-4474-8755-15BA5F2A9FCA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24C7D1-D86F-45F4-AED9-BBEBFE93CC5B}" type="datetimeFigureOut">
              <a:rPr lang="pt-BR"/>
              <a:pPr>
                <a:defRPr/>
              </a:pPr>
              <a:t>17/08/2015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4FA4F-84D5-45CA-B775-B37FAD7D8F69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461AF0-5727-482E-9D52-6832E59B4E0B}" type="datetimeFigureOut">
              <a:rPr lang="pt-BR"/>
              <a:pPr>
                <a:defRPr/>
              </a:pPr>
              <a:t>17/08/2015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CDFA84-953A-45E6-8BA2-A07188BA6C3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248D9-D365-4B7F-8832-FBE6DF061163}" type="datetimeFigureOut">
              <a:rPr lang="pt-BR"/>
              <a:pPr>
                <a:defRPr/>
              </a:pPr>
              <a:t>17/08/2015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0CB699-EC3A-4893-B7B7-BEB7787DE7A0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48D936-BBA6-4474-8C88-612A5FB909B3}" type="datetimeFigureOut">
              <a:rPr lang="pt-BR"/>
              <a:pPr>
                <a:defRPr/>
              </a:pPr>
              <a:t>17/08/2015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BD9EC3-CCEF-4CC8-8C65-43A8F3AB8B2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5BFE72-C618-42F1-88CA-15B1983A0B20}" type="datetimeFigureOut">
              <a:rPr lang="pt-BR"/>
              <a:pPr>
                <a:defRPr/>
              </a:pPr>
              <a:t>17/08/2015</a:t>
            </a:fld>
            <a:endParaRPr lang="pt-BR" dirty="0"/>
          </a:p>
        </p:txBody>
      </p:sp>
      <p:sp>
        <p:nvSpPr>
          <p:cNvPr id="8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A561-020E-4590-AB1A-41109770836D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7FB5EF-0C36-4490-B0C1-5CFBC5151C3E}" type="datetimeFigureOut">
              <a:rPr lang="pt-BR"/>
              <a:pPr>
                <a:defRPr/>
              </a:pPr>
              <a:t>17/08/2015</a:t>
            </a:fld>
            <a:endParaRPr lang="pt-BR" dirty="0"/>
          </a:p>
        </p:txBody>
      </p:sp>
      <p:sp>
        <p:nvSpPr>
          <p:cNvPr id="4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7351D0-74A8-46C7-BD91-6FBD707F2B2B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356FB-8710-4D01-B718-FA219FF90FBE}" type="datetimeFigureOut">
              <a:rPr lang="pt-BR"/>
              <a:pPr>
                <a:defRPr/>
              </a:pPr>
              <a:t>17/08/2015</a:t>
            </a:fld>
            <a:endParaRPr lang="pt-BR" dirty="0"/>
          </a:p>
        </p:txBody>
      </p:sp>
      <p:sp>
        <p:nvSpPr>
          <p:cNvPr id="3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25AC82-549B-4175-AB35-3112A48F56D1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9A137-D591-45A0-8C1B-AAFCBBC2DD46}" type="datetimeFigureOut">
              <a:rPr lang="pt-BR"/>
              <a:pPr>
                <a:defRPr/>
              </a:pPr>
              <a:t>17/08/2015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D3685E-CB95-4DC1-88B5-B355B193EDFF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dirty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2EE6C8-5A9F-428B-92EF-8ADD4B02A2F9}" type="datetimeFigureOut">
              <a:rPr lang="pt-BR"/>
              <a:pPr>
                <a:defRPr/>
              </a:pPr>
              <a:t>17/08/2015</a:t>
            </a:fld>
            <a:endParaRPr lang="pt-BR" dirty="0"/>
          </a:p>
        </p:txBody>
      </p:sp>
      <p:sp>
        <p:nvSpPr>
          <p:cNvPr id="6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8528A-459E-4853-9744-BE7EDEC9BE84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C6DC">
            <a:alpha val="79999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DEC8944-F590-4EAB-A0CA-B02693BC2906}" type="datetimeFigureOut">
              <a:rPr lang="pt-BR"/>
              <a:pPr>
                <a:defRPr/>
              </a:pPr>
              <a:t>17/08/2015</a:t>
            </a:fld>
            <a:endParaRPr lang="pt-BR" dirty="0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02F5E15-FAEF-482E-AB97-857BB33CE543}" type="slidenum">
              <a:rPr lang="pt-BR"/>
              <a:pPr>
                <a:defRPr/>
              </a:pPr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Relationship Id="rId9" Type="http://schemas.openxmlformats.org/officeDocument/2006/relationships/image" Target="../media/image26.jpe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ítulo 1"/>
          <p:cNvSpPr>
            <a:spLocks noGrp="1"/>
          </p:cNvSpPr>
          <p:nvPr>
            <p:ph type="ctrTitle"/>
          </p:nvPr>
        </p:nvSpPr>
        <p:spPr>
          <a:xfrm>
            <a:off x="395288" y="2276475"/>
            <a:ext cx="8172450" cy="2422525"/>
          </a:xfrm>
        </p:spPr>
        <p:txBody>
          <a:bodyPr/>
          <a:lstStyle/>
          <a:p>
            <a:pPr eaLnBrk="1" hangingPunct="1"/>
            <a:r>
              <a:rPr lang="pt-BR" sz="2800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> </a:t>
            </a:r>
            <a:r>
              <a:rPr lang="pt-BR" sz="2800" b="1" smtClean="0"/>
              <a:t> </a:t>
            </a:r>
            <a:r>
              <a:rPr lang="pt-BR" sz="2800" smtClean="0"/>
              <a:t/>
            </a:r>
            <a:br>
              <a:rPr lang="pt-BR" sz="2800" smtClean="0"/>
            </a:br>
            <a:r>
              <a:rPr lang="pt-BR" sz="2800" b="1" smtClean="0">
                <a:latin typeface="Arial" charset="0"/>
                <a:cs typeface="Arial" charset="0"/>
              </a:rPr>
              <a:t>Melhoria da qualidade da atenção da Saúde das Crianças de 0 a 72 meses na UBS Belo Jardim II, Rio Branco/AC</a:t>
            </a:r>
            <a:r>
              <a:rPr lang="pt-BR" sz="2800" smtClean="0"/>
              <a:t/>
            </a:r>
            <a:br>
              <a:rPr lang="pt-BR" sz="2800" smtClean="0"/>
            </a:br>
            <a:r>
              <a:rPr lang="pt-BR" sz="2800" b="1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  <a:t/>
            </a:r>
            <a:br>
              <a:rPr lang="pt-BR" sz="2800" b="1" smtClean="0">
                <a:solidFill>
                  <a:srgbClr val="CC0099"/>
                </a:solidFill>
                <a:latin typeface="Aharoni" pitchFamily="2" charset="-79"/>
                <a:cs typeface="Aharoni" pitchFamily="2" charset="-79"/>
              </a:rPr>
            </a:br>
            <a:endParaRPr lang="pt-BR" sz="2800" b="1" smtClean="0">
              <a:solidFill>
                <a:srgbClr val="CC0099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2051" name="Subtítulo 2"/>
          <p:cNvSpPr>
            <a:spLocks noGrp="1"/>
          </p:cNvSpPr>
          <p:nvPr>
            <p:ph type="subTitle" idx="1"/>
          </p:nvPr>
        </p:nvSpPr>
        <p:spPr>
          <a:xfrm>
            <a:off x="2484438" y="4868863"/>
            <a:ext cx="6400800" cy="1368425"/>
          </a:xfrm>
        </p:spPr>
        <p:txBody>
          <a:bodyPr/>
          <a:lstStyle/>
          <a:p>
            <a:pPr algn="r" eaLnBrk="1" hangingPunct="1"/>
            <a:r>
              <a:rPr lang="pt-BR" sz="1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Especializanda: Roxana Gallardo Zaballa</a:t>
            </a:r>
          </a:p>
          <a:p>
            <a:pPr algn="r" eaLnBrk="1" hangingPunct="1"/>
            <a:endParaRPr lang="pt-BR" sz="1800" b="1" smtClean="0">
              <a:solidFill>
                <a:schemeClr val="tx1"/>
              </a:solidFill>
              <a:latin typeface="Arial" charset="0"/>
              <a:cs typeface="Arial" charset="0"/>
            </a:endParaRPr>
          </a:p>
          <a:p>
            <a:pPr algn="r" eaLnBrk="1" hangingPunct="1"/>
            <a:r>
              <a:rPr lang="pt-BR" sz="1800" b="1" smtClean="0">
                <a:solidFill>
                  <a:schemeClr val="tx1"/>
                </a:solidFill>
                <a:latin typeface="Arial" charset="0"/>
                <a:cs typeface="Arial" charset="0"/>
              </a:rPr>
              <a:t>Orientador: Antonio Maurício Rodrigues Brasil</a:t>
            </a:r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9400" y="893763"/>
            <a:ext cx="1228725" cy="12398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205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893763"/>
            <a:ext cx="2376488" cy="1052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2054" name="CaixaDeTexto 1"/>
          <p:cNvSpPr txBox="1">
            <a:spLocks noChangeArrowheads="1"/>
          </p:cNvSpPr>
          <p:nvPr/>
        </p:nvSpPr>
        <p:spPr bwMode="auto">
          <a:xfrm>
            <a:off x="3851275" y="6361113"/>
            <a:ext cx="2952750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400" b="1">
                <a:latin typeface="Arial" charset="0"/>
              </a:rPr>
              <a:t>Pelotas,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929188"/>
            <a:ext cx="14287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6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947738"/>
            <a:ext cx="8643937" cy="4929187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dirty="0" smtClean="0">
                <a:latin typeface="Arial" charset="0"/>
                <a:cs typeface="Arial" charset="0"/>
              </a:rPr>
              <a:t>ENGAJAMENTO PÚBLICO</a:t>
            </a:r>
          </a:p>
          <a:p>
            <a:pPr eaLnBrk="1" hangingPunct="1"/>
            <a:r>
              <a:rPr lang="pt-BR" sz="2400" dirty="0" smtClean="0">
                <a:latin typeface="Arial" charset="0"/>
                <a:cs typeface="Arial" charset="0"/>
              </a:rPr>
              <a:t>Orientação a comunidade sobre o programa de saúde da criança e quais são seus benefícios;</a:t>
            </a:r>
          </a:p>
          <a:p>
            <a:pPr algn="just" eaLnBrk="1" hangingPunct="1"/>
            <a:r>
              <a:rPr lang="pt-BR" sz="2400" dirty="0" smtClean="0">
                <a:latin typeface="Arial" charset="0"/>
                <a:cs typeface="Arial" charset="0"/>
              </a:rPr>
              <a:t>Explicação aos pais sobre a importância da assistência as consultas programadas para seguimento do crescimento e desenvolvimento da criança;</a:t>
            </a:r>
          </a:p>
          <a:p>
            <a:pPr algn="just" eaLnBrk="1" hangingPunct="1"/>
            <a:r>
              <a:rPr lang="pt-BR" sz="2400" dirty="0" smtClean="0">
                <a:latin typeface="Arial" charset="0"/>
                <a:cs typeface="Arial" charset="0"/>
              </a:rPr>
              <a:t>Orientação  aos pais sobre o aleitamento materno, importância da puericultura, teste do pezinho, triagem auditiva, vacinas, avaliação de risco e saúde bucal;</a:t>
            </a:r>
          </a:p>
          <a:p>
            <a:pPr algn="just" eaLnBrk="1" hangingPunct="1"/>
            <a:r>
              <a:rPr lang="pt-BR" sz="2400" dirty="0" smtClean="0">
                <a:latin typeface="Arial" charset="0"/>
                <a:cs typeface="Arial" charset="0"/>
              </a:rPr>
              <a:t>Criação de um grupo de crianças para realizar ações de promoção e prevenção de saúde;</a:t>
            </a:r>
          </a:p>
          <a:p>
            <a:pPr algn="just" eaLnBrk="1" hangingPunct="1"/>
            <a:r>
              <a:rPr lang="pt-BR" sz="2400" dirty="0" smtClean="0">
                <a:latin typeface="Arial" charset="0"/>
                <a:cs typeface="Arial" charset="0"/>
              </a:rPr>
              <a:t>Realização de encontros com lideranças comunitárias.</a:t>
            </a:r>
          </a:p>
          <a:p>
            <a:pPr algn="just" eaLnBrk="1" hangingPunct="1">
              <a:buNone/>
            </a:pPr>
            <a:endParaRPr lang="pt-BR" sz="2400" dirty="0" smtClean="0"/>
          </a:p>
          <a:p>
            <a:pPr eaLnBrk="1" hangingPunct="1">
              <a:buFont typeface="Arial" charset="0"/>
              <a:buNone/>
            </a:pPr>
            <a:endParaRPr lang="pt-BR" dirty="0" smtClean="0"/>
          </a:p>
        </p:txBody>
      </p:sp>
      <p:sp>
        <p:nvSpPr>
          <p:cNvPr id="11267" name="Título 1"/>
          <p:cNvSpPr>
            <a:spLocks noGrp="1"/>
          </p:cNvSpPr>
          <p:nvPr>
            <p:ph type="title"/>
          </p:nvPr>
        </p:nvSpPr>
        <p:spPr>
          <a:xfrm>
            <a:off x="428625" y="214313"/>
            <a:ext cx="8229600" cy="642937"/>
          </a:xfrm>
        </p:spPr>
        <p:txBody>
          <a:bodyPr/>
          <a:lstStyle/>
          <a:p>
            <a:pPr eaLnBrk="1" hangingPunct="1"/>
            <a:r>
              <a:rPr lang="pt-BR" sz="4000" b="1" smtClean="0">
                <a:latin typeface="Arial" charset="0"/>
                <a:cs typeface="Arial" charset="0"/>
              </a:rPr>
              <a:t>METODOLOGIA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143000"/>
            <a:ext cx="8643937" cy="35718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smtClean="0">
                <a:latin typeface="Arial" charset="0"/>
                <a:cs typeface="Arial" charset="0"/>
              </a:rPr>
              <a:t>QUALIFICAÇÃO NA PRÁTICA CLINICA</a:t>
            </a:r>
          </a:p>
          <a:p>
            <a:pPr algn="ctr" eaLnBrk="1" hangingPunct="1">
              <a:buFont typeface="Arial" charset="0"/>
              <a:buNone/>
            </a:pPr>
            <a:endParaRPr lang="pt-BR" sz="1400" b="1" smtClean="0">
              <a:latin typeface="Arial" charset="0"/>
              <a:cs typeface="Arial" charset="0"/>
            </a:endParaRP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Capacitação da equipe no acolhimento da criança, nas Políticas de Humanização e para adoção dos protocolos referentes à Saúde da Criança propostos pelo Ministério da Saúde;</a:t>
            </a: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Capacitação da equipe para desenvolver atividades junto à comunidade. </a:t>
            </a:r>
          </a:p>
          <a:p>
            <a:pPr algn="just" eaLnBrk="1" hangingPunct="1"/>
            <a:endParaRPr lang="pt-BR" sz="2400" b="1" smtClean="0"/>
          </a:p>
          <a:p>
            <a:pPr eaLnBrk="1" hangingPunct="1">
              <a:buFont typeface="Arial" charset="0"/>
              <a:buNone/>
            </a:pPr>
            <a:endParaRPr lang="pt-BR" sz="2800" smtClean="0"/>
          </a:p>
        </p:txBody>
      </p:sp>
      <p:sp>
        <p:nvSpPr>
          <p:cNvPr id="12291" name="Título 1"/>
          <p:cNvSpPr>
            <a:spLocks noGrp="1"/>
          </p:cNvSpPr>
          <p:nvPr>
            <p:ph type="title"/>
          </p:nvPr>
        </p:nvSpPr>
        <p:spPr>
          <a:xfrm>
            <a:off x="500063" y="214313"/>
            <a:ext cx="8229600" cy="582612"/>
          </a:xfrm>
        </p:spPr>
        <p:txBody>
          <a:bodyPr/>
          <a:lstStyle/>
          <a:p>
            <a:pPr eaLnBrk="1" hangingPunct="1"/>
            <a:r>
              <a:rPr lang="pt-BR" sz="4000" b="1" smtClean="0">
                <a:latin typeface="Arial" charset="0"/>
                <a:cs typeface="Arial" charset="0"/>
              </a:rPr>
              <a:t>METODOLOGIA</a:t>
            </a:r>
          </a:p>
        </p:txBody>
      </p:sp>
      <p:pic>
        <p:nvPicPr>
          <p:cNvPr id="12292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15188" y="4357688"/>
            <a:ext cx="1500187" cy="2071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160463"/>
            <a:ext cx="8229600" cy="4429125"/>
          </a:xfrm>
        </p:spPr>
        <p:txBody>
          <a:bodyPr rtlCol="0">
            <a:normAutofit fontScale="92500"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ASPECTOS DA LOGÍSTICA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/>
              <a:t>Adotou-se o Caderno </a:t>
            </a:r>
            <a:r>
              <a:rPr lang="pt-BR" sz="2800" dirty="0"/>
              <a:t>de </a:t>
            </a:r>
            <a:r>
              <a:rPr lang="pt-BR" sz="2800" dirty="0" smtClean="0"/>
              <a:t>Atenção Básica </a:t>
            </a:r>
            <a:r>
              <a:rPr lang="pt-BR" sz="2800" dirty="0"/>
              <a:t>de </a:t>
            </a:r>
            <a:r>
              <a:rPr lang="pt-BR" sz="2800" dirty="0" smtClean="0"/>
              <a:t>Saúde </a:t>
            </a:r>
            <a:r>
              <a:rPr lang="pt-BR" sz="2800" dirty="0"/>
              <a:t>da </a:t>
            </a:r>
            <a:r>
              <a:rPr lang="pt-BR" sz="2800" dirty="0" smtClean="0"/>
              <a:t>Criança</a:t>
            </a:r>
            <a:r>
              <a:rPr lang="pt-BR" sz="2800" dirty="0"/>
              <a:t>: </a:t>
            </a:r>
            <a:r>
              <a:rPr lang="pt-BR" sz="2800" dirty="0" smtClean="0"/>
              <a:t>Crescimento </a:t>
            </a:r>
            <a:r>
              <a:rPr lang="pt-BR" sz="2800" dirty="0"/>
              <a:t>e </a:t>
            </a:r>
            <a:r>
              <a:rPr lang="pt-BR" sz="2800" dirty="0" smtClean="0"/>
              <a:t>Desenvolvimento </a:t>
            </a:r>
            <a:r>
              <a:rPr lang="pt-BR" sz="2800" dirty="0"/>
              <a:t>do </a:t>
            </a:r>
            <a:r>
              <a:rPr lang="pt-BR" sz="2800" dirty="0" smtClean="0"/>
              <a:t>Ministério </a:t>
            </a:r>
            <a:r>
              <a:rPr lang="pt-BR" sz="2800" dirty="0"/>
              <a:t>da </a:t>
            </a:r>
            <a:r>
              <a:rPr lang="pt-BR" sz="2800" dirty="0" smtClean="0"/>
              <a:t>Saúde</a:t>
            </a:r>
            <a:r>
              <a:rPr lang="pt-BR" sz="2800" dirty="0"/>
              <a:t>, </a:t>
            </a:r>
            <a:r>
              <a:rPr lang="pt-BR" sz="2800" dirty="0" smtClean="0"/>
              <a:t>2013</a:t>
            </a:r>
            <a:r>
              <a:rPr lang="pt-BR" sz="2800" dirty="0"/>
              <a:t> </a:t>
            </a:r>
            <a:r>
              <a:rPr lang="pt-BR" sz="2800" dirty="0" smtClean="0"/>
              <a:t>e os Protocolos </a:t>
            </a:r>
            <a:r>
              <a:rPr lang="pt-BR" sz="2800" dirty="0"/>
              <a:t>de </a:t>
            </a:r>
            <a:r>
              <a:rPr lang="pt-BR" sz="2800" dirty="0" smtClean="0"/>
              <a:t>Saúde </a:t>
            </a:r>
            <a:r>
              <a:rPr lang="pt-BR" sz="2800" dirty="0"/>
              <a:t>da </a:t>
            </a:r>
            <a:r>
              <a:rPr lang="pt-BR" sz="2800" dirty="0" smtClean="0"/>
              <a:t>Criança.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/>
              <a:t>Elaboração da </a:t>
            </a:r>
            <a:r>
              <a:rPr lang="pt-BR" sz="2800" dirty="0"/>
              <a:t>ficha espelho da </a:t>
            </a:r>
            <a:r>
              <a:rPr lang="pt-BR" sz="2800" dirty="0" smtClean="0"/>
              <a:t>criança e Calendário vacinal.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/>
              <a:t>Atualização de cadernetas da criança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/>
              <a:t>Médios de suporte para desenvolvimento de atividades (computador e </a:t>
            </a:r>
            <a:r>
              <a:rPr lang="pt-BR" sz="2800" dirty="0"/>
              <a:t>D</a:t>
            </a:r>
            <a:r>
              <a:rPr lang="pt-BR" sz="2800" dirty="0" smtClean="0"/>
              <a:t>ata Show)</a:t>
            </a:r>
            <a:endParaRPr lang="pt-BR" sz="2800" dirty="0"/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2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/>
          </a:p>
        </p:txBody>
      </p:sp>
      <p:sp>
        <p:nvSpPr>
          <p:cNvPr id="13315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/>
          <a:lstStyle/>
          <a:p>
            <a:pPr eaLnBrk="1" hangingPunct="1"/>
            <a:r>
              <a:rPr lang="pt-BR" sz="4000" b="1" smtClean="0">
                <a:latin typeface="Arial" charset="0"/>
                <a:cs typeface="Arial" charset="0"/>
              </a:rPr>
              <a:t>METODOLOGIA</a:t>
            </a:r>
          </a:p>
        </p:txBody>
      </p:sp>
      <p:pic>
        <p:nvPicPr>
          <p:cNvPr id="13316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00938" y="4929188"/>
            <a:ext cx="142875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1"/>
          <p:cNvSpPr>
            <a:spLocks noGrp="1"/>
          </p:cNvSpPr>
          <p:nvPr>
            <p:ph type="title"/>
          </p:nvPr>
        </p:nvSpPr>
        <p:spPr>
          <a:xfrm>
            <a:off x="457200" y="2573338"/>
            <a:ext cx="8229600" cy="1143000"/>
          </a:xfrm>
        </p:spPr>
        <p:txBody>
          <a:bodyPr/>
          <a:lstStyle/>
          <a:p>
            <a:pPr eaLnBrk="1" hangingPunct="1"/>
            <a:r>
              <a:rPr lang="pt-BR" smtClean="0"/>
              <a:t>OBJETIVOS, METAS E RESULTADOS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5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333375"/>
            <a:ext cx="8643937" cy="1851025"/>
          </a:xfrm>
        </p:spPr>
        <p:txBody>
          <a:bodyPr/>
          <a:lstStyle/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1: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do Programa de Saúde da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Criança.</a:t>
            </a:r>
            <a:endParaRPr lang="pt-BR" sz="2400" dirty="0">
              <a:latin typeface="Arial" pitchFamily="34" charset="0"/>
              <a:cs typeface="Arial" pitchFamily="34" charset="0"/>
            </a:endParaRP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1.1.: </a:t>
            </a:r>
            <a:r>
              <a:rPr lang="pt-BR" sz="2400" dirty="0">
                <a:latin typeface="Arial" pitchFamily="34" charset="0"/>
                <a:cs typeface="Arial" pitchFamily="34" charset="0"/>
              </a:rPr>
              <a:t>Ampliar a cobertura da atenção à saúde para 95% das crianças entre zero e 72 meses pertencentes à área de abrangência da unidade </a:t>
            </a:r>
            <a:r>
              <a:rPr lang="pt-BR" sz="2400" dirty="0" smtClean="0">
                <a:latin typeface="Arial" pitchFamily="34" charset="0"/>
                <a:cs typeface="Arial" pitchFamily="34" charset="0"/>
              </a:rPr>
              <a:t>saúde.</a:t>
            </a:r>
            <a:endParaRPr lang="pt-BR" sz="2400" dirty="0"/>
          </a:p>
          <a:p>
            <a:pPr marL="0" indent="0" algn="ctr" eaLnBrk="1" fontAlgn="auto" hangingPunct="1">
              <a:spcAft>
                <a:spcPts val="0"/>
              </a:spcAft>
              <a:buFont typeface="Arial" charset="0"/>
              <a:buNone/>
              <a:defRPr/>
            </a:pPr>
            <a:r>
              <a:rPr lang="pt-BR" sz="2000" b="1" dirty="0">
                <a:latin typeface="Arial" charset="0"/>
                <a:cs typeface="Arial" charset="0"/>
              </a:rPr>
              <a:t>Mês 1: </a:t>
            </a:r>
            <a:r>
              <a:rPr lang="pt-BR" sz="2000" b="1" dirty="0" smtClean="0">
                <a:latin typeface="Arial" charset="0"/>
                <a:cs typeface="Arial" charset="0"/>
              </a:rPr>
              <a:t>125 (35%); </a:t>
            </a:r>
            <a:r>
              <a:rPr lang="pt-BR" sz="2000" b="1" dirty="0">
                <a:latin typeface="Arial" charset="0"/>
                <a:cs typeface="Arial" charset="0"/>
              </a:rPr>
              <a:t>Mês 2: </a:t>
            </a:r>
            <a:r>
              <a:rPr lang="pt-BR" sz="2000" b="1" dirty="0" smtClean="0">
                <a:latin typeface="Arial" charset="0"/>
                <a:cs typeface="Arial" charset="0"/>
              </a:rPr>
              <a:t>254(71%); </a:t>
            </a:r>
            <a:r>
              <a:rPr lang="pt-BR" sz="2000" b="1" dirty="0">
                <a:latin typeface="Arial" charset="0"/>
                <a:cs typeface="Arial" charset="0"/>
              </a:rPr>
              <a:t>Mês 3: </a:t>
            </a:r>
            <a:r>
              <a:rPr lang="pt-BR" sz="2000" b="1" dirty="0" smtClean="0">
                <a:latin typeface="Arial" charset="0"/>
                <a:cs typeface="Arial" charset="0"/>
              </a:rPr>
              <a:t>357(100%)</a:t>
            </a:r>
            <a:endParaRPr lang="pt-BR" sz="2000" dirty="0"/>
          </a:p>
        </p:txBody>
      </p:sp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0" y="0"/>
            <a:ext cx="9144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pt-BR">
              <a:latin typeface="Arial" charset="0"/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0" y="30575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t-BR">
              <a:latin typeface="Arial" charset="0"/>
            </a:endParaRPr>
          </a:p>
        </p:txBody>
      </p:sp>
      <p:pic>
        <p:nvPicPr>
          <p:cNvPr id="15365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2588" y="2781300"/>
            <a:ext cx="5761037" cy="315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6" name="CaixaDeTexto 2"/>
          <p:cNvSpPr txBox="1">
            <a:spLocks noChangeArrowheads="1"/>
          </p:cNvSpPr>
          <p:nvPr/>
        </p:nvSpPr>
        <p:spPr bwMode="auto">
          <a:xfrm>
            <a:off x="1763713" y="5876925"/>
            <a:ext cx="5329237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Arial" charset="0"/>
              </a:rPr>
              <a:t>Figura 1 - Proporção de crianças entre zero e 72 meses inscritas no programa da unidade de saúde. Fonte: Planilha Final da Coleta de Dados. 2015.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333375"/>
            <a:ext cx="8643937" cy="1857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Objetivo 2: </a:t>
            </a:r>
            <a:r>
              <a:rPr lang="pt-BR" sz="2400" smtClean="0">
                <a:latin typeface="Arial" charset="0"/>
                <a:cs typeface="Arial" charset="0"/>
              </a:rPr>
              <a:t>Melhorar a qualidade do atendimento à criança</a:t>
            </a:r>
          </a:p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Meta 2.1. </a:t>
            </a:r>
            <a:r>
              <a:rPr lang="pt-BR" sz="2400" smtClean="0">
                <a:latin typeface="Arial" charset="0"/>
                <a:cs typeface="Arial" charset="0"/>
              </a:rPr>
              <a:t>Realizar a primeira consulta na primeira semana de vida para 100% das crianças cadastradas.</a:t>
            </a:r>
          </a:p>
          <a:p>
            <a:pPr eaLnBrk="1" hangingPunct="1"/>
            <a:endParaRPr lang="pt-BR" sz="2400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Mês 1: (55,2%); Mês 2: (57,1%); Mês 3: (68,6%)</a:t>
            </a:r>
            <a:endParaRPr lang="pt-BR" sz="2400" smtClean="0"/>
          </a:p>
          <a:p>
            <a:pPr algn="just" eaLnBrk="1" hangingPunct="1">
              <a:buFont typeface="Arial" charset="0"/>
              <a:buNone/>
            </a:pPr>
            <a:endParaRPr lang="pt-BR" sz="2400" smtClean="0"/>
          </a:p>
          <a:p>
            <a:pPr eaLnBrk="1" hangingPunct="1">
              <a:buFont typeface="Arial" charset="0"/>
              <a:buNone/>
            </a:pPr>
            <a:endParaRPr lang="pt-BR" smtClean="0"/>
          </a:p>
        </p:txBody>
      </p:sp>
      <p:pic>
        <p:nvPicPr>
          <p:cNvPr id="16387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2708275"/>
            <a:ext cx="57594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CaixaDeTexto 2"/>
          <p:cNvSpPr txBox="1">
            <a:spLocks noChangeArrowheads="1"/>
          </p:cNvSpPr>
          <p:nvPr/>
        </p:nvSpPr>
        <p:spPr bwMode="auto">
          <a:xfrm>
            <a:off x="1547813" y="5805488"/>
            <a:ext cx="611981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Arial" charset="0"/>
              </a:rPr>
              <a:t>Figura 2 - Proporção de crianças com primeira consulta na primeira semana de vida. Fonte: Planilha Final da Coleta 	de Dados. 2015.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1"/>
          <p:cNvSpPr>
            <a:spLocks noGrp="1"/>
          </p:cNvSpPr>
          <p:nvPr>
            <p:ph idx="1"/>
          </p:nvPr>
        </p:nvSpPr>
        <p:spPr>
          <a:xfrm>
            <a:off x="428625" y="404813"/>
            <a:ext cx="8229600" cy="1928812"/>
          </a:xfrm>
        </p:spPr>
        <p:txBody>
          <a:bodyPr/>
          <a:lstStyle/>
          <a:p>
            <a:pPr eaLnBrk="1" hangingPunct="1">
              <a:defRPr/>
            </a:pPr>
            <a:r>
              <a:rPr lang="pt-BR" b="1" dirty="0" smtClean="0"/>
              <a:t>Meta 2.2 </a:t>
            </a:r>
            <a:r>
              <a:rPr lang="pt-BR" dirty="0" smtClean="0"/>
              <a:t>Monitorar o crescimento em 100% das crianças.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t-BR" dirty="0" smtClean="0"/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400" b="1" dirty="0" smtClean="0">
                <a:latin typeface="Arial" charset="0"/>
                <a:cs typeface="Arial" charset="0"/>
              </a:rPr>
              <a:t>Mês 1: (72,8%); Mês 2: (73,6%); Mês 3: (68,6%)</a:t>
            </a:r>
            <a:endParaRPr lang="pt-BR" sz="2400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pt-BR" dirty="0" smtClean="0"/>
          </a:p>
          <a:p>
            <a:pPr marL="0" indent="0" eaLnBrk="1" hangingPunct="1">
              <a:buFont typeface="Arial" charset="0"/>
              <a:buNone/>
              <a:defRPr/>
            </a:pPr>
            <a:endParaRPr lang="pt-BR" dirty="0"/>
          </a:p>
        </p:txBody>
      </p:sp>
      <p:pic>
        <p:nvPicPr>
          <p:cNvPr id="17411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2636838"/>
            <a:ext cx="5578475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CaixaDeTexto 2"/>
          <p:cNvSpPr txBox="1">
            <a:spLocks noChangeArrowheads="1"/>
          </p:cNvSpPr>
          <p:nvPr/>
        </p:nvSpPr>
        <p:spPr bwMode="auto">
          <a:xfrm flipH="1">
            <a:off x="1947863" y="5981700"/>
            <a:ext cx="5394325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Arial" charset="0"/>
              </a:rPr>
              <a:t>Figura 3 - Proporção de crianças com monitoramento de crescimento. Fonte: Planilha Final da Coleta de Dados.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917575"/>
            <a:ext cx="8572500" cy="1071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000" b="1" smtClean="0">
                <a:latin typeface="Arial" charset="0"/>
                <a:cs typeface="Arial" charset="0"/>
              </a:rPr>
              <a:t>Meta 2.3. Monitorar 100% das crianças com déficit de peso</a:t>
            </a:r>
          </a:p>
          <a:p>
            <a:pPr eaLnBrk="1" hangingPunct="1">
              <a:buFont typeface="Arial" charset="0"/>
              <a:buNone/>
            </a:pPr>
            <a:endParaRPr lang="pt-BR" sz="2400" b="1" smtClean="0"/>
          </a:p>
          <a:p>
            <a:pPr algn="ctr" eaLnBrk="1" hangingPunct="1">
              <a:buFont typeface="Arial" charset="0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Mês 1: (100%); Mês 2: (100%); Mês 3: (100%)</a:t>
            </a:r>
            <a:endParaRPr lang="pt-BR" sz="2400" b="1" smtClean="0"/>
          </a:p>
          <a:p>
            <a:pPr eaLnBrk="1" hangingPunct="1">
              <a:buFont typeface="Arial" charset="0"/>
              <a:buNone/>
            </a:pPr>
            <a:endParaRPr lang="pt-BR" sz="2400" smtClean="0"/>
          </a:p>
          <a:p>
            <a:pPr eaLnBrk="1" hangingPunct="1">
              <a:buFont typeface="Arial" charset="0"/>
              <a:buNone/>
            </a:pPr>
            <a:endParaRPr lang="pt-BR" sz="2400" smtClean="0"/>
          </a:p>
          <a:p>
            <a:pPr eaLnBrk="1" hangingPunct="1">
              <a:buFont typeface="Arial" charset="0"/>
              <a:buNone/>
            </a:pPr>
            <a:endParaRPr lang="pt-BR" sz="2400" smtClean="0"/>
          </a:p>
        </p:txBody>
      </p:sp>
      <p:sp>
        <p:nvSpPr>
          <p:cNvPr id="18435" name="CaixaDeTexto 2"/>
          <p:cNvSpPr txBox="1">
            <a:spLocks noChangeArrowheads="1"/>
          </p:cNvSpPr>
          <p:nvPr/>
        </p:nvSpPr>
        <p:spPr bwMode="auto">
          <a:xfrm>
            <a:off x="395288" y="3500438"/>
            <a:ext cx="8064500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>
                <a:latin typeface="Arial" charset="0"/>
              </a:rPr>
              <a:t>Meta 2.4. Monitorar 100% das crianças com excesso de peso</a:t>
            </a:r>
          </a:p>
          <a:p>
            <a:pPr algn="ctr"/>
            <a:endParaRPr lang="pt-BR" sz="2400" b="1">
              <a:latin typeface="Arial" charset="0"/>
            </a:endParaRPr>
          </a:p>
          <a:p>
            <a:pPr algn="ctr"/>
            <a:r>
              <a:rPr lang="pt-BR" sz="2400" b="1">
                <a:latin typeface="Arial" charset="0"/>
              </a:rPr>
              <a:t>Mês 1: (100%); Mês 2: (100%); Mês 3: (100%)</a:t>
            </a:r>
          </a:p>
          <a:p>
            <a:endParaRPr lang="pt-BR" sz="2400">
              <a:latin typeface="Arial" charset="0"/>
            </a:endParaRP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ulo 1"/>
          <p:cNvSpPr>
            <a:spLocks noGrp="1"/>
          </p:cNvSpPr>
          <p:nvPr>
            <p:ph type="title"/>
          </p:nvPr>
        </p:nvSpPr>
        <p:spPr>
          <a:xfrm>
            <a:off x="457200" y="1422400"/>
            <a:ext cx="8229600" cy="1143000"/>
          </a:xfrm>
        </p:spPr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Meta 2.5. Monitorar o desenvolvimento em 100% das crianças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/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Mês 1: (72%); Mês 2: (72,8%); Mês 3: (100%)</a:t>
            </a:r>
            <a:r>
              <a:rPr lang="pt-BR" b="1" smtClean="0"/>
              <a:t/>
            </a:r>
            <a:br>
              <a:rPr lang="pt-BR" b="1" smtClean="0"/>
            </a:b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pic>
        <p:nvPicPr>
          <p:cNvPr id="19459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2484438"/>
            <a:ext cx="6500858" cy="308770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9460" name="CaixaDeTexto 2"/>
          <p:cNvSpPr txBox="1">
            <a:spLocks noChangeArrowheads="1"/>
          </p:cNvSpPr>
          <p:nvPr/>
        </p:nvSpPr>
        <p:spPr bwMode="auto">
          <a:xfrm>
            <a:off x="1785918" y="5572140"/>
            <a:ext cx="554513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 dirty="0">
                <a:latin typeface="Arial" charset="0"/>
              </a:rPr>
              <a:t>Figura 4 - Proporção de crianças com monitoramento de desenvolvimento. Fonte: 	Planilha Final da Coleta de Dados. 2015.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857250"/>
            <a:ext cx="8929687" cy="107156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endParaRPr lang="pt-BR" sz="2400" smtClean="0"/>
          </a:p>
          <a:p>
            <a:pPr eaLnBrk="1" hangingPunct="1">
              <a:buFont typeface="Arial" charset="0"/>
              <a:buNone/>
            </a:pPr>
            <a:endParaRPr lang="pt-BR" smtClean="0"/>
          </a:p>
        </p:txBody>
      </p:sp>
      <p:graphicFrame>
        <p:nvGraphicFramePr>
          <p:cNvPr id="5" name="Gráfico 4"/>
          <p:cNvGraphicFramePr/>
          <p:nvPr/>
        </p:nvGraphicFramePr>
        <p:xfrm>
          <a:off x="1071538" y="2285992"/>
          <a:ext cx="6858048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484" name="Título 1"/>
          <p:cNvSpPr>
            <a:spLocks noGrp="1"/>
          </p:cNvSpPr>
          <p:nvPr>
            <p:ph type="title"/>
          </p:nvPr>
        </p:nvSpPr>
        <p:spPr>
          <a:xfrm>
            <a:off x="457200" y="917575"/>
            <a:ext cx="8229600" cy="1143000"/>
          </a:xfrm>
        </p:spPr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Meta 2.6. Vacinar 100% das crianças de acordo com a idade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/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Mês 1: (94%); Mês 2: (97%); Mês 3: (100%)</a:t>
            </a:r>
            <a:r>
              <a:rPr lang="pt-BR" sz="2800" b="1" smtClean="0"/>
              <a:t/>
            </a:r>
            <a:br>
              <a:rPr lang="pt-BR" sz="2800" b="1" smtClean="0"/>
            </a:br>
            <a:endParaRPr lang="pt-BR" sz="2800" b="1" smtClean="0">
              <a:latin typeface="Arial" charset="0"/>
              <a:cs typeface="Arial" charset="0"/>
            </a:endParaRPr>
          </a:p>
        </p:txBody>
      </p:sp>
      <p:sp>
        <p:nvSpPr>
          <p:cNvPr id="20485" name="CaixaDeTexto 2"/>
          <p:cNvSpPr txBox="1">
            <a:spLocks noChangeArrowheads="1"/>
          </p:cNvSpPr>
          <p:nvPr/>
        </p:nvSpPr>
        <p:spPr bwMode="auto">
          <a:xfrm>
            <a:off x="1042988" y="5805488"/>
            <a:ext cx="676910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Arial" charset="0"/>
              </a:rPr>
              <a:t>Figura 5 - Proporção de crianças com vacinação em dia de acordo com a idade. Fonte: Planilha Final da Coleta de Dados. 2015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t-BR" sz="3600" b="1" smtClean="0">
                <a:latin typeface="Arial" charset="0"/>
                <a:cs typeface="Arial" charset="0"/>
              </a:rPr>
              <a:t>SAÚDE DA CRIANÇA</a:t>
            </a:r>
          </a:p>
        </p:txBody>
      </p:sp>
      <p:sp>
        <p:nvSpPr>
          <p:cNvPr id="3075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379538"/>
            <a:ext cx="8229600" cy="4857750"/>
          </a:xfrm>
        </p:spPr>
        <p:txBody>
          <a:bodyPr/>
          <a:lstStyle/>
          <a:p>
            <a:pPr algn="just" eaLnBrk="1" hangingPunct="1"/>
            <a:r>
              <a:rPr lang="pt-BR" smtClean="0"/>
              <a:t>Taxa de mortalidade infantil em queda no Brasil (13,82 por mil nascidos vivos – IBGE, 2013), mas...</a:t>
            </a:r>
          </a:p>
          <a:p>
            <a:pPr algn="just" eaLnBrk="1" hangingPunct="1"/>
            <a:r>
              <a:rPr lang="pt-BR" smtClean="0"/>
              <a:t>Grande número de mortes por causas evitáveis por ações dos serviços de saúde;</a:t>
            </a:r>
          </a:p>
          <a:p>
            <a:pPr algn="just" eaLnBrk="1" hangingPunct="1"/>
            <a:r>
              <a:rPr lang="pt-BR" smtClean="0"/>
              <a:t>Ações fragmentadas na rede;</a:t>
            </a:r>
          </a:p>
          <a:p>
            <a:pPr algn="just" eaLnBrk="1" hangingPunct="1"/>
            <a:r>
              <a:rPr lang="pt-BR" smtClean="0"/>
              <a:t>Falta de acompanhamento adequado das crianças em seus aspectos biopsicossociais.</a:t>
            </a:r>
          </a:p>
          <a:p>
            <a:pPr eaLnBrk="1" hangingPunct="1"/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620713"/>
            <a:ext cx="8572500" cy="1785937"/>
          </a:xfrm>
        </p:spPr>
        <p:txBody>
          <a:bodyPr/>
          <a:lstStyle/>
          <a:p>
            <a:pPr algn="just" eaLnBrk="1" hangingPunct="1">
              <a:buFont typeface="Arial" charset="0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    Meta 2.7. Realizar suplementação de ferro em 100% das crianças de 6 a 24 meses</a:t>
            </a:r>
          </a:p>
          <a:p>
            <a:pPr algn="ctr" eaLnBrk="1" hangingPunct="1">
              <a:buFont typeface="Arial" charset="0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/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Mês 1: (60%); Mês 2: (83%); Mês 3: (100%)</a:t>
            </a:r>
          </a:p>
          <a:p>
            <a:pPr algn="just" eaLnBrk="1" hangingPunct="1">
              <a:buFont typeface="Arial" charset="0"/>
              <a:buNone/>
            </a:pPr>
            <a:endParaRPr lang="pt-BR" sz="2400" smtClean="0"/>
          </a:p>
        </p:txBody>
      </p:sp>
      <p:graphicFrame>
        <p:nvGraphicFramePr>
          <p:cNvPr id="5" name="Gráfico 4"/>
          <p:cNvGraphicFramePr/>
          <p:nvPr/>
        </p:nvGraphicFramePr>
        <p:xfrm>
          <a:off x="1214414" y="2643182"/>
          <a:ext cx="6715172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508" name="CaixaDeTexto 2"/>
          <p:cNvSpPr txBox="1">
            <a:spLocks noChangeArrowheads="1"/>
          </p:cNvSpPr>
          <p:nvPr/>
        </p:nvSpPr>
        <p:spPr bwMode="auto">
          <a:xfrm>
            <a:off x="1258888" y="6021388"/>
            <a:ext cx="6481762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Arial" charset="0"/>
              </a:rPr>
              <a:t>Figura 6 - Proporção de crianças de 6 a 24 meses com suplementação de ferro. Fonte: Planilha Final da Coleta de Dados. 2015.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549275"/>
            <a:ext cx="8229600" cy="14287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400" smtClean="0"/>
              <a:t>    </a:t>
            </a:r>
            <a:r>
              <a:rPr lang="pt-BR" sz="2400" b="1" smtClean="0">
                <a:latin typeface="Arial" charset="0"/>
                <a:cs typeface="Arial" charset="0"/>
              </a:rPr>
              <a:t>Meta 2.8. Realizar triagem auditiva em 100% das crianças.</a:t>
            </a:r>
          </a:p>
          <a:p>
            <a:pPr eaLnBrk="1" hangingPunct="1">
              <a:buFont typeface="Arial" charset="0"/>
              <a:buNone/>
            </a:pPr>
            <a:endParaRPr lang="pt-BR" sz="2400" b="1" smtClean="0">
              <a:latin typeface="Arial" charset="0"/>
              <a:cs typeface="Arial" charset="0"/>
            </a:endParaRPr>
          </a:p>
          <a:p>
            <a:pPr algn="ctr" eaLnBrk="1" hangingPunct="1">
              <a:buFont typeface="Arial" charset="0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Mês 1: (48%); Mês 2: (50%); Mês 3: (70%)</a:t>
            </a:r>
          </a:p>
          <a:p>
            <a:pPr eaLnBrk="1" hangingPunct="1">
              <a:buFont typeface="Arial" charset="0"/>
              <a:buNone/>
            </a:pPr>
            <a:endParaRPr lang="pt-BR" sz="2400" smtClean="0"/>
          </a:p>
        </p:txBody>
      </p:sp>
      <p:graphicFrame>
        <p:nvGraphicFramePr>
          <p:cNvPr id="5" name="Gráfico 4"/>
          <p:cNvGraphicFramePr/>
          <p:nvPr/>
        </p:nvGraphicFramePr>
        <p:xfrm>
          <a:off x="1285852" y="2500306"/>
          <a:ext cx="6500858" cy="321471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2532" name="CaixaDeTexto 2"/>
          <p:cNvSpPr txBox="1">
            <a:spLocks noChangeArrowheads="1"/>
          </p:cNvSpPr>
          <p:nvPr/>
        </p:nvSpPr>
        <p:spPr bwMode="auto">
          <a:xfrm>
            <a:off x="1258888" y="5805488"/>
            <a:ext cx="6408737" cy="522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Arial" charset="0"/>
              </a:rPr>
              <a:t>Figura 7 - Proporção de crianças com triagem auditiva. Fonte: Planilha Final da Coleta de Dados. 2015.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ítulo 1"/>
          <p:cNvSpPr>
            <a:spLocks noGrp="1"/>
          </p:cNvSpPr>
          <p:nvPr>
            <p:ph type="title"/>
          </p:nvPr>
        </p:nvSpPr>
        <p:spPr>
          <a:xfrm>
            <a:off x="457200" y="2286000"/>
            <a:ext cx="8229600" cy="1143000"/>
          </a:xfrm>
        </p:spPr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Meta 2.9. Realizar teste do pezinho em 100% das crianças até 7 dias de vida. 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/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Mês 1: (100%); Mês 2: (100%); Mês 3: (100%)</a:t>
            </a:r>
            <a:r>
              <a:rPr lang="pt-BR" b="1" smtClean="0">
                <a:latin typeface="Arial" charset="0"/>
                <a:cs typeface="Arial" charset="0"/>
              </a:rPr>
              <a:t/>
            </a:r>
            <a:br>
              <a:rPr lang="pt-BR" b="1" smtClean="0">
                <a:latin typeface="Arial" charset="0"/>
                <a:cs typeface="Arial" charset="0"/>
              </a:rPr>
            </a:b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260350"/>
            <a:ext cx="8572500" cy="2714625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Meta 2.10. Realizar avaliação da necessidade de atendimento odontológico em 100% das crianças de 6 e 72 meses.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/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Mês 1: (59%); Mês 2: (75%); Mês 3: (100%)</a:t>
            </a:r>
          </a:p>
          <a:p>
            <a:pPr eaLnBrk="1" hangingPunct="1">
              <a:buFont typeface="Arial" charset="0"/>
              <a:buNone/>
            </a:pPr>
            <a:r>
              <a:rPr lang="pt-BR" smtClean="0"/>
              <a:t> </a:t>
            </a:r>
          </a:p>
        </p:txBody>
      </p:sp>
      <p:graphicFrame>
        <p:nvGraphicFramePr>
          <p:cNvPr id="5" name="Gráfico 4"/>
          <p:cNvGraphicFramePr/>
          <p:nvPr/>
        </p:nvGraphicFramePr>
        <p:xfrm>
          <a:off x="1187624" y="2420888"/>
          <a:ext cx="7215238" cy="37862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580" name="CaixaDeTexto 3"/>
          <p:cNvSpPr txBox="1">
            <a:spLocks noChangeArrowheads="1"/>
          </p:cNvSpPr>
          <p:nvPr/>
        </p:nvSpPr>
        <p:spPr bwMode="auto">
          <a:xfrm>
            <a:off x="1187450" y="6165850"/>
            <a:ext cx="7129463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Arial" charset="0"/>
              </a:rPr>
              <a:t>Figura 8 - Proporção de crianças de 6 e 72 meses com avaliação da necessidade de atendimento odontológico. Fonte: Planilha Final da Coleta de Dados. 2015.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260350"/>
            <a:ext cx="8229600" cy="235743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Meta 2.11. Realizar primeira consulta odontológica para 100% das crianças de 6 a 72 meses de idade moradoras da área de abrangência cadastradas na unidade de saúde.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/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Mês 1: (3,7%); Mês 2: (1,7%); Mês 3: (23,8%)</a:t>
            </a:r>
          </a:p>
          <a:p>
            <a:pPr eaLnBrk="1" hangingPunct="1">
              <a:buFont typeface="Arial" charset="0"/>
              <a:buNone/>
            </a:pPr>
            <a:endParaRPr lang="pt-BR" sz="2400" smtClean="0"/>
          </a:p>
          <a:p>
            <a:pPr eaLnBrk="1" hangingPunct="1">
              <a:buFont typeface="Arial" charset="0"/>
              <a:buNone/>
            </a:pPr>
            <a:endParaRPr lang="pt-BR" sz="2400" smtClean="0"/>
          </a:p>
        </p:txBody>
      </p:sp>
      <p:graphicFrame>
        <p:nvGraphicFramePr>
          <p:cNvPr id="5" name="Gráfico 4"/>
          <p:cNvGraphicFramePr/>
          <p:nvPr/>
        </p:nvGraphicFramePr>
        <p:xfrm>
          <a:off x="1187624" y="2708920"/>
          <a:ext cx="7286676" cy="335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5604" name="CaixaDeTexto 2"/>
          <p:cNvSpPr txBox="1">
            <a:spLocks noChangeArrowheads="1"/>
          </p:cNvSpPr>
          <p:nvPr/>
        </p:nvSpPr>
        <p:spPr bwMode="auto">
          <a:xfrm>
            <a:off x="1116013" y="6092825"/>
            <a:ext cx="7127875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Arial" charset="0"/>
              </a:rPr>
              <a:t>Figura 9 - Proporção de crianças de 6 a 72 meses com primeira consulta odontológica. Fonte: Planilha Final da Coleta de Dados. 2015.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784350"/>
            <a:ext cx="8229600" cy="1428750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Objetivo </a:t>
            </a:r>
            <a:r>
              <a:rPr lang="pt-BR" sz="2400" b="1" dirty="0">
                <a:latin typeface="Arial" pitchFamily="34" charset="0"/>
                <a:cs typeface="Arial" pitchFamily="34" charset="0"/>
              </a:rPr>
              <a:t>3: Melhorar a adesão ao programa de Saúde da Criança</a:t>
            </a:r>
          </a:p>
          <a:p>
            <a:pPr eaLnBrk="1" hangingPunct="1"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3.1. Fazer busca ativa de 100% das crianças faltosas às consultas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marL="0" indent="0" algn="ctr" eaLnBrk="1" hangingPunct="1">
              <a:buFont typeface="Arial" charset="0"/>
              <a:buNone/>
              <a:defRPr/>
            </a:pP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Mês 1: (100%); Mês 2: (100%); Mês 3: (100%)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t-BR" sz="2400" b="1" dirty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Arial" charset="0"/>
              <a:buNone/>
              <a:defRPr/>
            </a:pPr>
            <a:endParaRPr lang="pt-BR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ítulo 1"/>
          <p:cNvSpPr>
            <a:spLocks noGrp="1"/>
          </p:cNvSpPr>
          <p:nvPr>
            <p:ph type="title"/>
          </p:nvPr>
        </p:nvSpPr>
        <p:spPr>
          <a:xfrm>
            <a:off x="457200" y="1709738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latin typeface="Arial" charset="0"/>
                <a:cs typeface="Arial" charset="0"/>
              </a:rPr>
              <a:t>Objetivo 4: Melhorar o registro das informações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Meta 4.1. Manter registro na ficha espelho de saúde da criança/ vacinação de 100% das crianças que consultam no serviço. 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/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      Mês 1: (90%); Mês 2: (95%); Mês 3: (100%)</a:t>
            </a:r>
            <a:r>
              <a:rPr lang="pt-BR" b="1" smtClean="0">
                <a:latin typeface="Arial" charset="0"/>
                <a:cs typeface="Arial" charset="0"/>
              </a:rPr>
              <a:t/>
            </a:r>
            <a:br>
              <a:rPr lang="pt-BR" b="1" smtClean="0">
                <a:latin typeface="Arial" charset="0"/>
                <a:cs typeface="Arial" charset="0"/>
              </a:rPr>
            </a:b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pic>
        <p:nvPicPr>
          <p:cNvPr id="27651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852738"/>
            <a:ext cx="554513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2" name="CaixaDeTexto 2"/>
          <p:cNvSpPr txBox="1">
            <a:spLocks noChangeArrowheads="1"/>
          </p:cNvSpPr>
          <p:nvPr/>
        </p:nvSpPr>
        <p:spPr bwMode="auto">
          <a:xfrm>
            <a:off x="1835150" y="5776913"/>
            <a:ext cx="52578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Arial" charset="0"/>
              </a:rPr>
              <a:t>Figura 10 - Proporção de crianças com registro atualizado. Fonte: Planilha Final da Coleta de Dados. 2015.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88913"/>
            <a:ext cx="8229600" cy="2143125"/>
          </a:xfrm>
        </p:spPr>
        <p:txBody>
          <a:bodyPr/>
          <a:lstStyle/>
          <a:p>
            <a:pPr marL="0" indent="0" eaLnBrk="1" hangingPunct="1">
              <a:buFont typeface="Arial" charset="0"/>
              <a:buNone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Objetivo 5: Mapear as crianças de risco pertencentes à área de abrangência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Meta 5.1. Realizar avaliação de risco em 100% das crianças cadastradas no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programa.</a:t>
            </a:r>
          </a:p>
          <a:p>
            <a:pPr marL="0" indent="0" eaLnBrk="1" hangingPunct="1">
              <a:buFont typeface="Arial" charset="0"/>
              <a:buNone/>
              <a:defRPr/>
            </a:pPr>
            <a:r>
              <a:rPr lang="pt-BR" sz="2400" b="1" dirty="0">
                <a:latin typeface="Arial" pitchFamily="34" charset="0"/>
                <a:cs typeface="Arial" pitchFamily="34" charset="0"/>
              </a:rPr>
              <a:t> </a:t>
            </a:r>
            <a:r>
              <a:rPr lang="pt-BR" sz="2400" b="1" dirty="0" smtClean="0">
                <a:latin typeface="Arial" pitchFamily="34" charset="0"/>
                <a:cs typeface="Arial" pitchFamily="34" charset="0"/>
              </a:rPr>
              <a:t>          Mês 1: (97,6%); Mês 2: (98,8%); Mês 3: (100%)</a:t>
            </a:r>
          </a:p>
          <a:p>
            <a:pPr eaLnBrk="1" hangingPunct="1">
              <a:defRPr/>
            </a:pPr>
            <a:endParaRPr lang="pt-BR" sz="2400" dirty="0"/>
          </a:p>
          <a:p>
            <a:pPr eaLnBrk="1" hangingPunct="1">
              <a:buFont typeface="Arial" charset="0"/>
              <a:buNone/>
              <a:defRPr/>
            </a:pPr>
            <a:endParaRPr lang="pt-BR" sz="2400" dirty="0" smtClean="0"/>
          </a:p>
          <a:p>
            <a:pPr eaLnBrk="1" hangingPunct="1">
              <a:buFont typeface="Arial" charset="0"/>
              <a:buNone/>
              <a:defRPr/>
            </a:pPr>
            <a:endParaRPr lang="pt-BR" dirty="0" smtClean="0"/>
          </a:p>
        </p:txBody>
      </p:sp>
      <p:graphicFrame>
        <p:nvGraphicFramePr>
          <p:cNvPr id="5" name="Gráfico 4"/>
          <p:cNvGraphicFramePr/>
          <p:nvPr/>
        </p:nvGraphicFramePr>
        <p:xfrm>
          <a:off x="1115616" y="2348880"/>
          <a:ext cx="7429552" cy="371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8676" name="CaixaDeTexto 2"/>
          <p:cNvSpPr txBox="1">
            <a:spLocks noChangeArrowheads="1"/>
          </p:cNvSpPr>
          <p:nvPr/>
        </p:nvSpPr>
        <p:spPr bwMode="auto">
          <a:xfrm>
            <a:off x="1187450" y="6092825"/>
            <a:ext cx="7272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Arial" charset="0"/>
              </a:rPr>
              <a:t>Figura 11 -  Proporção de crianças com avaliação de risco. Fonte: Planilha Final da Coleta de Dados. 2015.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143000"/>
            <a:ext cx="8229600" cy="2000250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400" smtClean="0"/>
              <a:t>     </a:t>
            </a:r>
          </a:p>
        </p:txBody>
      </p:sp>
      <p:sp>
        <p:nvSpPr>
          <p:cNvPr id="29699" name="Título 1"/>
          <p:cNvSpPr>
            <a:spLocks noGrp="1"/>
          </p:cNvSpPr>
          <p:nvPr>
            <p:ph type="title"/>
          </p:nvPr>
        </p:nvSpPr>
        <p:spPr>
          <a:xfrm>
            <a:off x="457200" y="2790825"/>
            <a:ext cx="8229600" cy="1143000"/>
          </a:xfrm>
        </p:spPr>
        <p:txBody>
          <a:bodyPr/>
          <a:lstStyle/>
          <a:p>
            <a:pPr algn="l" eaLnBrk="1" hangingPunct="1"/>
            <a:r>
              <a:rPr lang="pt-BR" sz="2400" b="1" smtClean="0">
                <a:latin typeface="Arial" charset="0"/>
                <a:cs typeface="Arial" charset="0"/>
              </a:rPr>
              <a:t>Objetivo 6: Promover a saúde das crianças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 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Meta 6.1. Dar orientações para prevenir acidentes na infância em 100% das consultas de saúde da criança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/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      Mês 1: (100%); Mês 2: (100%); Mês 3: (100%)</a:t>
            </a: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ulo 1"/>
          <p:cNvSpPr>
            <a:spLocks noGrp="1"/>
          </p:cNvSpPr>
          <p:nvPr>
            <p:ph type="title"/>
          </p:nvPr>
        </p:nvSpPr>
        <p:spPr>
          <a:xfrm>
            <a:off x="457200" y="1206500"/>
            <a:ext cx="8229600" cy="1143000"/>
          </a:xfrm>
        </p:spPr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Meta 6.2. Colocar 100% das crianças para mamar durante a primeira consulta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/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Mês 1: (100%); Mês 2: (98,8%); Mês 3: (99,2%)</a:t>
            </a:r>
            <a:r>
              <a:rPr lang="pt-BR" b="1" smtClean="0">
                <a:latin typeface="Arial" charset="0"/>
                <a:cs typeface="Arial" charset="0"/>
              </a:rPr>
              <a:t/>
            </a:r>
            <a:br>
              <a:rPr lang="pt-BR" b="1" smtClean="0">
                <a:latin typeface="Arial" charset="0"/>
                <a:cs typeface="Arial" charset="0"/>
              </a:rPr>
            </a:br>
            <a:r>
              <a:rPr lang="pt-BR" smtClean="0"/>
              <a:t/>
            </a:r>
            <a:br>
              <a:rPr lang="pt-BR" smtClean="0"/>
            </a:br>
            <a:endParaRPr lang="pt-BR" smtClean="0"/>
          </a:p>
        </p:txBody>
      </p:sp>
      <p:pic>
        <p:nvPicPr>
          <p:cNvPr id="30723" name="Gráfico 1"/>
          <p:cNvPicPr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3050" y="2276475"/>
            <a:ext cx="5765800" cy="331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CaixaDeTexto 2"/>
          <p:cNvSpPr txBox="1">
            <a:spLocks noChangeArrowheads="1"/>
          </p:cNvSpPr>
          <p:nvPr/>
        </p:nvSpPr>
        <p:spPr bwMode="auto">
          <a:xfrm>
            <a:off x="1543050" y="5589588"/>
            <a:ext cx="554990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1000">
                <a:latin typeface="Arial" charset="0"/>
              </a:rPr>
              <a:t>Figura 12 -  Proporção de crianças colocadas para mamar durante a primeira consulta. Fonte: Planilha Final da Coleta de Dados. 2015.</a:t>
            </a:r>
          </a:p>
          <a:p>
            <a:endParaRPr lang="pt-B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545013"/>
            <a:ext cx="1908175" cy="2312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620713"/>
            <a:ext cx="8229600" cy="552291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É IMPORTANTE...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+mj-lt"/>
                <a:cs typeface="Aharoni" pitchFamily="2" charset="-79"/>
              </a:rPr>
              <a:t>Ampliação da cobertura da atenção de saúde;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+mj-lt"/>
                <a:cs typeface="Aharoni" pitchFamily="2" charset="-79"/>
              </a:rPr>
              <a:t>Organizar a assistência;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+mj-lt"/>
                <a:cs typeface="Aharoni" pitchFamily="2" charset="-79"/>
              </a:rPr>
              <a:t>Realizar um acompanhamento programado do crescimento e desenvolvimento das crianças;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+mj-lt"/>
                <a:cs typeface="Aharoni" pitchFamily="2" charset="-79"/>
              </a:rPr>
              <a:t>Promover atualização da vacinação;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+mj-lt"/>
                <a:cs typeface="Aharoni" pitchFamily="2" charset="-79"/>
              </a:rPr>
              <a:t>Realizar avaliação de risco;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+mj-lt"/>
                <a:cs typeface="Aharoni" pitchFamily="2" charset="-79"/>
              </a:rPr>
              <a:t>Promover orientação alimentar, estimulo ao aleitamento materno e saúde bucal.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2800" dirty="0" smtClean="0">
              <a:latin typeface="+mj-lt"/>
              <a:cs typeface="Aharoni" pitchFamily="2" charset="-79"/>
            </a:endParaRPr>
          </a:p>
          <a:p>
            <a:pPr marL="0" indent="0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800" dirty="0"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ítulo 1"/>
          <p:cNvSpPr>
            <a:spLocks noGrp="1"/>
          </p:cNvSpPr>
          <p:nvPr>
            <p:ph type="title"/>
          </p:nvPr>
        </p:nvSpPr>
        <p:spPr>
          <a:xfrm>
            <a:off x="755650" y="981075"/>
            <a:ext cx="7993063" cy="1143000"/>
          </a:xfrm>
        </p:spPr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Meta 6.3. Fornecer orientações nutricionais de acordo com a faixa etária para 100% das crianças;</a:t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/>
            </a:r>
            <a:br>
              <a:rPr lang="pt-BR" sz="2400" b="1" smtClean="0">
                <a:latin typeface="Arial" charset="0"/>
                <a:cs typeface="Arial" charset="0"/>
              </a:rPr>
            </a:br>
            <a:r>
              <a:rPr lang="pt-BR" sz="2400" b="1" smtClean="0">
                <a:latin typeface="Arial" charset="0"/>
                <a:cs typeface="Arial" charset="0"/>
              </a:rPr>
              <a:t>Mês 1: (100%); Mês 2: (100%); Mês 3: (100%)</a:t>
            </a:r>
          </a:p>
        </p:txBody>
      </p:sp>
      <p:sp>
        <p:nvSpPr>
          <p:cNvPr id="31747" name="CaixaDeTexto 2"/>
          <p:cNvSpPr txBox="1">
            <a:spLocks noChangeArrowheads="1"/>
          </p:cNvSpPr>
          <p:nvPr/>
        </p:nvSpPr>
        <p:spPr bwMode="auto">
          <a:xfrm>
            <a:off x="1042988" y="3573463"/>
            <a:ext cx="7561262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400" b="1">
                <a:latin typeface="Arial" charset="0"/>
              </a:rPr>
              <a:t>Meta 6.4. Fornecer orientações sobre higiene 	bucal para 100% das crianças de acordo 	com a faixa etária.</a:t>
            </a:r>
            <a:br>
              <a:rPr lang="pt-BR" sz="2400" b="1">
                <a:latin typeface="Arial" charset="0"/>
              </a:rPr>
            </a:br>
            <a:r>
              <a:rPr lang="pt-BR" sz="2400" b="1">
                <a:latin typeface="Arial" charset="0"/>
              </a:rPr>
              <a:t/>
            </a:r>
            <a:br>
              <a:rPr lang="pt-BR" sz="2400" b="1">
                <a:latin typeface="Arial" charset="0"/>
              </a:rPr>
            </a:br>
            <a:r>
              <a:rPr lang="pt-BR" sz="2400" b="1">
                <a:latin typeface="Arial" charset="0"/>
              </a:rPr>
              <a:t>      Mês 1: (100%); Mês 2: (100%); Mês 3: (100%)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87"/>
          </a:xfrm>
        </p:spPr>
        <p:txBody>
          <a:bodyPr/>
          <a:lstStyle/>
          <a:p>
            <a:pPr eaLnBrk="1" hangingPunct="1"/>
            <a:r>
              <a:rPr lang="pt-BR" sz="3600" b="1" smtClean="0">
                <a:latin typeface="Arial" charset="0"/>
                <a:cs typeface="Arial" charset="0"/>
              </a:rPr>
              <a:t>DISCUSSÃO</a:t>
            </a:r>
          </a:p>
        </p:txBody>
      </p:sp>
      <p:sp>
        <p:nvSpPr>
          <p:cNvPr id="31747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981075"/>
            <a:ext cx="8329612" cy="2714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Ampliação da cobertura da atenção das crianças;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Melhoria da qualidade dos registros;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Qualificação da assistência enquanto ao seguimento e acompanhamento das crianças.</a:t>
            </a:r>
          </a:p>
          <a:p>
            <a:pPr eaLnBrk="1" hangingPunct="1">
              <a:buFont typeface="Arial" charset="0"/>
              <a:buNone/>
              <a:defRPr/>
            </a:pPr>
            <a:r>
              <a:rPr lang="pt-BR" sz="2400" dirty="0" smtClean="0"/>
              <a:t> </a:t>
            </a:r>
          </a:p>
        </p:txBody>
      </p:sp>
      <p:pic>
        <p:nvPicPr>
          <p:cNvPr id="32772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70750" y="4365625"/>
            <a:ext cx="1838325" cy="2339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5825" y="4652963"/>
            <a:ext cx="1908175" cy="2138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298575"/>
            <a:ext cx="8229600" cy="3786188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pt-BR" u="sng" smtClean="0"/>
              <a:t>Impactos positivos para a equipe: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2800" smtClean="0"/>
              <a:t>Definição de lideranças;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2800" smtClean="0"/>
              <a:t>Capacitação e aquisição de novos conhecimentos;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2800" smtClean="0"/>
              <a:t>Ganhos na organização dos processos de trabalho;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2800" smtClean="0"/>
              <a:t>Melhora na qualidade e integralidade da atenção à saúde da criança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2800" smtClean="0"/>
              <a:t>Maior credibilidade por parte da comunidade.</a:t>
            </a:r>
          </a:p>
          <a:p>
            <a:pPr eaLnBrk="1" hangingPunct="1">
              <a:buFont typeface="Wingdings" pitchFamily="2" charset="2"/>
              <a:buChar char="§"/>
            </a:pPr>
            <a:endParaRPr lang="pt-BR" sz="2800" smtClean="0"/>
          </a:p>
          <a:p>
            <a:pPr eaLnBrk="1" hangingPunct="1">
              <a:buFont typeface="Arial" charset="0"/>
              <a:buNone/>
            </a:pPr>
            <a:endParaRPr lang="pt-BR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750" y="4643438"/>
            <a:ext cx="2000250" cy="2214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188" y="857233"/>
            <a:ext cx="8358187" cy="5643602"/>
          </a:xfrm>
        </p:spPr>
        <p:txBody>
          <a:bodyPr rtlCol="0">
            <a:normAutofit fontScale="92500" lnSpcReduction="10000"/>
          </a:bodyPr>
          <a:lstStyle/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600" u="sng" dirty="0" smtClean="0">
                <a:latin typeface="Arial" pitchFamily="34" charset="0"/>
                <a:cs typeface="Arial" pitchFamily="34" charset="0"/>
              </a:rPr>
              <a:t>Impactos positivos sobre o serviço:</a:t>
            </a: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Reorganização dos atendimentos que permitiu que as consultas fluíssem adequadamente;</a:t>
            </a:r>
          </a:p>
          <a:p>
            <a:pPr algn="just" eaLnBrk="1" fontAlgn="auto" hangingPunct="1">
              <a:spcAft>
                <a:spcPts val="0"/>
              </a:spcAft>
              <a:buNone/>
              <a:defRPr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Incorporação da estrutura à rotina de atendimento da unidade;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Melhoria nos registros  e aplicação em outros grupos específicos de pacientes;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2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Incorporação da avaliação de risco à rotina de atendimento da população em geral;</a:t>
            </a:r>
          </a:p>
          <a:p>
            <a:pPr marL="0" indent="0" algn="just" eaLnBrk="1" fontAlgn="auto" hangingPunct="1">
              <a:spcAft>
                <a:spcPts val="0"/>
              </a:spcAft>
              <a:buFont typeface="Arial" charset="0"/>
              <a:buNone/>
              <a:defRPr/>
            </a:pPr>
            <a:endParaRPr lang="pt-BR" sz="2600" dirty="0" smtClean="0">
              <a:latin typeface="Arial" pitchFamily="34" charset="0"/>
              <a:cs typeface="Arial" pitchFamily="34" charset="0"/>
            </a:endParaRPr>
          </a:p>
          <a:p>
            <a:pPr algn="just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pt-BR" sz="2600" dirty="0" smtClean="0">
                <a:latin typeface="Arial" pitchFamily="34" charset="0"/>
                <a:cs typeface="Arial" pitchFamily="34" charset="0"/>
              </a:rPr>
              <a:t>Avaliação do paciente como ser biopsicossocial.</a:t>
            </a:r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u="sng" dirty="0" smtClean="0"/>
          </a:p>
          <a:p>
            <a:pPr algn="just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296988"/>
            <a:ext cx="8229600" cy="35718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pt-BR" u="sng" smtClean="0">
                <a:latin typeface="Arial" charset="0"/>
                <a:cs typeface="Arial" charset="0"/>
              </a:rPr>
              <a:t>Impactos positivos na Comunidade: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2800" smtClean="0">
                <a:latin typeface="Arial" charset="0"/>
                <a:cs typeface="Arial" charset="0"/>
              </a:rPr>
              <a:t>Comprometimento das lideranças da comunidade;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2800" smtClean="0">
                <a:latin typeface="Arial" charset="0"/>
                <a:cs typeface="Arial" charset="0"/>
              </a:rPr>
              <a:t>Ganho em conhecimento sobre saúde 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2800" smtClean="0">
                <a:latin typeface="Arial" charset="0"/>
                <a:cs typeface="Arial" charset="0"/>
              </a:rPr>
              <a:t>Redução do número de faltosos, a assistência espontânea à consulta;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pt-BR" sz="2800" smtClean="0">
                <a:latin typeface="Arial" charset="0"/>
                <a:cs typeface="Arial" charset="0"/>
              </a:rPr>
              <a:t> Melhora no acompanhamento das crianças.</a:t>
            </a:r>
          </a:p>
          <a:p>
            <a:pPr eaLnBrk="1" hangingPunct="1">
              <a:buFont typeface="Wingdings" pitchFamily="2" charset="2"/>
              <a:buChar char="§"/>
            </a:pPr>
            <a:endParaRPr lang="pt-BR" sz="2800" u="sng" smtClean="0"/>
          </a:p>
          <a:p>
            <a:pPr eaLnBrk="1" hangingPunct="1">
              <a:buFont typeface="Arial" charset="0"/>
              <a:buNone/>
            </a:pPr>
            <a:endParaRPr lang="pt-BR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9925" y="4452938"/>
            <a:ext cx="1962150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1000125"/>
            <a:ext cx="8643938" cy="357187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</a:pPr>
            <a:r>
              <a:rPr lang="pt-BR" smtClean="0"/>
              <a:t>Continuidade da Intervenção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pt-BR" sz="2800" smtClean="0"/>
              <a:t>Continuação do acompanhamento mensal das crianças.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pt-BR" sz="2800" smtClean="0"/>
              <a:t>Ajustes na planilha de coleta de dados</a:t>
            </a:r>
          </a:p>
          <a:p>
            <a:pPr algn="just" eaLnBrk="1" hangingPunct="1">
              <a:buFont typeface="Wingdings" pitchFamily="2" charset="2"/>
              <a:buChar char="§"/>
            </a:pPr>
            <a:r>
              <a:rPr lang="pt-BR" sz="2800" smtClean="0"/>
              <a:t>Incorporação de outros aspectos  que permitam avaliar o processo saúde-doença das crianças, como as condições higiênico-epidemiológicas e socioeconômicas do entorno </a:t>
            </a:r>
          </a:p>
          <a:p>
            <a:pPr algn="just" eaLnBrk="1" hangingPunct="1">
              <a:buFont typeface="Arial" charset="0"/>
              <a:buNone/>
            </a:pPr>
            <a:endParaRPr lang="pt-BR" sz="2800" smtClean="0"/>
          </a:p>
        </p:txBody>
      </p:sp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5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pt-BR" b="1" dirty="0" smtClean="0">
                <a:latin typeface="Arial" pitchFamily="34" charset="0"/>
                <a:cs typeface="Arial" pitchFamily="34" charset="0"/>
              </a:rPr>
              <a:t>DISCUSSÃO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8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00813" y="4071938"/>
            <a:ext cx="22860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26288" y="4746625"/>
            <a:ext cx="18383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1" name="Título 1"/>
          <p:cNvSpPr>
            <a:spLocks noGrp="1"/>
          </p:cNvSpPr>
          <p:nvPr>
            <p:ph type="title"/>
          </p:nvPr>
        </p:nvSpPr>
        <p:spPr>
          <a:xfrm>
            <a:off x="428625" y="112713"/>
            <a:ext cx="8229600" cy="1012825"/>
          </a:xfrm>
        </p:spPr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REFLEXÃO CRÍTICA SOBRE O PROCESSO PESSOAL DE APRENDIZAGEM</a:t>
            </a:r>
          </a:p>
        </p:txBody>
      </p:sp>
      <p:sp>
        <p:nvSpPr>
          <p:cNvPr id="37892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230313"/>
            <a:ext cx="8715375" cy="4286250"/>
          </a:xfrm>
        </p:spPr>
        <p:txBody>
          <a:bodyPr/>
          <a:lstStyle/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Superação das expectativas iniciais;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Ganho de conhecimentos sobre a historia da criação do SUS no Brasil;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Atualização sobre doenças através das praticas clínicas;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 Possibilitou implementar um projeto de intervenção fornecendo um espaço para um melhor intercambio com na comunidade;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Permitiu traspassar os limites da consulta para estudar condições epidemiológicas, socioculturais e estilos de vida;</a:t>
            </a:r>
          </a:p>
          <a:p>
            <a:pPr algn="just" eaLnBrk="1" hangingPunct="1">
              <a:buFont typeface="Wingdings" pitchFamily="2" charset="2"/>
              <a:buChar char="ü"/>
            </a:pPr>
            <a:r>
              <a:rPr lang="pt-BR" sz="2400" smtClean="0">
                <a:latin typeface="Arial" charset="0"/>
                <a:cs typeface="Arial" charset="0"/>
              </a:rPr>
              <a:t>Melhora da língua portuguesa.</a:t>
            </a:r>
          </a:p>
          <a:p>
            <a:pPr algn="just" eaLnBrk="1" hangingPunct="1">
              <a:buFont typeface="Arial" charset="0"/>
              <a:buNone/>
            </a:pPr>
            <a:endParaRPr lang="pt-BR" sz="2400" smtClean="0"/>
          </a:p>
          <a:p>
            <a:pPr eaLnBrk="1" hangingPunct="1">
              <a:buFont typeface="Arial" charset="0"/>
              <a:buNone/>
            </a:pPr>
            <a:endParaRPr lang="pt-BR" sz="2400" smtClean="0"/>
          </a:p>
          <a:p>
            <a:pPr eaLnBrk="1" hangingPunct="1">
              <a:buFont typeface="Arial" charset="0"/>
              <a:buNone/>
            </a:pPr>
            <a:endParaRPr lang="pt-BR" sz="2400" smtClean="0"/>
          </a:p>
          <a:p>
            <a:pPr eaLnBrk="1" hangingPunct="1">
              <a:buFont typeface="Arial" charset="0"/>
              <a:buNone/>
            </a:pPr>
            <a:endParaRPr lang="pt-BR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Espaço Reservado para Conteúdo 2"/>
          <p:cNvSpPr>
            <a:spLocks noGrp="1"/>
          </p:cNvSpPr>
          <p:nvPr>
            <p:ph idx="1"/>
          </p:nvPr>
        </p:nvSpPr>
        <p:spPr>
          <a:xfrm>
            <a:off x="214313" y="1597025"/>
            <a:ext cx="8715375" cy="5000625"/>
          </a:xfrm>
        </p:spPr>
        <p:txBody>
          <a:bodyPr/>
          <a:lstStyle/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Possibilitou o intercambio com outros profissionais da saúde tanto nacionais como estrangeiros;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Superação das dificuldades do dia a dia;</a:t>
            </a:r>
          </a:p>
          <a:p>
            <a:pPr marL="0" indent="0" eaLnBrk="1" hangingPunct="1">
              <a:buFont typeface="Arial" charset="0"/>
              <a:buNone/>
              <a:defRPr/>
            </a:pP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Desafio a prosseguir com outras intervenções na comunidade;</a:t>
            </a:r>
          </a:p>
          <a:p>
            <a:pPr eaLnBrk="1" hangingPunct="1"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Desenvolvimento profissional e pessoal.</a:t>
            </a:r>
          </a:p>
          <a:p>
            <a:pPr algn="just" eaLnBrk="1" hangingPunct="1">
              <a:buFont typeface="Arial" charset="0"/>
              <a:buNone/>
              <a:defRPr/>
            </a:pPr>
            <a:endParaRPr lang="pt-BR" sz="2400" dirty="0" smtClean="0"/>
          </a:p>
        </p:txBody>
      </p:sp>
      <p:sp>
        <p:nvSpPr>
          <p:cNvPr id="38915" name="Título 1"/>
          <p:cNvSpPr>
            <a:spLocks noGrp="1"/>
          </p:cNvSpPr>
          <p:nvPr>
            <p:ph type="title"/>
          </p:nvPr>
        </p:nvSpPr>
        <p:spPr>
          <a:xfrm>
            <a:off x="428625" y="0"/>
            <a:ext cx="8229600" cy="1143000"/>
          </a:xfrm>
        </p:spPr>
        <p:txBody>
          <a:bodyPr/>
          <a:lstStyle/>
          <a:p>
            <a:pPr eaLnBrk="1" hangingPunct="1"/>
            <a:r>
              <a:rPr lang="pt-BR" sz="2400" b="1" smtClean="0">
                <a:latin typeface="Arial" charset="0"/>
                <a:cs typeface="Arial" charset="0"/>
              </a:rPr>
              <a:t>REFLEXÃO CRÍTICA SOBRE O PROCESSO PESSOAL DE APRENDIZAGEM</a:t>
            </a:r>
          </a:p>
        </p:txBody>
      </p:sp>
      <p:pic>
        <p:nvPicPr>
          <p:cNvPr id="38916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43775" y="4827588"/>
            <a:ext cx="1765300" cy="198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7" descr="C:\Users\ROXANA\Pictures\fotos de trabajo\consulta\20150310_091754 - Có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4000500"/>
            <a:ext cx="2214562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39" name="Picture 9" descr="C:\Users\ROXANA\Pictures\fotos de trabajo\consulta\20140407_101239 - Có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71688" y="4214813"/>
            <a:ext cx="2571750" cy="264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3" descr="C:\Users\ROXANA\Pictures\fotos de trabajo\consulta\20150302_082844 - Cóp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15000" y="0"/>
            <a:ext cx="3429000" cy="4562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2" descr="C:\Users\ROXANA\Pictures\fotos de trabajo\consulta\20150226_0842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3071813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4" descr="C:\Users\ROXANA\Pictures\fotos de trabajo\consulta\20150302_083700 - Cópi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63" y="0"/>
            <a:ext cx="3228975" cy="459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2500298" y="0"/>
            <a:ext cx="4286280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Puericulturas</a:t>
            </a:r>
          </a:p>
        </p:txBody>
      </p:sp>
      <p:pic>
        <p:nvPicPr>
          <p:cNvPr id="39944" name="Picture 6" descr="C:\Users\ROXANA\Pictures\fotos de trabajo\20150414_110917 - Cópia (2)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786563" y="4000500"/>
            <a:ext cx="2357437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5" name="Picture 8" descr="C:\Users\ROXANA\Pictures\fotos de trabajo\consulta\IMG-20150217-WA0004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0" y="4000500"/>
            <a:ext cx="2214563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5" descr="C:\Users\ROXANA\Pictures\fotos de trabajo\visitas domiciliares\20150327_095924 - Có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0"/>
            <a:ext cx="2571750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3" name="Picture 4" descr="C:\Users\ROXANA\Pictures\fotos de trabajo\consulta\20150327_095454 - Có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3417888" cy="5214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4" name="Picture 2" descr="C:\Users\ROXANA\Pictures\fotos de trabajo\20150417_084915 - Cópia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0688" y="1428750"/>
            <a:ext cx="36433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5" name="Picture 6" descr="C:\Users\ROXANA\Pictures\fotos de trabajo\20150417_084634 - Cópi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714750"/>
            <a:ext cx="2500313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6" name="Picture 3" descr="C:\Users\ROXANA\Pictures\fotos de trabajo\consulta\20150327_093617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28875" y="2357438"/>
            <a:ext cx="3286125" cy="4500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7" name="Picture 5" descr="C:\Users\ROXANA\Pictures\fotos de trabajo\visitas domiciliares\20150327_095924 - Có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71813" y="0"/>
            <a:ext cx="2643187" cy="3786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68" name="Picture 7" descr="C:\Users\ROXANA\Pictures\fotos de trabajo\visitas domiciliares\IMG-20150322-WA0006 - Cópia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072313" y="0"/>
            <a:ext cx="20716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1000100" y="0"/>
            <a:ext cx="7175573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Visitas Domiciliares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711700"/>
            <a:ext cx="1762125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30213" y="476250"/>
            <a:ext cx="7526337" cy="5303838"/>
          </a:xfrm>
        </p:spPr>
        <p:txBody>
          <a:bodyPr rtlCol="0">
            <a:normAutofit fontScale="850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3800" b="1" dirty="0" smtClean="0">
                <a:latin typeface="Arial" pitchFamily="34" charset="0"/>
                <a:cs typeface="Arial" pitchFamily="34" charset="0"/>
              </a:rPr>
              <a:t>   RIO BRANCO/AC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38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357.194 habitantes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58 Unidades Básicas de Saúde (UBS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 com suas respectivas Equipes de Saúde Familiar (ESF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>
                <a:latin typeface="Arial" pitchFamily="34" charset="0"/>
                <a:cs typeface="Arial" pitchFamily="34" charset="0"/>
              </a:rPr>
              <a:t>13 Unidades Básicas Tradicionais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2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Núcleos de Apoio à Saúde da Família (NASF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Centro de Especialidade em Odontologia (CEO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Hospital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de Saúde Mental (HOSMAC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Hospital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Geral de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Clínicas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Hospital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Infantil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Maternidade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2800" dirty="0" smtClean="0">
              <a:latin typeface="+mj-lt"/>
              <a:cs typeface="Aharoni" pitchFamily="2" charset="-79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dirty="0" smtClean="0">
              <a:latin typeface="+mj-lt"/>
              <a:cs typeface="Aharoni" pitchFamily="2" charset="-79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dirty="0">
              <a:latin typeface="+mj-lt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ROXANA\Pictures\fotos de trabajo\Palestras\20150310_090101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0" y="0"/>
            <a:ext cx="3143250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7" name="Picture 3" descr="C:\Users\ROXANA\Pictures\fotos de trabajo\Palestras\20150304_082201 - Cóp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29210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8" name="Picture 4" descr="C:\Users\ROXANA\Pictures\fotos de trabajo\Palestras\20150304_082414 - Cópi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195638"/>
            <a:ext cx="2928938" cy="3662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89" name="Picture 5" descr="C:\Users\ROXANA\Pictures\fotos de trabajo\Palestras\20150310_0902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7500" y="0"/>
            <a:ext cx="3214688" cy="3643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990" name="Picture 6" descr="C:\Users\ROXANA\Pictures\fotos de trabajo\ultimas\20150428_0844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43625" y="3429000"/>
            <a:ext cx="3000375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Retângulo 3"/>
          <p:cNvSpPr/>
          <p:nvPr/>
        </p:nvSpPr>
        <p:spPr>
          <a:xfrm>
            <a:off x="714348" y="0"/>
            <a:ext cx="7358114" cy="1107996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Palestras</a:t>
            </a:r>
          </a:p>
        </p:txBody>
      </p:sp>
      <p:pic>
        <p:nvPicPr>
          <p:cNvPr id="41992" name="Picture 8" descr="C:\Users\ROXANA\Pictures\fotos de trabajo\ultimas\20150428_08432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86063" y="3643313"/>
            <a:ext cx="3357562" cy="321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ângulo 4"/>
          <p:cNvSpPr/>
          <p:nvPr/>
        </p:nvSpPr>
        <p:spPr>
          <a:xfrm>
            <a:off x="357158" y="357166"/>
            <a:ext cx="8501090" cy="590931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5400" b="1" i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“Todas as mudanças a </a:t>
            </a:r>
            <a:r>
              <a:rPr lang="pt-BR" sz="5400" b="1" i="1" cap="all" dirty="0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serem </a:t>
            </a:r>
            <a:r>
              <a:rPr lang="pt-BR" sz="5400" b="1" i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feitas </a:t>
            </a:r>
            <a:r>
              <a:rPr lang="pt-BR" sz="5400" b="1" i="1" cap="all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em </a:t>
            </a:r>
            <a:r>
              <a:rPr lang="pt-BR" sz="5400" b="1" i="1" cap="all" smtClean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prol </a:t>
            </a:r>
            <a:r>
              <a:rPr lang="pt-BR" sz="5400" b="1" i="1" cap="all" dirty="0">
                <a:ln w="9000" cmpd="sng">
                  <a:solidFill>
                    <a:schemeClr val="tx1"/>
                  </a:solidFill>
                  <a:prstDash val="solid"/>
                </a:ln>
                <a:gradFill>
                  <a:gsLst>
                    <a:gs pos="0">
                      <a:srgbClr val="FF0000"/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ngsana New" pitchFamily="18" charset="-34"/>
                <a:cs typeface="Angsana New" pitchFamily="18" charset="-34"/>
              </a:rPr>
              <a:t>da saúde, por menores que sejam, constituem um ganho importante que, em longo prazo, se traduzem em melhor qualidade de vida da população...”</a:t>
            </a:r>
            <a:endParaRPr lang="pt-BR" sz="5400" b="1" cap="all" dirty="0">
              <a:ln w="9000" cmpd="sng">
                <a:solidFill>
                  <a:schemeClr val="tx1"/>
                </a:solidFill>
                <a:prstDash val="solid"/>
              </a:ln>
              <a:gradFill>
                <a:gsLst>
                  <a:gs pos="0">
                    <a:srgbClr val="FF0000"/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+mn-lt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8850" y="4632325"/>
            <a:ext cx="1835150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534988"/>
            <a:ext cx="8229600" cy="5630862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b="1" dirty="0" smtClean="0">
                <a:latin typeface="Arial" pitchFamily="34" charset="0"/>
                <a:cs typeface="Arial" pitchFamily="34" charset="0"/>
              </a:rPr>
              <a:t>UBS BELO JARDIM II </a:t>
            </a:r>
          </a:p>
          <a:p>
            <a:pPr algn="ctr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pt-BR" sz="2800" b="1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1 Equipe de EFS (1 médica, 1 enfermeira, 1 técnica de enfermagem, 7 ACS);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9 </a:t>
            </a:r>
            <a:r>
              <a:rPr lang="pt-BR" sz="2800" dirty="0" err="1" smtClean="0">
                <a:latin typeface="Arial" pitchFamily="34" charset="0"/>
                <a:cs typeface="Arial" pitchFamily="34" charset="0"/>
              </a:rPr>
              <a:t>micro-áreas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5.133 habitantes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357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crianças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entre 0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– 72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meses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sz="2800" dirty="0" smtClean="0">
                <a:latin typeface="Arial" pitchFamily="34" charset="0"/>
                <a:cs typeface="Arial" pitchFamily="34" charset="0"/>
              </a:rPr>
              <a:t>acompanhados 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pela </a:t>
            </a:r>
            <a:r>
              <a:rPr lang="pt-BR" sz="2800" dirty="0" smtClean="0">
                <a:latin typeface="Arial" pitchFamily="34" charset="0"/>
                <a:cs typeface="Arial" pitchFamily="34" charset="0"/>
              </a:rPr>
              <a:t>equipe antes da intervenção: 78</a:t>
            </a:r>
            <a:r>
              <a:rPr lang="pt-BR" sz="2800" dirty="0">
                <a:latin typeface="Arial" pitchFamily="34" charset="0"/>
                <a:cs typeface="Arial" pitchFamily="34" charset="0"/>
              </a:rPr>
              <a:t>% </a:t>
            </a:r>
            <a:endParaRPr lang="pt-BR" sz="2800" dirty="0" smtClean="0">
              <a:latin typeface="Arial" pitchFamily="34" charset="0"/>
              <a:cs typeface="Arial" pitchFamily="34" charset="0"/>
            </a:endParaRP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ü"/>
              <a:defRPr/>
            </a:pPr>
            <a:endParaRPr lang="pt-BR" sz="2800" dirty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ítulo 1"/>
          <p:cNvSpPr>
            <a:spLocks noGrp="1"/>
          </p:cNvSpPr>
          <p:nvPr>
            <p:ph type="title"/>
          </p:nvPr>
        </p:nvSpPr>
        <p:spPr>
          <a:xfrm>
            <a:off x="457200" y="401638"/>
            <a:ext cx="8229600" cy="1011237"/>
          </a:xfrm>
        </p:spPr>
        <p:txBody>
          <a:bodyPr/>
          <a:lstStyle/>
          <a:p>
            <a:pPr eaLnBrk="1" hangingPunct="1"/>
            <a:r>
              <a:rPr lang="pt-BR" sz="3200" b="1" smtClean="0">
                <a:latin typeface="Arial" charset="0"/>
                <a:cs typeface="Arial" charset="0"/>
              </a:rPr>
              <a:t>OBJETIVO GERAL DA INTERVENÇÃO</a:t>
            </a:r>
          </a:p>
        </p:txBody>
      </p:sp>
      <p:sp>
        <p:nvSpPr>
          <p:cNvPr id="7171" name="Espaço Reservado para Conteúdo 2"/>
          <p:cNvSpPr>
            <a:spLocks noGrp="1"/>
          </p:cNvSpPr>
          <p:nvPr>
            <p:ph idx="1"/>
          </p:nvPr>
        </p:nvSpPr>
        <p:spPr>
          <a:xfrm>
            <a:off x="179388" y="2581275"/>
            <a:ext cx="8478837" cy="2503488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sz="2800" smtClean="0"/>
              <a:t>    </a:t>
            </a:r>
            <a:r>
              <a:rPr lang="pt-BR" sz="2800" b="1" smtClean="0">
                <a:latin typeface="Arial" charset="0"/>
                <a:cs typeface="Arial" charset="0"/>
              </a:rPr>
              <a:t>Melhorar a qualidade da atenção em saúde ofertada às crianças de 0 a 72 meses pertencentes à área de abrangência da UBS Belo Jardim II, em Rio Branco/AC.</a:t>
            </a:r>
          </a:p>
          <a:p>
            <a:pPr eaLnBrk="1" hangingPunct="1">
              <a:buFont typeface="Arial" charset="0"/>
              <a:buNone/>
            </a:pPr>
            <a:endParaRPr lang="pt-BR" sz="2800" smtClean="0"/>
          </a:p>
        </p:txBody>
      </p:sp>
      <p:pic>
        <p:nvPicPr>
          <p:cNvPr id="7172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288" y="4748213"/>
            <a:ext cx="1763712" cy="213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4857750"/>
            <a:ext cx="1428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5" name="Espaço Reservado para Conteúdo 2"/>
          <p:cNvSpPr>
            <a:spLocks noGrp="1"/>
          </p:cNvSpPr>
          <p:nvPr>
            <p:ph idx="1"/>
          </p:nvPr>
        </p:nvSpPr>
        <p:spPr>
          <a:xfrm>
            <a:off x="285750" y="928688"/>
            <a:ext cx="8572500" cy="4929187"/>
          </a:xfrm>
        </p:spPr>
        <p:txBody>
          <a:bodyPr/>
          <a:lstStyle/>
          <a:p>
            <a:pPr algn="ctr" eaLnBrk="1" hangingPunct="1">
              <a:buFont typeface="Arial" charset="0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ENVOLVEU AÇÕES EM QUATRO EIXOS</a:t>
            </a:r>
          </a:p>
          <a:p>
            <a:pPr algn="ctr" eaLnBrk="1" hangingPunct="1">
              <a:buFont typeface="Arial" charset="0"/>
              <a:buNone/>
            </a:pPr>
            <a:endParaRPr lang="pt-BR" sz="2400" b="1" smtClean="0">
              <a:latin typeface="Arial" charset="0"/>
              <a:cs typeface="Arial" charset="0"/>
            </a:endParaRPr>
          </a:p>
          <a:p>
            <a:pPr eaLnBrk="1" hangingPunct="1">
              <a:buFont typeface="Arial" charset="0"/>
              <a:buNone/>
            </a:pPr>
            <a:r>
              <a:rPr lang="pt-BR" sz="2400" b="1" smtClean="0">
                <a:latin typeface="Arial" charset="0"/>
                <a:cs typeface="Arial" charset="0"/>
              </a:rPr>
              <a:t>Organização e Gestão do Serviço:</a:t>
            </a: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Cadastro de crianças entre zero e 72 meses da área adstrita</a:t>
            </a: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Organização de demanda através de agendamento</a:t>
            </a: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 Busca de faltosos a consultas programadas;</a:t>
            </a: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 Realização de visitas domiciliares prioritária;</a:t>
            </a:r>
          </a:p>
          <a:p>
            <a:pPr algn="just" eaLnBrk="1" hangingPunct="1"/>
            <a:r>
              <a:rPr lang="pt-BR" sz="2400" smtClean="0">
                <a:latin typeface="Arial" charset="0"/>
                <a:cs typeface="Arial" charset="0"/>
              </a:rPr>
              <a:t>Definição das atribuições;</a:t>
            </a:r>
          </a:p>
          <a:p>
            <a:pPr eaLnBrk="1" hangingPunct="1"/>
            <a:r>
              <a:rPr lang="pt-BR" sz="2400" smtClean="0">
                <a:latin typeface="Arial" charset="0"/>
                <a:cs typeface="Arial" charset="0"/>
              </a:rPr>
              <a:t>Organização do material adequado para realização das medidas antropométricas.</a:t>
            </a:r>
          </a:p>
          <a:p>
            <a:pPr algn="just" eaLnBrk="1" hangingPunct="1">
              <a:buFont typeface="Arial" charset="0"/>
              <a:buNone/>
            </a:pPr>
            <a:endParaRPr lang="pt-BR" sz="2400" smtClean="0"/>
          </a:p>
          <a:p>
            <a:pPr eaLnBrk="1" hangingPunct="1">
              <a:buFont typeface="Arial" charset="0"/>
              <a:buNone/>
            </a:pPr>
            <a:endParaRPr lang="pt-BR" sz="2800" smtClean="0"/>
          </a:p>
          <a:p>
            <a:pPr eaLnBrk="1" hangingPunct="1">
              <a:buFont typeface="Arial" charset="0"/>
              <a:buNone/>
            </a:pPr>
            <a:endParaRPr lang="pt-BR" sz="2800" smtClean="0"/>
          </a:p>
        </p:txBody>
      </p:sp>
      <p:sp>
        <p:nvSpPr>
          <p:cNvPr id="8196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11175"/>
          </a:xfrm>
        </p:spPr>
        <p:txBody>
          <a:bodyPr/>
          <a:lstStyle/>
          <a:p>
            <a:pPr eaLnBrk="1" hangingPunct="1"/>
            <a:r>
              <a:rPr lang="pt-BR" sz="3600" b="1" smtClean="0">
                <a:latin typeface="Arial" charset="0"/>
                <a:cs typeface="Arial" charset="0"/>
              </a:rPr>
              <a:t>METODOLOGIA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Espaço Reservado para Conteúdo 2"/>
          <p:cNvSpPr>
            <a:spLocks noGrp="1"/>
          </p:cNvSpPr>
          <p:nvPr>
            <p:ph idx="1"/>
          </p:nvPr>
        </p:nvSpPr>
        <p:spPr>
          <a:xfrm>
            <a:off x="428625" y="1268413"/>
            <a:ext cx="8229600" cy="52863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smtClean="0">
                <a:latin typeface="Arial" charset="0"/>
                <a:cs typeface="Arial" charset="0"/>
              </a:rPr>
              <a:t>Organização e Gestão nos Serviços</a:t>
            </a:r>
          </a:p>
          <a:p>
            <a:pPr algn="ctr" eaLnBrk="1" hangingPunct="1">
              <a:buFont typeface="Arial" charset="0"/>
              <a:buNone/>
            </a:pPr>
            <a:endParaRPr lang="pt-BR" sz="1400" b="1" smtClean="0">
              <a:latin typeface="Arial" charset="0"/>
              <a:cs typeface="Arial" charset="0"/>
            </a:endParaRPr>
          </a:p>
          <a:p>
            <a:pPr eaLnBrk="1" hangingPunct="1"/>
            <a:r>
              <a:rPr lang="pt-BR" sz="2400" smtClean="0">
                <a:latin typeface="Arial" charset="0"/>
                <a:cs typeface="Arial" charset="0"/>
              </a:rPr>
              <a:t>Elaboração do material impresso</a:t>
            </a:r>
          </a:p>
          <a:p>
            <a:pPr eaLnBrk="1" hangingPunct="1"/>
            <a:r>
              <a:rPr lang="pt-BR" sz="2400" smtClean="0">
                <a:latin typeface="Arial" charset="0"/>
                <a:cs typeface="Arial" charset="0"/>
              </a:rPr>
              <a:t>Disponibilização de vacinas e de suplementação de ferro na unidade</a:t>
            </a:r>
          </a:p>
          <a:p>
            <a:pPr eaLnBrk="1" hangingPunct="1"/>
            <a:r>
              <a:rPr lang="pt-BR" sz="2400" smtClean="0">
                <a:latin typeface="Arial" charset="0"/>
                <a:cs typeface="Arial" charset="0"/>
              </a:rPr>
              <a:t>Realização de preenchimento de formulários e fichas</a:t>
            </a:r>
          </a:p>
          <a:p>
            <a:pPr eaLnBrk="1" hangingPunct="1"/>
            <a:r>
              <a:rPr lang="pt-BR" sz="2400" smtClean="0">
                <a:latin typeface="Arial" charset="0"/>
                <a:cs typeface="Arial" charset="0"/>
              </a:rPr>
              <a:t>Capacitação aos integrantes da ESF</a:t>
            </a:r>
          </a:p>
          <a:p>
            <a:pPr eaLnBrk="1" hangingPunct="1"/>
            <a:r>
              <a:rPr lang="pt-BR" sz="2400" smtClean="0">
                <a:latin typeface="Arial" charset="0"/>
                <a:cs typeface="Arial" charset="0"/>
              </a:rPr>
              <a:t>Realização de atividades de promoção, face a face de fatores de risco, aleitamento materno, nutrição e saúde bucal.</a:t>
            </a:r>
          </a:p>
          <a:p>
            <a:pPr algn="just" eaLnBrk="1" hangingPunct="1">
              <a:buFont typeface="Arial" charset="0"/>
              <a:buNone/>
            </a:pPr>
            <a:endParaRPr lang="pt-BR" sz="2400" b="1" smtClean="0"/>
          </a:p>
          <a:p>
            <a:pPr eaLnBrk="1" hangingPunct="1">
              <a:buFont typeface="Arial" charset="0"/>
              <a:buNone/>
            </a:pPr>
            <a:endParaRPr lang="pt-BR" smtClean="0"/>
          </a:p>
        </p:txBody>
      </p:sp>
      <p:sp>
        <p:nvSpPr>
          <p:cNvPr id="9219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612"/>
          </a:xfrm>
        </p:spPr>
        <p:txBody>
          <a:bodyPr/>
          <a:lstStyle/>
          <a:p>
            <a:pPr eaLnBrk="1" hangingPunct="1"/>
            <a:r>
              <a:rPr lang="pt-BR" sz="4000" b="1" smtClean="0">
                <a:latin typeface="Arial" charset="0"/>
                <a:cs typeface="Arial" charset="0"/>
              </a:rPr>
              <a:t>METODOLOGIA</a:t>
            </a:r>
          </a:p>
        </p:txBody>
      </p:sp>
      <p:pic>
        <p:nvPicPr>
          <p:cNvPr id="9220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29500" y="4857750"/>
            <a:ext cx="1428750" cy="185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ço Reservado para Conteúdo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2043113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pt-BR" sz="2800" b="1" smtClean="0">
                <a:latin typeface="Arial" charset="0"/>
                <a:cs typeface="Arial" charset="0"/>
              </a:rPr>
              <a:t>MONITORAMENTO E AVALIAÇÃO</a:t>
            </a:r>
          </a:p>
          <a:p>
            <a:pPr eaLnBrk="1" hangingPunct="1">
              <a:buFont typeface="Arial" charset="0"/>
              <a:buNone/>
            </a:pPr>
            <a:endParaRPr lang="pt-BR" sz="2800" b="1" smtClean="0">
              <a:latin typeface="Arial" charset="0"/>
              <a:cs typeface="Arial" charset="0"/>
            </a:endParaRPr>
          </a:p>
          <a:p>
            <a:pPr eaLnBrk="1" hangingPunct="1"/>
            <a:r>
              <a:rPr lang="pt-BR" sz="2800" smtClean="0">
                <a:latin typeface="Arial" charset="0"/>
                <a:cs typeface="Arial" charset="0"/>
              </a:rPr>
              <a:t>Monitoramento e avaliação periódicas das metas estabelecidas.</a:t>
            </a:r>
          </a:p>
        </p:txBody>
      </p:sp>
      <p:sp>
        <p:nvSpPr>
          <p:cNvPr id="10243" name="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6925"/>
          </a:xfrm>
        </p:spPr>
        <p:txBody>
          <a:bodyPr/>
          <a:lstStyle/>
          <a:p>
            <a:pPr eaLnBrk="1" hangingPunct="1"/>
            <a:r>
              <a:rPr lang="pt-BR" sz="4000" smtClean="0"/>
              <a:t>Metodologia</a:t>
            </a:r>
          </a:p>
        </p:txBody>
      </p:sp>
      <p:pic>
        <p:nvPicPr>
          <p:cNvPr id="10244" name="Picture 2" descr="C:\Users\ROXANA\Pictures\fotos de trabajo\20150414_110917 - Cóp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15125" y="4071938"/>
            <a:ext cx="200025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Escritório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Escritório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Escritório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1038</TotalTime>
  <Words>1721</Words>
  <Application>Microsoft Office PowerPoint</Application>
  <PresentationFormat>Apresentação na tela (4:3)</PresentationFormat>
  <Paragraphs>196</Paragraphs>
  <Slides>41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41</vt:i4>
      </vt:variant>
    </vt:vector>
  </HeadingPairs>
  <TitlesOfParts>
    <vt:vector size="42" baseType="lpstr">
      <vt:lpstr>Tema do Office</vt:lpstr>
      <vt:lpstr>   Melhoria da qualidade da atenção da Saúde das Crianças de 0 a 72 meses na UBS Belo Jardim II, Rio Branco/AC  </vt:lpstr>
      <vt:lpstr>SAÚDE DA CRIANÇA</vt:lpstr>
      <vt:lpstr>Slide 3</vt:lpstr>
      <vt:lpstr>Slide 4</vt:lpstr>
      <vt:lpstr>Slide 5</vt:lpstr>
      <vt:lpstr>OBJETIVO GERAL DA INTERVENÇÃO</vt:lpstr>
      <vt:lpstr>METODOLOGIA</vt:lpstr>
      <vt:lpstr>METODOLOGIA</vt:lpstr>
      <vt:lpstr>Metodologia</vt:lpstr>
      <vt:lpstr>METODOLOGIA</vt:lpstr>
      <vt:lpstr>METODOLOGIA</vt:lpstr>
      <vt:lpstr>METODOLOGIA</vt:lpstr>
      <vt:lpstr>OBJETIVOS, METAS E RESULTADOS</vt:lpstr>
      <vt:lpstr>Slide 14</vt:lpstr>
      <vt:lpstr>Slide 15</vt:lpstr>
      <vt:lpstr>Slide 16</vt:lpstr>
      <vt:lpstr>Slide 17</vt:lpstr>
      <vt:lpstr>Meta 2.5. Monitorar o desenvolvimento em 100% das crianças  Mês 1: (72%); Mês 2: (72,8%); Mês 3: (100%)  </vt:lpstr>
      <vt:lpstr>Meta 2.6. Vacinar 100% das crianças de acordo com a idade  Mês 1: (94%); Mês 2: (97%); Mês 3: (100%) </vt:lpstr>
      <vt:lpstr>Slide 20</vt:lpstr>
      <vt:lpstr>Slide 21</vt:lpstr>
      <vt:lpstr>Meta 2.9. Realizar teste do pezinho em 100% das crianças até 7 dias de vida.   Mês 1: (100%); Mês 2: (100%); Mês 3: (100%) </vt:lpstr>
      <vt:lpstr>Slide 23</vt:lpstr>
      <vt:lpstr>Slide 24</vt:lpstr>
      <vt:lpstr>Slide 25</vt:lpstr>
      <vt:lpstr>Objetivo 4: Melhorar o registro das informações Meta 4.1. Manter registro na ficha espelho de saúde da criança/ vacinação de 100% das crianças que consultam no serviço.         Mês 1: (90%); Mês 2: (95%); Mês 3: (100%)  </vt:lpstr>
      <vt:lpstr>Slide 27</vt:lpstr>
      <vt:lpstr>Objetivo 6: Promover a saúde das crianças   Meta 6.1. Dar orientações para prevenir acidentes na infância em 100% das consultas de saúde da criança        Mês 1: (100%); Mês 2: (100%); Mês 3: (100%) </vt:lpstr>
      <vt:lpstr>Meta 6.2. Colocar 100% das crianças para mamar durante a primeira consulta  Mês 1: (100%); Mês 2: (98,8%); Mês 3: (99,2%)  </vt:lpstr>
      <vt:lpstr>Meta 6.3. Fornecer orientações nutricionais de acordo com a faixa etária para 100% das crianças;  Mês 1: (100%); Mês 2: (100%); Mês 3: (100%)</vt:lpstr>
      <vt:lpstr>DISCUSSÃO</vt:lpstr>
      <vt:lpstr>DISCUSSÃO</vt:lpstr>
      <vt:lpstr>DISCUSSÃO</vt:lpstr>
      <vt:lpstr>DISCUSSÃO</vt:lpstr>
      <vt:lpstr>DISCUSSÃO</vt:lpstr>
      <vt:lpstr>REFLEXÃO CRÍTICA SOBRE O PROCESSO PESSOAL DE APRENDIZAGEM</vt:lpstr>
      <vt:lpstr>REFLEXÃO CRÍTICA SOBRE O PROCESSO PESSOAL DE APRENDIZAGEM</vt:lpstr>
      <vt:lpstr>Slide 38</vt:lpstr>
      <vt:lpstr>Slide 39</vt:lpstr>
      <vt:lpstr>Slide 40</vt:lpstr>
      <vt:lpstr>Slide 41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ROXANA</dc:creator>
  <cp:lastModifiedBy>Catiuscie Cabreira da Silva</cp:lastModifiedBy>
  <cp:revision>92</cp:revision>
  <dcterms:created xsi:type="dcterms:W3CDTF">2015-06-06T03:15:06Z</dcterms:created>
  <dcterms:modified xsi:type="dcterms:W3CDTF">2015-08-17T04:04:01Z</dcterms:modified>
</cp:coreProperties>
</file>