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8152-626F-45B8-A541-7ADBD40FCFEC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7D5E5-E5C9-4192-BB33-FE20ECC499E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9E2BE-CCE8-437B-9CEC-3C48A4240633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574442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9E2BE-CCE8-437B-9CEC-3C48A4240633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85662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9E2BE-CCE8-437B-9CEC-3C48A4240633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14975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099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1113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4224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346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pt-B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1DED-62CF-4810-8193-AD3A9D9ADBDA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C2C-C06E-404B-B21F-D51623951E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1DED-62CF-4810-8193-AD3A9D9ADBDA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C2C-C06E-404B-B21F-D51623951E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1DED-62CF-4810-8193-AD3A9D9ADBDA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C2C-C06E-404B-B21F-D51623951E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1DED-62CF-4810-8193-AD3A9D9ADBDA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C2C-C06E-404B-B21F-D51623951E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1DED-62CF-4810-8193-AD3A9D9ADBDA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C2C-C06E-404B-B21F-D51623951E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1DED-62CF-4810-8193-AD3A9D9ADBDA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C2C-C06E-404B-B21F-D51623951E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1DED-62CF-4810-8193-AD3A9D9ADBDA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C2C-C06E-404B-B21F-D51623951E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1DED-62CF-4810-8193-AD3A9D9ADBDA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C2C-C06E-404B-B21F-D51623951E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1DED-62CF-4810-8193-AD3A9D9ADBDA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C2C-C06E-404B-B21F-D51623951E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1DED-62CF-4810-8193-AD3A9D9ADBDA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C2C-C06E-404B-B21F-D51623951E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1DED-62CF-4810-8193-AD3A9D9ADBDA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3C2C-C06E-404B-B21F-D51623951E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F1DED-62CF-4810-8193-AD3A9D9ADBDA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A3C2C-C06E-404B-B21F-D51623951E1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bvsms.saude.gov.br/bvs/publicacoes/estrategias_cuidado_pessoa_doenca_cronica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bvsms.saude.gov.br/bvs/publicacoes/rastreamento_caderno_atencao_primaria_n29.pdf" TargetMode="External"/><Relationship Id="rId5" Type="http://schemas.openxmlformats.org/officeDocument/2006/relationships/hyperlink" Target="http://bvsms.saude.gov.br/bvs/publicacoes/estrategias_cuidado_pessoa_doenca_cronica_cab35.pdf" TargetMode="External"/><Relationship Id="rId4" Type="http://schemas.openxmlformats.org/officeDocument/2006/relationships/hyperlink" Target="http://bvsms.saude.gov.br/bvs/publicacoes/cuidado_pessoa_diabetes_mellitus_cab36.pdf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Hern&#225;n\Hern&#195;&#161;n\Desktop\diretrizes_do_nasf_nucleo.pdf" TargetMode="External"/><Relationship Id="rId2" Type="http://schemas.openxmlformats.org/officeDocument/2006/relationships/hyperlink" Target="http://bvsms.saude.gov.br/bvs/publicacoes/acolhimento_demanda_espontanea_queixas_comuns_cab28v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bh.org.br/medica/aguarde-informacoes.asp" TargetMode="External"/><Relationship Id="rId5" Type="http://schemas.openxmlformats.org/officeDocument/2006/relationships/hyperlink" Target="http://semsa.manaus.am.gov.br/macroprocessos-da-aps/" TargetMode="External"/><Relationship Id="rId4" Type="http://schemas.openxmlformats.org/officeDocument/2006/relationships/hyperlink" Target="http://dab.saude.gov.br/portaldab/biblioteca.php?conteudo=publicacoes/pnab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Modalidade </a:t>
            </a:r>
            <a:r>
              <a:rPr lang="pt-BR" sz="2400" b="1" dirty="0"/>
              <a:t>a Distância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b="1" dirty="0"/>
              <a:t>Turma nº 5 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/>
              <a:t> Trabalho de Conclusão de </a:t>
            </a:r>
            <a:r>
              <a:rPr lang="pt-BR" sz="2400" b="1" dirty="0" smtClean="0"/>
              <a:t>Curso</a:t>
            </a:r>
            <a:br>
              <a:rPr lang="pt-BR" sz="2400" b="1" dirty="0" smtClean="0"/>
            </a:b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Título:</a:t>
            </a:r>
            <a:r>
              <a:rPr lang="pt-BR" sz="2400" b="1" dirty="0" smtClean="0"/>
              <a:t> Melhoria da atenção aos usuários com HAS e/ou DM na Unidade Básica de Saúde Nº14, Manaus/AM</a:t>
            </a:r>
            <a:r>
              <a:rPr lang="pt-BR" sz="2400" dirty="0" smtClean="0"/>
              <a:t> 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Aluna</a:t>
            </a:r>
            <a:r>
              <a:rPr lang="pt-B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pt-BR" sz="2400" b="1" dirty="0" smtClean="0"/>
              <a:t>Rubi Montecino Vargas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Orientador:</a:t>
            </a:r>
            <a:r>
              <a:rPr lang="pt-BR" sz="2400" b="1" dirty="0" smtClean="0"/>
              <a:t> : Thiago Santos de Souza</a:t>
            </a:r>
            <a:r>
              <a:rPr lang="pt-BR" sz="2400" dirty="0" smtClean="0"/>
              <a:t> 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 </a:t>
            </a:r>
            <a:r>
              <a:rPr lang="pt-BR" sz="2400" b="1" dirty="0"/>
              <a:t>Pelotas, 2015</a:t>
            </a:r>
          </a:p>
        </p:txBody>
      </p:sp>
      <p:sp>
        <p:nvSpPr>
          <p:cNvPr id="5" name="CaixaDeTexto 1"/>
          <p:cNvSpPr txBox="1"/>
          <p:nvPr/>
        </p:nvSpPr>
        <p:spPr>
          <a:xfrm>
            <a:off x="39718" y="0"/>
            <a:ext cx="9104282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 rotWithShape="1">
          <a:blip r:embed="rId3" cstate="print"/>
          <a:srcRect l="6361" t="17719" r="52043" b="63577"/>
          <a:stretch/>
        </p:blipFill>
        <p:spPr bwMode="auto">
          <a:xfrm>
            <a:off x="0" y="0"/>
            <a:ext cx="6136180" cy="1550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</p:pic>
      <p:pic>
        <p:nvPicPr>
          <p:cNvPr id="7" name="il_fi" descr="http://3.bp.blogspot.com/_TMzEax0xNOA/TOpL8Tn1RfI/AAAAAAAAAEw/3d30uvcmv3I/S220/logo_UFP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88640"/>
            <a:ext cx="12239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http://www.unasus.ufma.br/unasus_data/site/images/noticias/1356913b26unasu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5248" y="260648"/>
            <a:ext cx="1548752" cy="1032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derecha"/>
          <p:cNvSpPr/>
          <p:nvPr/>
        </p:nvSpPr>
        <p:spPr>
          <a:xfrm>
            <a:off x="1907704" y="4077072"/>
            <a:ext cx="432048" cy="136815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570185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pt-BR" sz="3200" b="1" dirty="0" smtClean="0"/>
              <a:t>Objetivo 1</a:t>
            </a:r>
            <a:r>
              <a:rPr lang="pt-BR" sz="3200" dirty="0" smtClean="0"/>
              <a:t>: </a:t>
            </a:r>
            <a:r>
              <a:rPr lang="pt-BR" sz="3200" b="1" dirty="0" smtClean="0"/>
              <a:t>Ampliar a cobertura aos hipertensos e/ou diabéticos.</a:t>
            </a:r>
            <a:endParaRPr lang="pt-BR" sz="3200" dirty="0"/>
          </a:p>
        </p:txBody>
      </p:sp>
      <p:sp>
        <p:nvSpPr>
          <p:cNvPr id="7" name="6 Rectángulo"/>
          <p:cNvSpPr/>
          <p:nvPr/>
        </p:nvSpPr>
        <p:spPr>
          <a:xfrm>
            <a:off x="2411760" y="2204864"/>
            <a:ext cx="6192688" cy="4464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 rot="10800000" flipV="1">
            <a:off x="2483768" y="2287612"/>
            <a:ext cx="59046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latin typeface="+mj-lt"/>
              </a:rPr>
              <a:t>Meta 1.1. </a:t>
            </a:r>
            <a:r>
              <a:rPr lang="pt-BR" sz="2400" dirty="0" smtClean="0">
                <a:latin typeface="+mj-lt"/>
              </a:rPr>
              <a:t>Cadastrar 60% dos hipertensos da área de abrangência da equipe no Programa de Atenção à Hipertensão Arterial e à Diabetes Mellitus da unidade de saúde.</a:t>
            </a:r>
          </a:p>
          <a:p>
            <a:r>
              <a:rPr lang="pt-BR" sz="2400" b="1" dirty="0" smtClean="0">
                <a:latin typeface="+mj-lt"/>
              </a:rPr>
              <a:t> </a:t>
            </a:r>
            <a:endParaRPr lang="pt-BR" sz="2400" dirty="0" smtClean="0">
              <a:latin typeface="+mj-lt"/>
            </a:endParaRPr>
          </a:p>
          <a:p>
            <a:pPr algn="just"/>
            <a:r>
              <a:rPr lang="pt-BR" sz="2400" b="1" dirty="0" smtClean="0">
                <a:latin typeface="+mj-lt"/>
              </a:rPr>
              <a:t>Meta 1.2. </a:t>
            </a:r>
            <a:r>
              <a:rPr lang="pt-BR" sz="2400" dirty="0" smtClean="0">
                <a:latin typeface="+mj-lt"/>
              </a:rPr>
              <a:t>Cadastrar 60% dos diabéticos da área de abrangência da equipe no Programa de Atenção à Hipertensão Arterial e à Diabetes Mellitus da unidade de saúde.</a:t>
            </a:r>
            <a:endParaRPr lang="pt-BR" sz="2400" dirty="0">
              <a:latin typeface="+mj-lt"/>
            </a:endParaRPr>
          </a:p>
        </p:txBody>
      </p:sp>
      <p:sp>
        <p:nvSpPr>
          <p:cNvPr id="11" name="10 Flecha derecha"/>
          <p:cNvSpPr/>
          <p:nvPr/>
        </p:nvSpPr>
        <p:spPr>
          <a:xfrm rot="5400000">
            <a:off x="-324544" y="2492896"/>
            <a:ext cx="2376264" cy="1368152"/>
          </a:xfrm>
          <a:prstGeom prst="rightArrow">
            <a:avLst/>
          </a:prstGeom>
          <a:solidFill>
            <a:schemeClr val="tx2"/>
          </a:solidFill>
          <a:effectLst>
            <a:glow rad="101600">
              <a:schemeClr val="bg1">
                <a:lumMod val="65000"/>
                <a:alpha val="6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11 Elipse"/>
          <p:cNvSpPr/>
          <p:nvPr/>
        </p:nvSpPr>
        <p:spPr>
          <a:xfrm>
            <a:off x="-508" y="4401108"/>
            <a:ext cx="1872208" cy="7200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12 CuadroTexto"/>
          <p:cNvSpPr txBox="1"/>
          <p:nvPr/>
        </p:nvSpPr>
        <p:spPr>
          <a:xfrm>
            <a:off x="323528" y="450912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METAS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66936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 smtClean="0"/>
          </a:p>
          <a:p>
            <a:pPr>
              <a:buNone/>
            </a:pPr>
            <a:endParaRPr lang="pt-BR" sz="1200" b="1" dirty="0" smtClean="0"/>
          </a:p>
          <a:p>
            <a:pPr>
              <a:buNone/>
            </a:pPr>
            <a:endParaRPr lang="pt-BR" sz="1200" b="1" dirty="0" smtClean="0"/>
          </a:p>
          <a:p>
            <a:pPr>
              <a:buNone/>
            </a:pPr>
            <a:endParaRPr lang="pt-BR" sz="1200" b="1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1600" b="1" dirty="0" smtClean="0"/>
          </a:p>
          <a:p>
            <a:pPr>
              <a:buNone/>
            </a:pPr>
            <a:endParaRPr lang="pt-BR" sz="1200" b="1" dirty="0" smtClean="0"/>
          </a:p>
          <a:p>
            <a:pPr>
              <a:buNone/>
            </a:pPr>
            <a:endParaRPr lang="pt-BR" sz="1200" b="1" dirty="0" smtClean="0"/>
          </a:p>
          <a:p>
            <a:pPr>
              <a:buNone/>
            </a:pPr>
            <a:endParaRPr lang="pt-BR" sz="1200" b="1" dirty="0" smtClean="0"/>
          </a:p>
          <a:p>
            <a:pPr>
              <a:buNone/>
            </a:pPr>
            <a:endParaRPr lang="pt-BR" sz="1200" b="1" dirty="0" smtClean="0"/>
          </a:p>
          <a:p>
            <a:pPr>
              <a:buNone/>
            </a:pPr>
            <a:endParaRPr lang="pt-BR" sz="2000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722137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755576" y="692696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Figura 1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Gráfico indicativo da cobertura programa de atenção aos hipertensos na UBS-N14, Manaus/AM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63688" y="4062556"/>
            <a:ext cx="71205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N=51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393174" y="3736831"/>
            <a:ext cx="8290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N=103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3455712"/>
            <a:ext cx="8290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N=161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40868"/>
            <a:ext cx="756084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791580" y="620688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Figura 2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Gráfico indicativo da cobertura programa de atenção aos diabéticos na UBS-N14, Manaus/AM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07704" y="4077072"/>
            <a:ext cx="71365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N=22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635896" y="3945215"/>
            <a:ext cx="71365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N=38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279848" y="3707740"/>
            <a:ext cx="71365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N=56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473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derecha"/>
          <p:cNvSpPr/>
          <p:nvPr/>
        </p:nvSpPr>
        <p:spPr>
          <a:xfrm>
            <a:off x="179512" y="3433646"/>
            <a:ext cx="1152128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251520" y="188641"/>
            <a:ext cx="8640960" cy="1008112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algn="l"/>
            <a:r>
              <a:rPr lang="pt-BR" sz="2800" b="1" dirty="0" smtClean="0">
                <a:latin typeface="+mj-lt"/>
              </a:rPr>
              <a:t>Objetivo 2. Melhorar a qualidade da atenção aos usuários hipertensos e/ou diabéticos</a:t>
            </a:r>
            <a:r>
              <a:rPr lang="pt-BR" sz="2800" b="1" dirty="0" smtClean="0">
                <a:latin typeface="+mj-lt"/>
                <a:cs typeface="Arial" pitchFamily="34" charset="0"/>
              </a:rPr>
              <a:t>.</a:t>
            </a:r>
            <a:endParaRPr lang="pt-BR" sz="2800" dirty="0">
              <a:latin typeface="+mj-lt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331640" y="1340768"/>
            <a:ext cx="7632848" cy="532859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 rot="10800000" flipV="1">
            <a:off x="1403648" y="1445430"/>
            <a:ext cx="7560840" cy="52239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300" dirty="0" smtClean="0">
                <a:latin typeface="+mj-lt"/>
              </a:rPr>
              <a:t>1. Realizar exame clínico apropriado em 100% dos usuários hipertensos e diabéticos cadastrados na área.</a:t>
            </a:r>
          </a:p>
          <a:p>
            <a:pPr algn="just"/>
            <a:r>
              <a:rPr lang="pt-BR" sz="2300" dirty="0" smtClean="0">
                <a:latin typeface="+mj-lt"/>
              </a:rPr>
              <a:t>2. Garantir a 100% dos hipertensos e diabéticos cadastrados na área a realização de exames complementares em dia de acordo com o protocolo.</a:t>
            </a:r>
          </a:p>
          <a:p>
            <a:pPr algn="just"/>
            <a:r>
              <a:rPr lang="pt-BR" sz="2300" dirty="0" smtClean="0">
                <a:latin typeface="+mj-lt"/>
              </a:rPr>
              <a:t>3. Garantir a prescrição de medicamentos da farmácia popular para 100% dos hipertensos </a:t>
            </a:r>
            <a:r>
              <a:rPr lang="pt-PT" sz="2300" dirty="0" smtClean="0">
                <a:latin typeface="+mj-lt"/>
              </a:rPr>
              <a:t>e diabéticos </a:t>
            </a:r>
            <a:r>
              <a:rPr lang="pt-BR" sz="2300" dirty="0" smtClean="0">
                <a:latin typeface="+mj-lt"/>
              </a:rPr>
              <a:t>cadastrados na área da unidade de saúde.</a:t>
            </a:r>
          </a:p>
          <a:p>
            <a:pPr algn="just"/>
            <a:r>
              <a:rPr lang="pt-BR" sz="2300" dirty="0" smtClean="0">
                <a:latin typeface="+mj-lt"/>
              </a:rPr>
              <a:t>4. Realizar avaliação da necessidade de atendimento odontológico em 100% dos hipertensos </a:t>
            </a:r>
            <a:r>
              <a:rPr lang="pt-PT" sz="2300" dirty="0" smtClean="0">
                <a:latin typeface="+mj-lt"/>
              </a:rPr>
              <a:t>e diabéticos </a:t>
            </a:r>
            <a:r>
              <a:rPr lang="pt-BR" sz="2300" dirty="0" smtClean="0">
                <a:latin typeface="+mj-lt"/>
              </a:rPr>
              <a:t>cadastrados na unidade de saúde.</a:t>
            </a:r>
          </a:p>
          <a:p>
            <a:pPr algn="just"/>
            <a:r>
              <a:rPr lang="pt-BR" sz="2300" dirty="0" smtClean="0">
                <a:latin typeface="+mj-lt"/>
              </a:rPr>
              <a:t>5. Verificar que as vacinas dos usuários Hipertensos e Diabéticos este em dia um 100% dos usuários cadastrados da unidade de saúde.</a:t>
            </a:r>
            <a:endParaRPr lang="pt-BR" sz="2300" dirty="0" smtClean="0">
              <a:solidFill>
                <a:srgbClr val="FF0000"/>
              </a:solidFill>
              <a:latin typeface="+mj-lt"/>
              <a:ea typeface="Calibri"/>
              <a:cs typeface="Arial" pitchFamily="34" charset="0"/>
            </a:endParaRPr>
          </a:p>
        </p:txBody>
      </p:sp>
      <p:sp>
        <p:nvSpPr>
          <p:cNvPr id="11" name="10 Flecha derecha"/>
          <p:cNvSpPr/>
          <p:nvPr/>
        </p:nvSpPr>
        <p:spPr>
          <a:xfrm rot="5400000">
            <a:off x="-524635" y="1793395"/>
            <a:ext cx="2164886" cy="1115616"/>
          </a:xfrm>
          <a:prstGeom prst="rightArrow">
            <a:avLst/>
          </a:prstGeom>
          <a:solidFill>
            <a:schemeClr val="tx2"/>
          </a:solidFill>
          <a:effectLst>
            <a:glow rad="101600">
              <a:schemeClr val="bg1">
                <a:lumMod val="65000"/>
                <a:alpha val="6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9 CuadroTexto"/>
          <p:cNvSpPr txBox="1"/>
          <p:nvPr/>
        </p:nvSpPr>
        <p:spPr>
          <a:xfrm>
            <a:off x="251520" y="39330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METAS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885625"/>
            <a:ext cx="7653792" cy="293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88640"/>
            <a:ext cx="8892480" cy="333464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t-BR" sz="2300" b="1" dirty="0" smtClean="0"/>
              <a:t>Figura </a:t>
            </a:r>
            <a:r>
              <a:rPr lang="pt-BR" sz="2300" b="1" dirty="0"/>
              <a:t>3</a:t>
            </a:r>
            <a:r>
              <a:rPr lang="pt-BR" sz="2300" b="1" dirty="0" smtClean="0"/>
              <a:t>: Proporção de hipertensos com o exame clínico em dia de acordo com o protocolo, UBS N-14, Manaus/AM</a:t>
            </a:r>
            <a:endParaRPr lang="pt-BR" sz="2300" dirty="0" smtClean="0"/>
          </a:p>
          <a:p>
            <a:pPr>
              <a:buNone/>
            </a:pPr>
            <a:endParaRPr lang="pt-BR" sz="2300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1200" dirty="0" smtClean="0"/>
              <a:t>        </a:t>
            </a:r>
          </a:p>
          <a:p>
            <a:pPr>
              <a:buNone/>
            </a:pPr>
            <a:endParaRPr lang="pt-BR" sz="1200" dirty="0" smtClean="0"/>
          </a:p>
          <a:p>
            <a:pPr>
              <a:buNone/>
            </a:pPr>
            <a:endParaRPr lang="pt-BR" sz="1200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sz="1200" b="1" dirty="0" smtClean="0"/>
          </a:p>
          <a:p>
            <a:pPr>
              <a:buNone/>
            </a:pPr>
            <a:endParaRPr lang="pt-BR" sz="1200" b="1" dirty="0" smtClean="0"/>
          </a:p>
          <a:p>
            <a:pPr>
              <a:buNone/>
            </a:pPr>
            <a:endParaRPr lang="pt-BR" sz="1200" b="1" dirty="0" smtClean="0"/>
          </a:p>
          <a:p>
            <a:pPr>
              <a:buNone/>
            </a:pPr>
            <a:endParaRPr lang="pt-BR" sz="1200" b="1" dirty="0" smtClean="0"/>
          </a:p>
          <a:p>
            <a:pPr>
              <a:buNone/>
            </a:pPr>
            <a:endParaRPr lang="pt-BR" sz="1200" b="1" dirty="0" smtClean="0"/>
          </a:p>
          <a:p>
            <a:pPr>
              <a:buNone/>
            </a:pPr>
            <a:r>
              <a:rPr lang="pt-BR" sz="1200" b="1" dirty="0" smtClean="0"/>
              <a:t>                                           </a:t>
            </a:r>
          </a:p>
          <a:p>
            <a:pPr>
              <a:buNone/>
            </a:pPr>
            <a:endParaRPr lang="pt-BR" sz="1200" b="1" dirty="0" smtClean="0"/>
          </a:p>
          <a:p>
            <a:pPr>
              <a:buNone/>
            </a:pPr>
            <a:endParaRPr lang="pt-BR" sz="1200" b="1" dirty="0" smtClean="0"/>
          </a:p>
          <a:p>
            <a:pPr>
              <a:buNone/>
            </a:pPr>
            <a:r>
              <a:rPr lang="pt-BR" sz="1200" b="1" dirty="0" smtClean="0"/>
              <a:t>                        </a:t>
            </a:r>
            <a:endParaRPr lang="pt-BR" sz="1600" b="1" dirty="0"/>
          </a:p>
          <a:p>
            <a:pPr>
              <a:buNone/>
            </a:pPr>
            <a:endParaRPr lang="pt-BR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7416824" cy="266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/>
          <p:cNvSpPr txBox="1"/>
          <p:nvPr/>
        </p:nvSpPr>
        <p:spPr>
          <a:xfrm>
            <a:off x="-275843" y="3284983"/>
            <a:ext cx="94796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 </a:t>
            </a:r>
            <a:r>
              <a:rPr lang="pt-BR" sz="1600" b="1" dirty="0" smtClean="0"/>
              <a:t>Figura 4 </a:t>
            </a:r>
            <a:r>
              <a:rPr lang="pt-BR" sz="1600" b="1" dirty="0"/>
              <a:t>: Proporção de diabéticos com o exame clínico em dia de acordo com o </a:t>
            </a:r>
            <a:r>
              <a:rPr lang="pt-BR" sz="1600" b="1" dirty="0" smtClean="0"/>
              <a:t>protocolo, UBS N-14</a:t>
            </a:r>
            <a:r>
              <a:rPr lang="pt-BR" sz="1600" b="1" dirty="0"/>
              <a:t>, </a:t>
            </a:r>
            <a:r>
              <a:rPr lang="pt-BR" sz="1600" b="1" dirty="0" smtClean="0"/>
              <a:t>Manaus/AM.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381"/>
            <a:ext cx="9144000" cy="504751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+mn-lt"/>
              </a:rPr>
              <a:t>Figura 5: Gráfico indicativo da proporção de hipertensos com exames complementares em dia ,UBS-N14, Manaus/AM. </a:t>
            </a:r>
            <a:endParaRPr lang="pt-BR" sz="1600" b="1" dirty="0">
              <a:latin typeface="+mn-l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3645024"/>
            <a:ext cx="9144000" cy="122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0" y="3284984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pt-BR" sz="1600" b="1" dirty="0" smtClean="0"/>
              <a:t>Figura 6: Gráfico indicativo da proporção de diabéticos com os exames complementares em dia ,UBS-N14, Manaus/AM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05132"/>
            <a:ext cx="8820472" cy="263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148385"/>
            <a:ext cx="8496944" cy="244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+mn-lt"/>
              </a:rPr>
              <a:t>Figura </a:t>
            </a:r>
            <a:r>
              <a:rPr lang="pt-BR" sz="1600" b="1" dirty="0">
                <a:latin typeface="+mn-lt"/>
              </a:rPr>
              <a:t>7</a:t>
            </a:r>
            <a:r>
              <a:rPr lang="pt-BR" sz="1600" b="1" dirty="0" smtClean="0">
                <a:latin typeface="+mn-lt"/>
              </a:rPr>
              <a:t>: Gráfico da proporção de hipertensos com prescrição de medicamentos da farmácia popular/Hiperdia prioriza na UBS-N14, Manaus/AM.</a:t>
            </a:r>
            <a:endParaRPr lang="pt-BR" sz="1600" b="1" dirty="0">
              <a:latin typeface="+mn-l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23528" y="3709882"/>
            <a:ext cx="9144000" cy="122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0" y="3414700"/>
            <a:ext cx="9144000" cy="5903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pt-BR" sz="1600" b="1" dirty="0" smtClean="0"/>
              <a:t>Figura 8: Proporção de diabéticos com prescrição de medicamentos da Farmácia Popular/HIPERDIA priorizada. UBS/ESF N-14, Manaus/AM.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8208912" cy="24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05064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</a:rPr>
              <a:t>Meta: Proporção de pacientes hipertensos com necessidade de atendimento odontológico, UBS/ESF N-14, janeiro 2015 a abril 2015, Manaus, AM.</a:t>
            </a:r>
            <a:endParaRPr lang="pt-BR" sz="2400" dirty="0">
              <a:solidFill>
                <a:schemeClr val="tx2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3645024"/>
            <a:ext cx="9144000" cy="122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0236" y="2277942"/>
            <a:ext cx="9144000" cy="607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pt-BR" sz="1600" b="1" dirty="0" smtClean="0"/>
              <a:t>Figura 9: Proporção de diabéticos que receberam orientação sobre higiene bucal, UBS/ESF N-14, janeiro 2015 a abril 2015, Manaus, AM.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003" y="2988748"/>
            <a:ext cx="8456467" cy="346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own Arrow 2"/>
          <p:cNvSpPr/>
          <p:nvPr/>
        </p:nvSpPr>
        <p:spPr bwMode="auto">
          <a:xfrm>
            <a:off x="4280065" y="1167135"/>
            <a:ext cx="291934" cy="605681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336988" y="1772816"/>
            <a:ext cx="4470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Times New Roman" charset="0"/>
              <a:buNone/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+mj-lt"/>
              </a:rPr>
              <a:t>100% EM TODOS OS MESES</a:t>
            </a:r>
            <a:endParaRPr lang="pt-BR" sz="24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derecha"/>
          <p:cNvSpPr/>
          <p:nvPr/>
        </p:nvSpPr>
        <p:spPr>
          <a:xfrm>
            <a:off x="1907704" y="4077072"/>
            <a:ext cx="432048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354162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algn="l"/>
            <a:r>
              <a:rPr lang="pt-BR" sz="3200" b="1" dirty="0" smtClean="0">
                <a:solidFill>
                  <a:schemeClr val="tx1"/>
                </a:solidFill>
              </a:rPr>
              <a:t>Objetivo3: Melhorar a adesão do hipertenso e/ou diabético ao programa.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411760" y="2204864"/>
            <a:ext cx="6192688" cy="432048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 rot="10800000" flipV="1">
            <a:off x="1259632" y="2461101"/>
            <a:ext cx="712879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pt-BR" sz="2800" b="1" dirty="0" smtClean="0"/>
              <a:t>3.1 </a:t>
            </a:r>
            <a:r>
              <a:rPr lang="pt-BR" sz="2800" dirty="0" smtClean="0"/>
              <a:t>Buscar 100% dos hipertensos faltosos às consultas na unidade de saúde conforme a periodicidade recomendada.</a:t>
            </a:r>
          </a:p>
          <a:p>
            <a:pPr lvl="4"/>
            <a:r>
              <a:rPr lang="pt-BR" sz="2800" b="1" dirty="0" smtClean="0"/>
              <a:t>3.2 </a:t>
            </a:r>
            <a:r>
              <a:rPr lang="pt-BR" sz="2800" dirty="0" smtClean="0"/>
              <a:t>Buscar 100% dos diabéticos faltosos às consultas na unidade de saúde conforme a periodicidade recomendada.</a:t>
            </a:r>
          </a:p>
          <a:p>
            <a:pPr lvl="4"/>
            <a:endParaRPr lang="pt-BR" sz="2400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1" name="10 Flecha derecha"/>
          <p:cNvSpPr/>
          <p:nvPr/>
        </p:nvSpPr>
        <p:spPr>
          <a:xfrm rot="5400000">
            <a:off x="-324544" y="2492896"/>
            <a:ext cx="2376264" cy="1368152"/>
          </a:xfrm>
          <a:prstGeom prst="rightArrow">
            <a:avLst/>
          </a:prstGeom>
          <a:solidFill>
            <a:schemeClr val="tx2"/>
          </a:solidFill>
          <a:effectLst>
            <a:glow rad="101600">
              <a:schemeClr val="bg1">
                <a:lumMod val="65000"/>
                <a:alpha val="6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11 Elipse"/>
          <p:cNvSpPr/>
          <p:nvPr/>
        </p:nvSpPr>
        <p:spPr>
          <a:xfrm>
            <a:off x="0" y="4437112"/>
            <a:ext cx="1872208" cy="7200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12 CuadroTexto"/>
          <p:cNvSpPr txBox="1"/>
          <p:nvPr/>
        </p:nvSpPr>
        <p:spPr>
          <a:xfrm>
            <a:off x="323528" y="450912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METAS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9024" y="548680"/>
            <a:ext cx="8784976" cy="720080"/>
          </a:xfrm>
        </p:spPr>
        <p:txBody>
          <a:bodyPr>
            <a:normAutofit fontScale="90000"/>
          </a:bodyPr>
          <a:lstStyle/>
          <a:p>
            <a:pPr algn="l"/>
            <a:r>
              <a:rPr lang="pt-BR" sz="2200" b="1" dirty="0" smtClean="0"/>
              <a:t>Meta: Proporção de hipertensos faltosos às consultas com busca ativa, </a:t>
            </a:r>
            <a:r>
              <a:rPr lang="pt-BR" sz="2400" b="1" dirty="0" smtClean="0"/>
              <a:t>UBS/ESF N-14, janeiro 2015 a abril 2015, Manaus, AM.</a:t>
            </a:r>
            <a:endParaRPr lang="pt-BR" sz="2200" b="1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3645024"/>
            <a:ext cx="9144000" cy="122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51520" y="3212976"/>
            <a:ext cx="889248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pt-BR" sz="2000" b="1" dirty="0" smtClean="0">
                <a:latin typeface="+mj-lt"/>
              </a:rPr>
              <a:t>Meta: Proporção de diabéticos faltosos às consultas com busca ativa, UBS/ESF N-14, janeiro 2015 a abril 2015, Manaus, AM.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Down Arrow 2"/>
          <p:cNvSpPr/>
          <p:nvPr/>
        </p:nvSpPr>
        <p:spPr bwMode="auto">
          <a:xfrm>
            <a:off x="4087813" y="1314709"/>
            <a:ext cx="484187" cy="79208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5" name="Down Arrow 2"/>
          <p:cNvSpPr/>
          <p:nvPr/>
        </p:nvSpPr>
        <p:spPr bwMode="auto">
          <a:xfrm>
            <a:off x="4355976" y="4221088"/>
            <a:ext cx="484187" cy="72008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195736" y="2204864"/>
            <a:ext cx="4470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Times New Roman" charset="0"/>
              <a:buNone/>
              <a:defRPr/>
            </a:pPr>
            <a:r>
              <a:rPr lang="pt-BR" sz="2400" b="1" dirty="0" smtClean="0">
                <a:latin typeface="+mj-lt"/>
              </a:rPr>
              <a:t>100% EM TODOS OS MESES</a:t>
            </a:r>
            <a:endParaRPr lang="pt-BR" sz="2400" b="1" dirty="0">
              <a:latin typeface="+mj-lt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2627784" y="5157192"/>
            <a:ext cx="4470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Times New Roman" charset="0"/>
              <a:buNone/>
              <a:defRPr/>
            </a:pPr>
            <a:r>
              <a:rPr lang="pt-BR" sz="2400" b="1" dirty="0" smtClean="0">
                <a:latin typeface="+mj-lt"/>
              </a:rPr>
              <a:t>100% EM TODOS OS MESES</a:t>
            </a:r>
            <a:endParaRPr lang="pt-BR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4320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3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pt-BR" sz="23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Doenças Crônicas Não Transmissíveis </a:t>
            </a:r>
            <a:r>
              <a:rPr lang="pt-BR" sz="23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(DCNT),(OMS-2015).</a:t>
            </a:r>
          </a:p>
          <a:p>
            <a:pPr>
              <a:buNone/>
            </a:pPr>
            <a:endParaRPr lang="pt-BR" sz="23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38 milhões de vidas perdidas em 2012. </a:t>
            </a:r>
          </a:p>
          <a:p>
            <a:pPr>
              <a:buFont typeface="Wingdings" pitchFamily="2" charset="2"/>
              <a:buChar char="Ø"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 42% eram prematuras e evitáveis.</a:t>
            </a:r>
          </a:p>
          <a:p>
            <a:pPr>
              <a:buNone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DCNT no Brasil:</a:t>
            </a:r>
          </a:p>
          <a:p>
            <a:pPr>
              <a:buFont typeface="Wingdings" pitchFamily="2" charset="2"/>
              <a:buChar char="Ø"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72% das causas de mortes, foi de 540 óbitos por 100 mil habitantes (SCHMIDT, 2011). </a:t>
            </a:r>
          </a:p>
          <a:p>
            <a:pPr>
              <a:buFont typeface="Wingdings" pitchFamily="2" charset="2"/>
              <a:buChar char="Ø"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 DM</a:t>
            </a:r>
          </a:p>
          <a:p>
            <a:pPr>
              <a:buFont typeface="Wingdings" pitchFamily="2" charset="2"/>
              <a:buChar char="§"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ocorreram, em 2009, 51.828 mortes por diabetes.</a:t>
            </a:r>
          </a:p>
          <a:p>
            <a:pPr>
              <a:buFont typeface="Wingdings" pitchFamily="2" charset="2"/>
              <a:buChar char="§"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A prevalência  de 5,3% para 5,6%, entre 2006 e 2011(</a:t>
            </a:r>
            <a:r>
              <a:rPr lang="pt-BR" sz="2300" dirty="0" err="1" smtClean="0">
                <a:latin typeface="Arial" pitchFamily="34" charset="0"/>
                <a:cs typeface="Arial" pitchFamily="34" charset="0"/>
              </a:rPr>
              <a:t>Vigitel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), de 2011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524328" y="6381328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(OMS-2015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derecha"/>
          <p:cNvSpPr/>
          <p:nvPr/>
        </p:nvSpPr>
        <p:spPr>
          <a:xfrm>
            <a:off x="1907704" y="4077072"/>
            <a:ext cx="432048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570185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pt-BR" sz="3200" b="1" dirty="0" smtClean="0"/>
              <a:t>Objetivo 4</a:t>
            </a:r>
            <a:r>
              <a:rPr lang="pt-BR" sz="3200" dirty="0" smtClean="0"/>
              <a:t>: </a:t>
            </a:r>
            <a:r>
              <a:rPr lang="pt-BR" sz="3200" b="1" dirty="0" smtClean="0"/>
              <a:t>Melhorar o registro das informações.</a:t>
            </a:r>
            <a:endParaRPr lang="pt-BR" sz="3200" dirty="0"/>
          </a:p>
        </p:txBody>
      </p:sp>
      <p:sp>
        <p:nvSpPr>
          <p:cNvPr id="7" name="6 Rectángulo"/>
          <p:cNvSpPr/>
          <p:nvPr/>
        </p:nvSpPr>
        <p:spPr>
          <a:xfrm>
            <a:off x="2411760" y="2204864"/>
            <a:ext cx="6192688" cy="432048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 rot="10800000" flipV="1">
            <a:off x="755576" y="2987258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4.1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Manter ficha de acompanhamento de 100% dos  hipertensos cadastrados na unidade de saúde.</a:t>
            </a:r>
          </a:p>
          <a:p>
            <a:pPr lvl="4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4"/>
            <a:r>
              <a:rPr lang="pt-BR" sz="24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ea typeface="Calibri"/>
                <a:cs typeface="Arial" pitchFamily="34" charset="0"/>
              </a:rPr>
              <a:t>4.2</a:t>
            </a:r>
            <a:r>
              <a:rPr lang="pt-BR" sz="2400" dirty="0" smtClean="0">
                <a:latin typeface="Arial" pitchFamily="34" charset="0"/>
                <a:ea typeface="Calibri"/>
                <a:cs typeface="Arial" pitchFamily="34" charset="0"/>
              </a:rPr>
              <a:t> Manter ficha de acompanhamento de 100% dos  diabéticos cadastrados na unidade de saúde.</a:t>
            </a:r>
          </a:p>
        </p:txBody>
      </p:sp>
      <p:sp>
        <p:nvSpPr>
          <p:cNvPr id="11" name="10 Flecha derecha"/>
          <p:cNvSpPr/>
          <p:nvPr/>
        </p:nvSpPr>
        <p:spPr>
          <a:xfrm rot="5400000">
            <a:off x="-324544" y="2492896"/>
            <a:ext cx="2376264" cy="1368152"/>
          </a:xfrm>
          <a:prstGeom prst="rightArrow">
            <a:avLst/>
          </a:prstGeom>
          <a:solidFill>
            <a:schemeClr val="tx2"/>
          </a:solidFill>
          <a:effectLst>
            <a:glow rad="101600">
              <a:schemeClr val="bg1">
                <a:lumMod val="65000"/>
                <a:alpha val="6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11 Elipse"/>
          <p:cNvSpPr/>
          <p:nvPr/>
        </p:nvSpPr>
        <p:spPr>
          <a:xfrm>
            <a:off x="0" y="4437112"/>
            <a:ext cx="1872208" cy="7200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12 CuadroTexto"/>
          <p:cNvSpPr txBox="1"/>
          <p:nvPr/>
        </p:nvSpPr>
        <p:spPr>
          <a:xfrm>
            <a:off x="323528" y="450912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METAS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974" y="3861048"/>
            <a:ext cx="7905450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980728"/>
          </a:xfrm>
        </p:spPr>
        <p:txBody>
          <a:bodyPr>
            <a:normAutofit/>
          </a:bodyPr>
          <a:lstStyle/>
          <a:p>
            <a:r>
              <a:rPr lang="pt-BR" sz="1600" b="1" dirty="0" smtClean="0"/>
              <a:t>Figura 10: Proporção de hipertensos com registro adequado na ficha de acompanhamento, UBS/ESF N-14, Janeiro 2015 a abril 2015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3645024"/>
            <a:ext cx="9144000" cy="122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51520" y="3356992"/>
            <a:ext cx="889248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pt-BR" sz="1600" b="1" dirty="0" smtClean="0"/>
              <a:t>Figura 11: Proporção de diabéticos com registro adequado na ficha de acompanhamento, UBS/ESF N-14, janeiro 2015 a abril 2015</a:t>
            </a:r>
            <a:r>
              <a:rPr lang="pt-BR" sz="1600" dirty="0" smtClean="0"/>
              <a:t>.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92696"/>
            <a:ext cx="763284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derecha"/>
          <p:cNvSpPr/>
          <p:nvPr/>
        </p:nvSpPr>
        <p:spPr>
          <a:xfrm>
            <a:off x="1907704" y="4077072"/>
            <a:ext cx="432048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570185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pt-BR" sz="3200" b="1" dirty="0" smtClean="0"/>
              <a:t>Objetivo 5:</a:t>
            </a:r>
            <a:r>
              <a:rPr lang="pt-BR" sz="3200" dirty="0" smtClean="0"/>
              <a:t> </a:t>
            </a:r>
            <a:r>
              <a:rPr lang="pt-BR" sz="3200" b="1" dirty="0" smtClean="0"/>
              <a:t>Mapear hipertensos e diabéticos de risco para doença cardiovascular.</a:t>
            </a:r>
            <a:endParaRPr lang="pt-BR" sz="3200" dirty="0"/>
          </a:p>
        </p:txBody>
      </p:sp>
      <p:sp>
        <p:nvSpPr>
          <p:cNvPr id="7" name="6 Rectángulo"/>
          <p:cNvSpPr/>
          <p:nvPr/>
        </p:nvSpPr>
        <p:spPr>
          <a:xfrm>
            <a:off x="2411760" y="2204864"/>
            <a:ext cx="6192688" cy="432048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 rot="10800000" flipV="1">
            <a:off x="755576" y="3100318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5.1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estratificação do risco cardiovascular em 100% dos hipertensos cadastrados na unidade de saúde.</a:t>
            </a:r>
          </a:p>
          <a:p>
            <a:pPr lvl="4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4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5.2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estratificação do risco cardiovascular em 100% dos diabéticos cadastrados na unidade de saúde.</a:t>
            </a:r>
          </a:p>
          <a:p>
            <a:pPr lvl="4"/>
            <a:endParaRPr lang="pt-BR" sz="2400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1" name="10 Flecha derecha"/>
          <p:cNvSpPr/>
          <p:nvPr/>
        </p:nvSpPr>
        <p:spPr>
          <a:xfrm rot="5400000">
            <a:off x="-324544" y="2492896"/>
            <a:ext cx="2376264" cy="1368152"/>
          </a:xfrm>
          <a:prstGeom prst="rightArrow">
            <a:avLst/>
          </a:prstGeom>
          <a:solidFill>
            <a:schemeClr val="tx2"/>
          </a:solidFill>
          <a:effectLst>
            <a:glow rad="101600">
              <a:schemeClr val="bg1">
                <a:lumMod val="65000"/>
                <a:alpha val="6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11 Elipse"/>
          <p:cNvSpPr/>
          <p:nvPr/>
        </p:nvSpPr>
        <p:spPr>
          <a:xfrm>
            <a:off x="0" y="4437112"/>
            <a:ext cx="1872208" cy="7200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12 CuadroTexto"/>
          <p:cNvSpPr txBox="1"/>
          <p:nvPr/>
        </p:nvSpPr>
        <p:spPr>
          <a:xfrm>
            <a:off x="323528" y="450912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METAS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484" y="116074"/>
            <a:ext cx="8892480" cy="720080"/>
          </a:xfrm>
        </p:spPr>
        <p:txBody>
          <a:bodyPr>
            <a:normAutofit/>
          </a:bodyPr>
          <a:lstStyle/>
          <a:p>
            <a:pPr algn="l"/>
            <a:r>
              <a:rPr lang="pt-BR" sz="1600" b="1" dirty="0" smtClean="0"/>
              <a:t>Figura  12: Proporção de hipertensos com estratificação de risco cardiovascular , UBS/ESF N-14, janeiro 2015 a abril 2015.</a:t>
            </a:r>
            <a:endParaRPr lang="pt-BR" sz="1600" b="1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3645024"/>
            <a:ext cx="9144000" cy="122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61936" y="3501008"/>
            <a:ext cx="889248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pt-BR" sz="1600" b="1" dirty="0" smtClean="0"/>
              <a:t>Figura 13: Proporção de diabético com estratificação de risco cardiovascular , UBS/ESF N-14, janeiro 2015 a abril 2015.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813690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149080"/>
            <a:ext cx="7848872" cy="25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8712968" cy="1152127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pt-BR" sz="2400" b="1" dirty="0" smtClean="0">
                <a:solidFill>
                  <a:schemeClr val="tx1"/>
                </a:solidFill>
              </a:rPr>
              <a:t>Objetivo 6: Promover a saúde de hipertensos e diabéticos Unidade Básica de Saúde da Família N-14, localizada no município de Manaus-AM</a:t>
            </a:r>
            <a:r>
              <a:rPr lang="pt-BR" sz="2400" dirty="0" smtClean="0">
                <a:solidFill>
                  <a:schemeClr val="tx1"/>
                </a:solidFill>
              </a:rPr>
              <a:t>.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979712" y="1700808"/>
            <a:ext cx="6912768" cy="49685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 rot="10800000" flipV="1">
            <a:off x="1979712" y="1712642"/>
            <a:ext cx="6840760" cy="44935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pt-BR" sz="2600" b="1" dirty="0" smtClean="0"/>
              <a:t>6.1</a:t>
            </a:r>
            <a:r>
              <a:rPr lang="pt-BR" sz="2600" dirty="0" smtClean="0"/>
              <a:t> Garantir orientação nutricional sobre alimentação saudável a 100% dos hipertensos.</a:t>
            </a:r>
          </a:p>
          <a:p>
            <a:pPr lvl="1"/>
            <a:r>
              <a:rPr lang="pt-BR" sz="2600" b="1" dirty="0" smtClean="0"/>
              <a:t>6.2</a:t>
            </a:r>
            <a:r>
              <a:rPr lang="pt-BR" sz="2600" dirty="0" smtClean="0"/>
              <a:t> Garantir orientação nutricional sobre alimentação saudável a 100% dos diabéticos.</a:t>
            </a:r>
          </a:p>
          <a:p>
            <a:pPr lvl="1"/>
            <a:r>
              <a:rPr lang="pt-BR" sz="2600" b="1" dirty="0" smtClean="0"/>
              <a:t>6.3</a:t>
            </a:r>
            <a:r>
              <a:rPr lang="pt-BR" sz="2600" dirty="0" smtClean="0"/>
              <a:t> Garantir orientação em relação à prática regular de atividade física a 100% dos usuários hipertensos.</a:t>
            </a:r>
          </a:p>
          <a:p>
            <a:pPr lvl="1"/>
            <a:r>
              <a:rPr lang="pt-BR" sz="2600" b="1" dirty="0" smtClean="0"/>
              <a:t>6.4</a:t>
            </a:r>
            <a:r>
              <a:rPr lang="pt-BR" sz="2600" dirty="0" smtClean="0"/>
              <a:t> Garantir orientação em relação à prática regular de atividade física a 100% dos usuários diabéticos.</a:t>
            </a:r>
          </a:p>
        </p:txBody>
      </p:sp>
      <p:sp>
        <p:nvSpPr>
          <p:cNvPr id="10" name="9 Flecha derecha"/>
          <p:cNvSpPr/>
          <p:nvPr/>
        </p:nvSpPr>
        <p:spPr>
          <a:xfrm rot="5400000">
            <a:off x="-324544" y="2492896"/>
            <a:ext cx="2376264" cy="1368152"/>
          </a:xfrm>
          <a:prstGeom prst="rightArrow">
            <a:avLst/>
          </a:prstGeom>
          <a:solidFill>
            <a:schemeClr val="tx2"/>
          </a:solidFill>
          <a:effectLst>
            <a:glow rad="101600">
              <a:schemeClr val="bg1">
                <a:lumMod val="65000"/>
                <a:alpha val="6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13 Elipse"/>
          <p:cNvSpPr/>
          <p:nvPr/>
        </p:nvSpPr>
        <p:spPr>
          <a:xfrm>
            <a:off x="0" y="4365104"/>
            <a:ext cx="1331640" cy="93610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14 CuadroTexto"/>
          <p:cNvSpPr txBox="1"/>
          <p:nvPr/>
        </p:nvSpPr>
        <p:spPr>
          <a:xfrm>
            <a:off x="0" y="4509120"/>
            <a:ext cx="154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METAS</a:t>
            </a:r>
            <a:endParaRPr lang="pt-BR" sz="2800" b="1" dirty="0"/>
          </a:p>
        </p:txBody>
      </p:sp>
      <p:sp>
        <p:nvSpPr>
          <p:cNvPr id="16" name="15 Flecha derecha"/>
          <p:cNvSpPr/>
          <p:nvPr/>
        </p:nvSpPr>
        <p:spPr>
          <a:xfrm>
            <a:off x="1403140" y="4086654"/>
            <a:ext cx="648072" cy="136815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467544" y="1844824"/>
            <a:ext cx="8280920" cy="482453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 rot="10800000" flipV="1">
            <a:off x="395536" y="2457233"/>
            <a:ext cx="82089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t-BR" sz="2600" b="1" dirty="0" smtClean="0"/>
              <a:t>6.5</a:t>
            </a:r>
            <a:r>
              <a:rPr lang="pt-BR" sz="2600" dirty="0" smtClean="0"/>
              <a:t> Garantir orientação sobre os riscos do tabagismo a 100% dos usuários hipertensos;</a:t>
            </a:r>
          </a:p>
          <a:p>
            <a:pPr lvl="1"/>
            <a:r>
              <a:rPr lang="pt-BR" sz="2600" b="1" dirty="0" smtClean="0"/>
              <a:t>6.6 </a:t>
            </a:r>
            <a:r>
              <a:rPr lang="pt-BR" sz="2600" dirty="0" smtClean="0"/>
              <a:t>Garantir orientação sobre os riscos do tabagismo a 100% dos usuários diabéticos;</a:t>
            </a:r>
          </a:p>
          <a:p>
            <a:pPr lvl="1"/>
            <a:r>
              <a:rPr lang="pt-BR" sz="2600" b="1" dirty="0" smtClean="0"/>
              <a:t>6.7 </a:t>
            </a:r>
            <a:r>
              <a:rPr lang="pt-BR" sz="2600" dirty="0" smtClean="0"/>
              <a:t>Garantir orientação sobre higiene bucal a 100% dos usuários hipertensos;</a:t>
            </a:r>
          </a:p>
          <a:p>
            <a:pPr lvl="1"/>
            <a:r>
              <a:rPr lang="pt-BR" sz="2600" b="1" dirty="0" smtClean="0"/>
              <a:t>6.8</a:t>
            </a:r>
            <a:r>
              <a:rPr lang="pt-BR" sz="2600" dirty="0" smtClean="0"/>
              <a:t> Garantir orientação sobre higiene bucal a 100% dos usuários diabéticos.</a:t>
            </a:r>
            <a:endParaRPr lang="pt-BR" sz="2600" dirty="0"/>
          </a:p>
        </p:txBody>
      </p:sp>
      <p:sp>
        <p:nvSpPr>
          <p:cNvPr id="12" name="11 Elipse"/>
          <p:cNvSpPr/>
          <p:nvPr/>
        </p:nvSpPr>
        <p:spPr>
          <a:xfrm>
            <a:off x="2987824" y="260648"/>
            <a:ext cx="2664296" cy="86409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12 CuadroTexto"/>
          <p:cNvSpPr txBox="1"/>
          <p:nvPr/>
        </p:nvSpPr>
        <p:spPr>
          <a:xfrm>
            <a:off x="3707904" y="47667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METAS</a:t>
            </a:r>
            <a:endParaRPr lang="pt-BR" sz="2800" b="1" dirty="0"/>
          </a:p>
        </p:txBody>
      </p:sp>
      <p:sp>
        <p:nvSpPr>
          <p:cNvPr id="14" name="13 Flecha derecha"/>
          <p:cNvSpPr/>
          <p:nvPr/>
        </p:nvSpPr>
        <p:spPr>
          <a:xfrm rot="5400000">
            <a:off x="4175956" y="584684"/>
            <a:ext cx="720080" cy="1800200"/>
          </a:xfrm>
          <a:prstGeom prst="rightArrow">
            <a:avLst/>
          </a:prstGeom>
          <a:solidFill>
            <a:schemeClr val="tx2"/>
          </a:solidFill>
          <a:effectLst>
            <a:glow rad="101600">
              <a:schemeClr val="bg1">
                <a:lumMod val="65000"/>
                <a:alpha val="6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14 Flecha derecha"/>
          <p:cNvSpPr/>
          <p:nvPr/>
        </p:nvSpPr>
        <p:spPr>
          <a:xfrm>
            <a:off x="395536" y="188640"/>
            <a:ext cx="2520280" cy="1152128"/>
          </a:xfrm>
          <a:prstGeom prst="rightArrow">
            <a:avLst/>
          </a:prstGeom>
          <a:solidFill>
            <a:schemeClr val="tx2"/>
          </a:solidFill>
          <a:effectLst>
            <a:glow rad="101600">
              <a:schemeClr val="bg1">
                <a:lumMod val="65000"/>
                <a:alpha val="6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936104"/>
          </a:xfrm>
        </p:spPr>
        <p:txBody>
          <a:bodyPr>
            <a:normAutofit fontScale="90000"/>
          </a:bodyPr>
          <a:lstStyle/>
          <a:p>
            <a:pPr algn="l"/>
            <a:r>
              <a:rPr lang="pt-BR" sz="2200" b="1" dirty="0" smtClean="0"/>
              <a:t>Meta: Proporção de hipertensos com orientação nutricional sobre alimentação saudável, UBS/ESF N-14, janeiro 2015 a abril 2015, Manaus, AM</a:t>
            </a:r>
            <a:r>
              <a:rPr lang="pt-BR" sz="2000" b="1" dirty="0" smtClean="0"/>
              <a:t>.</a:t>
            </a:r>
            <a:endParaRPr lang="pt-BR" sz="2000" b="1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3645024"/>
            <a:ext cx="9144000" cy="122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51520" y="3356992"/>
            <a:ext cx="889248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pt-BR" sz="2000" b="1" dirty="0" smtClean="0">
                <a:latin typeface="+mj-lt"/>
              </a:rPr>
              <a:t>Meta: Proporção de diabéticos com orientação nutricional sobre alimentação saudável. </a:t>
            </a:r>
            <a:r>
              <a:rPr lang="pt-BR" sz="2000" b="1" dirty="0" smtClean="0"/>
              <a:t>UBS/ESF N-14, janeiro 2015 a abril 2015, Manaus, AM.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971600" y="6381328"/>
            <a:ext cx="26401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b="1" dirty="0" smtClean="0"/>
              <a:t>Fonte:</a:t>
            </a:r>
            <a:r>
              <a:rPr lang="pt-BR" sz="1200" dirty="0" smtClean="0"/>
              <a:t> Planilha OMIA – UNASUS/UFPEL</a:t>
            </a:r>
            <a:endParaRPr lang="pt-BR" sz="1200" dirty="0"/>
          </a:p>
        </p:txBody>
      </p:sp>
      <p:sp>
        <p:nvSpPr>
          <p:cNvPr id="11" name="10 Rectángulo"/>
          <p:cNvSpPr/>
          <p:nvPr/>
        </p:nvSpPr>
        <p:spPr>
          <a:xfrm>
            <a:off x="2195736" y="2204864"/>
            <a:ext cx="4470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Times New Roman" charset="0"/>
              <a:buNone/>
              <a:defRPr/>
            </a:pPr>
            <a:r>
              <a:rPr lang="pt-BR" sz="2400" b="1" dirty="0" smtClean="0">
                <a:latin typeface="+mj-lt"/>
              </a:rPr>
              <a:t>100% EM TODOS OS MESES</a:t>
            </a:r>
            <a:endParaRPr lang="pt-BR" sz="2400" b="1" dirty="0">
              <a:latin typeface="+mj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130023" y="5013176"/>
            <a:ext cx="4383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Times New Roman" charset="0"/>
              <a:buNone/>
              <a:defRPr/>
            </a:pPr>
            <a:r>
              <a:rPr lang="pt-BR" sz="2400" b="1" dirty="0" smtClean="0">
                <a:latin typeface="+mj-lt"/>
              </a:rPr>
              <a:t>100% EM TODOS OS MESES</a:t>
            </a:r>
            <a:endParaRPr lang="pt-BR" sz="2400" b="1" dirty="0">
              <a:latin typeface="+mj-lt"/>
            </a:endParaRPr>
          </a:p>
        </p:txBody>
      </p:sp>
      <p:sp>
        <p:nvSpPr>
          <p:cNvPr id="14" name="Down Arrow 2"/>
          <p:cNvSpPr/>
          <p:nvPr/>
        </p:nvSpPr>
        <p:spPr bwMode="auto">
          <a:xfrm>
            <a:off x="3851920" y="4077072"/>
            <a:ext cx="484187" cy="79208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5" name="Down Arrow 2"/>
          <p:cNvSpPr/>
          <p:nvPr/>
        </p:nvSpPr>
        <p:spPr bwMode="auto">
          <a:xfrm>
            <a:off x="4067944" y="1196752"/>
            <a:ext cx="484187" cy="79208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1008112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/>
              <a:t>Meta: Proporção de hipertensos com orientação sobre a prática de atividade física regular, UBS/ESF N-14, janeiro 2015 a abril 2015, Manaus, AM</a:t>
            </a:r>
            <a:r>
              <a:rPr lang="pt-BR" sz="1800" b="1" dirty="0" smtClean="0"/>
              <a:t>.</a:t>
            </a:r>
            <a:endParaRPr lang="pt-BR" sz="2000" b="1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3645024"/>
            <a:ext cx="9144000" cy="122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51520" y="3140968"/>
            <a:ext cx="889248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2000" b="1" dirty="0" smtClean="0">
                <a:latin typeface="+mj-lt"/>
              </a:rPr>
              <a:t>Meta: Proporção de diabéticos que receberam orientação sobre a prática de atividade física regular. UBS/ESF N-14, janeiro 2015 a abril 2015, Manaus, AM.</a:t>
            </a:r>
            <a:endParaRPr lang="pt-BR" sz="2000" dirty="0">
              <a:latin typeface="+mj-lt"/>
            </a:endParaRPr>
          </a:p>
        </p:txBody>
      </p:sp>
      <p:sp>
        <p:nvSpPr>
          <p:cNvPr id="13" name="Down Arrow 2"/>
          <p:cNvSpPr/>
          <p:nvPr/>
        </p:nvSpPr>
        <p:spPr bwMode="auto">
          <a:xfrm>
            <a:off x="4067944" y="1196752"/>
            <a:ext cx="484187" cy="79208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195736" y="5013176"/>
            <a:ext cx="4470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Times New Roman" charset="0"/>
              <a:buNone/>
              <a:defRPr/>
            </a:pPr>
            <a:r>
              <a:rPr lang="pt-BR" sz="2400" b="1" dirty="0" smtClean="0">
                <a:latin typeface="+mj-lt"/>
              </a:rPr>
              <a:t>100% EM TODOS OS MESES</a:t>
            </a:r>
            <a:endParaRPr lang="pt-BR" sz="2400" b="1" dirty="0">
              <a:latin typeface="+mj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195736" y="2204864"/>
            <a:ext cx="4470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Times New Roman" charset="0"/>
              <a:buNone/>
              <a:defRPr/>
            </a:pPr>
            <a:r>
              <a:rPr lang="pt-BR" sz="2400" b="1" dirty="0" smtClean="0">
                <a:latin typeface="+mj-lt"/>
              </a:rPr>
              <a:t>100% EM TODOS OS MESES</a:t>
            </a:r>
            <a:endParaRPr lang="pt-BR" sz="2400" b="1" dirty="0">
              <a:latin typeface="+mj-lt"/>
            </a:endParaRPr>
          </a:p>
        </p:txBody>
      </p:sp>
      <p:sp>
        <p:nvSpPr>
          <p:cNvPr id="16" name="Down Arrow 2"/>
          <p:cNvSpPr/>
          <p:nvPr/>
        </p:nvSpPr>
        <p:spPr bwMode="auto">
          <a:xfrm>
            <a:off x="4139952" y="4149080"/>
            <a:ext cx="484187" cy="79208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1008112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/>
              <a:t>Meta: Proporção de hipertensos que receberam orientação sobre os riscos do tabagismo, UBS/ESF N-14, janeiro 2015 a abril 2015, Manaus, AM</a:t>
            </a:r>
            <a:r>
              <a:rPr lang="pt-BR" sz="1800" b="1" dirty="0" smtClean="0"/>
              <a:t>.</a:t>
            </a:r>
            <a:endParaRPr lang="pt-BR" sz="2000" b="1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3645024"/>
            <a:ext cx="9144000" cy="122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51520" y="3356992"/>
            <a:ext cx="889248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2000" b="1" dirty="0" smtClean="0"/>
              <a:t>Meta: Proporção de diabéticos que receberam orientação sobre os riscos do tabagismo. UBS/ESF N-14, janeiro 2015 a abril 2015, Manaus, AM.</a:t>
            </a:r>
            <a:endParaRPr lang="pt-BR" sz="2000" b="1" dirty="0"/>
          </a:p>
        </p:txBody>
      </p:sp>
      <p:sp>
        <p:nvSpPr>
          <p:cNvPr id="13" name="12 Rectángulo"/>
          <p:cNvSpPr/>
          <p:nvPr/>
        </p:nvSpPr>
        <p:spPr>
          <a:xfrm>
            <a:off x="2195736" y="2204864"/>
            <a:ext cx="4470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Times New Roman" charset="0"/>
              <a:buNone/>
              <a:defRPr/>
            </a:pPr>
            <a:r>
              <a:rPr lang="pt-BR" sz="2400" b="1" dirty="0" smtClean="0">
                <a:latin typeface="+mj-lt"/>
              </a:rPr>
              <a:t>100% EM TODOS OS MESES</a:t>
            </a:r>
            <a:endParaRPr lang="pt-BR" sz="2400" b="1" dirty="0">
              <a:latin typeface="+mj-lt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411760" y="5013176"/>
            <a:ext cx="4614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Times New Roman" charset="0"/>
              <a:buNone/>
              <a:defRPr/>
            </a:pPr>
            <a:r>
              <a:rPr lang="pt-BR" sz="2400" b="1" dirty="0" smtClean="0">
                <a:latin typeface="+mj-lt"/>
              </a:rPr>
              <a:t>100% EM TODOS OS MESES</a:t>
            </a:r>
            <a:endParaRPr lang="pt-BR" sz="2400" b="1" dirty="0">
              <a:latin typeface="+mj-lt"/>
            </a:endParaRPr>
          </a:p>
        </p:txBody>
      </p:sp>
      <p:sp>
        <p:nvSpPr>
          <p:cNvPr id="15" name="Down Arrow 2"/>
          <p:cNvSpPr/>
          <p:nvPr/>
        </p:nvSpPr>
        <p:spPr bwMode="auto">
          <a:xfrm>
            <a:off x="4067944" y="1196752"/>
            <a:ext cx="484187" cy="79208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6" name="Down Arrow 2"/>
          <p:cNvSpPr/>
          <p:nvPr/>
        </p:nvSpPr>
        <p:spPr bwMode="auto">
          <a:xfrm>
            <a:off x="4139952" y="4221088"/>
            <a:ext cx="484187" cy="79208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1008112"/>
          </a:xfrm>
        </p:spPr>
        <p:txBody>
          <a:bodyPr>
            <a:noAutofit/>
          </a:bodyPr>
          <a:lstStyle/>
          <a:p>
            <a:pPr algn="l"/>
            <a:r>
              <a:rPr lang="pt-BR" sz="2000" b="1" dirty="0" smtClean="0"/>
              <a:t>Meta: Proporção de hipertensos que receberam orientação sobre higiene bucal, UBS/ESF N-14, janeiro 2015 a abril 2015, Manaus, AM.</a:t>
            </a:r>
            <a:endParaRPr lang="pt-BR" sz="2000" b="1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0" y="3645024"/>
            <a:ext cx="9144000" cy="122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51520" y="3356992"/>
            <a:ext cx="889248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2400" b="1" dirty="0" smtClean="0"/>
              <a:t>Meta: Proporção de diabéticos com avaliação da necessidade de atendimento odontológico. UBS/ESF N-14, janeiro 2015 a abril 2015, Manaus, AM.</a:t>
            </a:r>
            <a:endParaRPr lang="pt-BR" sz="2400" b="1" dirty="0"/>
          </a:p>
        </p:txBody>
      </p:sp>
      <p:sp>
        <p:nvSpPr>
          <p:cNvPr id="13" name="Down Arrow 2"/>
          <p:cNvSpPr/>
          <p:nvPr/>
        </p:nvSpPr>
        <p:spPr bwMode="auto">
          <a:xfrm>
            <a:off x="4067944" y="1196752"/>
            <a:ext cx="484187" cy="79208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4" name="Down Arrow 2"/>
          <p:cNvSpPr/>
          <p:nvPr/>
        </p:nvSpPr>
        <p:spPr bwMode="auto">
          <a:xfrm>
            <a:off x="4067944" y="4077072"/>
            <a:ext cx="484187" cy="79208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195736" y="2204864"/>
            <a:ext cx="4470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Times New Roman" charset="0"/>
              <a:buNone/>
              <a:defRPr/>
            </a:pPr>
            <a:r>
              <a:rPr lang="pt-BR" sz="2400" b="1" dirty="0" smtClean="0">
                <a:latin typeface="+mj-lt"/>
              </a:rPr>
              <a:t>100% EM TODOS OS MESES</a:t>
            </a:r>
            <a:endParaRPr lang="pt-BR" sz="2400" b="1" dirty="0">
              <a:latin typeface="+mj-lt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339752" y="5157192"/>
            <a:ext cx="4470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Times New Roman" charset="0"/>
              <a:buNone/>
              <a:defRPr/>
            </a:pPr>
            <a:r>
              <a:rPr lang="pt-BR" sz="2400" b="1" dirty="0" smtClean="0">
                <a:latin typeface="+mj-lt"/>
              </a:rPr>
              <a:t>100% EM TODOS OS MESES</a:t>
            </a:r>
            <a:endParaRPr lang="pt-BR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5860" y="1143000"/>
            <a:ext cx="8712968" cy="5040560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Hipertensão Arterial Sistêmica (HAS)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revalência entre 22% e 44% para adultos (32% em média), chegando a mais de 50% para indivíduos com 60 a 69 anos e 75% em indivíduos com mais de 70 anos.</a:t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>Manaus Índice (4,2%) (BRASIL, 2011).</a:t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Hipertensão Arterial Sistêmica (</a:t>
            </a:r>
            <a:r>
              <a:rPr lang="pt-BR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HAS)e Diabetes Mellitus (DM)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>primeira causa de mortalidade e de hospitalizações no Sistema Único de Saúde (SUS) e representam, ainda, mais da  metade do diagnóstico primário em pessoas com insuficiência renal crônica submetidas à diálise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339752" y="6627167"/>
            <a:ext cx="6954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  <a:cs typeface="Arial" pitchFamily="34" charset="0"/>
              </a:rPr>
              <a:t>(BRASIL, 2011; SCHMIDT</a:t>
            </a:r>
            <a:r>
              <a:rPr lang="pt-BR" sz="1200" dirty="0">
                <a:latin typeface="+mj-lt"/>
                <a:cs typeface="Arial" pitchFamily="34" charset="0"/>
              </a:rPr>
              <a:t>; DUNCAN; STEVENS et al., 2009; SCHMIDT et al., 2011; ROSA, 2008).</a:t>
            </a:r>
            <a:r>
              <a:rPr lang="pt-BR" sz="1200" dirty="0">
                <a:latin typeface="+mj-lt"/>
              </a:rPr>
              <a:t/>
            </a:r>
            <a:br>
              <a:rPr lang="pt-BR" sz="1200" dirty="0">
                <a:latin typeface="+mj-lt"/>
              </a:rPr>
            </a:br>
            <a:endParaRPr lang="pt-BR" sz="1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/>
              <a:t> DISCUSSÃO </a:t>
            </a:r>
            <a:r>
              <a:rPr lang="pt-BR" sz="4400" b="1" dirty="0"/>
              <a:t/>
            </a:r>
            <a:br>
              <a:rPr lang="pt-BR" sz="4400" b="1" dirty="0"/>
            </a:br>
            <a:endParaRPr lang="pt-BR" sz="4400" b="1" dirty="0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1255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 algn="just">
              <a:spcBef>
                <a:spcPts val="400"/>
              </a:spcBef>
              <a:buClrTx/>
              <a:buSzPct val="80000"/>
              <a:buFont typeface="Wingdings" pitchFamily="2" charset="2"/>
              <a:buChar char="ü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Apesar, mesmo não tendo alcançado as metas pactuadas para a cobertura, pode-se dizer que os hipertensos e diabéticos demonstram satisfação com a prioridade no atendimento, todavia, temos que ampliar a </a:t>
            </a:r>
            <a:r>
              <a:rPr lang="pt-BR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cobertura. </a:t>
            </a:r>
          </a:p>
          <a:p>
            <a:pPr marL="285750" indent="-285750" algn="just">
              <a:spcBef>
                <a:spcPts val="400"/>
              </a:spcBef>
              <a:buClrTx/>
              <a:buSzPct val="8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intervenção exigiu que a equipe se capacitasse para seguir as   recomendações do Ministério da Saúde relativas ao rastreamento, diagnóstico, tratamento e monitoramento da hipertensão e da diabetes. </a:t>
            </a:r>
          </a:p>
          <a:p>
            <a:pPr algn="just"/>
            <a:endParaRPr lang="pt-BR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 atividade promoveu o trabalho integrado da médica, do enfermeiro, da técnica de enfermagem e da recepcionista. Ficando, em linhas gerais, como atribuições gerais a criação de planilha ou formulário de acompanhamento dos usuários cadastrados no HIPERDIA para registro das atividades realizadas.</a:t>
            </a:r>
          </a:p>
          <a:p>
            <a:pPr marL="285750" indent="-285750">
              <a:spcBef>
                <a:spcPts val="400"/>
              </a:spcBef>
              <a:buClrTx/>
              <a:buSzPct val="80000"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285750" indent="-285750">
              <a:spcBef>
                <a:spcPts val="400"/>
              </a:spcBef>
              <a:buClrTx/>
              <a:buSzPct val="80000"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251520" y="435604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/>
              <a:t>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DISCUSSÃO </a:t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908720"/>
            <a:ext cx="843528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>
              <a:spcBef>
                <a:spcPts val="400"/>
              </a:spcBef>
              <a:buClrTx/>
              <a:buSzPct val="80000"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1600" dirty="0" smtClean="0"/>
              <a:t>	</a:t>
            </a:r>
          </a:p>
          <a:p>
            <a:pPr marL="285750" indent="-285750" algn="just">
              <a:spcBef>
                <a:spcPts val="400"/>
              </a:spcBef>
              <a:buClrTx/>
              <a:buSzPct val="80000"/>
              <a:buFont typeface="Arial" pitchFamily="34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2000" dirty="0"/>
          </a:p>
          <a:p>
            <a:pPr marL="285750" indent="-285750">
              <a:spcBef>
                <a:spcPts val="400"/>
              </a:spcBef>
              <a:buClrTx/>
              <a:buSzPct val="80000"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pt-BR" sz="2000" dirty="0"/>
              <a:t>	</a:t>
            </a:r>
          </a:p>
          <a:p>
            <a:pPr marL="285750" indent="-285750">
              <a:spcBef>
                <a:spcPts val="400"/>
              </a:spcBef>
              <a:buClrTx/>
              <a:buSzPct val="80000"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pt-BR" sz="16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schemeClr val="tx2"/>
                </a:solidFill>
                <a:latin typeface="+mj-lt"/>
              </a:rPr>
              <a:t>Após a intervenção os usuários conheceram melhor o programa de atenção a HAS e DM e passaram a conhecer mais os seus direitos, e isso possibilitou as prioridades de atendimento. </a:t>
            </a:r>
          </a:p>
          <a:p>
            <a:pPr algn="just">
              <a:buNone/>
            </a:pPr>
            <a:endParaRPr lang="pt-BR" sz="2400" b="1" dirty="0" smtClean="0">
              <a:solidFill>
                <a:schemeClr val="tx2"/>
              </a:solidFill>
              <a:latin typeface="+mj-lt"/>
            </a:endParaRPr>
          </a:p>
          <a:p>
            <a:pPr algn="just"/>
            <a:r>
              <a:rPr lang="pt-BR" sz="2400" b="1" dirty="0" smtClean="0">
                <a:solidFill>
                  <a:schemeClr val="tx2"/>
                </a:solidFill>
                <a:latin typeface="+mj-lt"/>
              </a:rPr>
              <a:t>A melhoria do registro e o agendamento dos Hipertensos e Diabéticos viabilizou a otimização da agenda para a atenção à demanda espontânea.</a:t>
            </a:r>
            <a:endParaRPr lang="pt-BR" sz="24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457200" y="20094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1" dirty="0"/>
              <a:t>Reflexão crítica sobre o processo pessoal de aprendizagem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51520" y="1361982"/>
            <a:ext cx="864096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341313" indent="-341313" algn="just">
              <a:spcBef>
                <a:spcPts val="400"/>
              </a:spcBef>
              <a:buClr>
                <a:srgbClr val="99FF99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dirty="0" smtClean="0">
                <a:latin typeface="+mj-lt"/>
              </a:rPr>
              <a:t>   </a:t>
            </a:r>
          </a:p>
          <a:p>
            <a:pPr marL="341313" indent="-341313" algn="just">
              <a:spcBef>
                <a:spcPts val="400"/>
              </a:spcBef>
              <a:buClr>
                <a:srgbClr val="99FF99"/>
              </a:buClr>
              <a:buSzPct val="8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dirty="0" smtClean="0">
                <a:latin typeface="+mj-lt"/>
              </a:rPr>
              <a:t> </a:t>
            </a:r>
            <a:r>
              <a:rPr lang="pt-BR" sz="2000" b="1" dirty="0" smtClean="0">
                <a:solidFill>
                  <a:schemeClr val="tx2"/>
                </a:solidFill>
                <a:latin typeface="+mj-lt"/>
              </a:rPr>
              <a:t>Estou muito agradecida por ter a oportunidade de participar da especialização em Saúde da Família. Inicialmente teve muitas dificuldades principalmente com o idioma e com o sistema de trabalho mas conforme o tempo foi avançando fui  compartindo experiências , conhecimentos científicos o qual me ajudo muito como Professional.</a:t>
            </a:r>
          </a:p>
          <a:p>
            <a:pPr marL="341313" indent="-341313" algn="just">
              <a:spcBef>
                <a:spcPts val="400"/>
              </a:spcBef>
              <a:buClr>
                <a:srgbClr val="99FF99"/>
              </a:buClr>
              <a:buSzPct val="8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 smtClean="0">
              <a:solidFill>
                <a:schemeClr val="tx2"/>
              </a:solidFill>
              <a:latin typeface="+mj-lt"/>
            </a:endParaRPr>
          </a:p>
          <a:p>
            <a:pPr marL="341313" indent="-341313" algn="just">
              <a:spcBef>
                <a:spcPts val="400"/>
              </a:spcBef>
              <a:buClr>
                <a:srgbClr val="99FF99"/>
              </a:buClr>
              <a:buSzPct val="80000"/>
              <a:buFont typeface="Wingdings" pitchFamily="2" charset="2"/>
              <a:buChar char="q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b="1" dirty="0" smtClean="0">
                <a:solidFill>
                  <a:schemeClr val="tx2"/>
                </a:solidFill>
                <a:latin typeface="+mj-lt"/>
              </a:rPr>
              <a:t>Também preciso agradecer ao curso por toda a ajuda durante a especialização e ao meu orientador que me ajudou em diferentes etapas ao longo do curso. Agradecendo pelas ferramentas disponibilizadas e todas as planilhas foram de muita ajuda para poder construir a intervenção e na quantificação dos usuários atendidos, além de analisar os resultados obtidos nos diferentes meses da intervenção.</a:t>
            </a:r>
          </a:p>
          <a:p>
            <a:pPr marL="341313" indent="-341313" algn="just">
              <a:spcBef>
                <a:spcPts val="400"/>
              </a:spcBef>
              <a:buClr>
                <a:srgbClr val="99FF99"/>
              </a:buClr>
              <a:buSzPct val="8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 b="1" dirty="0"/>
              <a:t>REFERÊNCIAS</a:t>
            </a:r>
            <a:r>
              <a:rPr lang="pt-BR" sz="4400" b="1" dirty="0"/>
              <a:t/>
            </a:r>
            <a:br>
              <a:rPr lang="pt-BR" sz="4400" b="1" dirty="0"/>
            </a:br>
            <a:endParaRPr lang="pt-BR" sz="4400" b="1" dirty="0"/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836612"/>
            <a:ext cx="8229600" cy="494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pt-BR" sz="1600" dirty="0" smtClean="0"/>
              <a:t>MINISTÉRIO DA SAÚDE, Secretaria de Atenção à Saúde, Departamento de Atenção Básica, ESTRATÉGIAS PARA O CUIDADO DA PESSOA COM DOENÇA CRÔNICA HIPERTENSÃO ARTERIAL SISTÊMICA, Cadernos de Atenção Básica, n° 37 Brasília – DF 2013. Disponível em: </a:t>
            </a:r>
            <a:r>
              <a:rPr lang="pt-BR" sz="1600" u="sng" dirty="0" smtClean="0">
                <a:hlinkClick r:id="rId3"/>
              </a:rPr>
              <a:t>http://bvsms.saude.gov.br/bvs/publicacoes/estrategias_cuidado_pessoa_doenca_cronica.pdf</a:t>
            </a:r>
            <a:r>
              <a:rPr lang="pt-BR" sz="1600" dirty="0" smtClean="0"/>
              <a:t>.</a:t>
            </a:r>
          </a:p>
          <a:p>
            <a:r>
              <a:rPr lang="pt-BR" sz="1600" dirty="0" smtClean="0"/>
              <a:t> </a:t>
            </a:r>
          </a:p>
          <a:p>
            <a:pPr lvl="0"/>
            <a:r>
              <a:rPr lang="pt-BR" sz="1600" dirty="0" smtClean="0"/>
              <a:t>MINISTÉRIO DA SAÚDE, Secretaria de Atenção à Saúde, Departamento de Atenção Básica, ESTRATÉGIAS PARA O CUIDADO DA PESSOA COM DOENÇA CRÔNICA DIABETES MELLITUS Cadernos de Atenção Básica, n° 36 Brasília – DF 2014. Disponível em: </a:t>
            </a:r>
            <a:r>
              <a:rPr lang="pt-BR" sz="1600" u="sng" dirty="0" smtClean="0">
                <a:hlinkClick r:id="rId4"/>
              </a:rPr>
              <a:t>http://bvsms.saude.gov.br/bvs/publicacoes/cuidado_pessoa_diabetes_mellitus_cab36.pdf</a:t>
            </a:r>
            <a:r>
              <a:rPr lang="pt-BR" sz="1600" dirty="0" smtClean="0"/>
              <a:t>.</a:t>
            </a:r>
          </a:p>
          <a:p>
            <a:r>
              <a:rPr lang="pt-BR" sz="1600" dirty="0" smtClean="0"/>
              <a:t> </a:t>
            </a:r>
          </a:p>
          <a:p>
            <a:pPr lvl="0"/>
            <a:r>
              <a:rPr lang="pt-BR" sz="1600" dirty="0" smtClean="0"/>
              <a:t>MINISTÉRIO DA SAÚDE, Secretaria de Atenção à Saúde, Departamento de Atenção Básica, ESTRATÉGIAS PARA O CUIDADO DA PESSOA COM DOENÇA CRÔNICA Cadernos de Atenção Básica, nº 35, Brasília – DF 2014. Disponível em: </a:t>
            </a:r>
            <a:r>
              <a:rPr lang="pt-BR" sz="1600" u="sng" dirty="0" smtClean="0">
                <a:hlinkClick r:id="rId5"/>
              </a:rPr>
              <a:t>http://bvsms.saude.gov.br/bvs/publicacoes/estrategias_cuidado_pessoa_doenca_cronica_cab35.pdf</a:t>
            </a:r>
            <a:r>
              <a:rPr lang="pt-BR" sz="1600" dirty="0" smtClean="0"/>
              <a:t>.</a:t>
            </a:r>
          </a:p>
          <a:p>
            <a:r>
              <a:rPr lang="pt-BR" sz="1600" dirty="0" smtClean="0"/>
              <a:t> </a:t>
            </a:r>
          </a:p>
          <a:p>
            <a:pPr lvl="0"/>
            <a:r>
              <a:rPr lang="pt-BR" sz="1600" dirty="0" smtClean="0"/>
              <a:t>MINISTÉRIO DA SAÚDE, Secretaria de Atenção à Saúde, Departamento de Atenção Básica, RASTREAMENTO Cadernos de Atenção Básica, n. 29, Volume II 1ª edição, Brasília – DF 2013, Disponível em: </a:t>
            </a:r>
            <a:r>
              <a:rPr lang="pt-BR" sz="1600" u="sng" dirty="0" smtClean="0">
                <a:hlinkClick r:id="rId6"/>
              </a:rPr>
              <a:t>http://bvsms.saude.gov.br/bvs/publicacoes/rastreamento_caderno_atencao_primaria_n29.pdf</a:t>
            </a:r>
            <a:r>
              <a:rPr lang="pt-BR" sz="1600" dirty="0" smtClean="0"/>
              <a:t>.</a:t>
            </a:r>
          </a:p>
          <a:p>
            <a:pPr marL="341313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1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pt-BR" sz="5600" dirty="0" smtClean="0"/>
              <a:t>MINISTÉRIO DA SAÚDE, Secretaria de Atenção à Saúde, Departamento de Atenção Básica, ACOLHIMENTO À DEMANDA ESPONTÂNEA Queixas mais comuns na Atenção Básica VOLUME II, Brasília – DF 2013, Disponível em: </a:t>
            </a:r>
            <a:r>
              <a:rPr lang="pt-BR" sz="5600" u="sng" dirty="0" smtClean="0">
                <a:hlinkClick r:id="rId2"/>
              </a:rPr>
              <a:t>http://bvsms.saude.gov.br/bvs/publicacoes/acolhimento_demanda_espontanea_queixas_comuns_cab28v2.pdf</a:t>
            </a:r>
            <a:r>
              <a:rPr lang="pt-BR" sz="5600" dirty="0" smtClean="0"/>
              <a:t>.</a:t>
            </a:r>
          </a:p>
          <a:p>
            <a:r>
              <a:rPr lang="pt-BR" sz="5600" dirty="0" smtClean="0"/>
              <a:t> </a:t>
            </a:r>
          </a:p>
          <a:p>
            <a:pPr lvl="0"/>
            <a:r>
              <a:rPr lang="pt-BR" sz="5600" dirty="0" smtClean="0"/>
              <a:t>MINISTÉRIO DA SAÚDE, Secretaria de Atenção à Saúde, Departamento de Atenção Básica ,DIRETRIZES DO NASF: Núcleo de Apoio a Saúde da Família, Série A. Normas e Manuais Técnicos Cadernos de Atenção Básica, n. 27, Brasília – DF 2010, Disponível em:  </a:t>
            </a:r>
            <a:r>
              <a:rPr lang="pt-BR" sz="5600" u="sng" dirty="0" smtClean="0">
                <a:hlinkClick r:id="rId3"/>
              </a:rPr>
              <a:t>file:///C:/Users/Hern%C3%A1n/Desktop/diretrizes_do_nasf_nucleo.pdf</a:t>
            </a:r>
            <a:r>
              <a:rPr lang="pt-BR" sz="5600" dirty="0" smtClean="0"/>
              <a:t>.</a:t>
            </a:r>
          </a:p>
          <a:p>
            <a:r>
              <a:rPr lang="pt-BR" sz="5600" dirty="0" smtClean="0"/>
              <a:t> </a:t>
            </a:r>
          </a:p>
          <a:p>
            <a:pPr lvl="0"/>
            <a:r>
              <a:rPr lang="pt-BR" sz="5600" dirty="0" smtClean="0"/>
              <a:t>MINISTÉRIO DA SAÚDE, Departamento de Atenção Básica, Política Nacional de Atenção Básica Brasília – DF 2012, Disponível em:  </a:t>
            </a:r>
            <a:r>
              <a:rPr lang="pt-BR" sz="5600" u="sng" dirty="0" smtClean="0">
                <a:hlinkClick r:id="rId4"/>
              </a:rPr>
              <a:t>http://dab.saude.gov.br/portaldab/biblioteca.</a:t>
            </a:r>
            <a:r>
              <a:rPr lang="pt-BR" sz="5600" u="sng" dirty="0" err="1" smtClean="0">
                <a:hlinkClick r:id="rId4"/>
              </a:rPr>
              <a:t>php</a:t>
            </a:r>
            <a:r>
              <a:rPr lang="pt-BR" sz="5600" u="sng" dirty="0" smtClean="0">
                <a:hlinkClick r:id="rId4"/>
              </a:rPr>
              <a:t>?</a:t>
            </a:r>
            <a:r>
              <a:rPr lang="pt-BR" sz="5600" u="sng" dirty="0" err="1" smtClean="0">
                <a:hlinkClick r:id="rId4"/>
              </a:rPr>
              <a:t>conteudo</a:t>
            </a:r>
            <a:r>
              <a:rPr lang="pt-BR" sz="5600" u="sng" dirty="0" smtClean="0">
                <a:hlinkClick r:id="rId4"/>
              </a:rPr>
              <a:t>=</a:t>
            </a:r>
            <a:r>
              <a:rPr lang="pt-BR" sz="5600" u="sng" dirty="0" err="1" smtClean="0">
                <a:hlinkClick r:id="rId4"/>
              </a:rPr>
              <a:t>publicacoes</a:t>
            </a:r>
            <a:r>
              <a:rPr lang="pt-BR" sz="5600" u="sng" dirty="0" smtClean="0">
                <a:hlinkClick r:id="rId4"/>
              </a:rPr>
              <a:t>/</a:t>
            </a:r>
            <a:r>
              <a:rPr lang="pt-BR" sz="5600" u="sng" dirty="0" err="1" smtClean="0">
                <a:hlinkClick r:id="rId4"/>
              </a:rPr>
              <a:t>pnab</a:t>
            </a:r>
            <a:r>
              <a:rPr lang="pt-BR" sz="5600" dirty="0" smtClean="0"/>
              <a:t>.</a:t>
            </a:r>
          </a:p>
          <a:p>
            <a:r>
              <a:rPr lang="pt-BR" sz="5600" dirty="0" smtClean="0"/>
              <a:t> </a:t>
            </a:r>
          </a:p>
          <a:p>
            <a:pPr lvl="0"/>
            <a:r>
              <a:rPr lang="pt-BR" sz="5600" dirty="0" smtClean="0"/>
              <a:t>PREFEITURA DE MANAUS, SECRETARIA MUNICIPAL DESAÚDE, BALANÇO-SEMSA_2013-PLANEJAMENTO-2014.</a:t>
            </a:r>
            <a:r>
              <a:rPr lang="pt-BR" sz="5600" dirty="0" err="1" smtClean="0"/>
              <a:t>pdf</a:t>
            </a:r>
            <a:r>
              <a:rPr lang="pt-BR" sz="5600" dirty="0" smtClean="0"/>
              <a:t>, MANAUS 2013, Disponível em; </a:t>
            </a:r>
            <a:r>
              <a:rPr lang="pt-BR" sz="5600" u="sng" dirty="0" smtClean="0">
                <a:hlinkClick r:id="rId5"/>
              </a:rPr>
              <a:t>http://semsa.manaus.am.gov.br/macroprocessos-da-aps/</a:t>
            </a:r>
            <a:endParaRPr lang="pt-BR" sz="5600" dirty="0" smtClean="0"/>
          </a:p>
          <a:p>
            <a:pPr lvl="0"/>
            <a:r>
              <a:rPr lang="pt-BR" sz="5600" dirty="0" smtClean="0"/>
              <a:t>PINTO, Sônia Lopes </a:t>
            </a:r>
            <a:r>
              <a:rPr lang="pt-BR" sz="5600" dirty="0" err="1" smtClean="0"/>
              <a:t>et</a:t>
            </a:r>
            <a:r>
              <a:rPr lang="pt-BR" sz="5600" dirty="0" smtClean="0"/>
              <a:t> al. Prevalência de pré-hipertensão e de hipertensão arterial e avaliação de fatores associados em crianças e adolescentes de escolas públicas de Salvador, Bahia, Brasil. Cad. Saúde Pública [online]. 2011, vol.27, n.6, pp. 1065-1075. ISSN 0102-311X.</a:t>
            </a:r>
          </a:p>
          <a:p>
            <a:r>
              <a:rPr lang="pt-BR" sz="5600" i="1" dirty="0" smtClean="0"/>
              <a:t> </a:t>
            </a:r>
            <a:endParaRPr lang="pt-BR" sz="5600" dirty="0" smtClean="0"/>
          </a:p>
          <a:p>
            <a:pPr lvl="0"/>
            <a:r>
              <a:rPr lang="pt-BR" sz="5600" dirty="0" smtClean="0"/>
              <a:t>  VIGITEL. Disponível em:  http://www.abeso.org.br/uploads/downloads/79/553a25251b447.pdf. 2007</a:t>
            </a:r>
          </a:p>
          <a:p>
            <a:r>
              <a:rPr lang="pt-BR" sz="5600" i="1" dirty="0" smtClean="0"/>
              <a:t> </a:t>
            </a:r>
            <a:endParaRPr lang="pt-BR" sz="5600" dirty="0" smtClean="0"/>
          </a:p>
          <a:p>
            <a:pPr lvl="0"/>
            <a:r>
              <a:rPr lang="pt-BR" sz="5600" dirty="0" smtClean="0"/>
              <a:t>Sociedade Brasileira de Hipertensão. Disponível em: </a:t>
            </a:r>
            <a:r>
              <a:rPr lang="pt-BR" sz="5600" u="sng" dirty="0" smtClean="0">
                <a:hlinkClick r:id="rId6"/>
              </a:rPr>
              <a:t>http://sbh.org.br/medica/aguarde-informacoes.asp</a:t>
            </a:r>
            <a:r>
              <a:rPr lang="pt-BR" sz="5600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derecha"/>
          <p:cNvSpPr/>
          <p:nvPr/>
        </p:nvSpPr>
        <p:spPr>
          <a:xfrm rot="5400000">
            <a:off x="4175956" y="-63388"/>
            <a:ext cx="288032" cy="18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1475656" y="188640"/>
            <a:ext cx="6192688" cy="504056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sz="3100" dirty="0" smtClean="0"/>
              <a:t>DEMOGRAFIA.</a:t>
            </a:r>
            <a:endParaRPr lang="pt-BR" sz="2400" b="1" dirty="0"/>
          </a:p>
        </p:txBody>
      </p:sp>
      <p:sp>
        <p:nvSpPr>
          <p:cNvPr id="7" name="6 Rectángulo"/>
          <p:cNvSpPr/>
          <p:nvPr/>
        </p:nvSpPr>
        <p:spPr>
          <a:xfrm>
            <a:off x="359024" y="1124744"/>
            <a:ext cx="8784976" cy="5733256"/>
          </a:xfrm>
          <a:prstGeom prst="rect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 rot="10800000" flipV="1">
            <a:off x="215516" y="1463297"/>
            <a:ext cx="87129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pt-BR" sz="2400" dirty="0" smtClean="0"/>
              <a:t>      O Estado do Amazonas com 1.559.161,682, com 2,23 habitantes/km</a:t>
            </a:r>
            <a:r>
              <a:rPr lang="pt-BR" sz="2400" baseline="30000" dirty="0" smtClean="0"/>
              <a:t>2</a:t>
            </a:r>
            <a:r>
              <a:rPr lang="pt-BR" sz="2400" dirty="0" smtClean="0"/>
              <a:t>. Possui 3.483,985 habitantes. A capital Manaus é cidade mais populosa da Região Norte, com 1.802.525 habitantes. (IBGE, 2010).</a:t>
            </a:r>
          </a:p>
          <a:p>
            <a:pPr marL="457200" indent="-457200"/>
            <a:endParaRPr lang="pt-BR" sz="2800" dirty="0"/>
          </a:p>
          <a:p>
            <a:pPr marL="457200" indent="-457200"/>
            <a:endParaRPr lang="pt-BR" sz="2800" dirty="0" smtClean="0"/>
          </a:p>
          <a:p>
            <a:pPr marL="457200" indent="-457200"/>
            <a:endParaRPr lang="pt-BR" sz="2800" dirty="0"/>
          </a:p>
          <a:p>
            <a:pPr marL="457200" indent="-457200"/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 smtClean="0"/>
          </a:p>
          <a:p>
            <a:pPr marL="457200" indent="-457200"/>
            <a:endParaRPr lang="pt-BR" sz="2800" dirty="0"/>
          </a:p>
          <a:p>
            <a:pPr marL="457200" indent="-457200"/>
            <a:r>
              <a:rPr lang="pt-BR" sz="2800" dirty="0" smtClean="0"/>
              <a:t>    </a:t>
            </a:r>
            <a:r>
              <a:rPr lang="pt-BR" sz="2400" dirty="0" smtClean="0"/>
              <a:t>A </a:t>
            </a:r>
            <a:r>
              <a:rPr lang="pt-BR" sz="2400" b="1" dirty="0" smtClean="0"/>
              <a:t>UBSF Nº 14</a:t>
            </a:r>
            <a:r>
              <a:rPr lang="pt-BR" sz="2400" dirty="0" smtClean="0"/>
              <a:t>, O seu nome deve-se à sua localização e ao número de ordem em que foi construída. </a:t>
            </a:r>
            <a:endParaRPr lang="pt-BR" sz="24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2567384"/>
            <a:ext cx="5324475" cy="2847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649491"/>
          </a:xfrm>
        </p:spPr>
        <p:txBody>
          <a:bodyPr>
            <a:normAutofit/>
          </a:bodyPr>
          <a:lstStyle/>
          <a:p>
            <a:r>
              <a:rPr lang="pt-BR" sz="2800" dirty="0" smtClean="0"/>
              <a:t>Estrutura  Física da  UBSF-N14</a:t>
            </a:r>
          </a:p>
          <a:p>
            <a:r>
              <a:rPr lang="pt-BR" sz="2800" dirty="0" smtClean="0"/>
              <a:t>O DISA Norte, tem em sua extensão territorial 52 unidades de ESF</a:t>
            </a:r>
          </a:p>
          <a:p>
            <a:endParaRPr lang="pt-BR" sz="2800" dirty="0" smtClean="0"/>
          </a:p>
          <a:p>
            <a:pPr algn="just"/>
            <a:r>
              <a:rPr lang="pt-BR" sz="2800" dirty="0" smtClean="0"/>
              <a:t>A UBS/ESF N14 é constituída por 17 funcionários distribuídos da seguinte maneira:</a:t>
            </a:r>
          </a:p>
          <a:p>
            <a:pPr algn="just"/>
            <a:endParaRPr lang="pt-BR" sz="2800" dirty="0"/>
          </a:p>
          <a:p>
            <a:pPr marL="0" indent="0" algn="ctr">
              <a:buNone/>
            </a:pPr>
            <a:r>
              <a:rPr lang="pt-BR" sz="2400" dirty="0" smtClean="0">
                <a:solidFill>
                  <a:schemeClr val="tx2"/>
                </a:solidFill>
              </a:rPr>
              <a:t> </a:t>
            </a:r>
            <a:r>
              <a:rPr lang="pt-BR" sz="2400" b="1" dirty="0" smtClean="0">
                <a:solidFill>
                  <a:schemeClr val="tx2"/>
                </a:solidFill>
              </a:rPr>
              <a:t>1 clínico geral, 1 enfermeira, 2 auxiliares de enfermagem, 7 ACS, 1 agente de endemias, 1 funcionária administrativa, 1 dentista, 1 auxiliar em saúde bucal, 1 técnica em saúde bucal e 1auxiliar de limpeza.</a:t>
            </a:r>
            <a:endParaRPr lang="pt-BR" sz="2400" b="1" dirty="0">
              <a:solidFill>
                <a:schemeClr val="tx2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Caracterização da UBS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9512" y="188640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+mj-lt"/>
              </a:rPr>
              <a:t>Por que escolher a ação programática HAS e/ou DM para a população</a:t>
            </a:r>
            <a:r>
              <a:rPr lang="pt-BR" sz="2800" dirty="0" smtClean="0">
                <a:latin typeface="+mj-lt"/>
              </a:rPr>
              <a:t>?</a:t>
            </a:r>
            <a:endParaRPr lang="pt-BR" sz="2800" dirty="0"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68847" y="1484784"/>
            <a:ext cx="897515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+mj-lt"/>
                <a:cs typeface="Arial" pitchFamily="34" charset="0"/>
              </a:rPr>
              <a:t>Caderno de Ações Programáticas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+mj-lt"/>
              </a:rPr>
              <a:t>UBSF-N14</a:t>
            </a:r>
            <a:r>
              <a:rPr lang="pt-BR" sz="2000" dirty="0">
                <a:latin typeface="+mj-lt"/>
              </a:rPr>
              <a:t>:</a:t>
            </a:r>
            <a:r>
              <a:rPr lang="pt-BR" sz="2000" dirty="0" smtClean="0">
                <a:latin typeface="+mj-lt"/>
              </a:rPr>
              <a:t> 2.355 pessoas acima dos 20 anos;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solidFill>
                  <a:srgbClr val="FF0000"/>
                </a:solidFill>
                <a:latin typeface="+mj-lt"/>
              </a:rPr>
              <a:t>estimativa de </a:t>
            </a:r>
            <a:r>
              <a:rPr lang="pt-BR" sz="2000" b="1" dirty="0" smtClean="0">
                <a:solidFill>
                  <a:srgbClr val="FF0000"/>
                </a:solidFill>
                <a:latin typeface="+mj-lt"/>
              </a:rPr>
              <a:t>742 usuários com HAS e 212 usuários com DM</a:t>
            </a:r>
            <a:r>
              <a:rPr lang="pt-BR" sz="2000" dirty="0" smtClean="0">
                <a:solidFill>
                  <a:srgbClr val="FF0000"/>
                </a:solidFill>
                <a:latin typeface="+mj-lt"/>
              </a:rPr>
              <a:t>.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solidFill>
                  <a:srgbClr val="FF0000"/>
                </a:solidFill>
                <a:latin typeface="+mj-lt"/>
              </a:rPr>
              <a:t>Cobertura </a:t>
            </a:r>
            <a:r>
              <a:rPr lang="pt-BR" sz="2000" b="1" dirty="0" smtClean="0">
                <a:solidFill>
                  <a:srgbClr val="FF0000"/>
                </a:solidFill>
                <a:latin typeface="+mj-lt"/>
              </a:rPr>
              <a:t>166 (21,7%) HAS e 64 (26,4%) DM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+mj-lt"/>
                <a:cs typeface="Arial" pitchFamily="34" charset="0"/>
              </a:rPr>
              <a:t>Registros desatualizados.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+mj-lt"/>
                <a:cs typeface="Arial" pitchFamily="34" charset="0"/>
              </a:rPr>
              <a:t>Sem grupos de educação, prevenção e promoção à saúde;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+mj-lt"/>
                <a:cs typeface="Arial" pitchFamily="34" charset="0"/>
              </a:rPr>
              <a:t>Necessidade de participação de toda a equipe para ofertar atenção e assistência mais qualificadas;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+mj-lt"/>
                <a:cs typeface="Arial" pitchFamily="34" charset="0"/>
              </a:rPr>
              <a:t>Necessidade de capacitar a equipe de acordo com os protocolos oficiais do Ministério da Saúde.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Dificuldade de acesso aos medicamentos 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Ausência de efetivo cuidado dos usuários com HAS e/ou DM. </a:t>
            </a:r>
          </a:p>
        </p:txBody>
      </p:sp>
    </p:spTree>
    <p:extLst>
      <p:ext uri="{BB962C8B-B14F-4D97-AF65-F5344CB8AC3E}">
        <p14:creationId xmlns="" xmlns:p14="http://schemas.microsoft.com/office/powerpoint/2010/main" val="31155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derecha"/>
          <p:cNvSpPr/>
          <p:nvPr/>
        </p:nvSpPr>
        <p:spPr>
          <a:xfrm rot="5400000">
            <a:off x="3779912" y="1196752"/>
            <a:ext cx="1080120" cy="18002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1403648" y="260648"/>
            <a:ext cx="6192688" cy="1296144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pt-BR" sz="3200" b="1" dirty="0" smtClean="0">
                <a:latin typeface="+mj-lt"/>
              </a:rPr>
              <a:t>OBJETIVO GERAL</a:t>
            </a:r>
            <a:endParaRPr lang="pt-BR" sz="3200" b="1" dirty="0"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5536" y="3429000"/>
            <a:ext cx="8640960" cy="1800200"/>
          </a:xfrm>
          <a:prstGeom prst="rect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 rot="10800000" flipV="1">
            <a:off x="611560" y="3568705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Qualificar a atenção aos usuários com hipertensão e/ou diabetes na UBS nº 14, Manaus/AM.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derecha"/>
          <p:cNvSpPr/>
          <p:nvPr/>
        </p:nvSpPr>
        <p:spPr>
          <a:xfrm rot="5400000">
            <a:off x="4247964" y="24596"/>
            <a:ext cx="288032" cy="18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1475656" y="188640"/>
            <a:ext cx="6192688" cy="504056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t-BR" sz="2400" b="1" dirty="0" smtClean="0">
                <a:latin typeface="+mj-lt"/>
              </a:rPr>
              <a:t>OBJETIVOS ESPECÍFICOS</a:t>
            </a:r>
            <a:endParaRPr lang="pt-BR" sz="2400" b="1" dirty="0"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1124744"/>
            <a:ext cx="8784976" cy="5733256"/>
          </a:xfrm>
          <a:prstGeom prst="rect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 rot="10800000" flipV="1">
            <a:off x="251520" y="1639180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1.Ampliar a cobertura aos hipertensos e diabéticos.</a:t>
            </a:r>
          </a:p>
          <a:p>
            <a:pPr algn="just"/>
            <a:r>
              <a:rPr lang="pt-BR" sz="2400" dirty="0" smtClean="0"/>
              <a:t>2.Melhorar a adesão do hipertenso e/ou diabético ao programa.</a:t>
            </a:r>
          </a:p>
          <a:p>
            <a:pPr algn="just"/>
            <a:r>
              <a:rPr lang="pt-BR" sz="2400" dirty="0" smtClean="0"/>
              <a:t>3.Melhorar a qualidade do atendimento ao usuário hipertenso e/ou diabético realizado na unidade de saúde.</a:t>
            </a:r>
          </a:p>
          <a:p>
            <a:pPr algn="just"/>
            <a:r>
              <a:rPr lang="pt-BR" sz="2400" dirty="0" smtClean="0"/>
              <a:t>4.Melhorar o registro das informações direcionado aos hipertensos e/ou diabéticos.</a:t>
            </a:r>
          </a:p>
          <a:p>
            <a:pPr algn="just"/>
            <a:r>
              <a:rPr lang="pt-BR" sz="2400" dirty="0" smtClean="0"/>
              <a:t>5.Mapear hipertensos e diabéticos de risco para doença cardiovascular.</a:t>
            </a:r>
          </a:p>
          <a:p>
            <a:pPr algn="just"/>
            <a:r>
              <a:rPr lang="pt-BR" sz="2400" dirty="0" smtClean="0"/>
              <a:t>6.Realizar ações de promoção da saúde voltada aos hipertensos e/ou diabéticos.</a:t>
            </a:r>
          </a:p>
          <a:p>
            <a:pPr algn="just"/>
            <a:r>
              <a:rPr lang="pt-BR" sz="2400" dirty="0" smtClean="0"/>
              <a:t>7. Realizar ações de prevenção da saúde voltadas aos hipertensos e/ou diabéticos.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derecha"/>
          <p:cNvSpPr/>
          <p:nvPr/>
        </p:nvSpPr>
        <p:spPr>
          <a:xfrm rot="5400000">
            <a:off x="4319972" y="368660"/>
            <a:ext cx="432048" cy="136815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67544" y="130623"/>
            <a:ext cx="8507288" cy="706089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fontAlgn="auto">
              <a:spcAft>
                <a:spcPts val="0"/>
              </a:spcAft>
            </a:pPr>
            <a:r>
              <a:rPr lang="pt-BR" sz="3200" b="1" dirty="0" smtClean="0">
                <a:solidFill>
                  <a:schemeClr val="tx1"/>
                </a:solidFill>
                <a:latin typeface="+mj-lt"/>
              </a:rPr>
              <a:t>METODOLOGIA</a:t>
            </a:r>
            <a:endParaRPr lang="pt-BR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268760"/>
            <a:ext cx="9144000" cy="558924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8 CuadroTexto"/>
          <p:cNvSpPr txBox="1"/>
          <p:nvPr/>
        </p:nvSpPr>
        <p:spPr>
          <a:xfrm rot="10800000" flipV="1">
            <a:off x="107504" y="1542801"/>
            <a:ext cx="8640960" cy="54597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Convite à participação dos membros da equipe.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Uso da </a:t>
            </a:r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Espelho, Planilha de Coleta de Dados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Panfletos do Ministério da Saúde e uso de Protocolos Oficiais (Cad. 36 e 37);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Quatro eixos: </a:t>
            </a:r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monitoramento e avaliação, organização e gestão dos serviços, engajamento público e qualificação das práticas clínicas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Realização de grupos para educação, prevenção e promoção (palestras, conversas, alimentação saudável).</a:t>
            </a:r>
          </a:p>
          <a:p>
            <a:pPr lvl="4"/>
            <a:endParaRPr lang="pt-BR" sz="2400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1999</Words>
  <Application>Microsoft Office PowerPoint</Application>
  <PresentationFormat>Presentación en pantalla (4:3)</PresentationFormat>
  <Paragraphs>205</Paragraphs>
  <Slides>34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Tema de Office</vt:lpstr>
      <vt:lpstr>    Modalidade a Distância Turma nº 5    Trabalho de Conclusão de Curso  Título: Melhoria da atenção aos usuários com HAS e/ou DM na Unidade Básica de Saúde Nº14, Manaus/AM   Aluna: Rubi Montecino Vargas  Orientador: : Thiago Santos de Souza    Pelotas, 2015</vt:lpstr>
      <vt:lpstr>INTRODUÇÃO</vt:lpstr>
      <vt:lpstr>   Hipertensão Arterial Sistêmica (HAS)  Prevalência entre 22% e 44% para adultos (32% em média), chegando a mais de 50% para indivíduos com 60 a 69 anos e 75% em indivíduos com mais de 70 anos. Manaus Índice (4,2%) (BRASIL, 2011).  Hipertensão Arterial Sistêmica (HAS)e Diabetes Mellitus (DM) primeira causa de mortalidade e de hospitalizações no Sistema Único de Saúde (SUS) e representam, ainda, mais da  metade do diagnóstico primário em pessoas com insuficiência renal crônica submetidas à diálise  </vt:lpstr>
      <vt:lpstr>DEMOGRAFIA.</vt:lpstr>
      <vt:lpstr>Diapositiva 5</vt:lpstr>
      <vt:lpstr>Diapositiva 6</vt:lpstr>
      <vt:lpstr>OBJETIVO GERAL</vt:lpstr>
      <vt:lpstr>OBJETIVOS ESPECÍFICOS</vt:lpstr>
      <vt:lpstr>METODOLOGIA</vt:lpstr>
      <vt:lpstr>Objetivo 1: Ampliar a cobertura aos hipertensos e/ou diabéticos.</vt:lpstr>
      <vt:lpstr>Diapositiva 11</vt:lpstr>
      <vt:lpstr>Diapositiva 12</vt:lpstr>
      <vt:lpstr>Objetivo 2. Melhorar a qualidade da atenção aos usuários hipertensos e/ou diabéticos.</vt:lpstr>
      <vt:lpstr>Diapositiva 14</vt:lpstr>
      <vt:lpstr>Figura 5: Gráfico indicativo da proporção de hipertensos com exames complementares em dia ,UBS-N14, Manaus/AM. </vt:lpstr>
      <vt:lpstr>Figura 7: Gráfico da proporção de hipertensos com prescrição de medicamentos da farmácia popular/Hiperdia prioriza na UBS-N14, Manaus/AM.</vt:lpstr>
      <vt:lpstr>Meta: Proporção de pacientes hipertensos com necessidade de atendimento odontológico, UBS/ESF N-14, janeiro 2015 a abril 2015, Manaus, AM.</vt:lpstr>
      <vt:lpstr>Objetivo3: Melhorar a adesão do hipertenso e/ou diabético ao programa.</vt:lpstr>
      <vt:lpstr>Meta: Proporção de hipertensos faltosos às consultas com busca ativa, UBS/ESF N-14, janeiro 2015 a abril 2015, Manaus, AM.</vt:lpstr>
      <vt:lpstr>Objetivo 4: Melhorar o registro das informações.</vt:lpstr>
      <vt:lpstr>Figura 10: Proporção de hipertensos com registro adequado na ficha de acompanhamento, UBS/ESF N-14, Janeiro 2015 a abril 2015.</vt:lpstr>
      <vt:lpstr>Objetivo 5: Mapear hipertensos e diabéticos de risco para doença cardiovascular.</vt:lpstr>
      <vt:lpstr>Figura  12: Proporção de hipertensos com estratificação de risco cardiovascular , UBS/ESF N-14, janeiro 2015 a abril 2015.</vt:lpstr>
      <vt:lpstr>Objetivo 6: Promover a saúde de hipertensos e diabéticos Unidade Básica de Saúde da Família N-14, localizada no município de Manaus-AM.</vt:lpstr>
      <vt:lpstr>Diapositiva 25</vt:lpstr>
      <vt:lpstr>Meta: Proporção de hipertensos com orientação nutricional sobre alimentação saudável, UBS/ESF N-14, janeiro 2015 a abril 2015, Manaus, AM.</vt:lpstr>
      <vt:lpstr>Meta: Proporção de hipertensos com orientação sobre a prática de atividade física regular, UBS/ESF N-14, janeiro 2015 a abril 2015, Manaus, AM.</vt:lpstr>
      <vt:lpstr>Meta: Proporção de hipertensos que receberam orientação sobre os riscos do tabagismo, UBS/ESF N-14, janeiro 2015 a abril 2015, Manaus, AM.</vt:lpstr>
      <vt:lpstr>Meta: Proporção de hipertensos que receberam orientação sobre higiene bucal, UBS/ESF N-14, janeiro 2015 a abril 2015, Manaus, AM.</vt:lpstr>
      <vt:lpstr>Diapositiva 30</vt:lpstr>
      <vt:lpstr>Diapositiva 31</vt:lpstr>
      <vt:lpstr>Diapositiva 32</vt:lpstr>
      <vt:lpstr>Diapositiva 33</vt:lpstr>
      <vt:lpstr>Diapositiva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Modalidade a Distância Turma nº 5    Trabalho de Conclusão de Curso  Título: Melhoria da atenção aos usuários com HAS e/ou DM na Unidade Básica de Saúde Nº14, Manaus/AM   Aluna: Rubi Montecino Vargas  Orientador: : Thiago Santos de Souza    Pelotas, 2015</dc:title>
  <dc:creator>RUBI</dc:creator>
  <cp:lastModifiedBy>RUBI</cp:lastModifiedBy>
  <cp:revision>1</cp:revision>
  <dcterms:created xsi:type="dcterms:W3CDTF">2015-10-24T01:30:26Z</dcterms:created>
  <dcterms:modified xsi:type="dcterms:W3CDTF">2015-10-24T01:31:29Z</dcterms:modified>
</cp:coreProperties>
</file>