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37"/>
  </p:notesMasterIdLst>
  <p:sldIdLst>
    <p:sldId id="256" r:id="rId2"/>
    <p:sldId id="260" r:id="rId3"/>
    <p:sldId id="259" r:id="rId4"/>
    <p:sldId id="293" r:id="rId5"/>
    <p:sldId id="261" r:id="rId6"/>
    <p:sldId id="262" r:id="rId7"/>
    <p:sldId id="263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uth\Desktop\CERTA%20-%2013%20semana%20planilha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crianças, adolescentes e jovens matriculados na escola alvo submetidas às ações em saúde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Indicadores!$D$6:$F$6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Indicadores!$D$7:$F$7</c:f>
              <c:numCache>
                <c:formatCode>0.0%</c:formatCode>
                <c:ptCount val="3"/>
                <c:pt idx="0">
                  <c:v>0.92982456140350878</c:v>
                </c:pt>
                <c:pt idx="1">
                  <c:v>0.92982456140350878</c:v>
                </c:pt>
                <c:pt idx="2">
                  <c:v>0.92982456140350878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052352"/>
        <c:axId val="1611048000"/>
      </c:barChart>
      <c:catAx>
        <c:axId val="161105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48000"/>
        <c:crosses val="autoZero"/>
        <c:auto val="1"/>
        <c:lblAlgn val="ctr"/>
        <c:lblOffset val="100"/>
        <c:noMultiLvlLbl val="0"/>
      </c:catAx>
      <c:valAx>
        <c:axId val="16110480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52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Indicadores!$C$64</c:f>
              <c:strCache>
                <c:ptCount val="1"/>
                <c:pt idx="0">
                  <c:v>Proporção de crianças, adolescentes e jovens com registro atualizado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Indicadores!$D$63:$F$63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Indicadores!$D$64:$F$64</c:f>
              <c:numCache>
                <c:formatCode>0.0%</c:formatCode>
                <c:ptCount val="3"/>
                <c:pt idx="0">
                  <c:v>0.92982456140350878</c:v>
                </c:pt>
                <c:pt idx="1">
                  <c:v>0.92982456140350878</c:v>
                </c:pt>
                <c:pt idx="2">
                  <c:v>0.92982456140350878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491728"/>
        <c:axId val="1676492272"/>
      </c:barChart>
      <c:catAx>
        <c:axId val="167649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492272"/>
        <c:crosses val="autoZero"/>
        <c:auto val="1"/>
        <c:lblAlgn val="ctr"/>
        <c:lblOffset val="100"/>
        <c:noMultiLvlLbl val="0"/>
      </c:catAx>
      <c:valAx>
        <c:axId val="16764922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491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crianças, adolescentes e jovens  matriculados na escola alvo com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0.92982456140350878</c:v>
                </c:pt>
                <c:pt idx="1">
                  <c:v>0.92982456140350878</c:v>
                </c:pt>
                <c:pt idx="2">
                  <c:v>0.92982456140350878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487376"/>
        <c:axId val="1677950784"/>
      </c:barChart>
      <c:catAx>
        <c:axId val="167648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7950784"/>
        <c:crosses val="autoZero"/>
        <c:auto val="1"/>
        <c:lblAlgn val="ctr"/>
        <c:lblOffset val="100"/>
        <c:noMultiLvlLbl val="0"/>
      </c:catAx>
      <c:valAx>
        <c:axId val="1677950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4873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crianças, adolescentes e jovens matriculados na escola alvo que foram orientados sobre prevenção de acidentes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0.82456140350877194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948608"/>
        <c:axId val="1677945344"/>
      </c:barChart>
      <c:catAx>
        <c:axId val="167794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7945344"/>
        <c:crosses val="autoZero"/>
        <c:auto val="1"/>
        <c:lblAlgn val="ctr"/>
        <c:lblOffset val="100"/>
        <c:noMultiLvlLbl val="0"/>
      </c:catAx>
      <c:valAx>
        <c:axId val="16779453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7948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crianças, adolescentes e jovens matirculados na escola alvo com orientação para prática de atividade física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0</c:v>
                </c:pt>
                <c:pt idx="1">
                  <c:v>0.83333333333333337</c:v>
                </c:pt>
                <c:pt idx="2">
                  <c:v>0.83333333333333337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944800"/>
        <c:axId val="1677946976"/>
      </c:barChart>
      <c:catAx>
        <c:axId val="16779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7946976"/>
        <c:crosses val="autoZero"/>
        <c:auto val="1"/>
        <c:lblAlgn val="ctr"/>
        <c:lblOffset val="100"/>
        <c:noMultiLvlLbl val="0"/>
      </c:catAx>
      <c:valAx>
        <c:axId val="16779469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79448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crianças, adolescentes e jovens matriculados na escola alvo orientados quanto a bullying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0.77631578947368418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949696"/>
        <c:axId val="1677951328"/>
      </c:barChart>
      <c:catAx>
        <c:axId val="167794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7951328"/>
        <c:crosses val="autoZero"/>
        <c:auto val="1"/>
        <c:lblAlgn val="ctr"/>
        <c:lblOffset val="100"/>
        <c:noMultiLvlLbl val="0"/>
      </c:catAx>
      <c:valAx>
        <c:axId val="16779513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7949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crianças, adolescentes e jovens matriculados na escola alvo que foram orientados sobre violência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0.77631578947368418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8090576"/>
        <c:axId val="1678096560"/>
      </c:barChart>
      <c:catAx>
        <c:axId val="167809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8096560"/>
        <c:crosses val="autoZero"/>
        <c:auto val="1"/>
        <c:lblAlgn val="ctr"/>
        <c:lblOffset val="100"/>
        <c:noMultiLvlLbl val="0"/>
      </c:catAx>
      <c:valAx>
        <c:axId val="16780965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80905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Indicadores!$C$103</c:f>
              <c:strCache>
                <c:ptCount val="1"/>
                <c:pt idx="0">
                  <c:v>Proporção de crianças, adolescentes e jovens matriculados na escola alvo que foram orientados sobre cuidados com o ambiente para promoção da saúde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Indicadores!$D$102:$F$102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Indicadores!$D$103:$F$103</c:f>
              <c:numCache>
                <c:formatCode>0.0%</c:formatCode>
                <c:ptCount val="3"/>
                <c:pt idx="0">
                  <c:v>0</c:v>
                </c:pt>
                <c:pt idx="1">
                  <c:v>0.84210526315789469</c:v>
                </c:pt>
                <c:pt idx="2">
                  <c:v>0.84210526315789469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8092208"/>
        <c:axId val="1678092752"/>
      </c:barChart>
      <c:catAx>
        <c:axId val="167809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8092752"/>
        <c:crosses val="autoZero"/>
        <c:auto val="1"/>
        <c:lblAlgn val="ctr"/>
        <c:lblOffset val="100"/>
        <c:noMultiLvlLbl val="0"/>
      </c:catAx>
      <c:valAx>
        <c:axId val="16780927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80922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crianças, adolescentes e jovens com orientações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Indicadores!$D$108:$F$108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Indicadores!$D$109:$F$109</c:f>
              <c:numCache>
                <c:formatCode>0.0%</c:formatCode>
                <c:ptCount val="3"/>
                <c:pt idx="0">
                  <c:v>0</c:v>
                </c:pt>
                <c:pt idx="1">
                  <c:v>0.82456140350877194</c:v>
                </c:pt>
                <c:pt idx="2">
                  <c:v>0.82456140350877194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8097648"/>
        <c:axId val="1678094384"/>
      </c:barChart>
      <c:catAx>
        <c:axId val="167809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8094384"/>
        <c:crosses val="autoZero"/>
        <c:auto val="1"/>
        <c:lblAlgn val="ctr"/>
        <c:lblOffset val="100"/>
        <c:noMultiLvlLbl val="0"/>
      </c:catAx>
      <c:valAx>
        <c:axId val="16780943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80976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crianças, adolescentes e jovens matriculados na escola alvo com avaliação clínica e psicossocial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</c:v>
                </c:pt>
                <c:pt idx="1">
                  <c:v>5.701754385964912E-2</c:v>
                </c:pt>
                <c:pt idx="2">
                  <c:v>0.81140350877192979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046912"/>
        <c:axId val="1611050720"/>
      </c:barChart>
      <c:catAx>
        <c:axId val="161104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50720"/>
        <c:crosses val="autoZero"/>
        <c:auto val="1"/>
        <c:lblAlgn val="ctr"/>
        <c:lblOffset val="100"/>
        <c:noMultiLvlLbl val="0"/>
      </c:catAx>
      <c:valAx>
        <c:axId val="161105072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469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crianças, adolescentes e jovens matriculados na escola alvo com aferição da pressão arterial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0.84649122807017541</c:v>
                </c:pt>
                <c:pt idx="1">
                  <c:v>0.84649122807017541</c:v>
                </c:pt>
                <c:pt idx="2">
                  <c:v>0.90350877192982459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053440"/>
        <c:axId val="1611053984"/>
      </c:barChart>
      <c:catAx>
        <c:axId val="161105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53984"/>
        <c:crosses val="autoZero"/>
        <c:auto val="1"/>
        <c:lblAlgn val="ctr"/>
        <c:lblOffset val="100"/>
        <c:noMultiLvlLbl val="0"/>
      </c:catAx>
      <c:valAx>
        <c:axId val="16110539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53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crianças, adolescentes e jovens matriculados na escola alvo com avaliação da acuidade visual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0.81140350877192979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049632"/>
        <c:axId val="1676875776"/>
      </c:barChart>
      <c:catAx>
        <c:axId val="161104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875776"/>
        <c:crosses val="autoZero"/>
        <c:auto val="1"/>
        <c:lblAlgn val="ctr"/>
        <c:lblOffset val="100"/>
        <c:noMultiLvlLbl val="0"/>
      </c:catAx>
      <c:valAx>
        <c:axId val="16768757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1049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crianças, adolescentes e jovens matriculados na escola alvo com avaliação da audição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Indicadores!$D$32:$F$32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0.81140350877192979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Indicadores!#REF!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873600"/>
        <c:axId val="1676876320"/>
      </c:barChart>
      <c:catAx>
        <c:axId val="167687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876320"/>
        <c:crosses val="autoZero"/>
        <c:auto val="1"/>
        <c:lblAlgn val="ctr"/>
        <c:lblOffset val="100"/>
        <c:noMultiLvlLbl val="0"/>
      </c:catAx>
      <c:valAx>
        <c:axId val="16768763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8736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crianças, adolescentes e jovens matriculados na escola alvo com atualização do calendário vacinal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0.42543859649122806</c:v>
                </c:pt>
                <c:pt idx="1">
                  <c:v>0.42543859649122806</c:v>
                </c:pt>
                <c:pt idx="2">
                  <c:v>0.43859649122807015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874688"/>
        <c:axId val="1676870880"/>
      </c:barChart>
      <c:catAx>
        <c:axId val="167687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6870880"/>
        <c:crosses val="autoZero"/>
        <c:auto val="1"/>
        <c:lblAlgn val="ctr"/>
        <c:lblOffset val="100"/>
        <c:noMultiLvlLbl val="0"/>
      </c:catAx>
      <c:valAx>
        <c:axId val="1676870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6874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crianças, adolescentes e jovens matriculados na escola alvo com avaliação nutricional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</c:v>
                </c:pt>
                <c:pt idx="1">
                  <c:v>0.89035087719298245</c:v>
                </c:pt>
                <c:pt idx="2">
                  <c:v>0.89035087719298245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872512"/>
        <c:axId val="1676875232"/>
      </c:barChart>
      <c:catAx>
        <c:axId val="167687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6875232"/>
        <c:crosses val="autoZero"/>
        <c:auto val="1"/>
        <c:lblAlgn val="ctr"/>
        <c:lblOffset val="100"/>
        <c:noMultiLvlLbl val="0"/>
      </c:catAx>
      <c:valAx>
        <c:axId val="1676875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68725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crianças, adolescentes e jovens matriculados na escola alvo com avaliação da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0.81140350877192979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487920"/>
        <c:axId val="1676489008"/>
      </c:barChart>
      <c:catAx>
        <c:axId val="167648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6489008"/>
        <c:crosses val="autoZero"/>
        <c:auto val="1"/>
        <c:lblAlgn val="ctr"/>
        <c:lblOffset val="100"/>
        <c:noMultiLvlLbl val="0"/>
      </c:catAx>
      <c:valAx>
        <c:axId val="16764890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6764879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buscas realizadas às crianças, adolescentes e jovens que não compareceram às ações realizadas na escola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0.69230769230769229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489552"/>
        <c:axId val="1676490096"/>
      </c:barChart>
      <c:catAx>
        <c:axId val="167648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490096"/>
        <c:crosses val="autoZero"/>
        <c:auto val="1"/>
        <c:lblAlgn val="ctr"/>
        <c:lblOffset val="100"/>
        <c:noMultiLvlLbl val="0"/>
      </c:catAx>
      <c:valAx>
        <c:axId val="16764900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764895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7567-5655-4045-A9D1-486D0F6F1860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58C61-4B88-4535-8846-5524130151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38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58C61-4B88-4535-8846-55241301515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50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81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70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50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44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427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68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39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83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6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6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12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00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70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76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2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CA43-FD6E-44F2-8A15-0246B5F796E8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F889EE-B05F-43D3-99B4-944D5440B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13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2083" y="2333767"/>
            <a:ext cx="10258816" cy="12236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na Atenção à Saúde dos Escolares de 3 A 6 Anos na Escola Municipal de Ensino Infantil </a:t>
            </a:r>
            <a:r>
              <a:rPr lang="pt-BR" sz="2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Djanira</a:t>
            </a:r>
            <a:r>
              <a:rPr lang="pt-BR" sz="2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Bezerra dos Reis, de Abrangência da UBS Maria de Jesus de Andrade, na Cidade de Rio Branco-AC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73377" y="4462815"/>
            <a:ext cx="95902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Ruth Ferreira de Castro</a:t>
            </a:r>
          </a:p>
          <a:p>
            <a:pPr algn="ctr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Ailton Gomes Brant</a:t>
            </a:r>
          </a:p>
          <a:p>
            <a:pPr algn="ctr"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t-B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6647" y="457659"/>
            <a:ext cx="1576292" cy="118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53182" y="368491"/>
            <a:ext cx="1501253" cy="118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3377" y="693419"/>
            <a:ext cx="2638425" cy="71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343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314"/>
          </a:xfrm>
        </p:spPr>
        <p:txBody>
          <a:bodyPr>
            <a:no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87606"/>
            <a:ext cx="8915400" cy="5158854"/>
          </a:xfrm>
        </p:spPr>
        <p:txBody>
          <a:bodyPr/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da atenção à saúde na escola.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das ações na escola para 95% das crianças, matriculados na escola alvo da intervenção.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031207"/>
              </p:ext>
            </p:extLst>
          </p:nvPr>
        </p:nvGraphicFramePr>
        <p:xfrm>
          <a:off x="3535769" y="3507474"/>
          <a:ext cx="6058607" cy="240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40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7269"/>
          </a:xfrm>
        </p:spPr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364776"/>
            <a:ext cx="8915400" cy="5158854"/>
          </a:xfrm>
        </p:spPr>
        <p:txBody>
          <a:bodyPr/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escola.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clínica e psicossocial de 100% das crianças,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129610"/>
              </p:ext>
            </p:extLst>
          </p:nvPr>
        </p:nvGraphicFramePr>
        <p:xfrm>
          <a:off x="3800157" y="3411940"/>
          <a:ext cx="5125479" cy="289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8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92071"/>
            <a:ext cx="8915400" cy="5063319"/>
          </a:xfrm>
        </p:spPr>
        <p:txBody>
          <a:bodyPr/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2.2: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aferição da pressão arterial de 100% das crianças,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358830"/>
              </p:ext>
            </p:extLst>
          </p:nvPr>
        </p:nvGraphicFramePr>
        <p:xfrm>
          <a:off x="3807725" y="3152633"/>
          <a:ext cx="5527344" cy="3057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98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60309"/>
            <a:ext cx="8915400" cy="5022377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acuidade visual em 100% das crianças, matriculados na escola alvo.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617312"/>
              </p:ext>
            </p:extLst>
          </p:nvPr>
        </p:nvGraphicFramePr>
        <p:xfrm>
          <a:off x="3828415" y="3248166"/>
          <a:ext cx="5001686" cy="289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910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01254"/>
            <a:ext cx="8915400" cy="5117910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audição em 100% das crianças,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44963"/>
              </p:ext>
            </p:extLst>
          </p:nvPr>
        </p:nvGraphicFramePr>
        <p:xfrm>
          <a:off x="3795077" y="3248168"/>
          <a:ext cx="5035024" cy="277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20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28549"/>
            <a:ext cx="8915400" cy="5076967"/>
          </a:xfrm>
        </p:spPr>
        <p:txBody>
          <a:bodyPr/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Atualizar o calendário vacinal de 100% das crianças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060972"/>
              </p:ext>
            </p:extLst>
          </p:nvPr>
        </p:nvGraphicFramePr>
        <p:xfrm>
          <a:off x="3816667" y="3316406"/>
          <a:ext cx="4558665" cy="297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06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83139"/>
            <a:ext cx="8915400" cy="5090615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nutricional em 100% das crianças, matriculados na escola alvo.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744937"/>
              </p:ext>
            </p:extLst>
          </p:nvPr>
        </p:nvGraphicFramePr>
        <p:xfrm>
          <a:off x="3808412" y="3357348"/>
          <a:ext cx="4575175" cy="2825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44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69493"/>
            <a:ext cx="8915400" cy="5158853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à saúde na escola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2.7: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saúde bucal em 100% das crianças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353160"/>
              </p:ext>
            </p:extLst>
          </p:nvPr>
        </p:nvGraphicFramePr>
        <p:xfrm>
          <a:off x="3831590" y="3261814"/>
          <a:ext cx="4971216" cy="2634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641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904999"/>
            <a:ext cx="8915400" cy="4659573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adesão às ações na escola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Fazer busca ativa de 100% das crianças que não compareceram às ações realizadas na escola.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135764"/>
              </p:ext>
            </p:extLst>
          </p:nvPr>
        </p:nvGraphicFramePr>
        <p:xfrm>
          <a:off x="3806825" y="3343700"/>
          <a:ext cx="4578350" cy="256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4747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5564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Manter, na UBS, registro atualizado em planilha e/ou prontuário de 100% das crianças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151091"/>
              </p:ext>
            </p:extLst>
          </p:nvPr>
        </p:nvGraphicFramePr>
        <p:xfrm>
          <a:off x="3760152" y="3712191"/>
          <a:ext cx="4671695" cy="236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33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04373" y="1733266"/>
            <a:ext cx="9832931" cy="41779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vínculo da unidade de saúde com as escolas e ampliar o conhecimento dos alunos, alvo das ações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Saúde na Escola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(PSE),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pois aumenta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oferta 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atendimento à população alvo, além de envolver todos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equipe.</a:t>
            </a: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articulação entre Escola e Rede Básica de Saúde é a base do Programa Saúde na Escola. O PSE é uma estratégia de integração da saúde e educação para o desenvolvimento da cidadania e da qualificação das políticas públicas brasileiras (BRASIL, 2007).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464024"/>
            <a:ext cx="8911687" cy="1269242"/>
          </a:xfrm>
        </p:spPr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63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3678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crianças, 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Proporcionar orientação nutricional para 100% das crianças matriculados na escola alvo.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852763"/>
              </p:ext>
            </p:extLst>
          </p:nvPr>
        </p:nvGraphicFramePr>
        <p:xfrm>
          <a:off x="3788727" y="3521122"/>
          <a:ext cx="4614545" cy="251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77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4462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crianças, 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crianças matriculados na escola alvo sobre prevenção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acidentes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790913"/>
              </p:ext>
            </p:extLst>
          </p:nvPr>
        </p:nvGraphicFramePr>
        <p:xfrm>
          <a:off x="3756660" y="3548417"/>
          <a:ext cx="4678680" cy="252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682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9087" y="1905000"/>
            <a:ext cx="8915400" cy="4618630"/>
          </a:xfrm>
        </p:spPr>
        <p:txBody>
          <a:bodyPr/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crianças,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crianças matriculados na escola alvo para prática de atividade física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472258"/>
              </p:ext>
            </p:extLst>
          </p:nvPr>
        </p:nvGraphicFramePr>
        <p:xfrm>
          <a:off x="3746817" y="3357351"/>
          <a:ext cx="4698365" cy="257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043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9087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crianças, 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5.4: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Orientar 100% das crianças matriculados na escola alvo para o reconhecimento e prevenção de </a:t>
            </a:r>
            <a:r>
              <a:rPr lang="pt-BR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bullying</a:t>
            </a:r>
            <a:r>
              <a:rPr lang="pt-B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254206"/>
              </p:ext>
            </p:extLst>
          </p:nvPr>
        </p:nvGraphicFramePr>
        <p:xfrm>
          <a:off x="3766502" y="3507475"/>
          <a:ext cx="4658995" cy="240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160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96788"/>
            <a:ext cx="8915400" cy="4314434"/>
          </a:xfrm>
        </p:spPr>
        <p:txBody>
          <a:bodyPr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crianças, 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crianças matriculados na escola alvo para o reconhecimento das situações de violência e sobre os direitos assegurados às vítimas de violência.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664178"/>
              </p:ext>
            </p:extLst>
          </p:nvPr>
        </p:nvGraphicFramePr>
        <p:xfrm>
          <a:off x="3750309" y="3452885"/>
          <a:ext cx="5011553" cy="2606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6002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92322"/>
            <a:ext cx="8915400" cy="4218900"/>
          </a:xfrm>
        </p:spPr>
        <p:txBody>
          <a:bodyPr/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bjetivo 5: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crianças,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5.6: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crianças matriculados na escola alvo sobre os cuidados com o ambiente para promoção da saúde.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877282"/>
              </p:ext>
            </p:extLst>
          </p:nvPr>
        </p:nvGraphicFramePr>
        <p:xfrm>
          <a:off x="3741420" y="3384645"/>
          <a:ext cx="4709160" cy="252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527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2197"/>
            <a:ext cx="8915400" cy="5076967"/>
          </a:xfrm>
        </p:spPr>
        <p:txBody>
          <a:bodyPr/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crianças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5.7: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crianças matriculados na escola alvo sobre higiene bucal.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685744"/>
              </p:ext>
            </p:extLst>
          </p:nvPr>
        </p:nvGraphicFramePr>
        <p:xfrm>
          <a:off x="3737927" y="2947917"/>
          <a:ext cx="4716145" cy="296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539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16257" y="1905000"/>
            <a:ext cx="8915400" cy="265314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Pactuado X alcançado;</a:t>
            </a:r>
          </a:p>
          <a:p>
            <a:pPr algn="just"/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Antes não tinha nada registrado – incorporação de análise de indicadores à rotina do serviço;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546805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- aspectos relevantes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a qualidade de saúde das crianças;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Alimentação;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Higiene bucal;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C:\Users\Ruth\Desktop\fotos   pse\ESCOLA DJANIRA BEZERRA DOS REIS\palestras\20141106_09155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199" y="3566346"/>
            <a:ext cx="2765425" cy="208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IMG-20141124-WA000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2" b="20217"/>
          <a:stretch/>
        </p:blipFill>
        <p:spPr bwMode="auto">
          <a:xfrm>
            <a:off x="8749188" y="3566346"/>
            <a:ext cx="2435860" cy="20864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0909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76131"/>
          </a:xfrm>
        </p:spPr>
        <p:txBody>
          <a:bodyPr/>
          <a:lstStyle/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equipe: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Capacitação;</a:t>
            </a:r>
          </a:p>
          <a:p>
            <a:pPr marL="0" indent="0">
              <a:buNone/>
            </a:pPr>
            <a:endParaRPr 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equipe e multidisciplinar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1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60561"/>
            <a:ext cx="8915400" cy="415066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município de Rio Branco tem a população 336.038 habitantes, Estado com (733.559) (IBGE, 2010);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Oferece os 03 níveis de atenção à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53 equipes da Estratégia Saúde da Família (ESF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Unidades Básicas de Saúde (UBS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02 Núcleo de Assistência à Saúde da Família (NASF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10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5439" y="1905000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o serviço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sistema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registro;</a:t>
            </a: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acolhimento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atendimento;</a:t>
            </a: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atendimento aos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escolares;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24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</a:p>
          <a:p>
            <a:pPr>
              <a:buNone/>
            </a:pPr>
            <a:endParaRPr lang="pt-BR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Maior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conscientização quanto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saúde deles;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 o comportamento dos escolares;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Trabalho educativo.</a:t>
            </a:r>
            <a:endParaRPr lang="pt-BR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711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Incorporação da intervenção à rotina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serviço </a:t>
            </a:r>
          </a:p>
          <a:p>
            <a:pPr algn="just">
              <a:buNone/>
            </a:pP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programa </a:t>
            </a:r>
          </a:p>
          <a:p>
            <a:pPr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Ano letivo;</a:t>
            </a:r>
          </a:p>
          <a:p>
            <a:pPr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 Cronograma de ações;</a:t>
            </a: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Ampliação para outras escolas</a:t>
            </a:r>
          </a:p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75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39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Expectativas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Ansiedade;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meus conhecimentos e com isso melhorar minha atuação na prevenção da saúde </a:t>
            </a:r>
          </a:p>
          <a:p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08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Prática profissional</a:t>
            </a:r>
          </a:p>
          <a:p>
            <a:pPr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 a realidade da saúde escolar em Rio Branco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Retorno aos estudos                 novo olhar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da prática clínica 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100549" y="4217158"/>
            <a:ext cx="982639" cy="245660"/>
          </a:xfrm>
          <a:prstGeom prst="right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412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6745857" cy="3777622"/>
          </a:xfrm>
        </p:spPr>
        <p:txBody>
          <a:bodyPr>
            <a:normAutofit/>
          </a:bodyPr>
          <a:lstStyle/>
          <a:p>
            <a:pPr algn="ctr"/>
            <a:endParaRPr lang="pt-BR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4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01 Centro de Especialidades Odontológicas (CEO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08 Centros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04 Unidades de Referência de Atenção Primária (URAP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alta complexidade dispõe de 01 Hospital das Clínicas que abrange as áreas de oncologia, do idoso, cirúrgica, clínica médica e atendimento ambulatorial e várias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especialidades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01 hospital de urgência e emergência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1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676" y="1501254"/>
            <a:ext cx="5022375" cy="449011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051" y="1501254"/>
            <a:ext cx="4913194" cy="449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0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83140"/>
            <a:ext cx="8915400" cy="515885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Unidade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Básica de Saúde (UBS) Maria de Jesus de Andrade,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localizada 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bairro Taquari, na cidade de Rio Branco – Acre, inaugurada 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 06/02/2014, com capacidade para comportar 3 equipes da Estratégia Saúde da Família, interligada ao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Segmento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URAP Dra. Cláudia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Vitorino.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C:\Users\Ruth\Desktop\fotos   pse\ESCOLA DJANIRA BEZERRA DOS REIS\ubs\ubs m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52" y="3998794"/>
            <a:ext cx="5882186" cy="2524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840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99212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a atenção à saúde dos escolares de 3 a 6 anos da Escola Municipal de Ensino Infantil Djanira Bezerra dos Reis, de abrangência da UBS Maria de Jesus de Andrade.</a:t>
            </a:r>
          </a:p>
        </p:txBody>
      </p:sp>
      <p:pic>
        <p:nvPicPr>
          <p:cNvPr id="4" name="Imagem 3" descr="C:\Users\Ruth\Desktop\fotos intervenção\20140829_15503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340" y="3848668"/>
            <a:ext cx="5186150" cy="2784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04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ações com base nos eixos: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Avaliação (M&amp;A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Organização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Gestão do Serviço (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OGS);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Público (EP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Prática Clínica (QPC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7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b="1" dirty="0"/>
              <a:t> </a:t>
            </a:r>
            <a:r>
              <a:rPr lang="pt-BR" sz="4900" b="1" dirty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r>
              <a:rPr lang="pt-BR" dirty="0"/>
              <a:t/>
            </a:r>
            <a:br>
              <a:rPr lang="pt-BR" dirty="0"/>
            </a:b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Caderno de Atenção Básica - Saúde na Escola, do Ministério da Saúde, 2009 (BRASIL, 2009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Ficha espelho (disponibilizada pela </a:t>
            </a:r>
            <a:r>
              <a:rPr lang="pt-B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UFPel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5115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417</TotalTime>
  <Words>1183</Words>
  <Application>Microsoft Office PowerPoint</Application>
  <PresentationFormat>Widescreen</PresentationFormat>
  <Paragraphs>140</Paragraphs>
  <Slides>35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3</vt:lpstr>
      <vt:lpstr>Cacho</vt:lpstr>
      <vt:lpstr>Apresentação do PowerPoint</vt:lpstr>
      <vt:lpstr>Introdução</vt:lpstr>
      <vt:lpstr>Introdução</vt:lpstr>
      <vt:lpstr>Introdução</vt:lpstr>
      <vt:lpstr>Apresentação do PowerPoint</vt:lpstr>
      <vt:lpstr>Introdução</vt:lpstr>
      <vt:lpstr>Objetivo Geral</vt:lpstr>
      <vt:lpstr> Metodologia </vt:lpstr>
      <vt:lpstr> Logística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Resultados - aspectos relevantes</vt:lpstr>
      <vt:lpstr>Discussão</vt:lpstr>
      <vt:lpstr>Discussão</vt:lpstr>
      <vt:lpstr>Discussão</vt:lpstr>
      <vt:lpstr>Discussão</vt:lpstr>
      <vt:lpstr>Reflexão Crítica</vt:lpstr>
      <vt:lpstr>Reflexão Crítica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Ruth</dc:creator>
  <cp:lastModifiedBy>Ruth</cp:lastModifiedBy>
  <cp:revision>41</cp:revision>
  <dcterms:created xsi:type="dcterms:W3CDTF">2015-01-17T15:06:12Z</dcterms:created>
  <dcterms:modified xsi:type="dcterms:W3CDTF">2015-01-26T07:33:19Z</dcterms:modified>
</cp:coreProperties>
</file>