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4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5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6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7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18.xml" ContentType="application/vnd.openxmlformats-officedocument.presentationml.notesSlide+xml"/>
  <Override PartName="/ppt/charts/chart12.xml" ContentType="application/vnd.openxmlformats-officedocument.drawingml.chart+xml"/>
  <Override PartName="/ppt/notesSlides/notesSlide19.xml" ContentType="application/vnd.openxmlformats-officedocument.presentationml.notesSlide+xml"/>
  <Override PartName="/ppt/charts/chart13.xml" ContentType="application/vnd.openxmlformats-officedocument.drawingml.chart+xml"/>
  <Override PartName="/ppt/notesSlides/notesSlide20.xml" ContentType="application/vnd.openxmlformats-officedocument.presentationml.notesSlide+xml"/>
  <Override PartName="/ppt/charts/chart14.xml" ContentType="application/vnd.openxmlformats-officedocument.drawingml.chart+xml"/>
  <Override PartName="/ppt/notesSlides/notesSlide21.xml" ContentType="application/vnd.openxmlformats-officedocument.presentationml.notesSlide+xml"/>
  <Override PartName="/ppt/charts/chart15.xml" ContentType="application/vnd.openxmlformats-officedocument.drawingml.chart+xml"/>
  <Override PartName="/ppt/notesSlides/notesSlide22.xml" ContentType="application/vnd.openxmlformats-officedocument.presentationml.notesSlid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notesMasterIdLst>
    <p:notesMasterId r:id="rId32"/>
  </p:notesMasterIdLst>
  <p:sldIdLst>
    <p:sldId id="256" r:id="rId2"/>
    <p:sldId id="257" r:id="rId3"/>
    <p:sldId id="267" r:id="rId4"/>
    <p:sldId id="268" r:id="rId5"/>
    <p:sldId id="272" r:id="rId6"/>
    <p:sldId id="274" r:id="rId7"/>
    <p:sldId id="273" r:id="rId8"/>
    <p:sldId id="269" r:id="rId9"/>
    <p:sldId id="297" r:id="rId10"/>
    <p:sldId id="260" r:id="rId11"/>
    <p:sldId id="270" r:id="rId12"/>
    <p:sldId id="261" r:id="rId13"/>
    <p:sldId id="275" r:id="rId14"/>
    <p:sldId id="262" r:id="rId15"/>
    <p:sldId id="276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65" r:id="rId27"/>
    <p:sldId id="264" r:id="rId28"/>
    <p:sldId id="266" r:id="rId29"/>
    <p:sldId id="296" r:id="rId30"/>
    <p:sldId id="263" r:id="rId31"/>
  </p:sldIdLst>
  <p:sldSz cx="12192000" cy="6858000"/>
  <p:notesSz cx="6881813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04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ESPECIALIZA&#199;&#195;O%20MEDICINA%20SAUDE%20DA%20FAMILIA\33.%20SEMANA%2013-%20INTERVEN&#199;&#195;O\PLANILHA%20DE%20COLETA%20DE%20DADOS%20-%20SA&#218;DE%20DA%20CRIAN&#199;A%20-%20SABRINA%20-%20SEMANA%2013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G:\ESPECIALIZA&#199;&#195;O%20MEDICINA%20SAUDE%20DA%20FAMILIA\33.%20SEMANA%2013-%20INTERVEN&#199;&#195;O\PLANILHA%20DE%20COLETA%20DE%20DADOS%20-%20SA&#218;DE%20DA%20CRIAN&#199;A%20-%20SABRINA%20-%20SEMANA%2013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ESPECIALIZA&#199;&#195;O%20MEDICINA%20SAUDE%20DA%20FAMILIA\33.%20SEMANA%2013-%20INTERVEN&#199;&#195;O\PLANILHA%20DE%20COLETA%20DE%20DADOS%20-%20SA&#218;DE%20DA%20CRIAN&#199;A%20-%20SABRINA%20-%20SEMANA%2013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ESPECIALIZA&#199;&#195;O%20MEDICINA%20SAUDE%20DA%20FAMILIA\33.%20SEMANA%2013-%20INTERVEN&#199;&#195;O\PLANILHA%20DE%20COLETA%20DE%20DADOS%20-%20SA&#218;DE%20DA%20CRIAN&#199;A%20-%20SABRINA%20-%20SEMANA%2013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ESPECIALIZA&#199;&#195;O%20MEDICINA%20SAUDE%20DA%20FAMILIA\33.%20SEMANA%2013-%20INTERVEN&#199;&#195;O\PLANILHA%20DE%20COLETA%20DE%20DADOS%20-%20SA&#218;DE%20DA%20CRIAN&#199;A%20-%20SABRINA%20-%20SEMANA%2013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ESPECIALIZA&#199;&#195;O%20MEDICINA%20SAUDE%20DA%20FAMILIA\33.%20SEMANA%2013-%20INTERVEN&#199;&#195;O\PLANILHA%20DE%20COLETA%20DE%20DADOS%20-%20SA&#218;DE%20DA%20CRIAN&#199;A%20-%20SABRINA%20-%20SEMANA%2013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ESPECIALIZA&#199;&#195;O%20MEDICINA%20SAUDE%20DA%20FAMILIA\33.%20SEMANA%2013-%20INTERVEN&#199;&#195;O\PLANILHA%20DE%20COLETA%20DE%20DADOS%20-%20SA&#218;DE%20DA%20CRIAN&#199;A%20-%20SABRINA%20-%20SEMANA%2013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ESPECIALIZA&#199;&#195;O%20MEDICINA%20SAUDE%20DA%20FAMILIA\33.%20SEMANA%2013-%20INTERVEN&#199;&#195;O\PLANILHA%20DE%20COLETA%20DE%20DADOS%20-%20SA&#218;DE%20DA%20CRIAN&#199;A%20-%20SABRINA%20-%20SEMANA%2013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ESPECIALIZA&#199;&#195;O%20MEDICINA%20SAUDE%20DA%20FAMILIA\33.%20SEMANA%2013-%20INTERVEN&#199;&#195;O\PLANILHA%20DE%20COLETA%20DE%20DADOS%20-%20SA&#218;DE%20DA%20CRIAN&#199;A%20-%20SABRINA%20-%20SEMANA%2013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ESPECIALIZA&#199;&#195;O%20MEDICINA%20SAUDE%20DA%20FAMILIA\33.%20SEMANA%2013-%20INTERVEN&#199;&#195;O\PLANILHA%20DE%20COLETA%20DE%20DADOS%20-%20SA&#218;DE%20DA%20CRIAN&#199;A%20-%20SABRINA%20-%20SEMANA%2013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G:\ESPECIALIZA&#199;&#195;O%20MEDICINA%20SAUDE%20DA%20FAMILIA\33.%20SEMANA%2013-%20INTERVEN&#199;&#195;O\PLANILHA%20DE%20COLETA%20DE%20DADOS%20-%20SA&#218;DE%20DA%20CRIAN&#199;A%20-%20SABRINA%20-%20SEMANA%2013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ESPECIALIZA&#199;&#195;O%20MEDICINA%20SAUDE%20DA%20FAMILIA\33.%20SEMANA%2013-%20INTERVEN&#199;&#195;O\PLANILHA%20DE%20COLETA%20DE%20DADOS%20-%20SA&#218;DE%20DA%20CRIAN&#199;A%20-%20SABRINA%20-%20SEMANA%2013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ESPECIALIZA&#199;&#195;O%20MEDICINA%20SAUDE%20DA%20FAMILIA\33.%20SEMANA%2013-%20INTERVEN&#199;&#195;O\PLANILHA%20DE%20COLETA%20DE%20DADOS%20-%20SA&#218;DE%20DA%20CRIAN&#199;A%20-%20SABRINA%20-%20SEMANA%2013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ESPECIALIZA&#199;&#195;O%20MEDICINA%20SAUDE%20DA%20FAMILIA\33.%20SEMANA%2013-%20INTERVEN&#199;&#195;O\PLANILHA%20DE%20COLETA%20DE%20DADOS%20-%20SA&#218;DE%20DA%20CRIAN&#199;A%20-%20SABRINA%20-%20SEMANA%2013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ESPECIALIZA&#199;&#195;O%20MEDICINA%20SAUDE%20DA%20FAMILIA\33.%20SEMANA%2013-%20INTERVEN&#199;&#195;O\PLANILHA%20DE%20COLETA%20DE%20DADOS%20-%20SA&#218;DE%20DA%20CRIAN&#199;A%20-%20SABRINA%20-%20SEMANA%2013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ESPECIALIZA&#199;&#195;O%20MEDICINA%20SAUDE%20DA%20FAMILIA\33.%20SEMANA%2013-%20INTERVEN&#199;&#195;O\PLANILHA%20DE%20COLETA%20DE%20DADOS%20-%20SA&#218;DE%20DA%20CRIAN&#199;A%20-%20SABRINA%20-%20SEMANA%2013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ESPECIALIZA&#199;&#195;O%20MEDICINA%20SAUDE%20DA%20FAMILIA\33.%20SEMANA%2013-%20INTERVEN&#199;&#195;O\PLANILHA%20DE%20COLETA%20DE%20DADOS%20-%20SA&#218;DE%20DA%20CRIAN&#199;A%20-%20SABRINA%20-%20SEMANA%2013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ESPECIALIZA&#199;&#195;O%20MEDICINA%20SAUDE%20DA%20FAMILIA\33.%20SEMANA%2013-%20INTERVEN&#199;&#195;O\PLANILHA%20DE%20COLETA%20DE%20DADOS%20-%20SA&#218;DE%20DA%20CRIAN&#199;A%20-%20SABRINA%20-%20SEMANA%2013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G:\ESPECIALIZA&#199;&#195;O%20MEDICINA%20SAUDE%20DA%20FAMILIA\33.%20SEMANA%2013-%20INTERVEN&#199;&#195;O\PLANILHA%20DE%20COLETA%20DE%20DADOS%20-%20SA&#218;DE%20DA%20CRIAN&#199;A%20-%20SABRINA%20-%20SEMANA%201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Proporção de crianças entre zero e 72 meses inscritas no programa da unidade de saúde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0.0%</c:formatCode>
                <c:ptCount val="3"/>
                <c:pt idx="0">
                  <c:v>9.6385542168674884E-2</c:v>
                </c:pt>
                <c:pt idx="1">
                  <c:v>0.1987951807228921</c:v>
                </c:pt>
                <c:pt idx="2">
                  <c:v>0.28313253012048195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3365816"/>
        <c:axId val="233366992"/>
      </c:barChart>
      <c:catAx>
        <c:axId val="233365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3366992"/>
        <c:crosses val="autoZero"/>
        <c:auto val="1"/>
        <c:lblAlgn val="ctr"/>
        <c:lblOffset val="100"/>
        <c:noMultiLvlLbl val="0"/>
      </c:catAx>
      <c:valAx>
        <c:axId val="23336699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336581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Indicadores!$C$51</c:f>
              <c:strCache>
                <c:ptCount val="1"/>
                <c:pt idx="0">
                  <c:v>Proporção de crianças com teste do pezinho realizado até 7 dias de vida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Indicadores!$D$50:$F$50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Indicadores!$D$51:$F$51</c:f>
              <c:numCache>
                <c:formatCode>0.0%</c:formatCode>
                <c:ptCount val="3"/>
                <c:pt idx="0">
                  <c:v>0.37500000000000044</c:v>
                </c:pt>
                <c:pt idx="1">
                  <c:v>0.69696969696969802</c:v>
                </c:pt>
                <c:pt idx="2">
                  <c:v>0.72340425531914965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3895120"/>
        <c:axId val="233900216"/>
      </c:barChart>
      <c:catAx>
        <c:axId val="233895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3900216"/>
        <c:crosses val="autoZero"/>
        <c:auto val="1"/>
        <c:lblAlgn val="ctr"/>
        <c:lblOffset val="100"/>
        <c:noMultiLvlLbl val="0"/>
      </c:catAx>
      <c:valAx>
        <c:axId val="23390021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389512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Indicadores!$C$57</c:f>
              <c:strCache>
                <c:ptCount val="1"/>
                <c:pt idx="0">
                  <c:v>Proporção de crianças entre 6 e 72 meses com avaliação de necessidade de atendimento odontológico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Indicadores!$D$56:$F$56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Indicadores!$D$57:$F$57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3896688"/>
        <c:axId val="233897080"/>
      </c:barChart>
      <c:catAx>
        <c:axId val="233896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3897080"/>
        <c:crosses val="autoZero"/>
        <c:auto val="1"/>
        <c:lblAlgn val="ctr"/>
        <c:lblOffset val="100"/>
        <c:noMultiLvlLbl val="0"/>
      </c:catAx>
      <c:valAx>
        <c:axId val="23389708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389668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Indicadores!$C$62</c:f>
              <c:strCache>
                <c:ptCount val="1"/>
                <c:pt idx="0">
                  <c:v>Proporção de crianças de 6 a 72 meses com primeira consulta odontológica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Indicadores!$D$61:$F$61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Indicadores!$D$62:$F$62</c:f>
              <c:numCache>
                <c:formatCode>0.0%</c:formatCode>
                <c:ptCount val="3"/>
                <c:pt idx="0">
                  <c:v>0.25</c:v>
                </c:pt>
                <c:pt idx="1">
                  <c:v>0.61538461538461564</c:v>
                </c:pt>
                <c:pt idx="2">
                  <c:v>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3898256"/>
        <c:axId val="234597352"/>
      </c:barChart>
      <c:catAx>
        <c:axId val="233898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4597352"/>
        <c:crosses val="autoZero"/>
        <c:auto val="1"/>
        <c:lblAlgn val="ctr"/>
        <c:lblOffset val="100"/>
        <c:noMultiLvlLbl val="0"/>
      </c:catAx>
      <c:valAx>
        <c:axId val="23459735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3898256"/>
        <c:crosses val="autoZero"/>
        <c:crossBetween val="between"/>
        <c:majorUnit val="0.2"/>
        <c:minorUnit val="4.0000000000000015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Indicadores!$C$68</c:f>
              <c:strCache>
                <c:ptCount val="1"/>
                <c:pt idx="0">
                  <c:v>Proporção de busca ativa realizada às crianças faltosas às consultas no programa de saúde da criança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Indicadores!$D$67:$F$67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Indicadores!$D$68:$F$68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4594608"/>
        <c:axId val="234601272"/>
      </c:barChart>
      <c:catAx>
        <c:axId val="234594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4601272"/>
        <c:crosses val="autoZero"/>
        <c:auto val="1"/>
        <c:lblAlgn val="ctr"/>
        <c:lblOffset val="100"/>
        <c:noMultiLvlLbl val="0"/>
      </c:catAx>
      <c:valAx>
        <c:axId val="23460127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459460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Indicadores!$C$75</c:f>
              <c:strCache>
                <c:ptCount val="1"/>
                <c:pt idx="0">
                  <c:v>Proporção de crianças com registro atualizado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Indicadores!$D$74:$F$74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Indicadores!$D$75:$F$75</c:f>
              <c:numCache>
                <c:formatCode>0.0%</c:formatCode>
                <c:ptCount val="3"/>
                <c:pt idx="0">
                  <c:v>0.5625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4598136"/>
        <c:axId val="234593824"/>
      </c:barChart>
      <c:catAx>
        <c:axId val="234598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4593824"/>
        <c:crosses val="autoZero"/>
        <c:auto val="1"/>
        <c:lblAlgn val="ctr"/>
        <c:lblOffset val="100"/>
        <c:noMultiLvlLbl val="0"/>
      </c:catAx>
      <c:valAx>
        <c:axId val="23459382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459813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Indicadores!$C$82</c:f>
              <c:strCache>
                <c:ptCount val="1"/>
                <c:pt idx="0">
                  <c:v>Proporção de crianças com avaliação de risco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Indicadores!$D$81:$F$81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Indicadores!$D$82:$F$82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9055760"/>
        <c:axId val="269056544"/>
      </c:barChart>
      <c:catAx>
        <c:axId val="269055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69056544"/>
        <c:crosses val="autoZero"/>
        <c:auto val="1"/>
        <c:lblAlgn val="ctr"/>
        <c:lblOffset val="100"/>
        <c:noMultiLvlLbl val="0"/>
      </c:catAx>
      <c:valAx>
        <c:axId val="269056544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6905576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Indicadores!$C$89</c:f>
              <c:strCache>
                <c:ptCount val="1"/>
                <c:pt idx="0">
                  <c:v>Proporção de crianças cujas mães receberam orientações sobre prevenção de acidentes na infância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Indicadores!$D$88:$F$88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Indicadores!$D$89:$F$89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0755592"/>
        <c:axId val="316657888"/>
      </c:barChart>
      <c:catAx>
        <c:axId val="320755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16657888"/>
        <c:crosses val="autoZero"/>
        <c:auto val="1"/>
        <c:lblAlgn val="ctr"/>
        <c:lblOffset val="100"/>
        <c:noMultiLvlLbl val="0"/>
      </c:catAx>
      <c:valAx>
        <c:axId val="31665788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2075559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Indicadores!$C$95</c:f>
              <c:strCache>
                <c:ptCount val="1"/>
                <c:pt idx="0">
                  <c:v>Número de crianças colocadas para mamar durante a primeira consulta.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Indicadores!$D$94:$F$94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Indicadores!$D$95:$F$95</c:f>
              <c:numCache>
                <c:formatCode>0.0%</c:formatCode>
                <c:ptCount val="3"/>
                <c:pt idx="0">
                  <c:v>0.43750000000000044</c:v>
                </c:pt>
                <c:pt idx="1">
                  <c:v>0.72727272727272729</c:v>
                </c:pt>
                <c:pt idx="2">
                  <c:v>0.80851063829787262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521880"/>
        <c:axId val="171512080"/>
      </c:barChart>
      <c:catAx>
        <c:axId val="171521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71512080"/>
        <c:crosses val="autoZero"/>
        <c:auto val="1"/>
        <c:lblAlgn val="ctr"/>
        <c:lblOffset val="100"/>
        <c:noMultiLvlLbl val="0"/>
      </c:catAx>
      <c:valAx>
        <c:axId val="171512080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7152188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Indicadores!$C$101</c:f>
              <c:strCache>
                <c:ptCount val="1"/>
                <c:pt idx="0">
                  <c:v>Proporção de crianças cujas mães receberam orientações nutricionais de acordo com a faixa etária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Indicadores!$D$100:$F$100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Indicadores!$D$101:$F$101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517568"/>
        <c:axId val="171521488"/>
      </c:barChart>
      <c:catAx>
        <c:axId val="171517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71521488"/>
        <c:crosses val="autoZero"/>
        <c:auto val="1"/>
        <c:lblAlgn val="ctr"/>
        <c:lblOffset val="100"/>
        <c:noMultiLvlLbl val="0"/>
      </c:catAx>
      <c:valAx>
        <c:axId val="17152148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7151756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Indicadores!$C$108</c:f>
              <c:strCache>
                <c:ptCount val="1"/>
                <c:pt idx="0">
                  <c:v>Proporção de crianças cujas mães receberam orientação sobre higiene bucal, etiologia e prevenção da cárie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Indicadores!$D$107:$F$107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Indicadores!$D$108:$F$108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7745416"/>
        <c:axId val="317741496"/>
      </c:barChart>
      <c:catAx>
        <c:axId val="317745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17741496"/>
        <c:crosses val="autoZero"/>
        <c:auto val="1"/>
        <c:lblAlgn val="ctr"/>
        <c:lblOffset val="100"/>
        <c:noMultiLvlLbl val="0"/>
      </c:catAx>
      <c:valAx>
        <c:axId val="31774149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1774541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Indicadores!$C$9</c:f>
              <c:strCache>
                <c:ptCount val="1"/>
                <c:pt idx="0">
                  <c:v>Proporção de crianças com primeira consulta na primeira semana de vida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Indicadores!$D$8:$F$8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Indicadores!$D$9:$F$9</c:f>
              <c:numCache>
                <c:formatCode>0.0%</c:formatCode>
                <c:ptCount val="3"/>
                <c:pt idx="0">
                  <c:v>0.18750000000000025</c:v>
                </c:pt>
                <c:pt idx="1">
                  <c:v>0.5757575757575758</c:v>
                </c:pt>
                <c:pt idx="2">
                  <c:v>0.4893617021276605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3371696"/>
        <c:axId val="233367384"/>
      </c:barChart>
      <c:catAx>
        <c:axId val="233371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3367384"/>
        <c:crosses val="autoZero"/>
        <c:auto val="1"/>
        <c:lblAlgn val="ctr"/>
        <c:lblOffset val="100"/>
        <c:noMultiLvlLbl val="0"/>
      </c:catAx>
      <c:valAx>
        <c:axId val="23336738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3371696"/>
        <c:crosses val="autoZero"/>
        <c:crossBetween val="between"/>
        <c:majorUnit val="0.2"/>
        <c:minorUnit val="4.0000000000000015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Indicadores!$C$14</c:f>
              <c:strCache>
                <c:ptCount val="1"/>
                <c:pt idx="0">
                  <c:v>Proporção de crianças com monitoramento de crescimento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Indicadores!$D$13:$F$13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Indicadores!$D$14:$F$14</c:f>
              <c:numCache>
                <c:formatCode>0.0%</c:formatCode>
                <c:ptCount val="3"/>
                <c:pt idx="0">
                  <c:v>0.5625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3368168"/>
        <c:axId val="233372872"/>
      </c:barChart>
      <c:catAx>
        <c:axId val="233368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3372872"/>
        <c:crosses val="autoZero"/>
        <c:auto val="1"/>
        <c:lblAlgn val="ctr"/>
        <c:lblOffset val="100"/>
        <c:noMultiLvlLbl val="0"/>
      </c:catAx>
      <c:valAx>
        <c:axId val="23337287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336816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Indicadores!$C$19</c:f>
              <c:strCache>
                <c:ptCount val="1"/>
                <c:pt idx="0">
                  <c:v>Proporção de crianças com déficit de peso monitoradas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Indicadores!$D$18:$F$18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Indicadores!$D$19:$F$19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3373264"/>
        <c:axId val="233368952"/>
      </c:barChart>
      <c:catAx>
        <c:axId val="233373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3368952"/>
        <c:crosses val="autoZero"/>
        <c:auto val="1"/>
        <c:lblAlgn val="ctr"/>
        <c:lblOffset val="100"/>
        <c:noMultiLvlLbl val="0"/>
      </c:catAx>
      <c:valAx>
        <c:axId val="23336895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337326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Indicadores!$C$24</c:f>
              <c:strCache>
                <c:ptCount val="1"/>
                <c:pt idx="0">
                  <c:v>Proporção de crianças com excesso de peso monitoradas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Indicadores!$D$23:$F$23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Indicadores!$D$24:$F$24</c:f>
              <c:numCache>
                <c:formatCode>0.0%</c:formatCode>
                <c:ptCount val="3"/>
                <c:pt idx="0">
                  <c:v>0.5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3366600"/>
        <c:axId val="233366208"/>
      </c:barChart>
      <c:catAx>
        <c:axId val="233366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3366208"/>
        <c:crosses val="autoZero"/>
        <c:auto val="1"/>
        <c:lblAlgn val="ctr"/>
        <c:lblOffset val="100"/>
        <c:noMultiLvlLbl val="0"/>
      </c:catAx>
      <c:valAx>
        <c:axId val="23336620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336660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Indicadores!$C$29</c:f>
              <c:strCache>
                <c:ptCount val="1"/>
                <c:pt idx="0">
                  <c:v>Proporção de crianças com monitoramento de desenvolvimento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Indicadores!$D$28:$F$28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Indicadores!$D$29:$F$29</c:f>
              <c:numCache>
                <c:formatCode>0.0%</c:formatCode>
                <c:ptCount val="3"/>
                <c:pt idx="0">
                  <c:v>0.5625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3370128"/>
        <c:axId val="187164016"/>
      </c:barChart>
      <c:catAx>
        <c:axId val="233370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87164016"/>
        <c:crosses val="autoZero"/>
        <c:auto val="1"/>
        <c:lblAlgn val="ctr"/>
        <c:lblOffset val="100"/>
        <c:noMultiLvlLbl val="0"/>
      </c:catAx>
      <c:valAx>
        <c:axId val="18716401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337012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Indicadores!$C$34</c:f>
              <c:strCache>
                <c:ptCount val="1"/>
                <c:pt idx="0">
                  <c:v>Proporção de crianças com vacinação em dia para a idade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Indicadores!$D$33:$F$33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Indicadores!$D$34:$F$34</c:f>
              <c:numCache>
                <c:formatCode>0.0%</c:formatCode>
                <c:ptCount val="3"/>
                <c:pt idx="0">
                  <c:v>0.875000000000001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3899040"/>
        <c:axId val="233893944"/>
      </c:barChart>
      <c:catAx>
        <c:axId val="233899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3893944"/>
        <c:crosses val="autoZero"/>
        <c:auto val="1"/>
        <c:lblAlgn val="ctr"/>
        <c:lblOffset val="100"/>
        <c:noMultiLvlLbl val="0"/>
      </c:catAx>
      <c:valAx>
        <c:axId val="23389394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3899040"/>
        <c:crosses val="autoZero"/>
        <c:crossBetween val="between"/>
        <c:majorUnit val="0.2"/>
        <c:minorUnit val="1.0000000000000004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Indicadores!$C$40</c:f>
              <c:strCache>
                <c:ptCount val="1"/>
                <c:pt idx="0">
                  <c:v>Proporção de crianças de 6 a 24 meses com suplementação de ferro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Indicadores!$D$39:$F$39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Indicadores!$D$40:$F$40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3894336"/>
        <c:axId val="233899824"/>
      </c:barChart>
      <c:catAx>
        <c:axId val="233894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3899824"/>
        <c:crosses val="autoZero"/>
        <c:auto val="1"/>
        <c:lblAlgn val="ctr"/>
        <c:lblOffset val="100"/>
        <c:noMultiLvlLbl val="0"/>
      </c:catAx>
      <c:valAx>
        <c:axId val="23389982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389433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Indicadores!$C$46</c:f>
              <c:strCache>
                <c:ptCount val="1"/>
                <c:pt idx="0">
                  <c:v>Proporção de crianças com triagem auditiva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Indicadores!$D$45:$F$45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Indicadores!$D$46:$F$46</c:f>
              <c:numCache>
                <c:formatCode>0.0%</c:formatCode>
                <c:ptCount val="3"/>
                <c:pt idx="0">
                  <c:v>0.625000000000001</c:v>
                </c:pt>
                <c:pt idx="1">
                  <c:v>0.78787878787878785</c:v>
                </c:pt>
                <c:pt idx="2">
                  <c:v>0.76595744680851197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3901392"/>
        <c:axId val="233900608"/>
      </c:barChart>
      <c:catAx>
        <c:axId val="233901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3900608"/>
        <c:crosses val="autoZero"/>
        <c:auto val="1"/>
        <c:lblAlgn val="ctr"/>
        <c:lblOffset val="100"/>
        <c:noMultiLvlLbl val="0"/>
      </c:catAx>
      <c:valAx>
        <c:axId val="233900608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390139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52023F97-4671-4A62-8657-6B41AE21F453}" type="datetimeFigureOut">
              <a:rPr lang="pt-BR" smtClean="0"/>
              <a:pPr/>
              <a:t>24/01/2015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42913" y="1250950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182" y="4813866"/>
            <a:ext cx="5505450" cy="3938617"/>
          </a:xfrm>
          <a:prstGeom prst="rect">
            <a:avLst/>
          </a:prstGeom>
        </p:spPr>
        <p:txBody>
          <a:bodyPr vert="horz" lIns="96478" tIns="48239" rIns="96478" bIns="48239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8C3C9C35-8C94-4AFE-B5D8-A365368A08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4525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4783">
              <a:defRPr/>
            </a:pPr>
            <a:r>
              <a:rPr lang="pt-BR" dirty="0" smtClean="0"/>
              <a:t>Machado et al (2012) cita em seu estudo que é prioritário os cuidados à saúde da criança. Para que esta ação programática seja efetiva e eficiente, é necessário além do conhecimento sobre as características relacionadas à morbimortalidade, tais como aspectos biológicos, demográficos e socioeconômicos, é importante o desempenho adequado dos serviços e do sistema de saúde, que tem problemas no cumprimento de normas técnicas por parte dos profissionais, no relacionamento entre profissional e paciente, falta de equipamentos e outros insumos, deficiências na notificação de dados e dificuldades no processo de trabalho dos profissionais, </a:t>
            </a:r>
            <a:r>
              <a:rPr lang="pt-BR" dirty="0" err="1" smtClean="0"/>
              <a:t>tornado-se</a:t>
            </a:r>
            <a:r>
              <a:rPr lang="pt-BR" dirty="0" smtClean="0"/>
              <a:t> aspectos decisivos para uma adequada atenção à saúde.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C9C35-8C94-4AFE-B5D8-A365368A08DA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22684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Metodologia: </a:t>
            </a:r>
          </a:p>
          <a:p>
            <a:r>
              <a:rPr lang="pt-BR" dirty="0" smtClean="0"/>
              <a:t>1 . Organização e gestão do serviço: agendamento, acolhimento, fluxo da assistência,</a:t>
            </a:r>
            <a:r>
              <a:rPr lang="pt-BR" baseline="0" dirty="0" smtClean="0"/>
              <a:t> vacinação, teste do pezinho</a:t>
            </a:r>
          </a:p>
          <a:p>
            <a:r>
              <a:rPr lang="pt-BR" baseline="0" dirty="0" smtClean="0"/>
              <a:t>2. Monitoramento e avaliação: semanal, busca das crianças faltosas, agendamento dos retornos, cartão da criança</a:t>
            </a:r>
          </a:p>
          <a:p>
            <a:r>
              <a:rPr lang="pt-BR" baseline="0" dirty="0" smtClean="0"/>
              <a:t>3. Engajamento público: reuniões educativas (realizado na comunidade, sala de espera)</a:t>
            </a:r>
          </a:p>
          <a:p>
            <a:r>
              <a:rPr lang="pt-BR" baseline="0" dirty="0" smtClean="0"/>
              <a:t>4. Qualificação da prática clínica: orientação em grupo e individual da equipe, com troca de informações entre os profissionais da equipe. 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C9C35-8C94-4AFE-B5D8-A365368A08DA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15453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Metodologia: </a:t>
            </a:r>
          </a:p>
          <a:p>
            <a:r>
              <a:rPr lang="pt-BR" dirty="0" smtClean="0"/>
              <a:t>1 . Organização e gestão do serviço: agendamento, acolhimento, fluxo da assistência,</a:t>
            </a:r>
            <a:r>
              <a:rPr lang="pt-BR" baseline="0" dirty="0" smtClean="0"/>
              <a:t> vacinação, teste do pezinho</a:t>
            </a:r>
          </a:p>
          <a:p>
            <a:r>
              <a:rPr lang="pt-BR" baseline="0" dirty="0" smtClean="0"/>
              <a:t>2. Monitoramento e avaliação: semanal, busca das crianças faltosas, agendamento dos retornos, cartão da criança</a:t>
            </a:r>
          </a:p>
          <a:p>
            <a:r>
              <a:rPr lang="pt-BR" baseline="0" dirty="0" smtClean="0"/>
              <a:t>3. Engajamento público: reuniões educativas (realizado na comunidade, sala de espera)</a:t>
            </a:r>
          </a:p>
          <a:p>
            <a:r>
              <a:rPr lang="pt-BR" baseline="0" dirty="0" smtClean="0"/>
              <a:t>4. Qualificação da prática clínica: orientação em grupo e individual da equipe, com troca de informações entre os profissionais da equipe. 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C9C35-8C94-4AFE-B5D8-A365368A08DA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02659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300" dirty="0" smtClean="0"/>
              <a:t>	A intervenção em saúde da criança na USF Rocas (Natal/RN) proporcionou a ampliação da cobertura da atenção à saúde das crianças de zero a 72 meses de idade, em relação aos cuidados que eram oferecidos anteriormente. Além disso, permitiu a melhoria dos registros e a qualificação da atenção com destaque para a realização do teste do pezinho diariamente e assistência odontológica. </a:t>
            </a:r>
          </a:p>
          <a:p>
            <a:r>
              <a:rPr lang="pt-BR" sz="1300" b="1" dirty="0" smtClean="0"/>
              <a:t>	</a:t>
            </a:r>
            <a:r>
              <a:rPr lang="pt-BR" sz="1300" dirty="0" smtClean="0"/>
              <a:t>Até o início da intervenção, a atenção oferecida às crianças baseava-se nas consultas médicas e de enfermagem na unidade. A maioria destes usuários não possuía registros adequados no prontuário clínico, único instrumento de registro dos procedimentos </a:t>
            </a:r>
          </a:p>
          <a:p>
            <a:pPr defTabSz="964783">
              <a:defRPr/>
            </a:pPr>
            <a:r>
              <a:rPr lang="pt-BR" sz="1300" dirty="0" smtClean="0"/>
              <a:t>	O trabalho em equipe foi essencial para a realização das ações propostas pelo estudo. A considerável maioria dos membros da equipe foi participativa, tendo as ACS realizado à busca ativa, agendamento, organização e colaborando no preenchimento adequado das fichas espelhos; a dentista, que só realizava atendimento de demanda livre ou espontânea, passou a realizar as ações de atenção básica para as crianças.] </a:t>
            </a:r>
          </a:p>
          <a:p>
            <a:pPr defTabSz="964783">
              <a:defRPr/>
            </a:pPr>
            <a:r>
              <a:rPr lang="pt-BR" sz="1300" dirty="0" smtClean="0"/>
              <a:t>	As atividades educativas em grupo com genitoras e crianças foram realizadas em momentos oportunos na sala de espera ou na comunidade, sendo abordados temas relacionados aos cuidados de higiene, acidentes na infância (queimaduras e intoxicação), onde foram distribuídos panfletos, o qual também era oferecido às mães nas consultas individuais.</a:t>
            </a:r>
          </a:p>
          <a:p>
            <a:r>
              <a:rPr lang="pt-BR" sz="1300" dirty="0" smtClean="0"/>
              <a:t>	O cadastro desses usuários no cotidiano do serviço da USF Rocas configura-se como uma ação de acompanhamento favorecendo a vinculação desses usuários com a equipe, que deixam de procurar a unidade somente nos casos de doença aguda e acompanhamento da bolsa família. Para tanto, faz-se necessário o comprometimento e a dedicação da equipe multidisciplinar.</a:t>
            </a:r>
          </a:p>
          <a:p>
            <a:r>
              <a:rPr lang="pt-BR" sz="1300" dirty="0" smtClean="0"/>
              <a:t>	As mães mostram-se muito satisfeitas com o atendimento, com a atenção e esclarecimentos que foram dadas às suas dúvidas. Passaram a ganhar confiança na equipe e perceber que tem apoio na unidade de saúde do seu bairro.</a:t>
            </a:r>
          </a:p>
          <a:p>
            <a:r>
              <a:rPr lang="pt-BR" sz="1300" dirty="0" smtClean="0"/>
              <a:t>	Após os três meses da intervenção, constatou-se que os objetivos inicialmente propostos, de aumentar a cobertura e qualificar as ações de cuidados na atenção básica para o cuidado da saúde da criança foram cumpridos, mesmo que de forma parcial, e que provavelmente trouxeram melhoria da adesão ao acompanhamento do crescimento e desenvolvimento. Indiretamente houve qualificação da atenção prestada ao Pré-Natal, já que são duas ações interligadas e que as orientações no período gestacional iram interferir nos cuidados da criança. Espera-se que a comunidade se aproprie da proposta e contribua com sua continuidade e aperfeiçoamento.</a:t>
            </a:r>
          </a:p>
          <a:p>
            <a:r>
              <a:rPr lang="pt-BR" sz="1300" dirty="0" smtClean="0"/>
              <a:t>	</a:t>
            </a:r>
            <a:r>
              <a:rPr lang="pt-BR" sz="1300" dirty="0" err="1" smtClean="0"/>
              <a:t>Alem</a:t>
            </a:r>
            <a:r>
              <a:rPr lang="pt-BR" sz="1300" dirty="0" smtClean="0"/>
              <a:t> disso, faz-se necessárias intervenções dirigidas às mudanças estruturais relacionadas às condições de vida da população, educação, assim como, ações diretas definidas pelas políticas públicas de saúde, a fim de diminuir, os riscos e as doenças prevalentes na população infantil.</a:t>
            </a:r>
          </a:p>
          <a:p>
            <a:endParaRPr lang="pt-BR" sz="1300" dirty="0" smtClean="0"/>
          </a:p>
          <a:p>
            <a:pPr defTabSz="964783">
              <a:defRPr/>
            </a:pPr>
            <a:endParaRPr lang="pt-BR" sz="13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C9C35-8C94-4AFE-B5D8-A365368A08DA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43634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300" dirty="0" smtClean="0"/>
              <a:t>	A intervenção em saúde da criança na USF Rocas (Natal/RN) proporcionou a ampliação da cobertura da atenção à saúde das crianças de zero a 72 meses de idade, em relação aos cuidados que eram oferecidos anteriormente. Além disso, permitiu a melhoria dos registros e a qualificação da atenção com destaque para a realização do teste do pezinho diariamente e assistência odontológica. </a:t>
            </a:r>
          </a:p>
          <a:p>
            <a:r>
              <a:rPr lang="pt-BR" sz="1300" b="1" dirty="0" smtClean="0"/>
              <a:t>	</a:t>
            </a:r>
            <a:r>
              <a:rPr lang="pt-BR" sz="1300" dirty="0" smtClean="0"/>
              <a:t>Até o início da intervenção, a atenção oferecida às crianças baseava-se nas consultas médicas e de enfermagem na unidade. A maioria destes usuários não possuía registros adequados no prontuário clínico, único instrumento de registro dos procedimentos </a:t>
            </a:r>
          </a:p>
          <a:p>
            <a:pPr defTabSz="964783">
              <a:defRPr/>
            </a:pPr>
            <a:r>
              <a:rPr lang="pt-BR" sz="1300" dirty="0" smtClean="0"/>
              <a:t>	O trabalho em equipe foi essencial para a realização das ações propostas pelo estudo. A considerável maioria dos membros da equipe foi participativa, tendo as ACS realizado à busca ativa, agendamento, organização e colaborando no preenchimento adequado das fichas espelhos; a dentista, que só realizava atendimento de demanda livre ou espontânea, passou a realizar as ações de atenção básica para as crianças.] </a:t>
            </a:r>
          </a:p>
          <a:p>
            <a:pPr defTabSz="964783">
              <a:defRPr/>
            </a:pPr>
            <a:r>
              <a:rPr lang="pt-BR" sz="1300" dirty="0" smtClean="0"/>
              <a:t>	As atividades educativas em grupo com genitoras e crianças foram realizadas em momentos oportunos na sala de espera ou na comunidade, sendo abordados temas relacionados aos cuidados de higiene, acidentes na infância (queimaduras e intoxicação), onde foram distribuídos panfletos, o qual também era oferecido às mães nas consultas individuais.</a:t>
            </a:r>
          </a:p>
          <a:p>
            <a:r>
              <a:rPr lang="pt-BR" sz="1300" dirty="0" smtClean="0"/>
              <a:t>	O cadastro desses usuários no cotidiano do serviço da USF Rocas configura-se como uma ação de acompanhamento favorecendo a vinculação desses usuários com a equipe, que deixam de procurar a unidade somente nos casos de doença aguda e acompanhamento da bolsa família. Para tanto, faz-se necessário o comprometimento e a dedicação da equipe multidisciplinar.</a:t>
            </a:r>
          </a:p>
          <a:p>
            <a:r>
              <a:rPr lang="pt-BR" sz="1300" dirty="0" smtClean="0"/>
              <a:t>	As mães mostram-se muito satisfeitas com o atendimento, com a atenção e esclarecimentos que foram dadas às suas dúvidas. Passaram a ganhar confiança na equipe e perceber que tem apoio na unidade de saúde do seu bairro.</a:t>
            </a:r>
          </a:p>
          <a:p>
            <a:r>
              <a:rPr lang="pt-BR" sz="1300" dirty="0" smtClean="0"/>
              <a:t>	Após os três meses da intervenção, constatou-se que os objetivos inicialmente propostos, de aumentar a cobertura e qualificar as ações de cuidados na atenção básica para o cuidado da saúde da criança foram cumpridos, mesmo que de forma parcial, e que provavelmente trouxeram melhoria da adesão ao acompanhamento do crescimento e desenvolvimento. Indiretamente houve qualificação da atenção prestada ao Pré-Natal, já que são duas ações interligadas e que as orientações no período gestacional iram interferir nos cuidados da criança. Espera-se que a comunidade se aproprie da proposta e contribua com sua continuidade e aperfeiçoamento.</a:t>
            </a:r>
          </a:p>
          <a:p>
            <a:r>
              <a:rPr lang="pt-BR" sz="1300" dirty="0" smtClean="0"/>
              <a:t>	</a:t>
            </a:r>
            <a:r>
              <a:rPr lang="pt-BR" sz="1300" dirty="0" err="1" smtClean="0"/>
              <a:t>Alem</a:t>
            </a:r>
            <a:r>
              <a:rPr lang="pt-BR" sz="1300" dirty="0" smtClean="0"/>
              <a:t> disso, faz-se necessárias intervenções dirigidas às mudanças estruturais relacionadas às condições de vida da população, educação, assim como, ações diretas definidas pelas políticas públicas de saúde, a fim de diminuir, os riscos e as doenças prevalentes na população infantil.</a:t>
            </a:r>
          </a:p>
          <a:p>
            <a:endParaRPr lang="pt-BR" sz="1300" dirty="0" smtClean="0"/>
          </a:p>
          <a:p>
            <a:pPr defTabSz="964783">
              <a:defRPr/>
            </a:pPr>
            <a:endParaRPr lang="pt-BR" sz="13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C9C35-8C94-4AFE-B5D8-A365368A08DA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2569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300" dirty="0" smtClean="0"/>
              <a:t>	A intervenção em saúde da criança na USF Rocas (Natal/RN) proporcionou a ampliação da cobertura da atenção à saúde das crianças de zero a 72 meses de idade, em relação aos cuidados que eram oferecidos anteriormente. Além disso, permitiu a melhoria dos registros e a qualificação da atenção com destaque para a realização do teste do pezinho diariamente e assistência odontológica. </a:t>
            </a:r>
          </a:p>
          <a:p>
            <a:r>
              <a:rPr lang="pt-BR" sz="1300" b="1" dirty="0" smtClean="0"/>
              <a:t>	</a:t>
            </a:r>
            <a:r>
              <a:rPr lang="pt-BR" sz="1300" dirty="0" smtClean="0"/>
              <a:t>Até o início da intervenção, a atenção oferecida às crianças baseava-se nas consultas médicas e de enfermagem na unidade. A maioria destes usuários não possuía registros adequados no prontuário clínico, único instrumento de registro dos procedimentos </a:t>
            </a:r>
          </a:p>
          <a:p>
            <a:pPr defTabSz="964783">
              <a:defRPr/>
            </a:pPr>
            <a:r>
              <a:rPr lang="pt-BR" sz="1300" dirty="0" smtClean="0"/>
              <a:t>	O trabalho em equipe foi essencial para a realização das ações propostas pelo estudo. A considerável maioria dos membros da equipe foi participativa, tendo as ACS realizado à busca ativa, agendamento, organização e colaborando no preenchimento adequado das fichas espelhos; a dentista, que só realizava atendimento de demanda livre ou espontânea, passou a realizar as ações de atenção básica para as crianças.] </a:t>
            </a:r>
          </a:p>
          <a:p>
            <a:pPr defTabSz="964783">
              <a:defRPr/>
            </a:pPr>
            <a:r>
              <a:rPr lang="pt-BR" sz="1300" dirty="0" smtClean="0"/>
              <a:t>	As atividades educativas em grupo com genitoras e crianças foram realizadas em momentos oportunos na sala de espera ou na comunidade, sendo abordados temas relacionados aos cuidados de higiene, acidentes na infância (queimaduras e intoxicação), onde foram distribuídos panfletos, o qual também era oferecido às mães nas consultas individuais.</a:t>
            </a:r>
          </a:p>
          <a:p>
            <a:r>
              <a:rPr lang="pt-BR" sz="1300" dirty="0" smtClean="0"/>
              <a:t>	O cadastro desses usuários no cotidiano do serviço da USF Rocas configura-se como uma ação de acompanhamento favorecendo a vinculação desses usuários com a equipe, que deixam de procurar a unidade somente nos casos de doença aguda e acompanhamento da bolsa família. Para tanto, faz-se necessário o comprometimento e a dedicação da equipe multidisciplinar.</a:t>
            </a:r>
          </a:p>
          <a:p>
            <a:r>
              <a:rPr lang="pt-BR" sz="1300" dirty="0" smtClean="0"/>
              <a:t>	As mães mostram-se muito satisfeitas com o atendimento, com a atenção e esclarecimentos que foram dadas às suas dúvidas. Passaram a ganhar confiança na equipe e perceber que tem apoio na unidade de saúde do seu bairro.</a:t>
            </a:r>
          </a:p>
          <a:p>
            <a:r>
              <a:rPr lang="pt-BR" sz="1300" dirty="0" smtClean="0"/>
              <a:t>	Após os três meses da intervenção, constatou-se que os objetivos inicialmente propostos, de aumentar a cobertura e qualificar as ações de cuidados na atenção básica para o cuidado da saúde da criança foram cumpridos, mesmo que de forma parcial, e que provavelmente trouxeram melhoria da adesão ao acompanhamento do crescimento e desenvolvimento. Indiretamente houve qualificação da atenção prestada ao Pré-Natal, já que são duas ações interligadas e que as orientações no período gestacional iram interferir nos cuidados da criança. Espera-se que a comunidade se aproprie da proposta e contribua com sua continuidade e aperfeiçoamento.</a:t>
            </a:r>
          </a:p>
          <a:p>
            <a:r>
              <a:rPr lang="pt-BR" sz="1300" dirty="0" smtClean="0"/>
              <a:t>	</a:t>
            </a:r>
            <a:r>
              <a:rPr lang="pt-BR" sz="1300" dirty="0" err="1" smtClean="0"/>
              <a:t>Alem</a:t>
            </a:r>
            <a:r>
              <a:rPr lang="pt-BR" sz="1300" dirty="0" smtClean="0"/>
              <a:t> disso, faz-se necessárias intervenções dirigidas às mudanças estruturais relacionadas às condições de vida da população, educação, assim como, ações diretas definidas pelas políticas públicas de saúde, a fim de diminuir, os riscos e as doenças prevalentes na população infantil.</a:t>
            </a:r>
          </a:p>
          <a:p>
            <a:endParaRPr lang="pt-BR" sz="1300" dirty="0" smtClean="0"/>
          </a:p>
          <a:p>
            <a:pPr defTabSz="964783">
              <a:defRPr/>
            </a:pPr>
            <a:endParaRPr lang="pt-BR" sz="13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C9C35-8C94-4AFE-B5D8-A365368A08DA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87875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300" dirty="0" smtClean="0"/>
              <a:t>	A intervenção em saúde da criança na USF Rocas (Natal/RN) proporcionou a ampliação da cobertura da atenção à saúde das crianças de zero a 72 meses de idade, em relação aos cuidados que eram oferecidos anteriormente. Além disso, permitiu a melhoria dos registros e a qualificação da atenção com destaque para a realização do teste do pezinho diariamente e assistência odontológica. </a:t>
            </a:r>
          </a:p>
          <a:p>
            <a:r>
              <a:rPr lang="pt-BR" sz="1300" b="1" dirty="0" smtClean="0"/>
              <a:t>	</a:t>
            </a:r>
            <a:r>
              <a:rPr lang="pt-BR" sz="1300" dirty="0" smtClean="0"/>
              <a:t>Até o início da intervenção, a atenção oferecida às crianças baseava-se nas consultas médicas e de enfermagem na unidade. A maioria destes usuários não possuía registros adequados no prontuário clínico, único instrumento de registro dos procedimentos </a:t>
            </a:r>
          </a:p>
          <a:p>
            <a:pPr defTabSz="964783">
              <a:defRPr/>
            </a:pPr>
            <a:r>
              <a:rPr lang="pt-BR" sz="1300" dirty="0" smtClean="0"/>
              <a:t>	O trabalho em equipe foi essencial para a realização das ações propostas pelo estudo. A considerável maioria dos membros da equipe foi participativa, tendo as ACS realizado à busca ativa, agendamento, organização e colaborando no preenchimento adequado das fichas espelhos; a dentista, que só realizava atendimento de demanda livre ou espontânea, passou a realizar as ações de atenção básica para as crianças.] </a:t>
            </a:r>
          </a:p>
          <a:p>
            <a:pPr defTabSz="964783">
              <a:defRPr/>
            </a:pPr>
            <a:r>
              <a:rPr lang="pt-BR" sz="1300" dirty="0" smtClean="0"/>
              <a:t>	As atividades educativas em grupo com genitoras e crianças foram realizadas em momentos oportunos na sala de espera ou na comunidade, sendo abordados temas relacionados aos cuidados de higiene, acidentes na infância (queimaduras e intoxicação), onde foram distribuídos panfletos, o qual também era oferecido às mães nas consultas individuais.</a:t>
            </a:r>
          </a:p>
          <a:p>
            <a:r>
              <a:rPr lang="pt-BR" sz="1300" dirty="0" smtClean="0"/>
              <a:t>	O cadastro desses usuários no cotidiano do serviço da USF Rocas configura-se como uma ação de acompanhamento favorecendo a vinculação desses usuários com a equipe, que deixam de procurar a unidade somente nos casos de doença aguda e acompanhamento da bolsa família. Para tanto, faz-se necessário o comprometimento e a dedicação da equipe multidisciplinar.</a:t>
            </a:r>
          </a:p>
          <a:p>
            <a:r>
              <a:rPr lang="pt-BR" sz="1300" dirty="0" smtClean="0"/>
              <a:t>	As mães mostram-se muito satisfeitas com o atendimento, com a atenção e esclarecimentos que foram dadas às suas dúvidas. Passaram a ganhar confiança na equipe e perceber que tem apoio na unidade de saúde do seu bairro.</a:t>
            </a:r>
          </a:p>
          <a:p>
            <a:r>
              <a:rPr lang="pt-BR" sz="1300" dirty="0" smtClean="0"/>
              <a:t>	Após os três meses da intervenção, constatou-se que os objetivos inicialmente propostos, de aumentar a cobertura e qualificar as ações de cuidados na atenção básica para o cuidado da saúde da criança foram cumpridos, mesmo que de forma parcial, e que provavelmente trouxeram melhoria da adesão ao acompanhamento do crescimento e desenvolvimento. Indiretamente houve qualificação da atenção prestada ao Pré-Natal, já que são duas ações interligadas e que as orientações no período gestacional iram interferir nos cuidados da criança. Espera-se que a comunidade se aproprie da proposta e contribua com sua continuidade e aperfeiçoamento.</a:t>
            </a:r>
          </a:p>
          <a:p>
            <a:r>
              <a:rPr lang="pt-BR" sz="1300" dirty="0" smtClean="0"/>
              <a:t>	</a:t>
            </a:r>
            <a:r>
              <a:rPr lang="pt-BR" sz="1300" dirty="0" err="1" smtClean="0"/>
              <a:t>Alem</a:t>
            </a:r>
            <a:r>
              <a:rPr lang="pt-BR" sz="1300" dirty="0" smtClean="0"/>
              <a:t> disso, faz-se necessárias intervenções dirigidas às mudanças estruturais relacionadas às condições de vida da população, educação, assim como, ações diretas definidas pelas políticas públicas de saúde, a fim de diminuir, os riscos e as doenças prevalentes na população infantil.</a:t>
            </a:r>
          </a:p>
          <a:p>
            <a:endParaRPr lang="pt-BR" sz="1300" dirty="0" smtClean="0"/>
          </a:p>
          <a:p>
            <a:pPr defTabSz="964783">
              <a:defRPr/>
            </a:pPr>
            <a:endParaRPr lang="pt-BR" sz="13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C9C35-8C94-4AFE-B5D8-A365368A08DA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47640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300" dirty="0" smtClean="0"/>
              <a:t>	A intervenção em saúde da criança na USF Rocas (Natal/RN) proporcionou a ampliação da cobertura da atenção à saúde das crianças de zero a 72 meses de idade, em relação aos cuidados que eram oferecidos anteriormente. Além disso, permitiu a melhoria dos registros e a qualificação da atenção com destaque para a realização do teste do pezinho diariamente e assistência odontológica. </a:t>
            </a:r>
          </a:p>
          <a:p>
            <a:r>
              <a:rPr lang="pt-BR" sz="1300" b="1" dirty="0" smtClean="0"/>
              <a:t>	</a:t>
            </a:r>
            <a:r>
              <a:rPr lang="pt-BR" sz="1300" dirty="0" smtClean="0"/>
              <a:t>Até o início da intervenção, a atenção oferecida às crianças baseava-se nas consultas médicas e de enfermagem na unidade. A maioria destes usuários não possuía registros adequados no prontuário clínico, único instrumento de registro dos procedimentos </a:t>
            </a:r>
          </a:p>
          <a:p>
            <a:pPr defTabSz="964783">
              <a:defRPr/>
            </a:pPr>
            <a:r>
              <a:rPr lang="pt-BR" sz="1300" dirty="0" smtClean="0"/>
              <a:t>	O trabalho em equipe foi essencial para a realização das ações propostas pelo estudo. A considerável maioria dos membros da equipe foi participativa, tendo as ACS realizado à busca ativa, agendamento, organização e colaborando no preenchimento adequado das fichas espelhos; a dentista, que só realizava atendimento de demanda livre ou espontânea, passou a realizar as ações de atenção básica para as crianças.] </a:t>
            </a:r>
          </a:p>
          <a:p>
            <a:pPr defTabSz="964783">
              <a:defRPr/>
            </a:pPr>
            <a:r>
              <a:rPr lang="pt-BR" sz="1300" dirty="0" smtClean="0"/>
              <a:t>	As atividades educativas em grupo com genitoras e crianças foram realizadas em momentos oportunos na sala de espera ou na comunidade, sendo abordados temas relacionados aos cuidados de higiene, acidentes na infância (queimaduras e intoxicação), onde foram distribuídos panfletos, o qual também era oferecido às mães nas consultas individuais.</a:t>
            </a:r>
          </a:p>
          <a:p>
            <a:r>
              <a:rPr lang="pt-BR" sz="1300" dirty="0" smtClean="0"/>
              <a:t>	O cadastro desses usuários no cotidiano do serviço da USF Rocas configura-se como uma ação de acompanhamento favorecendo a vinculação desses usuários com a equipe, que deixam de procurar a unidade somente nos casos de doença aguda e acompanhamento da bolsa família. Para tanto, faz-se necessário o comprometimento e a dedicação da equipe multidisciplinar.</a:t>
            </a:r>
          </a:p>
          <a:p>
            <a:r>
              <a:rPr lang="pt-BR" sz="1300" dirty="0" smtClean="0"/>
              <a:t>	As mães mostram-se muito satisfeitas com o atendimento, com a atenção e esclarecimentos que foram dadas às suas dúvidas. Passaram a ganhar confiança na equipe e perceber que tem apoio na unidade de saúde do seu bairro.</a:t>
            </a:r>
          </a:p>
          <a:p>
            <a:r>
              <a:rPr lang="pt-BR" sz="1300" dirty="0" smtClean="0"/>
              <a:t>	Após os três meses da intervenção, constatou-se que os objetivos inicialmente propostos, de aumentar a cobertura e qualificar as ações de cuidados na atenção básica para o cuidado da saúde da criança foram cumpridos, mesmo que de forma parcial, e que provavelmente trouxeram melhoria da adesão ao acompanhamento do crescimento e desenvolvimento. Indiretamente houve qualificação da atenção prestada ao Pré-Natal, já que são duas ações interligadas e que as orientações no período gestacional iram interferir nos cuidados da criança. Espera-se que a comunidade se aproprie da proposta e contribua com sua continuidade e aperfeiçoamento.</a:t>
            </a:r>
          </a:p>
          <a:p>
            <a:r>
              <a:rPr lang="pt-BR" sz="1300" dirty="0" smtClean="0"/>
              <a:t>	</a:t>
            </a:r>
            <a:r>
              <a:rPr lang="pt-BR" sz="1300" dirty="0" err="1" smtClean="0"/>
              <a:t>Alem</a:t>
            </a:r>
            <a:r>
              <a:rPr lang="pt-BR" sz="1300" dirty="0" smtClean="0"/>
              <a:t> disso, faz-se necessárias intervenções dirigidas às mudanças estruturais relacionadas às condições de vida da população, educação, assim como, ações diretas definidas pelas políticas públicas de saúde, a fim de diminuir, os riscos e as doenças prevalentes na população infantil.</a:t>
            </a:r>
          </a:p>
          <a:p>
            <a:endParaRPr lang="pt-BR" sz="1300" dirty="0" smtClean="0"/>
          </a:p>
          <a:p>
            <a:pPr defTabSz="964783">
              <a:defRPr/>
            </a:pPr>
            <a:endParaRPr lang="pt-BR" sz="13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C9C35-8C94-4AFE-B5D8-A365368A08DA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38532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300" dirty="0" smtClean="0"/>
              <a:t>	A intervenção em saúde da criança na USF Rocas (Natal/RN) proporcionou a ampliação da cobertura da atenção à saúde das crianças de zero a 72 meses de idade, em relação aos cuidados que eram oferecidos anteriormente. Além disso, permitiu a melhoria dos registros e a qualificação da atenção com destaque para a realização do teste do pezinho diariamente e assistência odontológica. </a:t>
            </a:r>
          </a:p>
          <a:p>
            <a:r>
              <a:rPr lang="pt-BR" sz="1300" b="1" dirty="0" smtClean="0"/>
              <a:t>	</a:t>
            </a:r>
            <a:r>
              <a:rPr lang="pt-BR" sz="1300" dirty="0" smtClean="0"/>
              <a:t>Até o início da intervenção, a atenção oferecida às crianças baseava-se nas consultas médicas e de enfermagem na unidade. A maioria destes usuários não possuía registros adequados no prontuário clínico, único instrumento de registro dos procedimentos </a:t>
            </a:r>
          </a:p>
          <a:p>
            <a:pPr defTabSz="964783">
              <a:defRPr/>
            </a:pPr>
            <a:r>
              <a:rPr lang="pt-BR" sz="1300" dirty="0" smtClean="0"/>
              <a:t>	O trabalho em equipe foi essencial para a realização das ações propostas pelo estudo. A considerável maioria dos membros da equipe foi participativa, tendo as ACS realizado à busca ativa, agendamento, organização e colaborando no preenchimento adequado das fichas espelhos; a dentista, que só realizava atendimento de demanda livre ou espontânea, passou a realizar as ações de atenção básica para as crianças.] </a:t>
            </a:r>
          </a:p>
          <a:p>
            <a:pPr defTabSz="964783">
              <a:defRPr/>
            </a:pPr>
            <a:r>
              <a:rPr lang="pt-BR" sz="1300" dirty="0" smtClean="0"/>
              <a:t>	As atividades educativas em grupo com genitoras e crianças foram realizadas em momentos oportunos na sala de espera ou na comunidade, sendo abordados temas relacionados aos cuidados de higiene, acidentes na infância (queimaduras e intoxicação), onde foram distribuídos panfletos, o qual também era oferecido às mães nas consultas individuais.</a:t>
            </a:r>
          </a:p>
          <a:p>
            <a:r>
              <a:rPr lang="pt-BR" sz="1300" dirty="0" smtClean="0"/>
              <a:t>	O cadastro desses usuários no cotidiano do serviço da USF Rocas configura-se como uma ação de acompanhamento favorecendo a vinculação desses usuários com a equipe, que deixam de procurar a unidade somente nos casos de doença aguda e acompanhamento da bolsa família. Para tanto, faz-se necessário o comprometimento e a dedicação da equipe multidisciplinar.</a:t>
            </a:r>
          </a:p>
          <a:p>
            <a:r>
              <a:rPr lang="pt-BR" sz="1300" dirty="0" smtClean="0"/>
              <a:t>	As mães mostram-se muito satisfeitas com o atendimento, com a atenção e esclarecimentos que foram dadas às suas dúvidas. Passaram a ganhar confiança na equipe e perceber que tem apoio na unidade de saúde do seu bairro.</a:t>
            </a:r>
          </a:p>
          <a:p>
            <a:r>
              <a:rPr lang="pt-BR" sz="1300" dirty="0" smtClean="0"/>
              <a:t>	Após os três meses da intervenção, constatou-se que os objetivos inicialmente propostos, de aumentar a cobertura e qualificar as ações de cuidados na atenção básica para o cuidado da saúde da criança foram cumpridos, mesmo que de forma parcial, e que provavelmente trouxeram melhoria da adesão ao acompanhamento do crescimento e desenvolvimento. Indiretamente houve qualificação da atenção prestada ao Pré-Natal, já que são duas ações interligadas e que as orientações no período gestacional iram interferir nos cuidados da criança. Espera-se que a comunidade se aproprie da proposta e contribua com sua continuidade e aperfeiçoamento.</a:t>
            </a:r>
          </a:p>
          <a:p>
            <a:r>
              <a:rPr lang="pt-BR" sz="1300" dirty="0" smtClean="0"/>
              <a:t>	</a:t>
            </a:r>
            <a:r>
              <a:rPr lang="pt-BR" sz="1300" dirty="0" err="1" smtClean="0"/>
              <a:t>Alem</a:t>
            </a:r>
            <a:r>
              <a:rPr lang="pt-BR" sz="1300" dirty="0" smtClean="0"/>
              <a:t> disso, faz-se necessárias intervenções dirigidas às mudanças estruturais relacionadas às condições de vida da população, educação, assim como, ações diretas definidas pelas políticas públicas de saúde, a fim de diminuir, os riscos e as doenças prevalentes na população infantil.</a:t>
            </a:r>
          </a:p>
          <a:p>
            <a:endParaRPr lang="pt-BR" sz="1300" dirty="0" smtClean="0"/>
          </a:p>
          <a:p>
            <a:pPr defTabSz="964783">
              <a:defRPr/>
            </a:pPr>
            <a:endParaRPr lang="pt-BR" sz="13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C9C35-8C94-4AFE-B5D8-A365368A08DA}" type="slidenum">
              <a:rPr lang="pt-BR" smtClean="0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5151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300" dirty="0" smtClean="0"/>
              <a:t>	A intervenção em saúde da criança na USF Rocas (Natal/RN) proporcionou a ampliação da cobertura da atenção à saúde das crianças de zero a 72 meses de idade, em relação aos cuidados que eram oferecidos anteriormente. Além disso, permitiu a melhoria dos registros e a qualificação da atenção com destaque para a realização do teste do pezinho diariamente e assistência odontológica. </a:t>
            </a:r>
          </a:p>
          <a:p>
            <a:r>
              <a:rPr lang="pt-BR" sz="1300" b="1" dirty="0" smtClean="0"/>
              <a:t>	</a:t>
            </a:r>
            <a:r>
              <a:rPr lang="pt-BR" sz="1300" dirty="0" smtClean="0"/>
              <a:t>Até o início da intervenção, a atenção oferecida às crianças baseava-se nas consultas médicas e de enfermagem na unidade. A maioria destes usuários não possuía registros adequados no prontuário clínico, único instrumento de registro dos procedimentos </a:t>
            </a:r>
          </a:p>
          <a:p>
            <a:pPr defTabSz="964783">
              <a:defRPr/>
            </a:pPr>
            <a:r>
              <a:rPr lang="pt-BR" sz="1300" dirty="0" smtClean="0"/>
              <a:t>	O trabalho em equipe foi essencial para a realização das ações propostas pelo estudo. A considerável maioria dos membros da equipe foi participativa, tendo as ACS realizado à busca ativa, agendamento, organização e colaborando no preenchimento adequado das fichas espelhos; a dentista, que só realizava atendimento de demanda livre ou espontânea, passou a realizar as ações de atenção básica para as crianças.] </a:t>
            </a:r>
          </a:p>
          <a:p>
            <a:pPr defTabSz="964783">
              <a:defRPr/>
            </a:pPr>
            <a:r>
              <a:rPr lang="pt-BR" sz="1300" dirty="0" smtClean="0"/>
              <a:t>	As atividades educativas em grupo com genitoras e crianças foram realizadas em momentos oportunos na sala de espera ou na comunidade, sendo abordados temas relacionados aos cuidados de higiene, acidentes na infância (queimaduras e intoxicação), onde foram distribuídos panfletos, o qual também era oferecido às mães nas consultas individuais.</a:t>
            </a:r>
          </a:p>
          <a:p>
            <a:r>
              <a:rPr lang="pt-BR" sz="1300" dirty="0" smtClean="0"/>
              <a:t>	O cadastro desses usuários no cotidiano do serviço da USF Rocas configura-se como uma ação de acompanhamento favorecendo a vinculação desses usuários com a equipe, que deixam de procurar a unidade somente nos casos de doença aguda e acompanhamento da bolsa família. Para tanto, faz-se necessário o comprometimento e a dedicação da equipe multidisciplinar.</a:t>
            </a:r>
          </a:p>
          <a:p>
            <a:r>
              <a:rPr lang="pt-BR" sz="1300" dirty="0" smtClean="0"/>
              <a:t>	As mães mostram-se muito satisfeitas com o atendimento, com a atenção e esclarecimentos que foram dadas às suas dúvidas. Passaram a ganhar confiança na equipe e perceber que tem apoio na unidade de saúde do seu bairro.</a:t>
            </a:r>
          </a:p>
          <a:p>
            <a:r>
              <a:rPr lang="pt-BR" sz="1300" dirty="0" smtClean="0"/>
              <a:t>	Após os três meses da intervenção, constatou-se que os objetivos inicialmente propostos, de aumentar a cobertura e qualificar as ações de cuidados na atenção básica para o cuidado da saúde da criança foram cumpridos, mesmo que de forma parcial, e que provavelmente trouxeram melhoria da adesão ao acompanhamento do crescimento e desenvolvimento. Indiretamente houve qualificação da atenção prestada ao Pré-Natal, já que são duas ações interligadas e que as orientações no período gestacional iram interferir nos cuidados da criança. Espera-se que a comunidade se aproprie da proposta e contribua com sua continuidade e aperfeiçoamento.</a:t>
            </a:r>
          </a:p>
          <a:p>
            <a:r>
              <a:rPr lang="pt-BR" sz="1300" dirty="0" smtClean="0"/>
              <a:t>	</a:t>
            </a:r>
            <a:r>
              <a:rPr lang="pt-BR" sz="1300" dirty="0" err="1" smtClean="0"/>
              <a:t>Alem</a:t>
            </a:r>
            <a:r>
              <a:rPr lang="pt-BR" sz="1300" dirty="0" smtClean="0"/>
              <a:t> disso, faz-se necessárias intervenções dirigidas às mudanças estruturais relacionadas às condições de vida da população, educação, assim como, ações diretas definidas pelas políticas públicas de saúde, a fim de diminuir, os riscos e as doenças prevalentes na população infantil.</a:t>
            </a:r>
          </a:p>
          <a:p>
            <a:endParaRPr lang="pt-BR" sz="1300" dirty="0" smtClean="0"/>
          </a:p>
          <a:p>
            <a:pPr defTabSz="964783">
              <a:defRPr/>
            </a:pPr>
            <a:endParaRPr lang="pt-BR" sz="13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C9C35-8C94-4AFE-B5D8-A365368A08DA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23265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300" dirty="0" smtClean="0"/>
              <a:t>	A intervenção em saúde da criança na USF Rocas (Natal/RN) proporcionou a ampliação da cobertura da atenção à saúde das crianças de zero a 72 meses de idade, em relação aos cuidados que eram oferecidos anteriormente. Além disso, permitiu a melhoria dos registros e a qualificação da atenção com destaque para a realização do teste do pezinho diariamente e assistência odontológica. </a:t>
            </a:r>
          </a:p>
          <a:p>
            <a:r>
              <a:rPr lang="pt-BR" sz="1300" b="1" dirty="0" smtClean="0"/>
              <a:t>	</a:t>
            </a:r>
            <a:r>
              <a:rPr lang="pt-BR" sz="1300" dirty="0" smtClean="0"/>
              <a:t>Até o início da intervenção, a atenção oferecida às crianças baseava-se nas consultas médicas e de enfermagem na unidade. A maioria destes usuários não possuía registros adequados no prontuário clínico, único instrumento de registro dos procedimentos </a:t>
            </a:r>
          </a:p>
          <a:p>
            <a:pPr defTabSz="964783">
              <a:defRPr/>
            </a:pPr>
            <a:r>
              <a:rPr lang="pt-BR" sz="1300" dirty="0" smtClean="0"/>
              <a:t>	O trabalho em equipe foi essencial para a realização das ações propostas pelo estudo. A considerável maioria dos membros da equipe foi participativa, tendo as ACS realizado à busca ativa, agendamento, organização e colaborando no preenchimento adequado das fichas espelhos; a dentista, que só realizava atendimento de demanda livre ou espontânea, passou a realizar as ações de atenção básica para as crianças.] </a:t>
            </a:r>
          </a:p>
          <a:p>
            <a:pPr defTabSz="964783">
              <a:defRPr/>
            </a:pPr>
            <a:r>
              <a:rPr lang="pt-BR" sz="1300" dirty="0" smtClean="0"/>
              <a:t>	As atividades educativas em grupo com genitoras e crianças foram realizadas em momentos oportunos na sala de espera ou na comunidade, sendo abordados temas relacionados aos cuidados de higiene, acidentes na infância (queimaduras e intoxicação), onde foram distribuídos panfletos, o qual também era oferecido às mães nas consultas individuais.</a:t>
            </a:r>
          </a:p>
          <a:p>
            <a:r>
              <a:rPr lang="pt-BR" sz="1300" dirty="0" smtClean="0"/>
              <a:t>	O cadastro desses usuários no cotidiano do serviço da USF Rocas configura-se como uma ação de acompanhamento favorecendo a vinculação desses usuários com a equipe, que deixam de procurar a unidade somente nos casos de doença aguda e acompanhamento da bolsa família. Para tanto, faz-se necessário o comprometimento e a dedicação da equipe multidisciplinar.</a:t>
            </a:r>
          </a:p>
          <a:p>
            <a:r>
              <a:rPr lang="pt-BR" sz="1300" dirty="0" smtClean="0"/>
              <a:t>	As mães mostram-se muito satisfeitas com o atendimento, com a atenção e esclarecimentos que foram dadas às suas dúvidas. Passaram a ganhar confiança na equipe e perceber que tem apoio na unidade de saúde do seu bairro.</a:t>
            </a:r>
          </a:p>
          <a:p>
            <a:r>
              <a:rPr lang="pt-BR" sz="1300" dirty="0" smtClean="0"/>
              <a:t>	Após os três meses da intervenção, constatou-se que os objetivos inicialmente propostos, de aumentar a cobertura e qualificar as ações de cuidados na atenção básica para o cuidado da saúde da criança foram cumpridos, mesmo que de forma parcial, e que provavelmente trouxeram melhoria da adesão ao acompanhamento do crescimento e desenvolvimento. Indiretamente houve qualificação da atenção prestada ao Pré-Natal, já que são duas ações interligadas e que as orientações no período gestacional iram interferir nos cuidados da criança. Espera-se que a comunidade se aproprie da proposta e contribua com sua continuidade e aperfeiçoamento.</a:t>
            </a:r>
          </a:p>
          <a:p>
            <a:r>
              <a:rPr lang="pt-BR" sz="1300" dirty="0" smtClean="0"/>
              <a:t>	</a:t>
            </a:r>
            <a:r>
              <a:rPr lang="pt-BR" sz="1300" dirty="0" err="1" smtClean="0"/>
              <a:t>Alem</a:t>
            </a:r>
            <a:r>
              <a:rPr lang="pt-BR" sz="1300" dirty="0" smtClean="0"/>
              <a:t> disso, faz-se necessárias intervenções dirigidas às mudanças estruturais relacionadas às condições de vida da população, educação, assim como, ações diretas definidas pelas políticas públicas de saúde, a fim de diminuir, os riscos e as doenças prevalentes na população infantil.</a:t>
            </a:r>
          </a:p>
          <a:p>
            <a:endParaRPr lang="pt-BR" sz="1300" dirty="0" smtClean="0"/>
          </a:p>
          <a:p>
            <a:pPr defTabSz="964783">
              <a:defRPr/>
            </a:pPr>
            <a:endParaRPr lang="pt-BR" sz="13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C9C35-8C94-4AFE-B5D8-A365368A08DA}" type="slidenum">
              <a:rPr lang="pt-BR" smtClean="0"/>
              <a:pPr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3067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4783">
              <a:defRPr/>
            </a:pPr>
            <a:r>
              <a:rPr lang="pt-BR" dirty="0" smtClean="0"/>
              <a:t>Machado et al (2012) cita em seu estudo que é prioritário os cuidados à saúde da criança. Para que esta ação programática seja efetiva e eficiente, é necessário além do conhecimento sobre as características relacionadas à morbimortalidade, tais como aspectos biológicos, demográficos e socioeconômicos, é importante o desempenho adequado dos serviços e do sistema de saúde, que tem problemas no cumprimento de normas técnicas por parte dos profissionais, no relacionamento entre profissional e paciente, falta de equipamentos e outros insumos, deficiências na notificação de dados e dificuldades no processo de trabalho dos profissionais, </a:t>
            </a:r>
            <a:r>
              <a:rPr lang="pt-BR" dirty="0" err="1" smtClean="0"/>
              <a:t>tornado-se</a:t>
            </a:r>
            <a:r>
              <a:rPr lang="pt-BR" dirty="0" smtClean="0"/>
              <a:t> aspectos decisivos para uma adequada atenção à saúde.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C9C35-8C94-4AFE-B5D8-A365368A08DA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22684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300" dirty="0" smtClean="0"/>
              <a:t>	A intervenção em saúde da criança na USF Rocas (Natal/RN) proporcionou a ampliação da cobertura da atenção à saúde das crianças de zero a 72 meses de idade, em relação aos cuidados que eram oferecidos anteriormente. Além disso, permitiu a melhoria dos registros e a qualificação da atenção com destaque para a realização do teste do pezinho diariamente e assistência odontológica. </a:t>
            </a:r>
          </a:p>
          <a:p>
            <a:r>
              <a:rPr lang="pt-BR" sz="1300" b="1" dirty="0" smtClean="0"/>
              <a:t>	</a:t>
            </a:r>
            <a:r>
              <a:rPr lang="pt-BR" sz="1300" dirty="0" smtClean="0"/>
              <a:t>Até o início da intervenção, a atenção oferecida às crianças baseava-se nas consultas médicas e de enfermagem na unidade. A maioria destes usuários não possuía registros adequados no prontuário clínico, único instrumento de registro dos procedimentos </a:t>
            </a:r>
          </a:p>
          <a:p>
            <a:pPr defTabSz="964783">
              <a:defRPr/>
            </a:pPr>
            <a:r>
              <a:rPr lang="pt-BR" sz="1300" dirty="0" smtClean="0"/>
              <a:t>	O trabalho em equipe foi essencial para a realização das ações propostas pelo estudo. A considerável maioria dos membros da equipe foi participativa, tendo as ACS realizado à busca ativa, agendamento, organização e colaborando no preenchimento adequado das fichas espelhos; a dentista, que só realizava atendimento de demanda livre ou espontânea, passou a realizar as ações de atenção básica para as crianças.] </a:t>
            </a:r>
          </a:p>
          <a:p>
            <a:pPr defTabSz="964783">
              <a:defRPr/>
            </a:pPr>
            <a:r>
              <a:rPr lang="pt-BR" sz="1300" dirty="0" smtClean="0"/>
              <a:t>	As atividades educativas em grupo com genitoras e crianças foram realizadas em momentos oportunos na sala de espera ou na comunidade, sendo abordados temas relacionados aos cuidados de higiene, acidentes na infância (queimaduras e intoxicação), onde foram distribuídos panfletos, o qual também era oferecido às mães nas consultas individuais.</a:t>
            </a:r>
          </a:p>
          <a:p>
            <a:r>
              <a:rPr lang="pt-BR" sz="1300" dirty="0" smtClean="0"/>
              <a:t>	O cadastro desses usuários no cotidiano do serviço da USF Rocas configura-se como uma ação de acompanhamento favorecendo a vinculação desses usuários com a equipe, que deixam de procurar a unidade somente nos casos de doença aguda e acompanhamento da bolsa família. Para tanto, faz-se necessário o comprometimento e a dedicação da equipe multidisciplinar.</a:t>
            </a:r>
          </a:p>
          <a:p>
            <a:r>
              <a:rPr lang="pt-BR" sz="1300" dirty="0" smtClean="0"/>
              <a:t>	As mães mostram-se muito satisfeitas com o atendimento, com a atenção e esclarecimentos que foram dadas às suas dúvidas. Passaram a ganhar confiança na equipe e perceber que tem apoio na unidade de saúde do seu bairro.</a:t>
            </a:r>
          </a:p>
          <a:p>
            <a:r>
              <a:rPr lang="pt-BR" sz="1300" dirty="0" smtClean="0"/>
              <a:t>	Após os três meses da intervenção, constatou-se que os objetivos inicialmente propostos, de aumentar a cobertura e qualificar as ações de cuidados na atenção básica para o cuidado da saúde da criança foram cumpridos, mesmo que de forma parcial, e que provavelmente trouxeram melhoria da adesão ao acompanhamento do crescimento e desenvolvimento. Indiretamente houve qualificação da atenção prestada ao Pré-Natal, já que são duas ações interligadas e que as orientações no período gestacional iram interferir nos cuidados da criança. Espera-se que a comunidade se aproprie da proposta e contribua com sua continuidade e aperfeiçoamento.</a:t>
            </a:r>
          </a:p>
          <a:p>
            <a:r>
              <a:rPr lang="pt-BR" sz="1300" dirty="0" smtClean="0"/>
              <a:t>	</a:t>
            </a:r>
            <a:r>
              <a:rPr lang="pt-BR" sz="1300" dirty="0" err="1" smtClean="0"/>
              <a:t>Alem</a:t>
            </a:r>
            <a:r>
              <a:rPr lang="pt-BR" sz="1300" dirty="0" smtClean="0"/>
              <a:t> disso, faz-se necessárias intervenções dirigidas às mudanças estruturais relacionadas às condições de vida da população, educação, assim como, ações diretas definidas pelas políticas públicas de saúde, a fim de diminuir, os riscos e as doenças prevalentes na população infantil.</a:t>
            </a:r>
          </a:p>
          <a:p>
            <a:endParaRPr lang="pt-BR" sz="1300" dirty="0" smtClean="0"/>
          </a:p>
          <a:p>
            <a:pPr defTabSz="964783">
              <a:defRPr/>
            </a:pPr>
            <a:endParaRPr lang="pt-BR" sz="13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C9C35-8C94-4AFE-B5D8-A365368A08DA}" type="slidenum">
              <a:rPr lang="pt-BR" smtClean="0"/>
              <a:pPr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86314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300" dirty="0" smtClean="0"/>
              <a:t>	A intervenção em saúde da criança na USF Rocas (Natal/RN) proporcionou a ampliação da cobertura da atenção à saúde das crianças de zero a 72 meses de idade, em relação aos cuidados que eram oferecidos anteriormente. Além disso, permitiu a melhoria dos registros e a qualificação da atenção com destaque para a realização do teste do pezinho diariamente e assistência odontológica. </a:t>
            </a:r>
          </a:p>
          <a:p>
            <a:r>
              <a:rPr lang="pt-BR" sz="1300" b="1" dirty="0" smtClean="0"/>
              <a:t>	</a:t>
            </a:r>
            <a:r>
              <a:rPr lang="pt-BR" sz="1300" dirty="0" smtClean="0"/>
              <a:t>Até o início da intervenção, a atenção oferecida às crianças baseava-se nas consultas médicas e de enfermagem na unidade. A maioria destes usuários não possuía registros adequados no prontuário clínico, único instrumento de registro dos procedimentos </a:t>
            </a:r>
          </a:p>
          <a:p>
            <a:pPr defTabSz="964783">
              <a:defRPr/>
            </a:pPr>
            <a:r>
              <a:rPr lang="pt-BR" sz="1300" dirty="0" smtClean="0"/>
              <a:t>	O trabalho em equipe foi essencial para a realização das ações propostas pelo estudo. A considerável maioria dos membros da equipe foi participativa, tendo as ACS realizado à busca ativa, agendamento, organização e colaborando no preenchimento adequado das fichas espelhos; a dentista, que só realizava atendimento de demanda livre ou espontânea, passou a realizar as ações de atenção básica para as crianças.] </a:t>
            </a:r>
          </a:p>
          <a:p>
            <a:pPr defTabSz="964783">
              <a:defRPr/>
            </a:pPr>
            <a:r>
              <a:rPr lang="pt-BR" sz="1300" dirty="0" smtClean="0"/>
              <a:t>	As atividades educativas em grupo com genitoras e crianças foram realizadas em momentos oportunos na sala de espera ou na comunidade, sendo abordados temas relacionados aos cuidados de higiene, acidentes na infância (queimaduras e intoxicação), onde foram distribuídos panfletos, o qual também era oferecido às mães nas consultas individuais.</a:t>
            </a:r>
          </a:p>
          <a:p>
            <a:r>
              <a:rPr lang="pt-BR" sz="1300" dirty="0" smtClean="0"/>
              <a:t>	O cadastro desses usuários no cotidiano do serviço da USF Rocas configura-se como uma ação de acompanhamento favorecendo a vinculação desses usuários com a equipe, que deixam de procurar a unidade somente nos casos de doença aguda e acompanhamento da bolsa família. Para tanto, faz-se necessário o comprometimento e a dedicação da equipe multidisciplinar.</a:t>
            </a:r>
          </a:p>
          <a:p>
            <a:r>
              <a:rPr lang="pt-BR" sz="1300" dirty="0" smtClean="0"/>
              <a:t>	As mães mostram-se muito satisfeitas com o atendimento, com a atenção e esclarecimentos que foram dadas às suas dúvidas. Passaram a ganhar confiança na equipe e perceber que tem apoio na unidade de saúde do seu bairro.</a:t>
            </a:r>
          </a:p>
          <a:p>
            <a:r>
              <a:rPr lang="pt-BR" sz="1300" dirty="0" smtClean="0"/>
              <a:t>	Após os três meses da intervenção, constatou-se que os objetivos inicialmente propostos, de aumentar a cobertura e qualificar as ações de cuidados na atenção básica para o cuidado da saúde da criança foram cumpridos, mesmo que de forma parcial, e que provavelmente trouxeram melhoria da adesão ao acompanhamento do crescimento e desenvolvimento. Indiretamente houve qualificação da atenção prestada ao Pré-Natal, já que são duas ações interligadas e que as orientações no período gestacional iram interferir nos cuidados da criança. Espera-se que a comunidade se aproprie da proposta e contribua com sua continuidade e aperfeiçoamento.</a:t>
            </a:r>
          </a:p>
          <a:p>
            <a:r>
              <a:rPr lang="pt-BR" sz="1300" dirty="0" smtClean="0"/>
              <a:t>	</a:t>
            </a:r>
            <a:r>
              <a:rPr lang="pt-BR" sz="1300" dirty="0" err="1" smtClean="0"/>
              <a:t>Alem</a:t>
            </a:r>
            <a:r>
              <a:rPr lang="pt-BR" sz="1300" dirty="0" smtClean="0"/>
              <a:t> disso, faz-se necessárias intervenções dirigidas às mudanças estruturais relacionadas às condições de vida da população, educação, assim como, ações diretas definidas pelas políticas públicas de saúde, a fim de diminuir, os riscos e as doenças prevalentes na população infantil.</a:t>
            </a:r>
          </a:p>
          <a:p>
            <a:endParaRPr lang="pt-BR" sz="1300" dirty="0" smtClean="0"/>
          </a:p>
          <a:p>
            <a:pPr defTabSz="964783">
              <a:defRPr/>
            </a:pPr>
            <a:endParaRPr lang="pt-BR" sz="13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C9C35-8C94-4AFE-B5D8-A365368A08DA}" type="slidenum">
              <a:rPr lang="pt-BR" smtClean="0"/>
              <a:pPr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75782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300" dirty="0" smtClean="0"/>
              <a:t>	A intervenção em saúde da criança na USF Rocas (Natal/RN) proporcionou a ampliação da cobertura da atenção à saúde das crianças de zero a 72 meses de idade, em relação aos cuidados que eram oferecidos anteriormente. Além disso, permitiu a melhoria dos registros e a qualificação da atenção com destaque para a realização do teste do pezinho diariamente e assistência odontológica. </a:t>
            </a:r>
          </a:p>
          <a:p>
            <a:r>
              <a:rPr lang="pt-BR" sz="1300" b="1" dirty="0" smtClean="0"/>
              <a:t>	</a:t>
            </a:r>
            <a:r>
              <a:rPr lang="pt-BR" sz="1300" dirty="0" smtClean="0"/>
              <a:t>Até o início da intervenção, a atenção oferecida às crianças baseava-se nas consultas médicas e de enfermagem na unidade. A maioria destes usuários não possuía registros adequados no prontuário clínico, único instrumento de registro dos procedimentos </a:t>
            </a:r>
          </a:p>
          <a:p>
            <a:pPr defTabSz="964783">
              <a:defRPr/>
            </a:pPr>
            <a:r>
              <a:rPr lang="pt-BR" sz="1300" dirty="0" smtClean="0"/>
              <a:t>	O trabalho em equipe foi essencial para a realização das ações propostas pelo estudo. A considerável maioria dos membros da equipe foi participativa, tendo as ACS realizado à busca ativa, agendamento, organização e colaborando no preenchimento adequado das fichas espelhos; a dentista, que só realizava atendimento de demanda livre ou espontânea, passou a realizar as ações de atenção básica para as crianças.] </a:t>
            </a:r>
          </a:p>
          <a:p>
            <a:pPr defTabSz="964783">
              <a:defRPr/>
            </a:pPr>
            <a:r>
              <a:rPr lang="pt-BR" sz="1300" dirty="0" smtClean="0"/>
              <a:t>	As atividades educativas em grupo com genitoras e crianças foram realizadas em momentos oportunos na sala de espera ou na comunidade, sendo abordados temas relacionados aos cuidados de higiene, acidentes na infância (queimaduras e intoxicação), onde foram distribuídos panfletos, o qual também era oferecido às mães nas consultas individuais.</a:t>
            </a:r>
          </a:p>
          <a:p>
            <a:r>
              <a:rPr lang="pt-BR" sz="1300" dirty="0" smtClean="0"/>
              <a:t>	O cadastro desses usuários no cotidiano do serviço da USF Rocas configura-se como uma ação de acompanhamento favorecendo a vinculação desses usuários com a equipe, que deixam de procurar a unidade somente nos casos de doença aguda e acompanhamento da bolsa família. Para tanto, faz-se necessário o comprometimento e a dedicação da equipe multidisciplinar.</a:t>
            </a:r>
          </a:p>
          <a:p>
            <a:r>
              <a:rPr lang="pt-BR" sz="1300" dirty="0" smtClean="0"/>
              <a:t>	As mães mostram-se muito satisfeitas com o atendimento, com a atenção e esclarecimentos que foram dadas às suas dúvidas. Passaram a ganhar confiança na equipe e perceber que tem apoio na unidade de saúde do seu bairro.</a:t>
            </a:r>
          </a:p>
          <a:p>
            <a:r>
              <a:rPr lang="pt-BR" sz="1300" dirty="0" smtClean="0"/>
              <a:t>	Após os três meses da intervenção, constatou-se que os objetivos inicialmente propostos, de aumentar a cobertura e qualificar as ações de cuidados na atenção básica para o cuidado da saúde da criança foram cumpridos, mesmo que de forma parcial, e que provavelmente trouxeram melhoria da adesão ao acompanhamento do crescimento e desenvolvimento. Indiretamente houve qualificação da atenção prestada ao Pré-Natal, já que são duas ações interligadas e que as orientações no período gestacional iram interferir nos cuidados da criança. Espera-se que a comunidade se aproprie da proposta e contribua com sua continuidade e aperfeiçoamento.</a:t>
            </a:r>
          </a:p>
          <a:p>
            <a:r>
              <a:rPr lang="pt-BR" sz="1300" dirty="0" smtClean="0"/>
              <a:t>	</a:t>
            </a:r>
            <a:r>
              <a:rPr lang="pt-BR" sz="1300" dirty="0" err="1" smtClean="0"/>
              <a:t>Alem</a:t>
            </a:r>
            <a:r>
              <a:rPr lang="pt-BR" sz="1300" dirty="0" smtClean="0"/>
              <a:t> disso, faz-se necessárias intervenções dirigidas às mudanças estruturais relacionadas às condições de vida da população, educação, assim como, ações diretas definidas pelas políticas públicas de saúde, a fim de diminuir, os riscos e as doenças prevalentes na população infantil.</a:t>
            </a:r>
          </a:p>
          <a:p>
            <a:endParaRPr lang="pt-BR" sz="1300" dirty="0" smtClean="0"/>
          </a:p>
          <a:p>
            <a:pPr defTabSz="964783">
              <a:defRPr/>
            </a:pPr>
            <a:endParaRPr lang="pt-BR" sz="13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C9C35-8C94-4AFE-B5D8-A365368A08DA}" type="slidenum">
              <a:rPr lang="pt-BR" smtClean="0"/>
              <a:pPr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71651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300" dirty="0" smtClean="0"/>
              <a:t>	A intervenção em saúde da criança na USF Rocas (Natal/RN) proporcionou a ampliação da cobertura da atenção à saúde das crianças de zero a 72 meses de idade, em relação aos cuidados que eram oferecidos anteriormente. Além disso, permitiu a melhoria dos registros e a qualificação da atenção com destaque para a realização do teste do pezinho diariamente e assistência odontológica. </a:t>
            </a:r>
          </a:p>
          <a:p>
            <a:r>
              <a:rPr lang="pt-BR" sz="1300" b="1" dirty="0" smtClean="0"/>
              <a:t>	</a:t>
            </a:r>
            <a:r>
              <a:rPr lang="pt-BR" sz="1300" dirty="0" smtClean="0"/>
              <a:t>Até o início da intervenção, a atenção oferecida às crianças baseava-se nas consultas médicas e de enfermagem na unidade. A maioria destes usuários não possuía registros adequados no prontuário clínico, único instrumento de registro dos procedimentos </a:t>
            </a:r>
          </a:p>
          <a:p>
            <a:pPr defTabSz="964783">
              <a:defRPr/>
            </a:pPr>
            <a:r>
              <a:rPr lang="pt-BR" sz="1300" dirty="0" smtClean="0"/>
              <a:t>	O trabalho em equipe foi essencial para a realização das ações propostas pelo estudo. A considerável maioria dos membros da equipe foi participativa, tendo as ACS realizado à busca ativa, agendamento, organização e colaborando no preenchimento adequado das fichas espelhos; a dentista, que só realizava atendimento de demanda livre ou espontânea, passou a realizar as ações de atenção básica para as crianças.] </a:t>
            </a:r>
          </a:p>
          <a:p>
            <a:pPr defTabSz="964783">
              <a:defRPr/>
            </a:pPr>
            <a:r>
              <a:rPr lang="pt-BR" sz="1300" dirty="0" smtClean="0"/>
              <a:t>	As atividades educativas em grupo com genitoras e crianças foram realizadas em momentos oportunos na sala de espera ou na comunidade, sendo abordados temas relacionados aos cuidados de higiene, acidentes na infância (queimaduras e intoxicação), onde foram distribuídos panfletos, o qual também era oferecido às mães nas consultas individuais.</a:t>
            </a:r>
          </a:p>
          <a:p>
            <a:r>
              <a:rPr lang="pt-BR" sz="1300" dirty="0" smtClean="0"/>
              <a:t>	O cadastro desses usuários no cotidiano do serviço da USF Rocas configura-se como uma ação de acompanhamento favorecendo a vinculação desses usuários com a equipe, que deixam de procurar a unidade somente nos casos de doença aguda e acompanhamento da bolsa família. Para tanto, faz-se necessário o comprometimento e a dedicação da equipe multidisciplinar.</a:t>
            </a:r>
          </a:p>
          <a:p>
            <a:r>
              <a:rPr lang="pt-BR" sz="1300" dirty="0" smtClean="0"/>
              <a:t>	As mães mostram-se muito satisfeitas com o atendimento, com a atenção e esclarecimentos que foram dadas às suas dúvidas. Passaram a ganhar confiança na equipe e perceber que tem apoio na unidade de saúde do seu bairro.</a:t>
            </a:r>
          </a:p>
          <a:p>
            <a:r>
              <a:rPr lang="pt-BR" sz="1300" dirty="0" smtClean="0"/>
              <a:t>	Após os três meses da intervenção, constatou-se que os objetivos inicialmente propostos, de aumentar a cobertura e qualificar as ações de cuidados na atenção básica para o cuidado da saúde da criança foram cumpridos, mesmo que de forma parcial, e que provavelmente trouxeram melhoria da adesão ao acompanhamento do crescimento e desenvolvimento. Indiretamente houve qualificação da atenção prestada ao Pré-Natal, já que são duas ações interligadas e que as orientações no período gestacional iram interferir nos cuidados da criança. Espera-se que a comunidade se aproprie da proposta e contribua com sua continuidade e aperfeiçoamento.</a:t>
            </a:r>
          </a:p>
          <a:p>
            <a:r>
              <a:rPr lang="pt-BR" sz="1300" dirty="0" smtClean="0"/>
              <a:t>	</a:t>
            </a:r>
            <a:r>
              <a:rPr lang="pt-BR" sz="1300" dirty="0" err="1" smtClean="0"/>
              <a:t>Alem</a:t>
            </a:r>
            <a:r>
              <a:rPr lang="pt-BR" sz="1300" dirty="0" smtClean="0"/>
              <a:t> disso, faz-se necessárias intervenções dirigidas às mudanças estruturais relacionadas às condições de vida da população, educação, assim como, ações diretas definidas pelas políticas públicas de saúde, a fim de diminuir, os riscos e as doenças prevalentes na população infantil.</a:t>
            </a:r>
          </a:p>
          <a:p>
            <a:endParaRPr lang="pt-BR" sz="1300" dirty="0" smtClean="0"/>
          </a:p>
          <a:p>
            <a:pPr defTabSz="964783">
              <a:defRPr/>
            </a:pPr>
            <a:endParaRPr lang="pt-BR" sz="13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C9C35-8C94-4AFE-B5D8-A365368A08DA}" type="slidenum">
              <a:rPr lang="pt-BR" smtClean="0"/>
              <a:pPr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522128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300" dirty="0" smtClean="0"/>
              <a:t>	A intervenção em saúde da criança na USF Rocas (Natal/RN) proporcionou a ampliação da cobertura da atenção à saúde das crianças de zero a 72 meses de idade, em relação aos cuidados que eram oferecidos anteriormente. Além disso, permitiu a melhoria dos registros e a qualificação da atenção com destaque para a realização do teste do pezinho diariamente e assistência odontológica. </a:t>
            </a:r>
          </a:p>
          <a:p>
            <a:r>
              <a:rPr lang="pt-BR" sz="1300" b="1" dirty="0" smtClean="0"/>
              <a:t>	</a:t>
            </a:r>
            <a:r>
              <a:rPr lang="pt-BR" sz="1300" dirty="0" smtClean="0"/>
              <a:t>Até o início da intervenção, a atenção oferecida às crianças baseava-se nas consultas médicas e de enfermagem na unidade. A maioria destes usuários não possuía registros adequados no prontuário clínico, único instrumento de registro dos procedimentos </a:t>
            </a:r>
          </a:p>
          <a:p>
            <a:pPr defTabSz="964783">
              <a:defRPr/>
            </a:pPr>
            <a:r>
              <a:rPr lang="pt-BR" sz="1300" dirty="0" smtClean="0"/>
              <a:t>	O trabalho em equipe foi essencial para a realização das ações propostas pelo estudo. A considerável maioria dos membros da equipe foi participativa, tendo as ACS realizado à busca ativa, agendamento, organização e colaborando no preenchimento adequado das fichas espelhos; a dentista, que só realizava atendimento de demanda livre ou espontânea, passou a realizar as ações de atenção básica para as crianças.] </a:t>
            </a:r>
          </a:p>
          <a:p>
            <a:pPr defTabSz="964783">
              <a:defRPr/>
            </a:pPr>
            <a:r>
              <a:rPr lang="pt-BR" sz="1300" dirty="0" smtClean="0"/>
              <a:t>	As atividades educativas em grupo com genitoras e crianças foram realizadas em momentos oportunos na sala de espera ou na comunidade, sendo abordados temas relacionados aos cuidados de higiene, acidentes na infância (queimaduras e intoxicação), onde foram distribuídos panfletos, o qual também era oferecido às mães nas consultas individuais.</a:t>
            </a:r>
          </a:p>
          <a:p>
            <a:r>
              <a:rPr lang="pt-BR" sz="1300" dirty="0" smtClean="0"/>
              <a:t>	O cadastro desses usuários no cotidiano do serviço da USF Rocas configura-se como uma ação de acompanhamento favorecendo a vinculação desses usuários com a equipe, que deixam de procurar a unidade somente nos casos de doença aguda e acompanhamento da bolsa família. Para tanto, faz-se necessário o comprometimento e a dedicação da equipe multidisciplinar.</a:t>
            </a:r>
          </a:p>
          <a:p>
            <a:r>
              <a:rPr lang="pt-BR" sz="1300" dirty="0" smtClean="0"/>
              <a:t>	As mães mostram-se muito satisfeitas com o atendimento, com a atenção e esclarecimentos que foram dadas às suas dúvidas. Passaram a ganhar confiança na equipe e perceber que tem apoio na unidade de saúde do seu bairro.</a:t>
            </a:r>
          </a:p>
          <a:p>
            <a:r>
              <a:rPr lang="pt-BR" sz="1300" dirty="0" smtClean="0"/>
              <a:t>	Após os três meses da intervenção, constatou-se que os objetivos inicialmente propostos, de aumentar a cobertura e qualificar as ações de cuidados na atenção básica para o cuidado da saúde da criança foram cumpridos, mesmo que de forma parcial, e que provavelmente trouxeram melhoria da adesão ao acompanhamento do crescimento e desenvolvimento. Indiretamente houve qualificação da atenção prestada ao Pré-Natal, já que são duas ações interligadas e que as orientações no período gestacional iram interferir nos cuidados da criança. Espera-se que a comunidade se aproprie da proposta e contribua com sua continuidade e aperfeiçoamento.</a:t>
            </a:r>
          </a:p>
          <a:p>
            <a:r>
              <a:rPr lang="pt-BR" sz="1300" dirty="0" smtClean="0"/>
              <a:t>	</a:t>
            </a:r>
            <a:r>
              <a:rPr lang="pt-BR" sz="1300" dirty="0" err="1" smtClean="0"/>
              <a:t>Alem</a:t>
            </a:r>
            <a:r>
              <a:rPr lang="pt-BR" sz="1300" dirty="0" smtClean="0"/>
              <a:t> disso, faz-se necessárias intervenções dirigidas às mudanças estruturais relacionadas às condições de vida da população, educação, assim como, ações diretas definidas pelas políticas públicas de saúde, a fim de diminuir, os riscos e as doenças prevalentes na população infantil.</a:t>
            </a:r>
          </a:p>
          <a:p>
            <a:endParaRPr lang="pt-BR" sz="1300" dirty="0" smtClean="0"/>
          </a:p>
          <a:p>
            <a:pPr defTabSz="964783">
              <a:defRPr/>
            </a:pPr>
            <a:endParaRPr lang="pt-BR" sz="13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C9C35-8C94-4AFE-B5D8-A365368A08DA}" type="slidenum">
              <a:rPr lang="pt-BR" smtClean="0"/>
              <a:pPr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4363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4783">
              <a:defRPr/>
            </a:pPr>
            <a:r>
              <a:rPr lang="pt-BR" dirty="0" smtClean="0"/>
              <a:t>Machado et al (2012) cita em seu estudo que é prioritário os cuidados à saúde da criança. Para que esta ação programática seja efetiva e eficiente, é necessário além do conhecimento sobre as características relacionadas à morbimortalidade, tais como aspectos biológicos, demográficos e socioeconômicos, é importante o desempenho adequado dos serviços e do sistema de saúde, que tem problemas no cumprimento de normas técnicas por parte dos profissionais, no relacionamento entre profissional e paciente, falta de equipamentos e outros insumos, deficiências na notificação de dados e dificuldades no processo de trabalho dos profissionais, </a:t>
            </a:r>
            <a:r>
              <a:rPr lang="pt-BR" dirty="0" err="1" smtClean="0"/>
              <a:t>tornado-se</a:t>
            </a:r>
            <a:r>
              <a:rPr lang="pt-BR" dirty="0" smtClean="0"/>
              <a:t> aspectos decisivos para uma adequada atenção à saúde.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C9C35-8C94-4AFE-B5D8-A365368A08DA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2268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4783">
              <a:defRPr/>
            </a:pPr>
            <a:r>
              <a:rPr lang="pt-BR" dirty="0" smtClean="0"/>
              <a:t>Machado et al (2012) cita em seu estudo que é prioritário os cuidados à saúde da criança. Para que esta ação programática seja efetiva e eficiente, é necessário além do conhecimento sobre as características relacionadas à morbimortalidade, tais como aspectos biológicos, demográficos e socioeconômicos, é importante o desempenho adequado dos serviços e do sistema de saúde, que tem problemas no cumprimento de normas técnicas por parte dos profissionais, no relacionamento entre profissional e paciente, falta de equipamentos e outros insumos, deficiências na notificação de dados e dificuldades no processo de trabalho dos profissionais, </a:t>
            </a:r>
            <a:r>
              <a:rPr lang="pt-BR" dirty="0" err="1" smtClean="0"/>
              <a:t>tornado-se</a:t>
            </a:r>
            <a:r>
              <a:rPr lang="pt-BR" dirty="0" smtClean="0"/>
              <a:t> aspectos decisivos para uma adequada atenção à saúde.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C9C35-8C94-4AFE-B5D8-A365368A08DA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796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4783">
              <a:defRPr/>
            </a:pPr>
            <a:r>
              <a:rPr lang="pt-BR" dirty="0" smtClean="0"/>
              <a:t>Machado et al (2012) cita em seu estudo que é prioritário os cuidados à saúde da criança. Para que esta ação programática seja efetiva e eficiente, é necessário além do conhecimento sobre as características relacionadas à morbimortalidade, tais como aspectos biológicos, demográficos e socioeconômicos, é importante o desempenho adequado dos serviços e do sistema de saúde, que tem problemas no cumprimento de normas técnicas por parte dos profissionais, no relacionamento entre profissional e paciente, falta de equipamentos e outros insumos, deficiências na notificação de dados e dificuldades no processo de trabalho dos profissionais, </a:t>
            </a:r>
            <a:r>
              <a:rPr lang="pt-BR" dirty="0" err="1" smtClean="0"/>
              <a:t>tornado-se</a:t>
            </a:r>
            <a:r>
              <a:rPr lang="pt-BR" dirty="0" smtClean="0"/>
              <a:t> aspectos decisivos para uma adequada atenção à saúde.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C9C35-8C94-4AFE-B5D8-A365368A08DA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7776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4783">
              <a:defRPr/>
            </a:pPr>
            <a:r>
              <a:rPr lang="pt-BR" dirty="0" smtClean="0"/>
              <a:t>Machado et al (2012) cita em seu estudo que é prioritário os cuidados à saúde da criança. Para que esta ação programática seja efetiva e eficiente, é necessário além do conhecimento sobre as características relacionadas à morbimortalidade, tais como aspectos biológicos, demográficos e socioeconômicos, é importante o desempenho adequado dos serviços e do sistema de saúde, que tem problemas no cumprimento de normas técnicas por parte dos profissionais, no relacionamento entre profissional e paciente, falta de equipamentos e outros insumos, deficiências na notificação de dados e dificuldades no processo de trabalho dos profissionais, </a:t>
            </a:r>
            <a:r>
              <a:rPr lang="pt-BR" dirty="0" err="1" smtClean="0"/>
              <a:t>tornado-se</a:t>
            </a:r>
            <a:r>
              <a:rPr lang="pt-BR" dirty="0" smtClean="0"/>
              <a:t> aspectos decisivos para uma adequada atenção à saúde.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C9C35-8C94-4AFE-B5D8-A365368A08DA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3236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4783">
              <a:defRPr/>
            </a:pPr>
            <a:r>
              <a:rPr lang="pt-BR" dirty="0" smtClean="0"/>
              <a:t>Machado et al (2012) cita em seu estudo que é prioritário os cuidados à saúde da criança. Para que esta ação programática seja efetiva e eficiente, é necessário além do conhecimento sobre as características relacionadas à morbimortalidade, tais como aspectos biológicos, demográficos e socioeconômicos, é importante o desempenho adequado dos serviços e do sistema de saúde, que tem problemas no cumprimento de normas técnicas por parte dos profissionais, no relacionamento entre profissional e paciente, falta de equipamentos e outros insumos, deficiências na notificação de dados e dificuldades no processo de trabalho dos profissionais, </a:t>
            </a:r>
            <a:r>
              <a:rPr lang="pt-BR" dirty="0" err="1" smtClean="0"/>
              <a:t>tornado-se</a:t>
            </a:r>
            <a:r>
              <a:rPr lang="pt-BR" dirty="0" smtClean="0"/>
              <a:t> aspectos decisivos para uma adequada atenção à saúde.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C9C35-8C94-4AFE-B5D8-A365368A08DA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2268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4783">
              <a:defRPr/>
            </a:pPr>
            <a:r>
              <a:rPr lang="pt-BR" dirty="0" smtClean="0"/>
              <a:t>Machado et al (2012) cita em seu estudo que é prioritário os cuidados à saúde da criança. Para que esta ação programática seja efetiva e eficiente, é necessário além do conhecimento sobre as características relacionadas à morbimortalidade, tais como aspectos biológicos, demográficos e socioeconômicos, é importante o desempenho adequado dos serviços e do sistema de saúde, que tem problemas no cumprimento de normas técnicas por parte dos profissionais, no relacionamento entre profissional e paciente, falta de equipamentos e outros insumos, deficiências na notificação de dados e dificuldades no processo de trabalho dos profissionais, </a:t>
            </a:r>
            <a:r>
              <a:rPr lang="pt-BR" dirty="0" err="1" smtClean="0"/>
              <a:t>tornado-se</a:t>
            </a:r>
            <a:r>
              <a:rPr lang="pt-BR" dirty="0" smtClean="0"/>
              <a:t> aspectos decisivos para uma adequada atenção à saúde.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C9C35-8C94-4AFE-B5D8-A365368A08DA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1780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Metodologia: </a:t>
            </a:r>
          </a:p>
          <a:p>
            <a:r>
              <a:rPr lang="pt-BR" dirty="0" smtClean="0"/>
              <a:t>1 . Organização e gestão do serviço: agendamento, acolhimento, fluxo da assistência,</a:t>
            </a:r>
            <a:r>
              <a:rPr lang="pt-BR" baseline="0" dirty="0" smtClean="0"/>
              <a:t> vacinação, teste do pezinho</a:t>
            </a:r>
          </a:p>
          <a:p>
            <a:r>
              <a:rPr lang="pt-BR" baseline="0" dirty="0" smtClean="0"/>
              <a:t>2. Monitoramento e avaliação: semanal, busca das crianças faltosas, agendamento dos retornos, cartão da criança</a:t>
            </a:r>
          </a:p>
          <a:p>
            <a:r>
              <a:rPr lang="pt-BR" baseline="0" dirty="0" smtClean="0"/>
              <a:t>3. Engajamento público: reuniões educativas (realizado na comunidade, sala de espera)</a:t>
            </a:r>
          </a:p>
          <a:p>
            <a:r>
              <a:rPr lang="pt-BR" baseline="0" dirty="0" smtClean="0"/>
              <a:t>4. Qualificação da prática clínica: orientação em grupo e individual da equipe, com troca de informações entre os profissionais da equipe. 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C9C35-8C94-4AFE-B5D8-A365368A08DA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1545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014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144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8546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950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5800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439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028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619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289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880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2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72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057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225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414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021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567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64583" y="2367803"/>
            <a:ext cx="8499123" cy="1646302"/>
          </a:xfrm>
        </p:spPr>
        <p:txBody>
          <a:bodyPr/>
          <a:lstStyle/>
          <a:p>
            <a:pPr algn="ctr"/>
            <a:r>
              <a:rPr lang="pt-BR" sz="3200" b="1" dirty="0"/>
              <a:t>MELHORIA DA ATENÇÃO À SAÚDE DA CRIANÇA DE ZERO A SETENTA E DOIS </a:t>
            </a:r>
            <a:r>
              <a:rPr lang="pt-BR" sz="3200" b="1" dirty="0" smtClean="0"/>
              <a:t>MESES DE IDADE </a:t>
            </a:r>
            <a:r>
              <a:rPr lang="pt-BR" sz="3200" b="1" dirty="0"/>
              <a:t>NA UBS ROCAS, </a:t>
            </a:r>
            <a:r>
              <a:rPr lang="pt-BR" sz="3200" b="1" dirty="0" smtClean="0"/>
              <a:t>NATAL/RN.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6412" y="4014104"/>
            <a:ext cx="8543497" cy="2843895"/>
          </a:xfrm>
        </p:spPr>
        <p:txBody>
          <a:bodyPr>
            <a:normAutofit lnSpcReduction="10000"/>
          </a:bodyPr>
          <a:lstStyle/>
          <a:p>
            <a:pPr algn="ctr"/>
            <a:endParaRPr lang="pt-BR" sz="1600" dirty="0" smtClean="0"/>
          </a:p>
          <a:p>
            <a:pPr algn="ctr"/>
            <a:r>
              <a:rPr lang="pt-BR" sz="1600" dirty="0" smtClean="0"/>
              <a:t> </a:t>
            </a:r>
            <a:r>
              <a:rPr lang="pt-BR" sz="1700" dirty="0" smtClean="0"/>
              <a:t>SABRINA MARIA LEITE DA SILVA PINHEIRO</a:t>
            </a:r>
          </a:p>
          <a:p>
            <a:pPr algn="ctr"/>
            <a:endParaRPr lang="pt-BR" sz="1700" dirty="0" smtClean="0"/>
          </a:p>
          <a:p>
            <a:pPr algn="ctr"/>
            <a:r>
              <a:rPr lang="pt-BR" sz="1700" dirty="0" smtClean="0"/>
              <a:t>ORIENTADOR: EDVANDA TRINDADE SACRAMENTO GOMES</a:t>
            </a:r>
          </a:p>
          <a:p>
            <a:pPr algn="ctr"/>
            <a:r>
              <a:rPr lang="pt-BR" sz="1700" dirty="0" smtClean="0"/>
              <a:t> </a:t>
            </a:r>
          </a:p>
          <a:p>
            <a:pPr algn="ctr"/>
            <a:endParaRPr lang="pt-BR" sz="1700" dirty="0" smtClean="0"/>
          </a:p>
          <a:p>
            <a:pPr algn="ctr"/>
            <a:r>
              <a:rPr lang="pt-BR" sz="1700" dirty="0" smtClean="0"/>
              <a:t>NATAL/RN </a:t>
            </a:r>
          </a:p>
          <a:p>
            <a:pPr algn="ctr"/>
            <a:r>
              <a:rPr lang="pt-BR" sz="1700" dirty="0" smtClean="0"/>
              <a:t>2014</a:t>
            </a:r>
          </a:p>
          <a:p>
            <a:endParaRPr lang="pt-BR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530677" y="249414"/>
            <a:ext cx="7586027" cy="175680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 smtClean="0"/>
              <a:t>UNIVERSIDADE ABERTA DO SUS</a:t>
            </a:r>
          </a:p>
          <a:p>
            <a:pPr algn="ctr"/>
            <a:r>
              <a:rPr lang="pt-BR" dirty="0" smtClean="0"/>
              <a:t>UNIVERSIDADE FEDERAL DE PELOTAS</a:t>
            </a:r>
          </a:p>
          <a:p>
            <a:pPr algn="ctr"/>
            <a:r>
              <a:rPr lang="pt-BR" dirty="0" smtClean="0"/>
              <a:t>DEPARTAMENTO DE MEDICINA SOCIAL</a:t>
            </a:r>
          </a:p>
          <a:p>
            <a:pPr algn="ctr"/>
            <a:r>
              <a:rPr lang="pt-BR" dirty="0" smtClean="0"/>
              <a:t>ESPECIALIZAÇÃO EM SAÚDE DA FAMÍLIA </a:t>
            </a:r>
          </a:p>
          <a:p>
            <a:pPr algn="ctr"/>
            <a:r>
              <a:rPr lang="pt-BR" dirty="0" smtClean="0"/>
              <a:t>MODALIDADE À DISTÂNCIA – TURMA 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101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352283"/>
            <a:ext cx="9059094" cy="5293216"/>
          </a:xfrm>
        </p:spPr>
        <p:txBody>
          <a:bodyPr/>
          <a:lstStyle/>
          <a:p>
            <a:r>
              <a:rPr lang="pt-BR" dirty="0" smtClean="0"/>
              <a:t>GERAL:</a:t>
            </a:r>
          </a:p>
          <a:p>
            <a:pPr lvl="1"/>
            <a:r>
              <a:rPr lang="pt-BR" dirty="0" smtClean="0"/>
              <a:t> </a:t>
            </a:r>
            <a:r>
              <a:rPr lang="pt-BR" sz="2000" dirty="0"/>
              <a:t>Melhorar a atenção à saúde da criança de zero a setenta e dois </a:t>
            </a:r>
            <a:r>
              <a:rPr lang="pt-BR" sz="2000" dirty="0" smtClean="0"/>
              <a:t>meses de idade da equipe 061 de ESF </a:t>
            </a:r>
            <a:r>
              <a:rPr lang="pt-BR" sz="2000" dirty="0"/>
              <a:t>da </a:t>
            </a:r>
            <a:r>
              <a:rPr lang="pt-BR" sz="2000" dirty="0" smtClean="0"/>
              <a:t>USF Rocas</a:t>
            </a:r>
            <a:r>
              <a:rPr lang="pt-BR" sz="2000" dirty="0"/>
              <a:t>, Natal/RN</a:t>
            </a:r>
            <a:r>
              <a:rPr lang="pt-BR" sz="2000" dirty="0" smtClean="0"/>
              <a:t>.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ESPECÍFICOS: </a:t>
            </a:r>
          </a:p>
          <a:p>
            <a:pPr lvl="1"/>
            <a:r>
              <a:rPr lang="pt-BR" sz="2000" dirty="0" smtClean="0"/>
              <a:t>Ampliar </a:t>
            </a:r>
            <a:r>
              <a:rPr lang="pt-BR" sz="2000" dirty="0"/>
              <a:t>a cobertura do programa de saúde da </a:t>
            </a:r>
            <a:r>
              <a:rPr lang="pt-BR" sz="2000" dirty="0" smtClean="0"/>
              <a:t>criança – meta de 60%</a:t>
            </a:r>
          </a:p>
          <a:p>
            <a:pPr lvl="1"/>
            <a:r>
              <a:rPr lang="pt-BR" sz="2000" dirty="0" smtClean="0"/>
              <a:t>Melhorar </a:t>
            </a:r>
            <a:r>
              <a:rPr lang="pt-BR" sz="2000" dirty="0"/>
              <a:t>a qualidade do atendimento à </a:t>
            </a:r>
            <a:r>
              <a:rPr lang="pt-BR" sz="2000" dirty="0" smtClean="0"/>
              <a:t>criança;</a:t>
            </a:r>
          </a:p>
          <a:p>
            <a:pPr lvl="1"/>
            <a:r>
              <a:rPr lang="pt-BR" sz="2000" dirty="0" smtClean="0"/>
              <a:t>Melhorar </a:t>
            </a:r>
            <a:r>
              <a:rPr lang="pt-BR" sz="2000" dirty="0"/>
              <a:t>adesão ao programa de saúde da </a:t>
            </a:r>
            <a:r>
              <a:rPr lang="pt-BR" sz="2000" dirty="0" smtClean="0"/>
              <a:t>criança;</a:t>
            </a:r>
            <a:endParaRPr lang="pt-BR" sz="2000" dirty="0"/>
          </a:p>
          <a:p>
            <a:pPr lvl="1"/>
            <a:r>
              <a:rPr lang="pt-BR" sz="2000" dirty="0" smtClean="0"/>
              <a:t>Melhorar </a:t>
            </a:r>
            <a:r>
              <a:rPr lang="pt-BR" sz="2000" dirty="0"/>
              <a:t>o registro das </a:t>
            </a:r>
            <a:r>
              <a:rPr lang="pt-BR" sz="2000" dirty="0" smtClean="0"/>
              <a:t>informações;</a:t>
            </a:r>
            <a:endParaRPr lang="pt-BR" sz="2000" dirty="0"/>
          </a:p>
          <a:p>
            <a:pPr lvl="1"/>
            <a:r>
              <a:rPr lang="pt-BR" sz="2000" dirty="0" smtClean="0"/>
              <a:t>Mapear </a:t>
            </a:r>
            <a:r>
              <a:rPr lang="pt-BR" sz="2000" dirty="0"/>
              <a:t>as crianças de risco pertencentes à área de </a:t>
            </a:r>
            <a:r>
              <a:rPr lang="pt-BR" sz="2000" dirty="0" smtClean="0"/>
              <a:t>abrangência;</a:t>
            </a:r>
            <a:endParaRPr lang="pt-BR" sz="2000" dirty="0"/>
          </a:p>
          <a:p>
            <a:pPr lvl="1"/>
            <a:r>
              <a:rPr lang="pt-BR" sz="2000" dirty="0" smtClean="0"/>
              <a:t>Promover </a:t>
            </a:r>
            <a:r>
              <a:rPr lang="pt-BR" sz="2000" dirty="0"/>
              <a:t>a saúde das </a:t>
            </a:r>
            <a:r>
              <a:rPr lang="pt-BR" sz="2000" dirty="0" smtClean="0"/>
              <a:t>crianças;</a:t>
            </a:r>
          </a:p>
          <a:p>
            <a:pPr lvl="1"/>
            <a:r>
              <a:rPr lang="pt-BR" sz="2000" dirty="0" smtClean="0"/>
              <a:t>Capacitação profissional.</a:t>
            </a:r>
            <a:endParaRPr lang="pt-BR" sz="2000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860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1352283"/>
            <a:ext cx="9134881" cy="5259532"/>
          </a:xfrm>
        </p:spPr>
        <p:txBody>
          <a:bodyPr>
            <a:normAutofit/>
          </a:bodyPr>
          <a:lstStyle/>
          <a:p>
            <a:r>
              <a:rPr lang="pt-BR" sz="2000" dirty="0" smtClean="0"/>
              <a:t>Pesquisa-ação</a:t>
            </a:r>
          </a:p>
          <a:p>
            <a:r>
              <a:rPr lang="pt-BR" sz="2000" dirty="0" smtClean="0"/>
              <a:t>População: usuários de 0 a 72 meses de idade de equipe </a:t>
            </a:r>
            <a:r>
              <a:rPr lang="pt-BR" sz="2000" dirty="0" smtClean="0"/>
              <a:t>061</a:t>
            </a:r>
          </a:p>
          <a:p>
            <a:r>
              <a:rPr lang="pt-BR" sz="2000" dirty="0" smtClean="0"/>
              <a:t>Duração: 3 meses</a:t>
            </a:r>
            <a:endParaRPr lang="pt-BR" sz="2000" dirty="0" smtClean="0"/>
          </a:p>
          <a:p>
            <a:r>
              <a:rPr lang="pt-BR" sz="2000" dirty="0" smtClean="0"/>
              <a:t>Instrumentos:</a:t>
            </a:r>
          </a:p>
          <a:p>
            <a:pPr lvl="1"/>
            <a:r>
              <a:rPr lang="pt-BR" sz="1800" dirty="0"/>
              <a:t>ficha </a:t>
            </a:r>
            <a:r>
              <a:rPr lang="pt-BR" sz="1800" dirty="0" smtClean="0"/>
              <a:t>espelho</a:t>
            </a:r>
          </a:p>
          <a:p>
            <a:pPr lvl="1"/>
            <a:r>
              <a:rPr lang="pt-BR" sz="1800" dirty="0" smtClean="0"/>
              <a:t>planilha </a:t>
            </a:r>
            <a:r>
              <a:rPr lang="pt-BR" sz="1800" dirty="0"/>
              <a:t>de coleta de dados de saúde da </a:t>
            </a:r>
            <a:r>
              <a:rPr lang="pt-BR" sz="1800" dirty="0" smtClean="0"/>
              <a:t>criança</a:t>
            </a:r>
          </a:p>
          <a:p>
            <a:pPr lvl="1"/>
            <a:r>
              <a:rPr lang="pt-BR" sz="1800" dirty="0" smtClean="0"/>
              <a:t>Balança</a:t>
            </a:r>
            <a:endParaRPr lang="pt-BR" sz="1800" dirty="0"/>
          </a:p>
          <a:p>
            <a:pPr lvl="1"/>
            <a:r>
              <a:rPr lang="pt-BR" sz="1800" dirty="0" smtClean="0"/>
              <a:t>fita métrica</a:t>
            </a:r>
          </a:p>
          <a:p>
            <a:pPr lvl="1"/>
            <a:r>
              <a:rPr lang="pt-BR" sz="1800" dirty="0" smtClean="0"/>
              <a:t>instrumentos </a:t>
            </a:r>
            <a:r>
              <a:rPr lang="pt-BR" sz="1800" dirty="0"/>
              <a:t>médicos </a:t>
            </a:r>
            <a:r>
              <a:rPr lang="pt-BR" sz="1800" dirty="0" smtClean="0"/>
              <a:t>em casos específicos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688065" y="3758488"/>
            <a:ext cx="9059094" cy="1766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104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1352283"/>
            <a:ext cx="9134881" cy="5259532"/>
          </a:xfrm>
        </p:spPr>
        <p:txBody>
          <a:bodyPr>
            <a:normAutofit/>
          </a:bodyPr>
          <a:lstStyle/>
          <a:p>
            <a:r>
              <a:rPr lang="pt-BR" dirty="0" smtClean="0"/>
              <a:t>ORGANIZAÇÃO E GESTÃO DO SERVIÇO</a:t>
            </a:r>
          </a:p>
          <a:p>
            <a:pPr lvl="1"/>
            <a:r>
              <a:rPr lang="pt-BR" sz="1800" dirty="0" smtClean="0"/>
              <a:t>Agendamento/cadastramento</a:t>
            </a:r>
          </a:p>
          <a:p>
            <a:pPr lvl="1"/>
            <a:r>
              <a:rPr lang="pt-BR" sz="1800" dirty="0" smtClean="0"/>
              <a:t>Acolhimento</a:t>
            </a:r>
          </a:p>
          <a:p>
            <a:pPr lvl="1"/>
            <a:r>
              <a:rPr lang="pt-BR" sz="1800" dirty="0" smtClean="0"/>
              <a:t>Fluxo </a:t>
            </a:r>
          </a:p>
          <a:p>
            <a:pPr lvl="1"/>
            <a:r>
              <a:rPr lang="pt-BR" sz="1800" dirty="0" smtClean="0"/>
              <a:t>Vacinação</a:t>
            </a:r>
          </a:p>
          <a:p>
            <a:pPr lvl="1"/>
            <a:r>
              <a:rPr lang="pt-BR" sz="1800" dirty="0" smtClean="0"/>
              <a:t>Teste do pezinho</a:t>
            </a:r>
          </a:p>
          <a:p>
            <a:r>
              <a:rPr lang="pt-BR" dirty="0" smtClean="0"/>
              <a:t>MONITORAMENTO E AVALIAÇÃO</a:t>
            </a:r>
          </a:p>
          <a:p>
            <a:pPr lvl="1"/>
            <a:r>
              <a:rPr lang="pt-BR" sz="1800" dirty="0" smtClean="0"/>
              <a:t>Semana</a:t>
            </a:r>
          </a:p>
          <a:p>
            <a:pPr lvl="1"/>
            <a:r>
              <a:rPr lang="pt-BR" sz="1800" dirty="0" smtClean="0"/>
              <a:t>Busca ativa das crianças faltosas</a:t>
            </a:r>
          </a:p>
          <a:p>
            <a:pPr lvl="1"/>
            <a:r>
              <a:rPr lang="pt-BR" sz="1800" dirty="0" smtClean="0"/>
              <a:t>Cartão da criança/ ficha espelho</a:t>
            </a:r>
          </a:p>
          <a:p>
            <a:r>
              <a:rPr lang="pt-BR" dirty="0" smtClean="0"/>
              <a:t>ENGAJAMENTO PÚBLICO</a:t>
            </a:r>
          </a:p>
          <a:p>
            <a:pPr lvl="1"/>
            <a:r>
              <a:rPr lang="pt-BR" sz="1800" dirty="0" smtClean="0"/>
              <a:t>Reuniões educativas</a:t>
            </a:r>
          </a:p>
          <a:p>
            <a:r>
              <a:rPr lang="pt-BR" dirty="0" smtClean="0"/>
              <a:t>QUALIFICAÇÃO DA PRÁTICA CLÍNICA</a:t>
            </a:r>
            <a:endParaRPr lang="pt-BR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688065" y="3758488"/>
            <a:ext cx="9059094" cy="1766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104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1352283"/>
            <a:ext cx="9134881" cy="5259532"/>
          </a:xfrm>
        </p:spPr>
        <p:txBody>
          <a:bodyPr>
            <a:normAutofit/>
          </a:bodyPr>
          <a:lstStyle/>
          <a:p>
            <a:r>
              <a:rPr lang="pt-BR" dirty="0" smtClean="0"/>
              <a:t>LOGÍSTICA</a:t>
            </a:r>
          </a:p>
          <a:p>
            <a:pPr lvl="1"/>
            <a:r>
              <a:rPr lang="pt-BR" sz="1800" dirty="0" smtClean="0"/>
              <a:t>Protocolo </a:t>
            </a:r>
            <a:r>
              <a:rPr lang="pt-BR" sz="1800" dirty="0"/>
              <a:t>de Saúde da Criança do Ministério da Saúde, 2012 (Caderno de Atenção Básica – Saúde da Criança: crescimento e desenvolvimento</a:t>
            </a:r>
            <a:r>
              <a:rPr lang="pt-BR" sz="1800" dirty="0" smtClean="0"/>
              <a:t>)</a:t>
            </a:r>
          </a:p>
          <a:p>
            <a:pPr lvl="1"/>
            <a:r>
              <a:rPr lang="pt-BR" sz="1800" dirty="0" smtClean="0"/>
              <a:t>Registro em formulário específico</a:t>
            </a:r>
          </a:p>
          <a:p>
            <a:pPr lvl="1"/>
            <a:r>
              <a:rPr lang="pt-BR" sz="1800" dirty="0" smtClean="0"/>
              <a:t>Ficha de registro dos agendamentos e busca ativa para ACS</a:t>
            </a:r>
          </a:p>
          <a:p>
            <a:pPr lvl="1"/>
            <a:r>
              <a:rPr lang="pt-BR" sz="1800" dirty="0" smtClean="0"/>
              <a:t>Impressão das fichas espelhos</a:t>
            </a:r>
          </a:p>
          <a:p>
            <a:pPr lvl="1"/>
            <a:r>
              <a:rPr lang="pt-BR" sz="1800" dirty="0" smtClean="0"/>
              <a:t>Agendamento: diário/ consulta de retorno</a:t>
            </a:r>
          </a:p>
          <a:p>
            <a:pPr lvl="1"/>
            <a:r>
              <a:rPr lang="pt-BR" sz="1800" dirty="0" smtClean="0"/>
              <a:t>Porta aberta</a:t>
            </a:r>
          </a:p>
          <a:p>
            <a:pPr lvl="1"/>
            <a:r>
              <a:rPr lang="pt-BR" sz="1800" dirty="0" smtClean="0"/>
              <a:t>Visitas domiciliares</a:t>
            </a:r>
          </a:p>
          <a:p>
            <a:pPr lvl="1"/>
            <a:r>
              <a:rPr lang="pt-BR" sz="1800" dirty="0" smtClean="0"/>
              <a:t>Equipamentos</a:t>
            </a:r>
          </a:p>
          <a:p>
            <a:pPr lvl="1"/>
            <a:r>
              <a:rPr lang="pt-BR" sz="1800" dirty="0" smtClean="0"/>
              <a:t>Teste do pezinho</a:t>
            </a:r>
          </a:p>
          <a:p>
            <a:pPr lvl="1"/>
            <a:r>
              <a:rPr lang="pt-BR" sz="1800" dirty="0" smtClean="0"/>
              <a:t>Educação em saúde</a:t>
            </a:r>
          </a:p>
          <a:p>
            <a:pPr lvl="1"/>
            <a:endParaRPr lang="pt-BR" dirty="0" smtClean="0"/>
          </a:p>
          <a:p>
            <a:endParaRPr lang="pt-BR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688065" y="3758488"/>
            <a:ext cx="9059094" cy="1766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94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364899"/>
            <a:ext cx="8596668" cy="1320800"/>
          </a:xfrm>
        </p:spPr>
        <p:txBody>
          <a:bodyPr/>
          <a:lstStyle/>
          <a:p>
            <a:r>
              <a:rPr lang="pt-BR" dirty="0" smtClean="0"/>
              <a:t>OBJETIVOS, METAS E RESULTADOS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107831"/>
            <a:ext cx="9069825" cy="5521569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Ampliar a cobertura do programa de saúde da criança – meta de 60%</a:t>
            </a:r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688065" y="3758488"/>
            <a:ext cx="9059094" cy="1766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272580812"/>
              </p:ext>
            </p:extLst>
          </p:nvPr>
        </p:nvGraphicFramePr>
        <p:xfrm>
          <a:off x="1906073" y="2128837"/>
          <a:ext cx="6552127" cy="3756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6375041" y="5946415"/>
            <a:ext cx="40838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Fonte: dados da pesquisa, 2014</a:t>
            </a:r>
            <a:endParaRPr lang="pt-BR" sz="11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1852410" y="5966118"/>
            <a:ext cx="40838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Figura 1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418641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675745" y="1930400"/>
            <a:ext cx="8598256" cy="576262"/>
          </a:xfrm>
        </p:spPr>
        <p:txBody>
          <a:bodyPr/>
          <a:lstStyle/>
          <a:p>
            <a:r>
              <a:rPr lang="pt-BR" dirty="0"/>
              <a:t>Melhorar a qualidade do atendimento à criança:</a:t>
            </a:r>
          </a:p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>
          <a:xfrm>
            <a:off x="675745" y="2215167"/>
            <a:ext cx="4185623" cy="3826196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Realizar a primeira consulta na primeira semana de vida para 100% das crianças cadastradas:</a:t>
            </a:r>
          </a:p>
          <a:p>
            <a:pPr lvl="2"/>
            <a:endParaRPr lang="pt-BR" dirty="0" smtClean="0"/>
          </a:p>
          <a:p>
            <a:pPr lvl="2"/>
            <a:endParaRPr lang="pt-BR" dirty="0"/>
          </a:p>
          <a:p>
            <a:pPr lvl="2"/>
            <a:endParaRPr lang="pt-BR" dirty="0" smtClean="0"/>
          </a:p>
          <a:p>
            <a:pPr lvl="2"/>
            <a:endParaRPr lang="pt-BR" dirty="0"/>
          </a:p>
          <a:p>
            <a:pPr lvl="2"/>
            <a:endParaRPr lang="pt-BR" dirty="0" smtClean="0"/>
          </a:p>
          <a:p>
            <a:pPr lvl="2"/>
            <a:endParaRPr lang="pt-BR" dirty="0"/>
          </a:p>
          <a:p>
            <a:pPr lvl="2"/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4"/>
          </p:nvPr>
        </p:nvSpPr>
        <p:spPr>
          <a:xfrm>
            <a:off x="5088384" y="2215167"/>
            <a:ext cx="4185617" cy="3826196"/>
          </a:xfrm>
        </p:spPr>
        <p:txBody>
          <a:bodyPr/>
          <a:lstStyle/>
          <a:p>
            <a:pPr algn="just"/>
            <a:r>
              <a:rPr lang="pt-BR" dirty="0" smtClean="0"/>
              <a:t>Monitorar </a:t>
            </a:r>
            <a:r>
              <a:rPr lang="pt-BR" dirty="0"/>
              <a:t>o crescimento em 100% das crianças:</a:t>
            </a:r>
          </a:p>
          <a:p>
            <a:endParaRPr lang="pt-BR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688065" y="3758488"/>
            <a:ext cx="9059094" cy="1766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002988381"/>
              </p:ext>
            </p:extLst>
          </p:nvPr>
        </p:nvGraphicFramePr>
        <p:xfrm>
          <a:off x="829207" y="3519754"/>
          <a:ext cx="4032161" cy="2340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676799573"/>
              </p:ext>
            </p:extLst>
          </p:nvPr>
        </p:nvGraphicFramePr>
        <p:xfrm>
          <a:off x="5299723" y="3528811"/>
          <a:ext cx="3974278" cy="2325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3" name="Grupo 12"/>
          <p:cNvGrpSpPr/>
          <p:nvPr/>
        </p:nvGrpSpPr>
        <p:grpSpPr>
          <a:xfrm>
            <a:off x="777527" y="5906264"/>
            <a:ext cx="4310857" cy="261610"/>
            <a:chOff x="777527" y="5906264"/>
            <a:chExt cx="4310857" cy="261610"/>
          </a:xfrm>
        </p:grpSpPr>
        <p:sp>
          <p:nvSpPr>
            <p:cNvPr id="10" name="CaixaDeTexto 9"/>
            <p:cNvSpPr txBox="1"/>
            <p:nvPr/>
          </p:nvSpPr>
          <p:spPr>
            <a:xfrm>
              <a:off x="2819447" y="5906264"/>
              <a:ext cx="22689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Fonte: dados da pesquisa, 2014</a:t>
              </a:r>
              <a:endParaRPr lang="pt-BR" sz="1100" dirty="0"/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777527" y="5906264"/>
              <a:ext cx="146339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Figura 2</a:t>
              </a:r>
              <a:endParaRPr lang="pt-BR" sz="1100" dirty="0"/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5178510" y="5906264"/>
            <a:ext cx="4310857" cy="261610"/>
            <a:chOff x="777527" y="5906264"/>
            <a:chExt cx="4310857" cy="261610"/>
          </a:xfrm>
        </p:grpSpPr>
        <p:sp>
          <p:nvSpPr>
            <p:cNvPr id="15" name="CaixaDeTexto 14"/>
            <p:cNvSpPr txBox="1"/>
            <p:nvPr/>
          </p:nvSpPr>
          <p:spPr>
            <a:xfrm>
              <a:off x="2819447" y="5906264"/>
              <a:ext cx="22689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Fonte: dados da pesquisa, 2014</a:t>
              </a:r>
              <a:endParaRPr lang="pt-BR" sz="1100" dirty="0"/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777527" y="5906264"/>
              <a:ext cx="146339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Figura 3</a:t>
              </a:r>
              <a:endParaRPr lang="pt-BR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2171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675745" y="1930400"/>
            <a:ext cx="8598256" cy="576262"/>
          </a:xfrm>
        </p:spPr>
        <p:txBody>
          <a:bodyPr/>
          <a:lstStyle/>
          <a:p>
            <a:r>
              <a:rPr lang="pt-BR" dirty="0"/>
              <a:t>Melhorar a qualidade do atendimento à criança:</a:t>
            </a:r>
          </a:p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>
          <a:xfrm>
            <a:off x="675745" y="2215167"/>
            <a:ext cx="4185623" cy="3826196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Monitorar 100% das crianças com déficit de </a:t>
            </a:r>
            <a:r>
              <a:rPr lang="pt-BR" dirty="0" smtClean="0"/>
              <a:t>peso</a:t>
            </a:r>
            <a:r>
              <a:rPr lang="pt-BR" dirty="0"/>
              <a:t>:</a:t>
            </a:r>
            <a:endParaRPr lang="pt-BR" dirty="0" smtClean="0"/>
          </a:p>
          <a:p>
            <a:pPr lvl="2"/>
            <a:endParaRPr lang="pt-BR" dirty="0"/>
          </a:p>
          <a:p>
            <a:pPr lvl="2"/>
            <a:endParaRPr lang="pt-BR" dirty="0" smtClean="0"/>
          </a:p>
          <a:p>
            <a:pPr lvl="2"/>
            <a:endParaRPr lang="pt-BR" dirty="0"/>
          </a:p>
          <a:p>
            <a:pPr lvl="2"/>
            <a:endParaRPr lang="pt-BR" dirty="0" smtClean="0"/>
          </a:p>
          <a:p>
            <a:pPr lvl="2"/>
            <a:endParaRPr lang="pt-BR" dirty="0"/>
          </a:p>
          <a:p>
            <a:pPr lvl="2"/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4"/>
          </p:nvPr>
        </p:nvSpPr>
        <p:spPr>
          <a:xfrm>
            <a:off x="5088384" y="2215167"/>
            <a:ext cx="4185617" cy="3826196"/>
          </a:xfrm>
        </p:spPr>
        <p:txBody>
          <a:bodyPr/>
          <a:lstStyle/>
          <a:p>
            <a:pPr algn="just"/>
            <a:r>
              <a:rPr lang="pt-BR" dirty="0"/>
              <a:t>Monitorar 100% das crianças com excesso de </a:t>
            </a:r>
            <a:r>
              <a:rPr lang="pt-BR" dirty="0" smtClean="0"/>
              <a:t>peso:</a:t>
            </a:r>
            <a:endParaRPr lang="pt-BR" dirty="0"/>
          </a:p>
          <a:p>
            <a:endParaRPr lang="pt-BR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688065" y="3758488"/>
            <a:ext cx="9059094" cy="1766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grpSp>
        <p:nvGrpSpPr>
          <p:cNvPr id="13" name="Grupo 12"/>
          <p:cNvGrpSpPr/>
          <p:nvPr/>
        </p:nvGrpSpPr>
        <p:grpSpPr>
          <a:xfrm>
            <a:off x="488266" y="5775459"/>
            <a:ext cx="4310857" cy="261610"/>
            <a:chOff x="777527" y="5906264"/>
            <a:chExt cx="4310857" cy="261610"/>
          </a:xfrm>
        </p:grpSpPr>
        <p:sp>
          <p:nvSpPr>
            <p:cNvPr id="10" name="CaixaDeTexto 9"/>
            <p:cNvSpPr txBox="1"/>
            <p:nvPr/>
          </p:nvSpPr>
          <p:spPr>
            <a:xfrm>
              <a:off x="2819447" y="5906264"/>
              <a:ext cx="22689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Fonte: dados da pesquisa, 2014</a:t>
              </a:r>
              <a:endParaRPr lang="pt-BR" sz="1100" dirty="0"/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777527" y="5906264"/>
              <a:ext cx="146339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Figura 4</a:t>
              </a:r>
              <a:endParaRPr lang="pt-BR" sz="1100" dirty="0"/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5263908" y="5775459"/>
            <a:ext cx="4310857" cy="261610"/>
            <a:chOff x="777527" y="5906264"/>
            <a:chExt cx="4310857" cy="261610"/>
          </a:xfrm>
        </p:grpSpPr>
        <p:sp>
          <p:nvSpPr>
            <p:cNvPr id="15" name="CaixaDeTexto 14"/>
            <p:cNvSpPr txBox="1"/>
            <p:nvPr/>
          </p:nvSpPr>
          <p:spPr>
            <a:xfrm>
              <a:off x="2819447" y="5906264"/>
              <a:ext cx="22689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Fonte: dados da pesquisa, 2014</a:t>
              </a:r>
              <a:endParaRPr lang="pt-BR" sz="1100" dirty="0"/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777527" y="5906264"/>
              <a:ext cx="146339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Figura 5</a:t>
              </a:r>
              <a:endParaRPr lang="pt-BR" sz="1100" dirty="0"/>
            </a:p>
          </p:txBody>
        </p:sp>
      </p:grpSp>
      <p:graphicFrame>
        <p:nvGraphicFramePr>
          <p:cNvPr id="17" name="Gráfico 16"/>
          <p:cNvGraphicFramePr/>
          <p:nvPr>
            <p:extLst>
              <p:ext uri="{D42A27DB-BD31-4B8C-83A1-F6EECF244321}">
                <p14:modId xmlns:p14="http://schemas.microsoft.com/office/powerpoint/2010/main" val="1064620215"/>
              </p:ext>
            </p:extLst>
          </p:nvPr>
        </p:nvGraphicFramePr>
        <p:xfrm>
          <a:off x="328478" y="3323554"/>
          <a:ext cx="4657725" cy="240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Gráfico 17"/>
          <p:cNvGraphicFramePr/>
          <p:nvPr>
            <p:extLst>
              <p:ext uri="{D42A27DB-BD31-4B8C-83A1-F6EECF244321}">
                <p14:modId xmlns:p14="http://schemas.microsoft.com/office/powerpoint/2010/main" val="801704290"/>
              </p:ext>
            </p:extLst>
          </p:nvPr>
        </p:nvGraphicFramePr>
        <p:xfrm>
          <a:off x="5269659" y="3337564"/>
          <a:ext cx="4640580" cy="2423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5616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675745" y="1930400"/>
            <a:ext cx="8598256" cy="576262"/>
          </a:xfrm>
        </p:spPr>
        <p:txBody>
          <a:bodyPr/>
          <a:lstStyle/>
          <a:p>
            <a:r>
              <a:rPr lang="pt-BR" dirty="0"/>
              <a:t>Melhorar a qualidade do atendimento à criança:</a:t>
            </a:r>
          </a:p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>
          <a:xfrm>
            <a:off x="675745" y="2215167"/>
            <a:ext cx="4185623" cy="3826196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Monitorar o desenvolvimento em 100% das crianças </a:t>
            </a:r>
            <a:r>
              <a:rPr lang="pt-BR" dirty="0" smtClean="0"/>
              <a:t>:</a:t>
            </a:r>
          </a:p>
          <a:p>
            <a:pPr lvl="2"/>
            <a:endParaRPr lang="pt-BR" dirty="0"/>
          </a:p>
          <a:p>
            <a:pPr lvl="2"/>
            <a:endParaRPr lang="pt-BR" dirty="0" smtClean="0"/>
          </a:p>
          <a:p>
            <a:pPr lvl="2"/>
            <a:endParaRPr lang="pt-BR" dirty="0"/>
          </a:p>
          <a:p>
            <a:pPr lvl="2"/>
            <a:endParaRPr lang="pt-BR" dirty="0" smtClean="0"/>
          </a:p>
          <a:p>
            <a:pPr lvl="2"/>
            <a:endParaRPr lang="pt-BR" dirty="0"/>
          </a:p>
          <a:p>
            <a:pPr lvl="2"/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4"/>
          </p:nvPr>
        </p:nvSpPr>
        <p:spPr>
          <a:xfrm>
            <a:off x="5088384" y="2215167"/>
            <a:ext cx="4185617" cy="3826196"/>
          </a:xfrm>
        </p:spPr>
        <p:txBody>
          <a:bodyPr/>
          <a:lstStyle/>
          <a:p>
            <a:pPr algn="just"/>
            <a:r>
              <a:rPr lang="pt-BR" dirty="0"/>
              <a:t>Vacinar 100% das crianças de acordo com a idade </a:t>
            </a:r>
            <a:r>
              <a:rPr lang="pt-BR" dirty="0" smtClean="0"/>
              <a:t>:</a:t>
            </a:r>
            <a:endParaRPr lang="pt-BR" dirty="0"/>
          </a:p>
          <a:p>
            <a:endParaRPr lang="pt-BR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688065" y="3758488"/>
            <a:ext cx="9059094" cy="1766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grpSp>
        <p:nvGrpSpPr>
          <p:cNvPr id="13" name="Grupo 12"/>
          <p:cNvGrpSpPr/>
          <p:nvPr/>
        </p:nvGrpSpPr>
        <p:grpSpPr>
          <a:xfrm>
            <a:off x="488266" y="5775459"/>
            <a:ext cx="4310857" cy="261610"/>
            <a:chOff x="777527" y="5906264"/>
            <a:chExt cx="4310857" cy="261610"/>
          </a:xfrm>
        </p:grpSpPr>
        <p:sp>
          <p:nvSpPr>
            <p:cNvPr id="10" name="CaixaDeTexto 9"/>
            <p:cNvSpPr txBox="1"/>
            <p:nvPr/>
          </p:nvSpPr>
          <p:spPr>
            <a:xfrm>
              <a:off x="2819447" y="5906264"/>
              <a:ext cx="22689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Fonte: dados da pesquisa, 2014</a:t>
              </a:r>
              <a:endParaRPr lang="pt-BR" sz="1100" dirty="0"/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777527" y="5906264"/>
              <a:ext cx="146339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Figura 6</a:t>
              </a:r>
              <a:endParaRPr lang="pt-BR" sz="1100" dirty="0"/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5263908" y="5775459"/>
            <a:ext cx="4310857" cy="261610"/>
            <a:chOff x="777527" y="5906264"/>
            <a:chExt cx="4310857" cy="261610"/>
          </a:xfrm>
        </p:grpSpPr>
        <p:sp>
          <p:nvSpPr>
            <p:cNvPr id="15" name="CaixaDeTexto 14"/>
            <p:cNvSpPr txBox="1"/>
            <p:nvPr/>
          </p:nvSpPr>
          <p:spPr>
            <a:xfrm>
              <a:off x="2819447" y="5906264"/>
              <a:ext cx="22689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Fonte: dados da pesquisa, 2014</a:t>
              </a:r>
              <a:endParaRPr lang="pt-BR" sz="1100" dirty="0"/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777527" y="5906264"/>
              <a:ext cx="146339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Figura 7</a:t>
              </a:r>
              <a:endParaRPr lang="pt-BR" sz="1100" dirty="0"/>
            </a:p>
          </p:txBody>
        </p:sp>
      </p:grpSp>
      <p:graphicFrame>
        <p:nvGraphicFramePr>
          <p:cNvPr id="19" name="Gráfico 18"/>
          <p:cNvGraphicFramePr/>
          <p:nvPr>
            <p:extLst>
              <p:ext uri="{D42A27DB-BD31-4B8C-83A1-F6EECF244321}">
                <p14:modId xmlns:p14="http://schemas.microsoft.com/office/powerpoint/2010/main" val="3517919330"/>
              </p:ext>
            </p:extLst>
          </p:nvPr>
        </p:nvGraphicFramePr>
        <p:xfrm>
          <a:off x="201323" y="3417088"/>
          <a:ext cx="4657725" cy="2268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Gráfico 19"/>
          <p:cNvGraphicFramePr/>
          <p:nvPr>
            <p:extLst>
              <p:ext uri="{D42A27DB-BD31-4B8C-83A1-F6EECF244321}">
                <p14:modId xmlns:p14="http://schemas.microsoft.com/office/powerpoint/2010/main" val="1405768624"/>
              </p:ext>
            </p:extLst>
          </p:nvPr>
        </p:nvGraphicFramePr>
        <p:xfrm>
          <a:off x="5263908" y="3529414"/>
          <a:ext cx="4657725" cy="2143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7249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675745" y="1930400"/>
            <a:ext cx="8598256" cy="576262"/>
          </a:xfrm>
        </p:spPr>
        <p:txBody>
          <a:bodyPr/>
          <a:lstStyle/>
          <a:p>
            <a:r>
              <a:rPr lang="pt-BR" dirty="0"/>
              <a:t>Melhorar a qualidade do atendimento à criança:</a:t>
            </a:r>
          </a:p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>
          <a:xfrm>
            <a:off x="675745" y="2215167"/>
            <a:ext cx="4185623" cy="3826196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Realizar suplementação de ferro em 100% das crianças de 6 a 24 meses </a:t>
            </a:r>
            <a:r>
              <a:rPr lang="pt-BR" dirty="0" smtClean="0"/>
              <a:t>:</a:t>
            </a:r>
          </a:p>
          <a:p>
            <a:pPr lvl="2"/>
            <a:endParaRPr lang="pt-BR" dirty="0"/>
          </a:p>
          <a:p>
            <a:pPr lvl="2"/>
            <a:endParaRPr lang="pt-BR" dirty="0" smtClean="0"/>
          </a:p>
          <a:p>
            <a:pPr lvl="2"/>
            <a:endParaRPr lang="pt-BR" dirty="0"/>
          </a:p>
          <a:p>
            <a:pPr lvl="2"/>
            <a:endParaRPr lang="pt-BR" dirty="0" smtClean="0"/>
          </a:p>
          <a:p>
            <a:pPr lvl="2"/>
            <a:endParaRPr lang="pt-BR" dirty="0"/>
          </a:p>
          <a:p>
            <a:pPr lvl="2"/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4"/>
          </p:nvPr>
        </p:nvSpPr>
        <p:spPr>
          <a:xfrm>
            <a:off x="5088384" y="2215167"/>
            <a:ext cx="4185617" cy="3826196"/>
          </a:xfrm>
        </p:spPr>
        <p:txBody>
          <a:bodyPr/>
          <a:lstStyle/>
          <a:p>
            <a:pPr algn="just"/>
            <a:r>
              <a:rPr lang="pt-BR" dirty="0"/>
              <a:t>Realizar triagem auditiva em 100% das crianças </a:t>
            </a:r>
            <a:r>
              <a:rPr lang="pt-BR" dirty="0" smtClean="0"/>
              <a:t>:</a:t>
            </a:r>
            <a:endParaRPr lang="pt-BR" dirty="0"/>
          </a:p>
          <a:p>
            <a:endParaRPr lang="pt-BR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688065" y="3758488"/>
            <a:ext cx="9059094" cy="1766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grpSp>
        <p:nvGrpSpPr>
          <p:cNvPr id="13" name="Grupo 12"/>
          <p:cNvGrpSpPr/>
          <p:nvPr/>
        </p:nvGrpSpPr>
        <p:grpSpPr>
          <a:xfrm>
            <a:off x="488266" y="5775459"/>
            <a:ext cx="4310857" cy="261610"/>
            <a:chOff x="777527" y="5906264"/>
            <a:chExt cx="4310857" cy="261610"/>
          </a:xfrm>
        </p:grpSpPr>
        <p:sp>
          <p:nvSpPr>
            <p:cNvPr id="10" name="CaixaDeTexto 9"/>
            <p:cNvSpPr txBox="1"/>
            <p:nvPr/>
          </p:nvSpPr>
          <p:spPr>
            <a:xfrm>
              <a:off x="2819447" y="5906264"/>
              <a:ext cx="22689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Fonte: dados da pesquisa, 2014</a:t>
              </a:r>
              <a:endParaRPr lang="pt-BR" sz="1100" dirty="0"/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777527" y="5906264"/>
              <a:ext cx="146339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Figura 8</a:t>
              </a:r>
              <a:endParaRPr lang="pt-BR" sz="1100" dirty="0"/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5263908" y="5775459"/>
            <a:ext cx="4310857" cy="430887"/>
            <a:chOff x="777527" y="5906264"/>
            <a:chExt cx="4310857" cy="430887"/>
          </a:xfrm>
        </p:grpSpPr>
        <p:sp>
          <p:nvSpPr>
            <p:cNvPr id="15" name="CaixaDeTexto 14"/>
            <p:cNvSpPr txBox="1"/>
            <p:nvPr/>
          </p:nvSpPr>
          <p:spPr>
            <a:xfrm>
              <a:off x="2819447" y="5906264"/>
              <a:ext cx="22689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Fonte: dados da pesquisa, 2014</a:t>
              </a:r>
              <a:endParaRPr lang="pt-BR" sz="1100" dirty="0"/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777527" y="5906264"/>
              <a:ext cx="146339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Figura 9</a:t>
              </a:r>
            </a:p>
            <a:p>
              <a:endParaRPr lang="pt-BR" sz="1100" dirty="0"/>
            </a:p>
          </p:txBody>
        </p:sp>
      </p:grpSp>
      <p:graphicFrame>
        <p:nvGraphicFramePr>
          <p:cNvPr id="17" name="Gráfico 16"/>
          <p:cNvGraphicFramePr/>
          <p:nvPr>
            <p:extLst>
              <p:ext uri="{D42A27DB-BD31-4B8C-83A1-F6EECF244321}">
                <p14:modId xmlns:p14="http://schemas.microsoft.com/office/powerpoint/2010/main" val="4066280206"/>
              </p:ext>
            </p:extLst>
          </p:nvPr>
        </p:nvGraphicFramePr>
        <p:xfrm>
          <a:off x="320362" y="3329815"/>
          <a:ext cx="4648200" cy="2381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Gráfico 17"/>
          <p:cNvGraphicFramePr/>
          <p:nvPr>
            <p:extLst>
              <p:ext uri="{D42A27DB-BD31-4B8C-83A1-F6EECF244321}">
                <p14:modId xmlns:p14="http://schemas.microsoft.com/office/powerpoint/2010/main" val="685326929"/>
              </p:ext>
            </p:extLst>
          </p:nvPr>
        </p:nvGraphicFramePr>
        <p:xfrm>
          <a:off x="5263908" y="3580282"/>
          <a:ext cx="4810125" cy="2105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3454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675745" y="1930400"/>
            <a:ext cx="8598256" cy="576262"/>
          </a:xfrm>
        </p:spPr>
        <p:txBody>
          <a:bodyPr/>
          <a:lstStyle/>
          <a:p>
            <a:r>
              <a:rPr lang="pt-BR" dirty="0"/>
              <a:t>Melhorar a qualidade do atendimento à criança:</a:t>
            </a:r>
          </a:p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>
          <a:xfrm>
            <a:off x="675745" y="2215167"/>
            <a:ext cx="4185623" cy="3826196"/>
          </a:xfrm>
        </p:spPr>
        <p:txBody>
          <a:bodyPr>
            <a:normAutofit/>
          </a:bodyPr>
          <a:lstStyle/>
          <a:p>
            <a:r>
              <a:rPr lang="pt-BR" dirty="0"/>
              <a:t>Realizar teste do pezinho em 100% das crianças até 7 dias de vida </a:t>
            </a:r>
            <a:r>
              <a:rPr lang="pt-BR" dirty="0" smtClean="0"/>
              <a:t>:</a:t>
            </a:r>
          </a:p>
          <a:p>
            <a:pPr lvl="2" algn="just"/>
            <a:endParaRPr lang="pt-BR" dirty="0"/>
          </a:p>
          <a:p>
            <a:pPr lvl="2"/>
            <a:endParaRPr lang="pt-BR" dirty="0" smtClean="0"/>
          </a:p>
          <a:p>
            <a:pPr lvl="2"/>
            <a:endParaRPr lang="pt-BR" dirty="0"/>
          </a:p>
          <a:p>
            <a:pPr lvl="2"/>
            <a:endParaRPr lang="pt-BR" dirty="0" smtClean="0"/>
          </a:p>
          <a:p>
            <a:pPr lvl="2"/>
            <a:endParaRPr lang="pt-BR" dirty="0"/>
          </a:p>
          <a:p>
            <a:pPr lvl="2"/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4"/>
          </p:nvPr>
        </p:nvSpPr>
        <p:spPr>
          <a:xfrm>
            <a:off x="5088384" y="2215167"/>
            <a:ext cx="4185617" cy="3826196"/>
          </a:xfrm>
        </p:spPr>
        <p:txBody>
          <a:bodyPr/>
          <a:lstStyle/>
          <a:p>
            <a:pPr algn="just"/>
            <a:r>
              <a:rPr lang="pt-BR" dirty="0"/>
              <a:t>Realizar avaliação da necessidade de atendimento odontológico em 100% das crianças de 6 e 72 </a:t>
            </a:r>
            <a:r>
              <a:rPr lang="pt-BR" dirty="0" smtClean="0"/>
              <a:t>meses:</a:t>
            </a:r>
            <a:endParaRPr lang="pt-BR" dirty="0"/>
          </a:p>
          <a:p>
            <a:endParaRPr lang="pt-BR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688065" y="3758488"/>
            <a:ext cx="9059094" cy="1766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grpSp>
        <p:nvGrpSpPr>
          <p:cNvPr id="13" name="Grupo 12"/>
          <p:cNvGrpSpPr/>
          <p:nvPr/>
        </p:nvGrpSpPr>
        <p:grpSpPr>
          <a:xfrm>
            <a:off x="488266" y="5775459"/>
            <a:ext cx="4310857" cy="261610"/>
            <a:chOff x="777527" y="5906264"/>
            <a:chExt cx="4310857" cy="261610"/>
          </a:xfrm>
        </p:grpSpPr>
        <p:sp>
          <p:nvSpPr>
            <p:cNvPr id="10" name="CaixaDeTexto 9"/>
            <p:cNvSpPr txBox="1"/>
            <p:nvPr/>
          </p:nvSpPr>
          <p:spPr>
            <a:xfrm>
              <a:off x="2819447" y="5906264"/>
              <a:ext cx="22689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Fonte: dados da pesquisa, 2014</a:t>
              </a:r>
              <a:endParaRPr lang="pt-BR" sz="1100" dirty="0"/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777527" y="5906264"/>
              <a:ext cx="146339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Figura 10</a:t>
              </a:r>
              <a:endParaRPr lang="pt-BR" sz="1100" dirty="0"/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5263908" y="5775459"/>
            <a:ext cx="4310857" cy="430887"/>
            <a:chOff x="777527" y="5906264"/>
            <a:chExt cx="4310857" cy="430887"/>
          </a:xfrm>
        </p:grpSpPr>
        <p:sp>
          <p:nvSpPr>
            <p:cNvPr id="15" name="CaixaDeTexto 14"/>
            <p:cNvSpPr txBox="1"/>
            <p:nvPr/>
          </p:nvSpPr>
          <p:spPr>
            <a:xfrm>
              <a:off x="2819447" y="5906264"/>
              <a:ext cx="22689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Fonte: dados da pesquisa, 2014</a:t>
              </a:r>
              <a:endParaRPr lang="pt-BR" sz="1100" dirty="0"/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777527" y="5906264"/>
              <a:ext cx="146339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Figura 11</a:t>
              </a:r>
            </a:p>
            <a:p>
              <a:endParaRPr lang="pt-BR" sz="1100" dirty="0"/>
            </a:p>
          </p:txBody>
        </p:sp>
      </p:grpSp>
      <p:graphicFrame>
        <p:nvGraphicFramePr>
          <p:cNvPr id="19" name="Gráfico 18"/>
          <p:cNvGraphicFramePr/>
          <p:nvPr>
            <p:extLst>
              <p:ext uri="{D42A27DB-BD31-4B8C-83A1-F6EECF244321}">
                <p14:modId xmlns:p14="http://schemas.microsoft.com/office/powerpoint/2010/main" val="553317110"/>
              </p:ext>
            </p:extLst>
          </p:nvPr>
        </p:nvGraphicFramePr>
        <p:xfrm>
          <a:off x="278366" y="3389783"/>
          <a:ext cx="4724400" cy="229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Gráfico 19"/>
          <p:cNvGraphicFramePr/>
          <p:nvPr>
            <p:extLst>
              <p:ext uri="{D42A27DB-BD31-4B8C-83A1-F6EECF244321}">
                <p14:modId xmlns:p14="http://schemas.microsoft.com/office/powerpoint/2010/main" val="458825615"/>
              </p:ext>
            </p:extLst>
          </p:nvPr>
        </p:nvGraphicFramePr>
        <p:xfrm>
          <a:off x="5377533" y="3413260"/>
          <a:ext cx="4733925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8064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299046"/>
            <a:ext cx="8596668" cy="1320800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9142" y="1157638"/>
            <a:ext cx="10151372" cy="570036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/>
              <a:t>IMPORTÂNCIA DA AÇÃO PROGRAMÁTICA – SAÚDE DA CRIANÇA</a:t>
            </a:r>
          </a:p>
          <a:p>
            <a:pPr lvl="1" algn="just">
              <a:lnSpc>
                <a:spcPct val="150000"/>
              </a:lnSpc>
            </a:pPr>
            <a:r>
              <a:rPr lang="pt-BR" sz="2000" dirty="0" smtClean="0"/>
              <a:t>A </a:t>
            </a:r>
            <a:r>
              <a:rPr lang="pt-BR" sz="2000" dirty="0"/>
              <a:t>Organização Mundial da Saúde, o Ministério da Saúde e a Sociedade Brasileira de Pediatria, preconizam o acompanhamento do crescimento </a:t>
            </a:r>
            <a:r>
              <a:rPr lang="pt-BR" sz="2000" dirty="0" smtClean="0"/>
              <a:t>e desenvolvimento como </a:t>
            </a:r>
            <a:r>
              <a:rPr lang="pt-BR" sz="2000" dirty="0"/>
              <a:t>atividade de rotina na atenção à </a:t>
            </a:r>
            <a:r>
              <a:rPr lang="pt-BR" sz="2000" dirty="0" smtClean="0"/>
              <a:t>criança de zero à 72 meses de idade.</a:t>
            </a:r>
          </a:p>
          <a:p>
            <a:pPr lvl="1" algn="just">
              <a:lnSpc>
                <a:spcPct val="150000"/>
              </a:lnSpc>
            </a:pPr>
            <a:endParaRPr lang="pt-BR" sz="2000" dirty="0" smtClean="0"/>
          </a:p>
          <a:p>
            <a:pPr lvl="1" algn="just">
              <a:lnSpc>
                <a:spcPct val="150000"/>
              </a:lnSpc>
            </a:pPr>
            <a:r>
              <a:rPr lang="pt-BR" sz="2000" dirty="0"/>
              <a:t>Machado et al (2012) </a:t>
            </a:r>
            <a:r>
              <a:rPr lang="pt-BR" sz="2000" dirty="0" smtClean="0"/>
              <a:t>cita </a:t>
            </a:r>
            <a:r>
              <a:rPr lang="pt-BR" sz="2000" dirty="0"/>
              <a:t>em seu estudo que é prioritário os cuidados à saúde da </a:t>
            </a:r>
            <a:r>
              <a:rPr lang="pt-BR" sz="2000" dirty="0" smtClean="0"/>
              <a:t>criança sendo necessário:</a:t>
            </a:r>
          </a:p>
          <a:p>
            <a:pPr lvl="2" algn="just">
              <a:lnSpc>
                <a:spcPct val="150000"/>
              </a:lnSpc>
            </a:pPr>
            <a:r>
              <a:rPr lang="pt-BR" sz="2000" dirty="0" smtClean="0"/>
              <a:t>Conhecimento </a:t>
            </a:r>
            <a:r>
              <a:rPr lang="pt-BR" sz="2000" dirty="0"/>
              <a:t>sobre as características relacionadas à </a:t>
            </a:r>
            <a:r>
              <a:rPr lang="pt-BR" sz="2000" dirty="0" smtClean="0"/>
              <a:t>morbimortalidade;</a:t>
            </a:r>
          </a:p>
          <a:p>
            <a:pPr lvl="2" algn="just">
              <a:lnSpc>
                <a:spcPct val="150000"/>
              </a:lnSpc>
            </a:pPr>
            <a:r>
              <a:rPr lang="pt-BR" sz="2000" dirty="0"/>
              <a:t>D</a:t>
            </a:r>
            <a:r>
              <a:rPr lang="pt-BR" sz="2000" dirty="0" smtClean="0"/>
              <a:t>esempenho </a:t>
            </a:r>
            <a:r>
              <a:rPr lang="pt-BR" sz="2000" dirty="0"/>
              <a:t>adequado dos serviços e do sistema de </a:t>
            </a:r>
            <a:r>
              <a:rPr lang="pt-BR" sz="2000" dirty="0" smtClean="0"/>
              <a:t>saúde;</a:t>
            </a:r>
          </a:p>
        </p:txBody>
      </p:sp>
    </p:spTree>
    <p:extLst>
      <p:ext uri="{BB962C8B-B14F-4D97-AF65-F5344CB8AC3E}">
        <p14:creationId xmlns:p14="http://schemas.microsoft.com/office/powerpoint/2010/main" val="402557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675745" y="1930400"/>
            <a:ext cx="8598256" cy="576262"/>
          </a:xfrm>
        </p:spPr>
        <p:txBody>
          <a:bodyPr/>
          <a:lstStyle/>
          <a:p>
            <a:r>
              <a:rPr lang="pt-BR" dirty="0"/>
              <a:t>Melhorar a qualidade do atendimento à criança:</a:t>
            </a:r>
          </a:p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>
          <a:xfrm>
            <a:off x="675745" y="2215167"/>
            <a:ext cx="9071414" cy="3826196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Realizar primeira consulta odontológica para 100% das crianças de 6 a 72 meses de idade moradoras da área de abrangência, cadastradas na unidade de saúde </a:t>
            </a:r>
            <a:r>
              <a:rPr lang="pt-BR" dirty="0" smtClean="0"/>
              <a:t>:</a:t>
            </a:r>
          </a:p>
          <a:p>
            <a:pPr lvl="2" algn="just"/>
            <a:endParaRPr lang="pt-BR" dirty="0"/>
          </a:p>
          <a:p>
            <a:pPr lvl="2" algn="just"/>
            <a:endParaRPr lang="pt-BR" dirty="0" smtClean="0"/>
          </a:p>
          <a:p>
            <a:pPr lvl="2" algn="just"/>
            <a:endParaRPr lang="pt-BR" dirty="0"/>
          </a:p>
          <a:p>
            <a:pPr lvl="2" algn="just"/>
            <a:endParaRPr lang="pt-BR" dirty="0" smtClean="0"/>
          </a:p>
          <a:p>
            <a:pPr lvl="2" algn="just"/>
            <a:endParaRPr lang="pt-BR" dirty="0"/>
          </a:p>
          <a:p>
            <a:pPr lvl="2" algn="just"/>
            <a:endParaRPr lang="pt-BR" dirty="0" smtClean="0"/>
          </a:p>
          <a:p>
            <a:pPr marL="457200" lvl="1" indent="0" algn="just">
              <a:buNone/>
            </a:pPr>
            <a:endParaRPr lang="pt-BR" dirty="0" smtClean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688065" y="3758488"/>
            <a:ext cx="9059094" cy="1766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grpSp>
        <p:nvGrpSpPr>
          <p:cNvPr id="13" name="Grupo 12"/>
          <p:cNvGrpSpPr/>
          <p:nvPr/>
        </p:nvGrpSpPr>
        <p:grpSpPr>
          <a:xfrm>
            <a:off x="3218587" y="5679003"/>
            <a:ext cx="4310857" cy="261610"/>
            <a:chOff x="777527" y="5906264"/>
            <a:chExt cx="4310857" cy="261610"/>
          </a:xfrm>
        </p:grpSpPr>
        <p:sp>
          <p:nvSpPr>
            <p:cNvPr id="10" name="CaixaDeTexto 9"/>
            <p:cNvSpPr txBox="1"/>
            <p:nvPr/>
          </p:nvSpPr>
          <p:spPr>
            <a:xfrm>
              <a:off x="2819447" y="5906264"/>
              <a:ext cx="22689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Fonte: dados da pesquisa, 2014</a:t>
              </a:r>
              <a:endParaRPr lang="pt-BR" sz="1100" dirty="0"/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777527" y="5906264"/>
              <a:ext cx="146339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Figura 12</a:t>
              </a:r>
              <a:endParaRPr lang="pt-BR" sz="1100" dirty="0"/>
            </a:p>
          </p:txBody>
        </p:sp>
      </p:grpSp>
      <p:graphicFrame>
        <p:nvGraphicFramePr>
          <p:cNvPr id="17" name="Gráfico 16"/>
          <p:cNvGraphicFramePr/>
          <p:nvPr>
            <p:extLst>
              <p:ext uri="{D42A27DB-BD31-4B8C-83A1-F6EECF244321}">
                <p14:modId xmlns:p14="http://schemas.microsoft.com/office/powerpoint/2010/main" val="3344292383"/>
              </p:ext>
            </p:extLst>
          </p:nvPr>
        </p:nvGraphicFramePr>
        <p:xfrm>
          <a:off x="2898307" y="3078678"/>
          <a:ext cx="4724400" cy="2600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1803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675745" y="1930400"/>
            <a:ext cx="8598256" cy="576262"/>
          </a:xfrm>
        </p:spPr>
        <p:txBody>
          <a:bodyPr/>
          <a:lstStyle/>
          <a:p>
            <a:r>
              <a:rPr lang="pt-BR" dirty="0"/>
              <a:t>Melhorar adesão ao programa de saúde da criança </a:t>
            </a:r>
            <a:r>
              <a:rPr lang="pt-BR" dirty="0" smtClean="0"/>
              <a:t>:</a:t>
            </a:r>
            <a:endParaRPr lang="pt-BR" dirty="0"/>
          </a:p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>
          <a:xfrm>
            <a:off x="675745" y="2215167"/>
            <a:ext cx="9071414" cy="3826196"/>
          </a:xfrm>
        </p:spPr>
        <p:txBody>
          <a:bodyPr>
            <a:normAutofit/>
          </a:bodyPr>
          <a:lstStyle/>
          <a:p>
            <a:pPr marL="342900" lvl="1" indent="-342900" algn="just"/>
            <a:r>
              <a:rPr lang="pt-BR" sz="1800" dirty="0"/>
              <a:t>Fazer busca ativa de 100% das crianças faltosas às </a:t>
            </a:r>
            <a:r>
              <a:rPr lang="pt-BR" sz="1800" dirty="0" smtClean="0"/>
              <a:t>consultas</a:t>
            </a:r>
            <a:r>
              <a:rPr lang="pt-BR" dirty="0" smtClean="0"/>
              <a:t>:</a:t>
            </a:r>
          </a:p>
          <a:p>
            <a:pPr lvl="2" algn="just"/>
            <a:endParaRPr lang="pt-BR" dirty="0"/>
          </a:p>
          <a:p>
            <a:pPr lvl="2" algn="just"/>
            <a:endParaRPr lang="pt-BR" dirty="0" smtClean="0"/>
          </a:p>
          <a:p>
            <a:pPr lvl="2" algn="just"/>
            <a:endParaRPr lang="pt-BR" dirty="0"/>
          </a:p>
          <a:p>
            <a:pPr lvl="2" algn="just"/>
            <a:endParaRPr lang="pt-BR" dirty="0" smtClean="0"/>
          </a:p>
          <a:p>
            <a:pPr lvl="2" algn="just"/>
            <a:endParaRPr lang="pt-BR" dirty="0"/>
          </a:p>
          <a:p>
            <a:pPr lvl="2" algn="just"/>
            <a:endParaRPr lang="pt-BR" dirty="0" smtClean="0"/>
          </a:p>
          <a:p>
            <a:pPr marL="457200" lvl="1" indent="0" algn="just">
              <a:buNone/>
            </a:pPr>
            <a:endParaRPr lang="pt-BR" dirty="0" smtClean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688065" y="3758488"/>
            <a:ext cx="9059094" cy="1766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grpSp>
        <p:nvGrpSpPr>
          <p:cNvPr id="13" name="Grupo 12"/>
          <p:cNvGrpSpPr/>
          <p:nvPr/>
        </p:nvGrpSpPr>
        <p:grpSpPr>
          <a:xfrm>
            <a:off x="3218587" y="5679003"/>
            <a:ext cx="4310857" cy="261610"/>
            <a:chOff x="777527" y="5906264"/>
            <a:chExt cx="4310857" cy="261610"/>
          </a:xfrm>
        </p:grpSpPr>
        <p:sp>
          <p:nvSpPr>
            <p:cNvPr id="10" name="CaixaDeTexto 9"/>
            <p:cNvSpPr txBox="1"/>
            <p:nvPr/>
          </p:nvSpPr>
          <p:spPr>
            <a:xfrm>
              <a:off x="2819447" y="5906264"/>
              <a:ext cx="22689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Fonte: dados da pesquisa, 2014</a:t>
              </a:r>
              <a:endParaRPr lang="pt-BR" sz="1100" dirty="0"/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777527" y="5906264"/>
              <a:ext cx="146339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Figura 13</a:t>
              </a:r>
              <a:endParaRPr lang="pt-BR" sz="1100" dirty="0"/>
            </a:p>
          </p:txBody>
        </p:sp>
      </p:grpSp>
      <p:graphicFrame>
        <p:nvGraphicFramePr>
          <p:cNvPr id="12" name="Gráfico 11"/>
          <p:cNvGraphicFramePr/>
          <p:nvPr>
            <p:extLst>
              <p:ext uri="{D42A27DB-BD31-4B8C-83A1-F6EECF244321}">
                <p14:modId xmlns:p14="http://schemas.microsoft.com/office/powerpoint/2010/main" val="1530552154"/>
              </p:ext>
            </p:extLst>
          </p:nvPr>
        </p:nvGraphicFramePr>
        <p:xfrm>
          <a:off x="3025462" y="3059628"/>
          <a:ext cx="4724400" cy="2619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8999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675745" y="1930400"/>
            <a:ext cx="8598256" cy="576262"/>
          </a:xfrm>
        </p:spPr>
        <p:txBody>
          <a:bodyPr/>
          <a:lstStyle/>
          <a:p>
            <a:r>
              <a:rPr lang="pt-BR" dirty="0"/>
              <a:t>Melhorar o registro das </a:t>
            </a:r>
            <a:r>
              <a:rPr lang="pt-BR" dirty="0" smtClean="0"/>
              <a:t>informações:</a:t>
            </a:r>
            <a:endParaRPr lang="pt-BR" dirty="0"/>
          </a:p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>
          <a:xfrm>
            <a:off x="675745" y="2215167"/>
            <a:ext cx="9071414" cy="3826196"/>
          </a:xfrm>
        </p:spPr>
        <p:txBody>
          <a:bodyPr>
            <a:normAutofit/>
          </a:bodyPr>
          <a:lstStyle/>
          <a:p>
            <a:pPr marL="342900" lvl="1" indent="-342900" algn="just"/>
            <a:r>
              <a:rPr lang="pt-BR" sz="1800" dirty="0"/>
              <a:t>Manter registro na ficha espelho de saúde da criança/ vacinação de 100% das crianças que consultam no </a:t>
            </a:r>
            <a:r>
              <a:rPr lang="pt-BR" sz="1800" dirty="0" smtClean="0"/>
              <a:t>serviço:</a:t>
            </a:r>
          </a:p>
          <a:p>
            <a:pPr lvl="2" algn="just"/>
            <a:endParaRPr lang="pt-BR" dirty="0"/>
          </a:p>
          <a:p>
            <a:pPr lvl="2" algn="just"/>
            <a:endParaRPr lang="pt-BR" dirty="0" smtClean="0"/>
          </a:p>
          <a:p>
            <a:pPr lvl="2" algn="just"/>
            <a:endParaRPr lang="pt-BR" dirty="0"/>
          </a:p>
          <a:p>
            <a:pPr lvl="2" algn="just"/>
            <a:endParaRPr lang="pt-BR" dirty="0" smtClean="0"/>
          </a:p>
          <a:p>
            <a:pPr lvl="2" algn="just"/>
            <a:endParaRPr lang="pt-BR" dirty="0"/>
          </a:p>
          <a:p>
            <a:pPr lvl="2" algn="just"/>
            <a:endParaRPr lang="pt-BR" dirty="0" smtClean="0"/>
          </a:p>
          <a:p>
            <a:pPr marL="457200" lvl="1" indent="0" algn="just">
              <a:buNone/>
            </a:pPr>
            <a:endParaRPr lang="pt-BR" dirty="0" smtClean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688065" y="3758488"/>
            <a:ext cx="9059094" cy="1766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grpSp>
        <p:nvGrpSpPr>
          <p:cNvPr id="13" name="Grupo 12"/>
          <p:cNvGrpSpPr/>
          <p:nvPr/>
        </p:nvGrpSpPr>
        <p:grpSpPr>
          <a:xfrm>
            <a:off x="3218587" y="5679003"/>
            <a:ext cx="4310857" cy="261610"/>
            <a:chOff x="777527" y="5906264"/>
            <a:chExt cx="4310857" cy="261610"/>
          </a:xfrm>
        </p:grpSpPr>
        <p:sp>
          <p:nvSpPr>
            <p:cNvPr id="10" name="CaixaDeTexto 9"/>
            <p:cNvSpPr txBox="1"/>
            <p:nvPr/>
          </p:nvSpPr>
          <p:spPr>
            <a:xfrm>
              <a:off x="2819447" y="5906264"/>
              <a:ext cx="22689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Fonte: dados da pesquisa, 2014</a:t>
              </a:r>
              <a:endParaRPr lang="pt-BR" sz="1100" dirty="0"/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777527" y="5906264"/>
              <a:ext cx="146339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Figura 14</a:t>
              </a:r>
              <a:endParaRPr lang="pt-BR" sz="1100" dirty="0"/>
            </a:p>
          </p:txBody>
        </p:sp>
      </p:grpSp>
      <p:graphicFrame>
        <p:nvGraphicFramePr>
          <p:cNvPr id="14" name="Gráfico 13"/>
          <p:cNvGraphicFramePr/>
          <p:nvPr>
            <p:extLst>
              <p:ext uri="{D42A27DB-BD31-4B8C-83A1-F6EECF244321}">
                <p14:modId xmlns:p14="http://schemas.microsoft.com/office/powerpoint/2010/main" val="239631030"/>
              </p:ext>
            </p:extLst>
          </p:nvPr>
        </p:nvGraphicFramePr>
        <p:xfrm>
          <a:off x="2805044" y="3440628"/>
          <a:ext cx="4724400" cy="223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7662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675745" y="1930400"/>
            <a:ext cx="8598256" cy="576262"/>
          </a:xfrm>
        </p:spPr>
        <p:txBody>
          <a:bodyPr/>
          <a:lstStyle/>
          <a:p>
            <a:r>
              <a:rPr lang="pt-BR" dirty="0"/>
              <a:t>Mapear as crianças de risco pertencentes à área de abrangência </a:t>
            </a:r>
            <a:endParaRPr lang="pt-BR" dirty="0"/>
          </a:p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>
          <a:xfrm>
            <a:off x="675745" y="2215167"/>
            <a:ext cx="9071414" cy="3826196"/>
          </a:xfrm>
        </p:spPr>
        <p:txBody>
          <a:bodyPr>
            <a:normAutofit/>
          </a:bodyPr>
          <a:lstStyle/>
          <a:p>
            <a:pPr marL="342900" lvl="1" indent="-342900" algn="just"/>
            <a:r>
              <a:rPr lang="pt-BR" sz="1800" dirty="0"/>
              <a:t>Realizar avaliação de risco em 100% das crianças cadastradas no </a:t>
            </a:r>
            <a:r>
              <a:rPr lang="pt-BR" sz="1800" dirty="0" smtClean="0"/>
              <a:t>programa</a:t>
            </a:r>
            <a:r>
              <a:rPr lang="pt-BR" sz="1800" dirty="0" smtClean="0"/>
              <a:t>:</a:t>
            </a:r>
            <a:endParaRPr lang="pt-BR" sz="1800" dirty="0" smtClean="0"/>
          </a:p>
          <a:p>
            <a:pPr lvl="2" algn="just"/>
            <a:endParaRPr lang="pt-BR" dirty="0"/>
          </a:p>
          <a:p>
            <a:pPr lvl="2" algn="just"/>
            <a:endParaRPr lang="pt-BR" dirty="0" smtClean="0"/>
          </a:p>
          <a:p>
            <a:pPr lvl="2" algn="just"/>
            <a:endParaRPr lang="pt-BR" dirty="0"/>
          </a:p>
          <a:p>
            <a:pPr lvl="2" algn="just"/>
            <a:endParaRPr lang="pt-BR" dirty="0" smtClean="0"/>
          </a:p>
          <a:p>
            <a:pPr lvl="2" algn="just"/>
            <a:endParaRPr lang="pt-BR" dirty="0"/>
          </a:p>
          <a:p>
            <a:pPr lvl="2" algn="just"/>
            <a:endParaRPr lang="pt-BR" dirty="0" smtClean="0"/>
          </a:p>
          <a:p>
            <a:pPr marL="457200" lvl="1" indent="0" algn="just">
              <a:buNone/>
            </a:pPr>
            <a:endParaRPr lang="pt-BR" dirty="0" smtClean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688065" y="3758488"/>
            <a:ext cx="9059094" cy="1766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grpSp>
        <p:nvGrpSpPr>
          <p:cNvPr id="13" name="Grupo 12"/>
          <p:cNvGrpSpPr/>
          <p:nvPr/>
        </p:nvGrpSpPr>
        <p:grpSpPr>
          <a:xfrm>
            <a:off x="3218587" y="5679003"/>
            <a:ext cx="4310857" cy="261610"/>
            <a:chOff x="777527" y="5906264"/>
            <a:chExt cx="4310857" cy="261610"/>
          </a:xfrm>
        </p:grpSpPr>
        <p:sp>
          <p:nvSpPr>
            <p:cNvPr id="10" name="CaixaDeTexto 9"/>
            <p:cNvSpPr txBox="1"/>
            <p:nvPr/>
          </p:nvSpPr>
          <p:spPr>
            <a:xfrm>
              <a:off x="2819447" y="5906264"/>
              <a:ext cx="22689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Fonte: dados da pesquisa, 2014</a:t>
              </a:r>
              <a:endParaRPr lang="pt-BR" sz="1100" dirty="0"/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777527" y="5906264"/>
              <a:ext cx="146339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Figura </a:t>
              </a:r>
              <a:r>
                <a:rPr lang="pt-BR" sz="1100" dirty="0" smtClean="0"/>
                <a:t>15</a:t>
              </a:r>
              <a:endParaRPr lang="pt-BR" sz="1100" dirty="0"/>
            </a:p>
          </p:txBody>
        </p:sp>
      </p:grpSp>
      <p:graphicFrame>
        <p:nvGraphicFramePr>
          <p:cNvPr id="12" name="Gráfico 11"/>
          <p:cNvGraphicFramePr/>
          <p:nvPr>
            <p:extLst>
              <p:ext uri="{D42A27DB-BD31-4B8C-83A1-F6EECF244321}">
                <p14:modId xmlns:p14="http://schemas.microsoft.com/office/powerpoint/2010/main" val="2987650234"/>
              </p:ext>
            </p:extLst>
          </p:nvPr>
        </p:nvGraphicFramePr>
        <p:xfrm>
          <a:off x="2881244" y="2987899"/>
          <a:ext cx="5206688" cy="2691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489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675745" y="1930400"/>
            <a:ext cx="8598256" cy="576262"/>
          </a:xfrm>
        </p:spPr>
        <p:txBody>
          <a:bodyPr/>
          <a:lstStyle/>
          <a:p>
            <a:r>
              <a:rPr lang="pt-BR" dirty="0"/>
              <a:t>Promover a saúde das crianças :</a:t>
            </a:r>
            <a:endParaRPr lang="pt-BR" dirty="0"/>
          </a:p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>
          <a:xfrm>
            <a:off x="675745" y="2215167"/>
            <a:ext cx="4185623" cy="3826196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Dar orientações para prevenir acidentes na infância em 100% das consultas de saúde da criança</a:t>
            </a:r>
            <a:r>
              <a:rPr lang="pt-BR" dirty="0" smtClean="0"/>
              <a:t>:</a:t>
            </a:r>
            <a:endParaRPr lang="pt-BR" dirty="0" smtClean="0"/>
          </a:p>
          <a:p>
            <a:pPr lvl="2"/>
            <a:endParaRPr lang="pt-BR" dirty="0"/>
          </a:p>
          <a:p>
            <a:pPr lvl="2"/>
            <a:endParaRPr lang="pt-BR" dirty="0" smtClean="0"/>
          </a:p>
          <a:p>
            <a:pPr lvl="2"/>
            <a:endParaRPr lang="pt-BR" dirty="0"/>
          </a:p>
          <a:p>
            <a:pPr lvl="2"/>
            <a:endParaRPr lang="pt-BR" dirty="0" smtClean="0"/>
          </a:p>
          <a:p>
            <a:pPr lvl="2"/>
            <a:endParaRPr lang="pt-BR" dirty="0"/>
          </a:p>
          <a:p>
            <a:pPr lvl="2"/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4"/>
          </p:nvPr>
        </p:nvSpPr>
        <p:spPr>
          <a:xfrm>
            <a:off x="5088384" y="2215167"/>
            <a:ext cx="4185617" cy="3826196"/>
          </a:xfrm>
        </p:spPr>
        <p:txBody>
          <a:bodyPr/>
          <a:lstStyle/>
          <a:p>
            <a:pPr algn="just"/>
            <a:r>
              <a:rPr lang="pt-BR" dirty="0"/>
              <a:t>Colocar 100% das crianças para mamar durante a primeira consulta</a:t>
            </a:r>
            <a:r>
              <a:rPr lang="pt-BR" dirty="0" smtClean="0"/>
              <a:t>:</a:t>
            </a:r>
            <a:endParaRPr lang="pt-BR" dirty="0"/>
          </a:p>
          <a:p>
            <a:endParaRPr lang="pt-BR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688065" y="3758488"/>
            <a:ext cx="9059094" cy="1766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grpSp>
        <p:nvGrpSpPr>
          <p:cNvPr id="13" name="Grupo 12"/>
          <p:cNvGrpSpPr/>
          <p:nvPr/>
        </p:nvGrpSpPr>
        <p:grpSpPr>
          <a:xfrm>
            <a:off x="488266" y="5775459"/>
            <a:ext cx="4310857" cy="261610"/>
            <a:chOff x="777527" y="5906264"/>
            <a:chExt cx="4310857" cy="261610"/>
          </a:xfrm>
        </p:grpSpPr>
        <p:sp>
          <p:nvSpPr>
            <p:cNvPr id="10" name="CaixaDeTexto 9"/>
            <p:cNvSpPr txBox="1"/>
            <p:nvPr/>
          </p:nvSpPr>
          <p:spPr>
            <a:xfrm>
              <a:off x="2819447" y="5906264"/>
              <a:ext cx="22689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Fonte: dados da pesquisa, 2014</a:t>
              </a:r>
              <a:endParaRPr lang="pt-BR" sz="1100" dirty="0"/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777527" y="5906264"/>
              <a:ext cx="146339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Figura </a:t>
              </a:r>
              <a:r>
                <a:rPr lang="pt-BR" sz="1100" dirty="0" smtClean="0"/>
                <a:t>16</a:t>
              </a:r>
              <a:endParaRPr lang="pt-BR" sz="1100" dirty="0"/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5263908" y="5775459"/>
            <a:ext cx="4310857" cy="430887"/>
            <a:chOff x="777527" y="5906264"/>
            <a:chExt cx="4310857" cy="430887"/>
          </a:xfrm>
        </p:grpSpPr>
        <p:sp>
          <p:nvSpPr>
            <p:cNvPr id="15" name="CaixaDeTexto 14"/>
            <p:cNvSpPr txBox="1"/>
            <p:nvPr/>
          </p:nvSpPr>
          <p:spPr>
            <a:xfrm>
              <a:off x="2819447" y="5906264"/>
              <a:ext cx="22689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Fonte: dados da pesquisa, 2014</a:t>
              </a:r>
              <a:endParaRPr lang="pt-BR" sz="1100" dirty="0"/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777527" y="5906264"/>
              <a:ext cx="146339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Figura </a:t>
              </a:r>
              <a:r>
                <a:rPr lang="pt-BR" sz="1100" dirty="0" smtClean="0"/>
                <a:t>17</a:t>
              </a:r>
              <a:endParaRPr lang="pt-BR" sz="1100" dirty="0" smtClean="0"/>
            </a:p>
            <a:p>
              <a:endParaRPr lang="pt-BR" sz="1100" dirty="0"/>
            </a:p>
          </p:txBody>
        </p:sp>
      </p:grpSp>
      <p:graphicFrame>
        <p:nvGraphicFramePr>
          <p:cNvPr id="17" name="Gráfico 16"/>
          <p:cNvGraphicFramePr/>
          <p:nvPr>
            <p:extLst>
              <p:ext uri="{D42A27DB-BD31-4B8C-83A1-F6EECF244321}">
                <p14:modId xmlns:p14="http://schemas.microsoft.com/office/powerpoint/2010/main" val="1132490884"/>
              </p:ext>
            </p:extLst>
          </p:nvPr>
        </p:nvGraphicFramePr>
        <p:xfrm>
          <a:off x="202591" y="3412901"/>
          <a:ext cx="4724400" cy="2362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Gráfico 17"/>
          <p:cNvGraphicFramePr/>
          <p:nvPr>
            <p:extLst>
              <p:ext uri="{D42A27DB-BD31-4B8C-83A1-F6EECF244321}">
                <p14:modId xmlns:p14="http://schemas.microsoft.com/office/powerpoint/2010/main" val="1299100318"/>
              </p:ext>
            </p:extLst>
          </p:nvPr>
        </p:nvGraphicFramePr>
        <p:xfrm>
          <a:off x="5263908" y="3422784"/>
          <a:ext cx="4705350" cy="235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5862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675745" y="1930400"/>
            <a:ext cx="8598256" cy="576262"/>
          </a:xfrm>
        </p:spPr>
        <p:txBody>
          <a:bodyPr/>
          <a:lstStyle/>
          <a:p>
            <a:r>
              <a:rPr lang="pt-BR" dirty="0"/>
              <a:t>Promover a saúde das crianças :</a:t>
            </a:r>
            <a:endParaRPr lang="pt-BR" dirty="0"/>
          </a:p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>
          <a:xfrm>
            <a:off x="675745" y="2215167"/>
            <a:ext cx="4185623" cy="3826196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Fornecer orientações nutricionais de acordo com a faixa etária para 100% das crianças</a:t>
            </a:r>
            <a:r>
              <a:rPr lang="pt-BR" dirty="0" smtClean="0"/>
              <a:t>:</a:t>
            </a:r>
            <a:endParaRPr lang="pt-BR" dirty="0" smtClean="0"/>
          </a:p>
          <a:p>
            <a:pPr lvl="2"/>
            <a:endParaRPr lang="pt-BR" dirty="0"/>
          </a:p>
          <a:p>
            <a:pPr lvl="2"/>
            <a:endParaRPr lang="pt-BR" dirty="0" smtClean="0"/>
          </a:p>
          <a:p>
            <a:pPr lvl="2"/>
            <a:endParaRPr lang="pt-BR" dirty="0"/>
          </a:p>
          <a:p>
            <a:pPr lvl="2"/>
            <a:endParaRPr lang="pt-BR" dirty="0" smtClean="0"/>
          </a:p>
          <a:p>
            <a:pPr lvl="2"/>
            <a:endParaRPr lang="pt-BR" dirty="0"/>
          </a:p>
          <a:p>
            <a:pPr lvl="2"/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4"/>
          </p:nvPr>
        </p:nvSpPr>
        <p:spPr>
          <a:xfrm>
            <a:off x="5088384" y="2215167"/>
            <a:ext cx="4185617" cy="3826196"/>
          </a:xfrm>
        </p:spPr>
        <p:txBody>
          <a:bodyPr/>
          <a:lstStyle/>
          <a:p>
            <a:pPr algn="just"/>
            <a:r>
              <a:rPr lang="pt-BR" dirty="0"/>
              <a:t>Fornecer orientações sobre higiene bucal para 100% das crianças de acordo com a faixa etária</a:t>
            </a:r>
            <a:r>
              <a:rPr lang="pt-BR" dirty="0" smtClean="0"/>
              <a:t>:</a:t>
            </a:r>
            <a:endParaRPr lang="pt-BR" dirty="0"/>
          </a:p>
          <a:p>
            <a:endParaRPr lang="pt-BR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688065" y="3758488"/>
            <a:ext cx="9059094" cy="1766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grpSp>
        <p:nvGrpSpPr>
          <p:cNvPr id="13" name="Grupo 12"/>
          <p:cNvGrpSpPr/>
          <p:nvPr/>
        </p:nvGrpSpPr>
        <p:grpSpPr>
          <a:xfrm>
            <a:off x="488266" y="5775459"/>
            <a:ext cx="4310857" cy="261610"/>
            <a:chOff x="777527" y="5906264"/>
            <a:chExt cx="4310857" cy="261610"/>
          </a:xfrm>
        </p:grpSpPr>
        <p:sp>
          <p:nvSpPr>
            <p:cNvPr id="10" name="CaixaDeTexto 9"/>
            <p:cNvSpPr txBox="1"/>
            <p:nvPr/>
          </p:nvSpPr>
          <p:spPr>
            <a:xfrm>
              <a:off x="2819447" y="5906264"/>
              <a:ext cx="22689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Fonte: dados da pesquisa, 2014</a:t>
              </a:r>
              <a:endParaRPr lang="pt-BR" sz="1100" dirty="0"/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777527" y="5906264"/>
              <a:ext cx="146339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Figura </a:t>
              </a:r>
              <a:r>
                <a:rPr lang="pt-BR" sz="1100" dirty="0" smtClean="0"/>
                <a:t>18</a:t>
              </a:r>
              <a:endParaRPr lang="pt-BR" sz="1100" dirty="0"/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5263908" y="5775459"/>
            <a:ext cx="4310857" cy="430887"/>
            <a:chOff x="777527" y="5906264"/>
            <a:chExt cx="4310857" cy="430887"/>
          </a:xfrm>
        </p:grpSpPr>
        <p:sp>
          <p:nvSpPr>
            <p:cNvPr id="15" name="CaixaDeTexto 14"/>
            <p:cNvSpPr txBox="1"/>
            <p:nvPr/>
          </p:nvSpPr>
          <p:spPr>
            <a:xfrm>
              <a:off x="2819447" y="5906264"/>
              <a:ext cx="22689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Fonte: dados da pesquisa, 2014</a:t>
              </a:r>
              <a:endParaRPr lang="pt-BR" sz="1100" dirty="0"/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777527" y="5906264"/>
              <a:ext cx="146339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Figura </a:t>
              </a:r>
              <a:r>
                <a:rPr lang="pt-BR" sz="1100" dirty="0" smtClean="0"/>
                <a:t>19</a:t>
              </a:r>
              <a:endParaRPr lang="pt-BR" sz="1100" dirty="0" smtClean="0"/>
            </a:p>
            <a:p>
              <a:endParaRPr lang="pt-BR" sz="1100" dirty="0"/>
            </a:p>
          </p:txBody>
        </p:sp>
      </p:grpSp>
      <p:graphicFrame>
        <p:nvGraphicFramePr>
          <p:cNvPr id="17" name="Gráfico 16"/>
          <p:cNvGraphicFramePr/>
          <p:nvPr>
            <p:extLst>
              <p:ext uri="{D42A27DB-BD31-4B8C-83A1-F6EECF244321}">
                <p14:modId xmlns:p14="http://schemas.microsoft.com/office/powerpoint/2010/main" val="1129386103"/>
              </p:ext>
            </p:extLst>
          </p:nvPr>
        </p:nvGraphicFramePr>
        <p:xfrm>
          <a:off x="163223" y="3296992"/>
          <a:ext cx="4733925" cy="2478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Gráfico 17"/>
          <p:cNvGraphicFramePr/>
          <p:nvPr>
            <p:extLst>
              <p:ext uri="{D42A27DB-BD31-4B8C-83A1-F6EECF244321}">
                <p14:modId xmlns:p14="http://schemas.microsoft.com/office/powerpoint/2010/main" val="1073983605"/>
              </p:ext>
            </p:extLst>
          </p:nvPr>
        </p:nvGraphicFramePr>
        <p:xfrm>
          <a:off x="5263908" y="3286618"/>
          <a:ext cx="46863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1646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19707"/>
            <a:ext cx="9265156" cy="5035639"/>
          </a:xfrm>
        </p:spPr>
        <p:txBody>
          <a:bodyPr/>
          <a:lstStyle/>
          <a:p>
            <a:r>
              <a:rPr lang="pt-BR" sz="2000" dirty="0"/>
              <a:t>A</a:t>
            </a:r>
            <a:r>
              <a:rPr lang="pt-BR" sz="2000" dirty="0" smtClean="0"/>
              <a:t>mpliação </a:t>
            </a:r>
            <a:r>
              <a:rPr lang="pt-BR" sz="2000" dirty="0"/>
              <a:t>da cobertura da atenção à saúde das crianças de zero a 72 meses de </a:t>
            </a:r>
            <a:r>
              <a:rPr lang="pt-BR" sz="2000" dirty="0" smtClean="0"/>
              <a:t>idade;</a:t>
            </a:r>
          </a:p>
          <a:p>
            <a:r>
              <a:rPr lang="pt-BR" sz="2000" dirty="0" smtClean="0"/>
              <a:t>Registro adequado em prontuário clínico específico;</a:t>
            </a:r>
          </a:p>
          <a:p>
            <a:r>
              <a:rPr lang="pt-BR" sz="2000" dirty="0" smtClean="0"/>
              <a:t>Teste do pezinho realizado diariamente;</a:t>
            </a:r>
          </a:p>
          <a:p>
            <a:r>
              <a:rPr lang="pt-BR" sz="2000" dirty="0" smtClean="0"/>
              <a:t>Consultas médicas, enfermagem e odontológica com objetivo de prevenção;</a:t>
            </a:r>
          </a:p>
          <a:p>
            <a:r>
              <a:rPr lang="pt-BR" sz="2000" dirty="0" smtClean="0"/>
              <a:t>Trabalho em equipe;</a:t>
            </a:r>
          </a:p>
          <a:p>
            <a:r>
              <a:rPr lang="pt-BR" sz="2000" dirty="0" smtClean="0"/>
              <a:t>Atividades educativas em grupo;</a:t>
            </a:r>
          </a:p>
          <a:p>
            <a:r>
              <a:rPr lang="pt-BR" sz="2000" dirty="0" smtClean="0"/>
              <a:t>Intervenção estabelecida na rotina da equipe;</a:t>
            </a:r>
          </a:p>
          <a:p>
            <a:r>
              <a:rPr lang="pt-BR" sz="2000" dirty="0" smtClean="0"/>
              <a:t>Melhoria da atenção ao Pré-natal;</a:t>
            </a:r>
          </a:p>
          <a:p>
            <a:r>
              <a:rPr lang="pt-BR" sz="2000" dirty="0" smtClean="0"/>
              <a:t>Aumento da satisfação dos usuários com o serviço de saúde; e</a:t>
            </a:r>
          </a:p>
          <a:p>
            <a:r>
              <a:rPr lang="pt-BR" sz="2000" dirty="0" smtClean="0"/>
              <a:t>Capacitação da equipe de ESF.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688065" y="3758488"/>
            <a:ext cx="9059094" cy="1766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6616138" y="3479881"/>
            <a:ext cx="5575862" cy="23376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 smtClean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677334" y="2406253"/>
            <a:ext cx="8624928" cy="3880773"/>
          </a:xfrm>
        </p:spPr>
        <p:txBody>
          <a:bodyPr/>
          <a:lstStyle/>
          <a:p>
            <a:r>
              <a:rPr lang="pt-BR" dirty="0" smtClean="0"/>
              <a:t>Qualificação profissional;</a:t>
            </a:r>
          </a:p>
          <a:p>
            <a:r>
              <a:rPr lang="pt-BR" dirty="0" smtClean="0"/>
              <a:t>Aprendizado para a vida profissional e pessoal;</a:t>
            </a:r>
          </a:p>
          <a:p>
            <a:r>
              <a:rPr lang="pt-BR" dirty="0" smtClean="0"/>
              <a:t>Equipe multidisciplinar;</a:t>
            </a:r>
          </a:p>
          <a:p>
            <a:r>
              <a:rPr lang="pt-BR" dirty="0" smtClean="0"/>
              <a:t>Identificar as necessidades e dificuldades em saúde da comunidade;</a:t>
            </a:r>
          </a:p>
          <a:p>
            <a:r>
              <a:rPr lang="pt-BR" dirty="0" smtClean="0"/>
              <a:t>Compartilhar conhecimentos;</a:t>
            </a:r>
          </a:p>
          <a:p>
            <a:r>
              <a:rPr lang="pt-BR" dirty="0" smtClean="0"/>
              <a:t>Melhorar o serviço de saúde;</a:t>
            </a:r>
          </a:p>
          <a:p>
            <a:r>
              <a:rPr lang="pt-BR" dirty="0"/>
              <a:t>A</a:t>
            </a:r>
            <a:r>
              <a:rPr lang="pt-BR" dirty="0" smtClean="0"/>
              <a:t>ções </a:t>
            </a:r>
            <a:r>
              <a:rPr lang="pt-BR" dirty="0"/>
              <a:t>em saúde devem ser programadas baseando-se em </a:t>
            </a:r>
            <a:r>
              <a:rPr lang="pt-BR" dirty="0" smtClean="0"/>
              <a:t>dados; e</a:t>
            </a:r>
          </a:p>
          <a:p>
            <a:r>
              <a:rPr lang="pt-BR" dirty="0" smtClean="0"/>
              <a:t>Organização do processo de trabalho.</a:t>
            </a:r>
            <a:endParaRPr lang="pt-BR" dirty="0" smtClean="0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REFLEXÃO CRÍTICA SOBRE O PROCESSO PESSOAL DE APRENDIZAGEM E NA IMPLEMENTAÇÃO DA INTERVENÇÃO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641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210615"/>
            <a:ext cx="8596668" cy="483074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b="1" dirty="0"/>
              <a:t>BOEHS, A. E. et al. </a:t>
            </a:r>
            <a:r>
              <a:rPr lang="pt-BR" b="1" dirty="0"/>
              <a:t>A percepção dos profissionais de saúde sobre os cuidados das mães de crianças entre 0 a 6 anos usuárias da estratégia de saúde da família. Revista de Saúde Coletiva, 21 (3), 1005-1021. Rio de Janeiro (RJ), 2011.</a:t>
            </a:r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b="1" dirty="0"/>
              <a:t>BRASIL. Ministério da Saúde. Saúde da criança: crescimento e desenvolvimento. Caderno de Atenção Básica, nº 33. Brasília (DF), 2012.</a:t>
            </a:r>
            <a:endParaRPr lang="pt-BR" dirty="0"/>
          </a:p>
          <a:p>
            <a:pPr marL="0" indent="0" algn="just">
              <a:buNone/>
            </a:pPr>
            <a:r>
              <a:rPr lang="pt-BR" dirty="0"/>
              <a:t> </a:t>
            </a:r>
          </a:p>
          <a:p>
            <a:pPr algn="just"/>
            <a:r>
              <a:rPr lang="pt-BR" b="1" dirty="0"/>
              <a:t>COLUSSI, C. F.; CALVO, M.C.M. Modelo de avaliação da saúde bucal na atenção básica. Caderno de saúde Pública, 27(9), p 1731-1745, setembro, Rio de Janeiro (RJ), 2011. </a:t>
            </a:r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b="1" dirty="0"/>
              <a:t>MACHADO, M.M.T. et al. Característica dos atendimentos e satisfação das mães com a assistência prestada na atenção básica a menores de 5 anos em Fortaleza, Ceará. Ciência e Saúde Coletiva, 17(11), 3125-3133, 2012.</a:t>
            </a:r>
            <a:endParaRPr lang="pt-BR" dirty="0"/>
          </a:p>
          <a:p>
            <a:pPr marL="0" indent="0" algn="just">
              <a:buNone/>
            </a:pPr>
            <a:r>
              <a:rPr lang="pt-BR" dirty="0"/>
              <a:t> </a:t>
            </a:r>
          </a:p>
          <a:p>
            <a:pPr algn="just"/>
            <a:r>
              <a:rPr lang="pt-BR" b="1" dirty="0"/>
              <a:t>OLIVEIRA, L.L. et al. Desenvolvimento infantil: concordância entre a caderneta de saúde da criança e o manual para vigilância do desenvolvimento infantil. Revista Paulista de Pediatria, 30 (4), 479-485, São Paulo (SP), 2012.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1210614"/>
            <a:ext cx="9509855" cy="528033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b="1" dirty="0" smtClean="0"/>
              <a:t>RIBEIRO</a:t>
            </a:r>
            <a:r>
              <a:rPr lang="pt-BR" b="1" dirty="0"/>
              <a:t>, A.M.; SILVA, R.R.F.; PUCCINI, R.F. Conhecimentos e práticas de profissionais sobre desenvolvimento da criança na atenção básica à saúde. Revista Paulista de Pediatria, 28 (2), 208-214, São Paulo (SP), 2010.</a:t>
            </a:r>
            <a:endParaRPr lang="pt-BR" dirty="0"/>
          </a:p>
          <a:p>
            <a:pPr marL="0" indent="0" algn="just">
              <a:buNone/>
            </a:pPr>
            <a:r>
              <a:rPr lang="pt-BR" dirty="0"/>
              <a:t> </a:t>
            </a:r>
          </a:p>
          <a:p>
            <a:pPr algn="just"/>
            <a:r>
              <a:rPr lang="pt-BR" b="1" dirty="0"/>
              <a:t>ROCHA, A.C.D; PEDRAZA, D.F. Acompanhamento do crescimento infantil em unidades básicas de saúde da família do município de queimadas, Paraíba, Brasil. Texto Contexto Enfermagem, 22 (4), 1169-1178. Florianópolis (SC), 2013.</a:t>
            </a:r>
            <a:endParaRPr lang="pt-BR" dirty="0"/>
          </a:p>
          <a:p>
            <a:pPr marL="0" indent="0" algn="just">
              <a:buNone/>
            </a:pPr>
            <a:r>
              <a:rPr lang="pt-BR" dirty="0"/>
              <a:t> </a:t>
            </a:r>
          </a:p>
          <a:p>
            <a:pPr algn="just"/>
            <a:r>
              <a:rPr lang="pt-BR" b="1" dirty="0"/>
              <a:t>SILVA, J.B.O.R.; SOUZA, I.P.R.; TURA, L.F. Saúde bucal da criança: manual de orientação para profissionais e estudantes da área da saúde. Universidade José do Rosário </a:t>
            </a:r>
            <a:r>
              <a:rPr lang="pt-BR" b="1" dirty="0" err="1"/>
              <a:t>Velano</a:t>
            </a:r>
            <a:r>
              <a:rPr lang="pt-BR" b="1" dirty="0"/>
              <a:t> – UNIFEMAS, 2006. </a:t>
            </a:r>
            <a:endParaRPr lang="pt-BR" dirty="0"/>
          </a:p>
          <a:p>
            <a:pPr marL="0" indent="0" algn="just">
              <a:buNone/>
            </a:pPr>
            <a:r>
              <a:rPr lang="pt-BR" dirty="0"/>
              <a:t> </a:t>
            </a:r>
          </a:p>
          <a:p>
            <a:pPr algn="just"/>
            <a:r>
              <a:rPr lang="pt-BR" b="1" dirty="0"/>
              <a:t>SOUSA, F.G.M.; ERDMANN, A.L.; MOCHEL, E.G. Condições limitadoras para a integralidade do cuidado à criança na atenção básica de saúde. Revista Gaúcha de Enfermagem, 31 (4), 701-707, Porto Alegre (RS), 2010.</a:t>
            </a:r>
            <a:endParaRPr lang="pt-BR" dirty="0"/>
          </a:p>
          <a:p>
            <a:pPr marL="0" indent="0" algn="just">
              <a:buNone/>
            </a:pPr>
            <a:r>
              <a:rPr lang="pt-BR" dirty="0"/>
              <a:t> </a:t>
            </a:r>
          </a:p>
          <a:p>
            <a:pPr algn="just"/>
            <a:r>
              <a:rPr lang="pt-BR" b="1" dirty="0"/>
              <a:t>SOUSA, F.G.M.; ERDMANN, A.L.; MOCHEL, E.G. Modelando a integralidade do cuidado à criança na atenção básica de saúde. Texto Contexto Enfermagem, 20(</a:t>
            </a:r>
            <a:r>
              <a:rPr lang="pt-BR" b="1" dirty="0" err="1"/>
              <a:t>esp</a:t>
            </a:r>
            <a:r>
              <a:rPr lang="pt-BR" b="1" dirty="0"/>
              <a:t>), 263-271. Florianópolis (SC), 2011.</a:t>
            </a:r>
            <a:endParaRPr lang="pt-BR" dirty="0"/>
          </a:p>
          <a:p>
            <a:pPr marL="0" indent="0" algn="just">
              <a:buNone/>
            </a:pPr>
            <a:r>
              <a:rPr lang="pt-BR" dirty="0"/>
              <a:t> </a:t>
            </a:r>
          </a:p>
          <a:p>
            <a:pPr algn="just"/>
            <a:r>
              <a:rPr lang="en-US" b="1" dirty="0"/>
              <a:t>SOUZA, M.H.N. et al. </a:t>
            </a:r>
            <a:r>
              <a:rPr lang="pt-BR" b="1" dirty="0"/>
              <a:t>Integralidade como uma dimensão da prática assistencial do enfermeiro no acolhimento mãe-bebê. </a:t>
            </a:r>
            <a:r>
              <a:rPr lang="pt-BR" b="1" dirty="0" err="1"/>
              <a:t>Esc</a:t>
            </a:r>
            <a:r>
              <a:rPr lang="pt-BR" b="1" dirty="0"/>
              <a:t> Anna Nery, 17 (4), 677-682, 2013.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543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299046"/>
            <a:ext cx="8596668" cy="1320800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3843" y="1157638"/>
            <a:ext cx="10151372" cy="5700362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CARACTERIZAÇÃO DO MUNICÍPIO DE NATAL/RN:</a:t>
            </a:r>
          </a:p>
          <a:p>
            <a:pPr lvl="1" algn="just"/>
            <a:r>
              <a:rPr lang="pt-BR" sz="1800" dirty="0" smtClean="0"/>
              <a:t>Fundação: ano 1599 às margens do Rio Potengi</a:t>
            </a:r>
          </a:p>
          <a:p>
            <a:pPr lvl="1" algn="just"/>
            <a:r>
              <a:rPr lang="pt-BR" sz="1800" dirty="0" smtClean="0"/>
              <a:t>Área: </a:t>
            </a:r>
            <a:r>
              <a:rPr lang="pt-BR" sz="1800" dirty="0"/>
              <a:t>170,298 km²</a:t>
            </a:r>
            <a:endParaRPr lang="pt-BR" sz="1800" dirty="0" smtClean="0"/>
          </a:p>
          <a:p>
            <a:pPr lvl="1" algn="just"/>
            <a:r>
              <a:rPr lang="pt-BR" sz="1800" dirty="0" smtClean="0"/>
              <a:t>População: 853.928 </a:t>
            </a:r>
            <a:r>
              <a:rPr lang="pt-BR" sz="1800" dirty="0" err="1" smtClean="0"/>
              <a:t>hab</a:t>
            </a:r>
            <a:r>
              <a:rPr lang="pt-BR" sz="1800" dirty="0" smtClean="0"/>
              <a:t> (IBGE 2013)</a:t>
            </a:r>
          </a:p>
          <a:p>
            <a:pPr lvl="1" algn="just"/>
            <a:r>
              <a:rPr lang="pt-BR" sz="1800" dirty="0" smtClean="0"/>
              <a:t>Rede Municipal de Saúde de Natal ( SMS, 2007)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571" y="3154412"/>
            <a:ext cx="8865915" cy="360568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8361109" y="6445289"/>
            <a:ext cx="31836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/>
              <a:t>(Fonte: SMS/CNES)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402557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5" y="1129644"/>
            <a:ext cx="8596668" cy="1826581"/>
          </a:xfrm>
        </p:spPr>
        <p:txBody>
          <a:bodyPr>
            <a:normAutofit/>
          </a:bodyPr>
          <a:lstStyle/>
          <a:p>
            <a:r>
              <a:rPr lang="pt-BR" sz="6600" dirty="0" smtClean="0"/>
              <a:t>OBRIGADA!!!</a:t>
            </a:r>
            <a:endParaRPr lang="pt-BR" sz="6600" dirty="0"/>
          </a:p>
        </p:txBody>
      </p:sp>
      <p:pic>
        <p:nvPicPr>
          <p:cNvPr id="1028" name="Picture 4" descr="https://palavradecrianca.files.wordpress.com/2013/10/hands.jpg?w=5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17" y="3438659"/>
            <a:ext cx="8380733" cy="3419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616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299046"/>
            <a:ext cx="8596668" cy="1320800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3843" y="965915"/>
            <a:ext cx="10151372" cy="5892085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CARACTERIZAÇÃO DA UNIDADE BÁSICA DE SAÚDE ROCAS</a:t>
            </a:r>
          </a:p>
          <a:p>
            <a:pPr lvl="1" algn="just"/>
            <a:r>
              <a:rPr lang="pt-BR" sz="1800" dirty="0" smtClean="0"/>
              <a:t>Localização: Zona Leste de Natal – Bairro Rocas</a:t>
            </a:r>
            <a:endParaRPr lang="pt-BR" sz="1800" dirty="0"/>
          </a:p>
          <a:p>
            <a:pPr lvl="1" algn="just"/>
            <a:r>
              <a:rPr lang="pt-BR" sz="1800" dirty="0" smtClean="0"/>
              <a:t>População de classe média baixa e baixa - 12.140 </a:t>
            </a:r>
            <a:r>
              <a:rPr lang="pt-BR" sz="1800" dirty="0" err="1" smtClean="0"/>
              <a:t>hab</a:t>
            </a:r>
            <a:r>
              <a:rPr lang="pt-BR" sz="1800" dirty="0" smtClean="0"/>
              <a:t> (Unidade de Saúde Rocas/2013)</a:t>
            </a:r>
          </a:p>
          <a:p>
            <a:pPr lvl="1" algn="just"/>
            <a:r>
              <a:rPr lang="pt-BR" sz="1800" dirty="0" smtClean="0"/>
              <a:t>4 equipes de ESF:</a:t>
            </a:r>
          </a:p>
          <a:p>
            <a:pPr lvl="2" algn="just"/>
            <a:r>
              <a:rPr lang="pt-BR" sz="1600" dirty="0" smtClean="0"/>
              <a:t>Equipe 061: médico, enfermeira, dentista, 4 ACS, 2 técnicas de enfermagem, 1 auxiliar de saúde bucal </a:t>
            </a:r>
          </a:p>
          <a:p>
            <a:pPr marL="457200" lvl="1" indent="0" algn="just">
              <a:buNone/>
            </a:pPr>
            <a:endParaRPr lang="pt-BR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2895" y="3318902"/>
            <a:ext cx="6542467" cy="331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57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299046"/>
            <a:ext cx="8596668" cy="1320800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3843" y="965915"/>
            <a:ext cx="10151372" cy="5892085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CARACTERIZAÇÃO DA UNIDADE BÁSICA DE SAÚDE ROCAS</a:t>
            </a:r>
          </a:p>
          <a:p>
            <a:pPr lvl="1" algn="just"/>
            <a:r>
              <a:rPr lang="pt-BR" sz="2000" dirty="0" smtClean="0"/>
              <a:t>Processo de trabalho:</a:t>
            </a:r>
          </a:p>
          <a:p>
            <a:pPr lvl="2" algn="just"/>
            <a:r>
              <a:rPr lang="pt-BR" sz="1800" dirty="0" smtClean="0"/>
              <a:t>Acolhimento</a:t>
            </a:r>
          </a:p>
          <a:p>
            <a:pPr lvl="2" algn="just"/>
            <a:r>
              <a:rPr lang="pt-BR" sz="1800" dirty="0" smtClean="0"/>
              <a:t>Cadastro bolsa família</a:t>
            </a:r>
          </a:p>
          <a:p>
            <a:pPr lvl="2" algn="just"/>
            <a:r>
              <a:rPr lang="pt-BR" sz="1800" dirty="0" smtClean="0"/>
              <a:t>Cartão do SUS</a:t>
            </a:r>
          </a:p>
          <a:p>
            <a:pPr lvl="2" algn="just"/>
            <a:r>
              <a:rPr lang="pt-BR" sz="1800" dirty="0" smtClean="0"/>
              <a:t>Teste do pezinho</a:t>
            </a:r>
          </a:p>
          <a:p>
            <a:pPr lvl="2" algn="just"/>
            <a:r>
              <a:rPr lang="pt-BR" sz="1800" dirty="0" smtClean="0"/>
              <a:t>Vacinação</a:t>
            </a:r>
          </a:p>
          <a:p>
            <a:pPr lvl="2" algn="just"/>
            <a:r>
              <a:rPr lang="pt-BR" sz="1800" dirty="0" smtClean="0"/>
              <a:t>Clínica geral</a:t>
            </a:r>
          </a:p>
          <a:p>
            <a:pPr lvl="2" algn="just"/>
            <a:r>
              <a:rPr lang="pt-BR" sz="1800" dirty="0" smtClean="0"/>
              <a:t>Nutrição</a:t>
            </a:r>
          </a:p>
          <a:p>
            <a:pPr lvl="2" algn="just"/>
            <a:r>
              <a:rPr lang="pt-BR" sz="1800" dirty="0" smtClean="0"/>
              <a:t>Recebe alunos de enfermagem de universidades particulares</a:t>
            </a:r>
          </a:p>
        </p:txBody>
      </p:sp>
    </p:spTree>
    <p:extLst>
      <p:ext uri="{BB962C8B-B14F-4D97-AF65-F5344CB8AC3E}">
        <p14:creationId xmlns:p14="http://schemas.microsoft.com/office/powerpoint/2010/main" val="294901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299046"/>
            <a:ext cx="8596668" cy="1320800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3843" y="965915"/>
            <a:ext cx="10151372" cy="5892085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CARACTERIZAÇÃO DA UNIDADE BÁSICA DE SAÚDE ROCAS</a:t>
            </a:r>
          </a:p>
          <a:p>
            <a:pPr lvl="1" algn="just"/>
            <a:r>
              <a:rPr lang="pt-BR" sz="2000" dirty="0" smtClean="0"/>
              <a:t>Estrutura:</a:t>
            </a:r>
          </a:p>
          <a:p>
            <a:pPr lvl="2" algn="just"/>
            <a:r>
              <a:rPr lang="pt-BR" sz="1800" dirty="0" smtClean="0"/>
              <a:t>sala </a:t>
            </a:r>
            <a:r>
              <a:rPr lang="pt-BR" sz="1800" dirty="0"/>
              <a:t>de acolhimento aos usuários, </a:t>
            </a:r>
            <a:endParaRPr lang="pt-BR" sz="1800" dirty="0" smtClean="0"/>
          </a:p>
          <a:p>
            <a:pPr lvl="2" algn="just"/>
            <a:r>
              <a:rPr lang="pt-BR" sz="1800" dirty="0" smtClean="0"/>
              <a:t>sala </a:t>
            </a:r>
            <a:r>
              <a:rPr lang="pt-BR" sz="1800" dirty="0"/>
              <a:t>da direção, </a:t>
            </a:r>
            <a:endParaRPr lang="pt-BR" sz="1800" dirty="0" smtClean="0"/>
          </a:p>
          <a:p>
            <a:pPr lvl="2" algn="just"/>
            <a:r>
              <a:rPr lang="pt-BR" sz="1800" dirty="0" smtClean="0"/>
              <a:t>arquivo</a:t>
            </a:r>
            <a:r>
              <a:rPr lang="pt-BR" sz="1800" dirty="0"/>
              <a:t>, </a:t>
            </a:r>
            <a:endParaRPr lang="pt-BR" sz="1800" dirty="0" smtClean="0"/>
          </a:p>
          <a:p>
            <a:pPr lvl="2" algn="just"/>
            <a:r>
              <a:rPr lang="pt-BR" sz="1800" dirty="0" smtClean="0"/>
              <a:t>farmácia</a:t>
            </a:r>
            <a:r>
              <a:rPr lang="pt-BR" sz="1800" dirty="0"/>
              <a:t>, </a:t>
            </a:r>
            <a:endParaRPr lang="pt-BR" sz="1800" dirty="0" smtClean="0"/>
          </a:p>
          <a:p>
            <a:pPr lvl="2" algn="just"/>
            <a:r>
              <a:rPr lang="pt-BR" sz="1800" dirty="0" smtClean="0"/>
              <a:t>2 </a:t>
            </a:r>
            <a:r>
              <a:rPr lang="pt-BR" sz="1800" dirty="0"/>
              <a:t>ambulatórios médicos, </a:t>
            </a:r>
            <a:endParaRPr lang="pt-BR" sz="1800" dirty="0" smtClean="0"/>
          </a:p>
          <a:p>
            <a:pPr lvl="2" algn="just"/>
            <a:r>
              <a:rPr lang="pt-BR" sz="1800" dirty="0" smtClean="0"/>
              <a:t>2 </a:t>
            </a:r>
            <a:r>
              <a:rPr lang="pt-BR" sz="1800" dirty="0"/>
              <a:t>ambulatórios odontológicos, </a:t>
            </a:r>
            <a:endParaRPr lang="pt-BR" sz="1800" dirty="0" smtClean="0"/>
          </a:p>
          <a:p>
            <a:pPr lvl="2" algn="just"/>
            <a:r>
              <a:rPr lang="pt-BR" sz="1800" dirty="0" smtClean="0"/>
              <a:t>2 </a:t>
            </a:r>
            <a:r>
              <a:rPr lang="pt-BR" sz="1800" dirty="0"/>
              <a:t>ambulatórios de enfermagem, </a:t>
            </a:r>
            <a:endParaRPr lang="pt-BR" sz="1800" dirty="0" smtClean="0"/>
          </a:p>
          <a:p>
            <a:pPr lvl="2" algn="just"/>
            <a:r>
              <a:rPr lang="pt-BR" sz="1800" dirty="0" smtClean="0"/>
              <a:t>sala </a:t>
            </a:r>
            <a:r>
              <a:rPr lang="pt-BR" sz="1800" dirty="0"/>
              <a:t>de vacinas, </a:t>
            </a:r>
            <a:endParaRPr lang="pt-BR" sz="1800" dirty="0" smtClean="0"/>
          </a:p>
          <a:p>
            <a:pPr lvl="2" algn="just"/>
            <a:r>
              <a:rPr lang="pt-BR" sz="1800" dirty="0" smtClean="0"/>
              <a:t>sala </a:t>
            </a:r>
            <a:r>
              <a:rPr lang="pt-BR" sz="1800" dirty="0"/>
              <a:t>de curativos, </a:t>
            </a:r>
            <a:endParaRPr lang="pt-BR" sz="1800" dirty="0" smtClean="0"/>
          </a:p>
          <a:p>
            <a:pPr lvl="2" algn="just"/>
            <a:r>
              <a:rPr lang="pt-BR" sz="1800" dirty="0" smtClean="0"/>
              <a:t>4 </a:t>
            </a:r>
            <a:r>
              <a:rPr lang="pt-BR" sz="1800" dirty="0"/>
              <a:t>banheiros, </a:t>
            </a:r>
          </a:p>
          <a:p>
            <a:pPr lvl="2" algn="just"/>
            <a:r>
              <a:rPr lang="pt-BR" sz="1800" dirty="0" smtClean="0"/>
              <a:t>expurgo,</a:t>
            </a:r>
          </a:p>
          <a:p>
            <a:pPr lvl="2" algn="just"/>
            <a:r>
              <a:rPr lang="pt-BR" sz="1800" dirty="0" smtClean="0"/>
              <a:t>sala </a:t>
            </a:r>
            <a:r>
              <a:rPr lang="pt-BR" sz="1800" dirty="0"/>
              <a:t>de reuniões</a:t>
            </a:r>
            <a:r>
              <a:rPr lang="pt-BR" sz="1800" dirty="0" smtClean="0"/>
              <a:t>,</a:t>
            </a:r>
          </a:p>
          <a:p>
            <a:pPr lvl="2" algn="just"/>
            <a:r>
              <a:rPr lang="pt-BR" sz="1800" dirty="0" smtClean="0"/>
              <a:t>copa </a:t>
            </a:r>
            <a:r>
              <a:rPr lang="pt-BR" sz="1800" dirty="0"/>
              <a:t>e lavanderia.</a:t>
            </a:r>
            <a:endParaRPr lang="pt-BR" sz="1800" dirty="0" smtClean="0"/>
          </a:p>
        </p:txBody>
      </p:sp>
    </p:spTree>
    <p:extLst>
      <p:ext uri="{BB962C8B-B14F-4D97-AF65-F5344CB8AC3E}">
        <p14:creationId xmlns:p14="http://schemas.microsoft.com/office/powerpoint/2010/main" val="111950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299046"/>
            <a:ext cx="8596668" cy="1320800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3843" y="965915"/>
            <a:ext cx="10151372" cy="5892085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CARACTERIZAÇÃO DA UNIDADE BÁSICA DE SAÚDE ROCAS</a:t>
            </a:r>
          </a:p>
          <a:p>
            <a:pPr lvl="1" algn="just"/>
            <a:r>
              <a:rPr lang="pt-BR" sz="2000" dirty="0" smtClean="0"/>
              <a:t>Dificuldades:</a:t>
            </a:r>
          </a:p>
          <a:p>
            <a:pPr lvl="2" algn="just"/>
            <a:r>
              <a:rPr lang="pt-BR" sz="1800" dirty="0"/>
              <a:t>Número de famílias elevado por ACS</a:t>
            </a:r>
          </a:p>
          <a:p>
            <a:pPr lvl="2" algn="just"/>
            <a:r>
              <a:rPr lang="pt-BR" sz="1800" dirty="0"/>
              <a:t>Resistência de profissionais a demanda livre</a:t>
            </a:r>
          </a:p>
          <a:p>
            <a:pPr lvl="2" algn="just"/>
            <a:r>
              <a:rPr lang="pt-BR" sz="1800" dirty="0"/>
              <a:t>Falta de estrutura</a:t>
            </a:r>
          </a:p>
          <a:p>
            <a:pPr lvl="2" algn="just"/>
            <a:r>
              <a:rPr lang="pt-BR" sz="1800" dirty="0"/>
              <a:t>Falta de </a:t>
            </a:r>
            <a:r>
              <a:rPr lang="pt-BR" sz="1800" dirty="0" smtClean="0"/>
              <a:t>recursos </a:t>
            </a:r>
            <a:r>
              <a:rPr lang="pt-BR" sz="1800" dirty="0"/>
              <a:t>humano</a:t>
            </a:r>
          </a:p>
          <a:p>
            <a:pPr lvl="2" algn="just"/>
            <a:r>
              <a:rPr lang="pt-BR" sz="1800" dirty="0"/>
              <a:t>Falta de insumos</a:t>
            </a:r>
          </a:p>
          <a:p>
            <a:pPr lvl="2" algn="just"/>
            <a:r>
              <a:rPr lang="pt-BR" sz="1800" dirty="0"/>
              <a:t>Falta de </a:t>
            </a:r>
            <a:r>
              <a:rPr lang="pt-BR" sz="1800" dirty="0" smtClean="0"/>
              <a:t>medicamentos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06071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299046"/>
            <a:ext cx="8596668" cy="1320800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3843" y="1157638"/>
            <a:ext cx="10151372" cy="5700362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SITUAÇÃO DA AÇÃO PROGRAMÁTICA SAÚDE DA CRIANÇA ANTES DE INTERVENÇÃO</a:t>
            </a:r>
          </a:p>
          <a:p>
            <a:pPr lvl="1" algn="just"/>
            <a:r>
              <a:rPr lang="pt-BR" sz="2000" dirty="0"/>
              <a:t>População da equipe 061: 3402 pessoas</a:t>
            </a:r>
          </a:p>
          <a:p>
            <a:pPr lvl="1" algn="just"/>
            <a:r>
              <a:rPr lang="pt-BR" sz="2000" dirty="0" smtClean="0"/>
              <a:t>Número total de crianças menores de 01 ano acompanhadas: 88 crianças</a:t>
            </a:r>
          </a:p>
          <a:p>
            <a:pPr lvl="1" algn="just"/>
            <a:r>
              <a:rPr lang="pt-BR" sz="2000" dirty="0" smtClean="0"/>
              <a:t>Equipe 061:</a:t>
            </a:r>
          </a:p>
          <a:p>
            <a:pPr lvl="2" algn="just"/>
            <a:r>
              <a:rPr lang="pt-BR" sz="1800" dirty="0" smtClean="0"/>
              <a:t>166 crianças de 0 a 06 anos</a:t>
            </a:r>
          </a:p>
          <a:p>
            <a:pPr lvl="2" algn="just"/>
            <a:r>
              <a:rPr lang="pt-BR" sz="1800" dirty="0" smtClean="0"/>
              <a:t>63 crianças cadastradas menores de 01 ano</a:t>
            </a:r>
          </a:p>
          <a:p>
            <a:pPr lvl="2" algn="just"/>
            <a:r>
              <a:rPr lang="pt-BR" sz="1800" dirty="0" smtClean="0"/>
              <a:t>Acompanhadas: 08 crianças menores de 01 ano</a:t>
            </a:r>
          </a:p>
          <a:p>
            <a:pPr lvl="2" algn="just"/>
            <a:r>
              <a:rPr lang="pt-BR" sz="1800" dirty="0" smtClean="0"/>
              <a:t>Puericultura até os 2 anos de idade</a:t>
            </a:r>
          </a:p>
          <a:p>
            <a:pPr lvl="2" algn="just"/>
            <a:r>
              <a:rPr lang="pt-BR" sz="1800" dirty="0" smtClean="0"/>
              <a:t>Registro dos atendimentos realizados em prontuário clínico não </a:t>
            </a:r>
            <a:r>
              <a:rPr lang="pt-BR" sz="1800" dirty="0" smtClean="0"/>
              <a:t>específico</a:t>
            </a:r>
            <a:endParaRPr lang="pt-BR" sz="1800" dirty="0" smtClean="0"/>
          </a:p>
        </p:txBody>
      </p:sp>
    </p:spTree>
    <p:extLst>
      <p:ext uri="{BB962C8B-B14F-4D97-AF65-F5344CB8AC3E}">
        <p14:creationId xmlns:p14="http://schemas.microsoft.com/office/powerpoint/2010/main" val="402557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299046"/>
            <a:ext cx="8596668" cy="1320800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3843" y="1157638"/>
            <a:ext cx="10151372" cy="5700362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SITUAÇÃO DA AÇÃO PROGRAMÁTICA SAÚDE DA CRIANÇA ANTES DE INTERVENÇÃO</a:t>
            </a:r>
          </a:p>
          <a:p>
            <a:pPr lvl="1" algn="just"/>
            <a:r>
              <a:rPr lang="pt-BR" sz="2000" dirty="0" smtClean="0"/>
              <a:t>Ações</a:t>
            </a:r>
            <a:r>
              <a:rPr lang="pt-BR" sz="2000" dirty="0" smtClean="0"/>
              <a:t>:</a:t>
            </a:r>
          </a:p>
          <a:p>
            <a:pPr lvl="2" algn="just"/>
            <a:r>
              <a:rPr lang="pt-BR" sz="1800" dirty="0" smtClean="0"/>
              <a:t>Imunização</a:t>
            </a:r>
          </a:p>
          <a:p>
            <a:pPr lvl="2" algn="just"/>
            <a:r>
              <a:rPr lang="pt-BR" sz="1800" dirty="0" smtClean="0"/>
              <a:t>Prevenção de anemia</a:t>
            </a:r>
          </a:p>
          <a:p>
            <a:pPr lvl="2" algn="just"/>
            <a:r>
              <a:rPr lang="pt-BR" sz="1800" dirty="0" smtClean="0"/>
              <a:t>Aleitamento materno</a:t>
            </a:r>
          </a:p>
          <a:p>
            <a:pPr lvl="2" algn="just"/>
            <a:r>
              <a:rPr lang="pt-BR" sz="1800" dirty="0" smtClean="0"/>
              <a:t>Teste do pezinho</a:t>
            </a:r>
          </a:p>
          <a:p>
            <a:pPr lvl="2" algn="just"/>
            <a:r>
              <a:rPr lang="pt-BR" sz="1800" dirty="0" smtClean="0"/>
              <a:t>Não existe atividades em grupo</a:t>
            </a:r>
          </a:p>
          <a:p>
            <a:pPr lvl="2" algn="just"/>
            <a:r>
              <a:rPr lang="pt-BR" sz="1800" dirty="0" smtClean="0"/>
              <a:t>Ações de prevenção odontológica</a:t>
            </a:r>
          </a:p>
        </p:txBody>
      </p:sp>
    </p:spTree>
    <p:extLst>
      <p:ext uri="{BB962C8B-B14F-4D97-AF65-F5344CB8AC3E}">
        <p14:creationId xmlns:p14="http://schemas.microsoft.com/office/powerpoint/2010/main" val="238893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832</TotalTime>
  <Words>2957</Words>
  <Application>Microsoft Office PowerPoint</Application>
  <PresentationFormat>Widescreen</PresentationFormat>
  <Paragraphs>499</Paragraphs>
  <Slides>30</Slides>
  <Notes>24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5" baseType="lpstr">
      <vt:lpstr>Arial</vt:lpstr>
      <vt:lpstr>Calibri</vt:lpstr>
      <vt:lpstr>Trebuchet MS</vt:lpstr>
      <vt:lpstr>Wingdings 3</vt:lpstr>
      <vt:lpstr>Facetado</vt:lpstr>
      <vt:lpstr>MELHORIA DA ATENÇÃO À SAÚDE DA CRIANÇA DE ZERO A SETENTA E DOIS MESES DE IDADE NA UBS ROCAS, NATAL/RN.</vt:lpstr>
      <vt:lpstr>INTRODUÇÃO</vt:lpstr>
      <vt:lpstr>INTRODUÇÃO</vt:lpstr>
      <vt:lpstr>INTRODUÇÃO</vt:lpstr>
      <vt:lpstr>INTRODUÇÃO</vt:lpstr>
      <vt:lpstr>INTRODUÇÃO</vt:lpstr>
      <vt:lpstr>INTRODUÇÃO</vt:lpstr>
      <vt:lpstr>INTRODUÇÃO</vt:lpstr>
      <vt:lpstr>INTRODUÇÃO</vt:lpstr>
      <vt:lpstr>OBJETIVOS</vt:lpstr>
      <vt:lpstr>METODOLOGIA</vt:lpstr>
      <vt:lpstr>METODOLOGIA</vt:lpstr>
      <vt:lpstr>METODOLOGIA</vt:lpstr>
      <vt:lpstr>OBJETIVOS, METAS E RESULTADOS </vt:lpstr>
      <vt:lpstr>OBJETIVOS, METAS E RESULTADOS </vt:lpstr>
      <vt:lpstr>OBJETIVOS, METAS E RESULTADOS </vt:lpstr>
      <vt:lpstr>OBJETIVOS, METAS E RESULTADOS </vt:lpstr>
      <vt:lpstr>OBJETIVOS, METAS E RESULTADOS </vt:lpstr>
      <vt:lpstr>OBJETIVOS, METAS E RESULTADOS </vt:lpstr>
      <vt:lpstr>OBJETIVOS, METAS E RESULTADOS </vt:lpstr>
      <vt:lpstr>OBJETIVOS, METAS E RESULTADOS </vt:lpstr>
      <vt:lpstr>OBJETIVOS, METAS E RESULTADOS </vt:lpstr>
      <vt:lpstr>OBJETIVOS, METAS E RESULTADOS </vt:lpstr>
      <vt:lpstr>OBJETIVOS, METAS E RESULTADOS </vt:lpstr>
      <vt:lpstr>OBJETIVOS, METAS E RESULTADOS </vt:lpstr>
      <vt:lpstr>DISCUSSÃO</vt:lpstr>
      <vt:lpstr>REFLEXÃO CRÍTICA SOBRE O PROCESSO PESSOAL DE APRENDIZAGEM E NA IMPLEMENTAÇÃO DA INTERVENÇÃO</vt:lpstr>
      <vt:lpstr>REFERÊNCIAS</vt:lpstr>
      <vt:lpstr>REFERÊNCIAS</vt:lpstr>
      <vt:lpstr>OBRIGADA!!!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Fábio Pinheiro</dc:creator>
  <cp:lastModifiedBy>Fábio Pinheiro</cp:lastModifiedBy>
  <cp:revision>110</cp:revision>
  <dcterms:created xsi:type="dcterms:W3CDTF">2014-12-16T00:05:46Z</dcterms:created>
  <dcterms:modified xsi:type="dcterms:W3CDTF">2015-01-24T23:58:12Z</dcterms:modified>
</cp:coreProperties>
</file>