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9" r:id="rId12"/>
    <p:sldId id="293" r:id="rId13"/>
    <p:sldId id="294" r:id="rId14"/>
    <p:sldId id="272" r:id="rId15"/>
    <p:sldId id="274" r:id="rId16"/>
    <p:sldId id="275" r:id="rId17"/>
    <p:sldId id="276" r:id="rId18"/>
    <p:sldId id="280" r:id="rId19"/>
    <p:sldId id="295" r:id="rId20"/>
    <p:sldId id="296" r:id="rId21"/>
    <p:sldId id="297" r:id="rId22"/>
    <p:sldId id="298" r:id="rId23"/>
    <p:sldId id="289" r:id="rId24"/>
    <p:sldId id="29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5" autoAdjust="0"/>
    <p:restoredTop sz="94624" autoAdjust="0"/>
  </p:normalViewPr>
  <p:slideViewPr>
    <p:cSldViewPr>
      <p:cViewPr>
        <p:scale>
          <a:sx n="70" d="100"/>
          <a:sy n="70" d="100"/>
        </p:scale>
        <p:origin x="-12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Sahilin%20EaD\Planilha%20de%20Coleta%20de%20Dados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Sahilin%20EaD\Planilha%20de%20Coleta%20de%20Dados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7432446212899021E-2"/>
          <c:y val="5.6329004395595954E-2"/>
          <c:w val="0.92633189346634381"/>
          <c:h val="0.7352190219770284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0.24757281553398058</c:v>
                </c:pt>
                <c:pt idx="1">
                  <c:v>0.37864077669903096</c:v>
                </c:pt>
                <c:pt idx="2">
                  <c:v>0.5048543689320345</c:v>
                </c:pt>
              </c:numCache>
            </c:numRef>
          </c:val>
        </c:ser>
        <c:axId val="66080128"/>
        <c:axId val="66229376"/>
      </c:barChart>
      <c:catAx>
        <c:axId val="660801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229376"/>
        <c:crosses val="autoZero"/>
        <c:auto val="1"/>
        <c:lblAlgn val="ctr"/>
        <c:lblOffset val="100"/>
      </c:catAx>
      <c:valAx>
        <c:axId val="6622937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6080128"/>
        <c:crosses val="autoZero"/>
        <c:crossBetween val="between"/>
        <c:majorUnit val="0.1"/>
        <c:minorUnit val="4.000000000000009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1.8122730730928863E-2"/>
          <c:y val="5.5819358808634874E-2"/>
          <c:w val="0.94016292346803076"/>
          <c:h val="0.7432252375927469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0.23684210526315788</c:v>
                </c:pt>
                <c:pt idx="1">
                  <c:v>0.35087719298245973</c:v>
                </c:pt>
                <c:pt idx="2">
                  <c:v>0.464912280701756</c:v>
                </c:pt>
              </c:numCache>
            </c:numRef>
          </c:val>
        </c:ser>
        <c:axId val="68227456"/>
        <c:axId val="68228992"/>
      </c:barChart>
      <c:catAx>
        <c:axId val="68227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28992"/>
        <c:crosses val="autoZero"/>
        <c:auto val="1"/>
        <c:lblAlgn val="ctr"/>
        <c:lblOffset val="100"/>
      </c:catAx>
      <c:valAx>
        <c:axId val="6822899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822745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0F75D-5F08-426C-94B4-6D395ED32A66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0DBCC-883B-4221-94CA-F2339B854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028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BEAC67-5E52-4F3E-975F-B05B467608CB}" type="datetimeFigureOut">
              <a:rPr lang="pt-BR" smtClean="0"/>
              <a:pPr/>
              <a:t>10/08/2015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75856" y="5589240"/>
            <a:ext cx="5637010" cy="882119"/>
          </a:xfrm>
        </p:spPr>
        <p:txBody>
          <a:bodyPr>
            <a:normAutofit fontScale="77500" lnSpcReduction="20000"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Especializada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Sahilin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Astorac</a:t>
            </a: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Perez</a:t>
            </a:r>
            <a:endParaRPr lang="pt-BR" sz="24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20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Niviane</a:t>
            </a:r>
            <a:r>
              <a:rPr lang="pt-BR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t-BR" sz="20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Genz</a:t>
            </a:r>
            <a:endParaRPr lang="pt-BR" sz="20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06" y="3466170"/>
            <a:ext cx="8858280" cy="1320152"/>
          </a:xfrm>
        </p:spPr>
        <p:txBody>
          <a:bodyPr/>
          <a:lstStyle/>
          <a:p>
            <a:pPr marL="0" lvl="0" indent="540385" algn="ctr">
              <a:spcBef>
                <a:spcPct val="20000"/>
              </a:spcBef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Melhoria da Atenção à Saúde da pessoa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Hipertensão Arterial e/ou com Diabetes  Mellitus na ESF Dr.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René 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Baccin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Espumoso/RS 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57224" y="188640"/>
            <a:ext cx="71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UNIVERSIDADE ABERTA DO SUS</a:t>
            </a:r>
            <a:endParaRPr lang="pt-BR" sz="20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UNIVERSIDADE FEDERAL DE PELOTAS</a:t>
            </a:r>
            <a:endParaRPr lang="pt-BR" sz="20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Especialização em Saúde da Família</a:t>
            </a:r>
            <a:endParaRPr lang="pt-BR" sz="20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Modalidade a Distância</a:t>
            </a:r>
            <a:endParaRPr lang="pt-BR" sz="20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sz="2000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Turma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8</a:t>
            </a:r>
            <a:endParaRPr lang="pt-BR" b="1" dirty="0">
              <a:solidFill>
                <a:srgbClr val="000000"/>
              </a:solidFill>
              <a:effectLst/>
              <a:latin typeface="Arial"/>
              <a:ea typeface="Calibri"/>
              <a:cs typeface="Arial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571472" y="214290"/>
            <a:ext cx="1290444" cy="1214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85728"/>
            <a:ext cx="1303849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71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:\fotos Saily\101___06\IMG_00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104455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:\fotos Saily\101___06\IMG_01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248472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Acer\AppData\Local\Microsoft\Windows\Temporary Internet Files\Content.Word\20150602_1024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645024"/>
            <a:ext cx="410445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Acer\AppData\Local\Microsoft\Windows\Temporary Internet Files\Content.Word\20150520_0915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8104" y="2996952"/>
            <a:ext cx="280831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93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1500174"/>
            <a:ext cx="6786610" cy="1785950"/>
          </a:xfrm>
        </p:spPr>
        <p:txBody>
          <a:bodyPr/>
          <a:lstStyle/>
          <a:p>
            <a:pPr algn="ctr">
              <a:buNone/>
            </a:pPr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br>
              <a:rPr lang="pt-BR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</a:rPr>
              <a:t>Metas e Resultados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Objetivo1 – Ampliar a cobertura a hipertensos e/ou diabéticos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7158" y="1357298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14288" algn="ctr">
              <a:buNone/>
            </a:pPr>
            <a:r>
              <a:rPr lang="pt-BR" sz="2000" b="1" dirty="0" smtClean="0"/>
              <a:t>Metas 1.1 e 1.2:</a:t>
            </a:r>
            <a:r>
              <a:rPr lang="pt-BR" sz="2000" dirty="0" smtClean="0"/>
              <a:t> Cadastrar 60% dos hipertensos e dos diabéticos da área de abrangência no Programa de Atenção à Hipertensão Arterial Sistêmica e ao Diabetes Mellitus da unidade de saúde. </a:t>
            </a:r>
          </a:p>
        </p:txBody>
      </p:sp>
      <p:graphicFrame>
        <p:nvGraphicFramePr>
          <p:cNvPr id="5" name="Espaço Reservado para Conteúdo 10"/>
          <p:cNvGraphicFramePr>
            <a:graphicFrameLocks/>
          </p:cNvGraphicFramePr>
          <p:nvPr/>
        </p:nvGraphicFramePr>
        <p:xfrm>
          <a:off x="457200" y="2643182"/>
          <a:ext cx="404018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12"/>
          <p:cNvGraphicFramePr>
            <a:graphicFrameLocks/>
          </p:cNvGraphicFramePr>
          <p:nvPr/>
        </p:nvGraphicFramePr>
        <p:xfrm>
          <a:off x="4645025" y="2643182"/>
          <a:ext cx="4041775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ço Reservado para Texto 2"/>
          <p:cNvSpPr txBox="1">
            <a:spLocks/>
          </p:cNvSpPr>
          <p:nvPr/>
        </p:nvSpPr>
        <p:spPr>
          <a:xfrm>
            <a:off x="457200" y="5667396"/>
            <a:ext cx="4040188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1: c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obertura do programa de atenção ao</a:t>
            </a:r>
            <a:r>
              <a:rPr kumimoji="0" lang="pt-B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hipertenso na ESF </a:t>
            </a:r>
            <a:r>
              <a:rPr kumimoji="0" lang="pt-B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Drº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René </a:t>
            </a:r>
            <a:r>
              <a:rPr kumimoji="0" lang="pt-B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Baccin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Espumoso/RS, 2015.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4645026" y="5667396"/>
            <a:ext cx="4041775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3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2: </a:t>
            </a: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cobertura do programa de atenção ao diabético na ESF </a:t>
            </a:r>
            <a:r>
              <a:rPr kumimoji="0" lang="pt-B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Drº</a:t>
            </a: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René </a:t>
            </a:r>
            <a:r>
              <a:rPr kumimoji="0" lang="pt-B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Baccin</a:t>
            </a:r>
            <a:r>
              <a:rPr kumimoji="0" lang="pt-B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Espumoso/RS, 2015.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7200" y="142852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Objetivo 2 –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Melhorar a qualidade da atenção a hipertensos e/ou diabéticos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44" y="1214422"/>
            <a:ext cx="88582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/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2.1 e 2.2 :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exame clínico apropriado em 100% dos hipertensos e/ou diabéticos.</a:t>
            </a:r>
          </a:p>
          <a:p>
            <a:pPr indent="540385" algn="just"/>
            <a:endParaRPr lang="pt-BR" sz="22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lvl="0" indent="540385" algn="just"/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2.3 e 2.4 :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Garantir a 100% dos hipertensos e/ou dos diabéticos a realização de exames complementares em dia de acordo com o protocolo.   </a:t>
            </a:r>
            <a:endParaRPr lang="pt-BR" sz="22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endParaRPr lang="pt-BR" sz="22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2.5 e 2.6: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Priorizar a prescrição de medicamentos da farmácia popular para 100% dos hipertensos e/ou dos diabéticos cadastrados na unidade de saúde.   </a:t>
            </a:r>
            <a:endParaRPr lang="pt-BR" sz="22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endParaRPr lang="pt-BR" sz="22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2.7 e 2.8 :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Realizar avaliação da necessidade de atendimento odontológico em 100% dos hipertensos e/ou dos diabéticos. </a:t>
            </a:r>
            <a:endParaRPr lang="pt-BR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  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endParaRPr lang="pt-BR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29058" y="1500174"/>
            <a:ext cx="2143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000364" y="2857496"/>
            <a:ext cx="2143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14810" y="4143380"/>
            <a:ext cx="2143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57290" y="5572140"/>
            <a:ext cx="2143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547891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/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indent="540385" algn="just"/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3.1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Buscar 100% dos hipertensos faltosos às consultas na unidade de saúde conforme a periodicidade recomendada.</a:t>
            </a:r>
            <a:endParaRPr lang="pt-BR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3.2: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Buscar 100% dos diabéticos faltosos às consultas na unidade de saúde conforme a periodicidade recomendada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540385" algn="just"/>
            <a:endParaRPr lang="pt-BR" sz="2400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540385" algn="just"/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lvl="0" indent="540385" algn="just"/>
            <a:endParaRPr lang="pt-BR" sz="2400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14546" y="2928934"/>
            <a:ext cx="2143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14546" y="4429132"/>
            <a:ext cx="2143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Objetivo 3 –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Melhorar a adesão de hipertensos e/ou diabéticos ao programa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2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9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1064" y="161396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4.1: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Manter ficha de acompanhamento de 100% dos hipertensos cadastrados na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4.2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: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Manter ficha de acompanhamento de 100% dos diabéticos cadastrados na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785802"/>
            <a:ext cx="847251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Objetivo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Melhorar o registro das informações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2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072330" y="2857496"/>
            <a:ext cx="2143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000892" y="4357694"/>
            <a:ext cx="2143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1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58968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/>
            <a:endParaRPr lang="pt-BR" sz="2400" b="1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5.1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: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Realizar estratificação do risco cardiovascular em 100% dos hipertensos cadastrados na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indent="540385" algn="just"/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5.2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: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estratificação do risco cardiovascular em 100% dos diabéticos cadastrados na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8572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Objetivo 5 –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Mapear  hipertensos e diabéticos de risco para doença cardiovascular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00364" y="2714620"/>
            <a:ext cx="2143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28926" y="4500570"/>
            <a:ext cx="21431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2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76" y="1321435"/>
            <a:ext cx="8858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6.1 e 6.2: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nutricional sobre alimentação saudável a 100% dos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hipertensos e/ou dos diabéticos.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6.3 e 6.4: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em relação à prática regular de atividade física a 100% dos hipertensos e/ou dos diabéticos.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6.5 e 6.6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sobre os riscos do tabagismo a 100% dos hipertensos e/ou dos diabéticos.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6.7 e 6.8: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sobre higiene bucal a 100% dos hipertensos e/ou dos diabéticos.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Objetivo 6 –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Promover a saúde de hipertensos e diabéticos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71604" y="1955061"/>
            <a:ext cx="1714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00166" y="3429000"/>
            <a:ext cx="18573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29520" y="4429132"/>
            <a:ext cx="18573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857884" y="5669837"/>
            <a:ext cx="18573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100%</a:t>
            </a:r>
            <a:endParaRPr lang="pt-B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3262" y="2594331"/>
            <a:ext cx="8676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capacitação dos profissionais da equipe.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Ampliar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conhecimentos, trocar ideias e experiências qualificando 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trabalho.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Melhor integração da equipe.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214290"/>
            <a:ext cx="7929618" cy="14287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47500" lnSpcReduction="20000"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135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Discussão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7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164305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Importância da intervenção para a equipe </a:t>
            </a:r>
          </a:p>
        </p:txBody>
      </p:sp>
    </p:spTree>
    <p:extLst>
      <p:ext uri="{BB962C8B-B14F-4D97-AF65-F5344CB8AC3E}">
        <p14:creationId xmlns:p14="http://schemas.microsoft.com/office/powerpoint/2010/main" xmlns="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3262" y="2594331"/>
            <a:ext cx="86764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Melhorou o acolhimento e a qualidade de atenção dispensada aos usuários hipertensos e/ou diabéticos.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Possibilitou a organização dos prontuários e registros em fichas de acompanhamento dos usuários.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 Promoveu a implantação de um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arquivo especifico (ficha-espelho) para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monitoramento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destes. </a:t>
            </a:r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214290"/>
            <a:ext cx="7929618" cy="14287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47500" lnSpcReduction="20000"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135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Discussão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7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164305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Importância da intervenção para o serviço </a:t>
            </a:r>
          </a:p>
        </p:txBody>
      </p:sp>
    </p:spTree>
    <p:extLst>
      <p:ext uri="{BB962C8B-B14F-4D97-AF65-F5344CB8AC3E}">
        <p14:creationId xmlns:p14="http://schemas.microsoft.com/office/powerpoint/2010/main" xmlns="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9752" y="34389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Introdução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06" y="1285860"/>
            <a:ext cx="8997350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A Hipertensão Arterial Sistêmica (HAS) e a Diabetes Mellitus (DM) são doenças acompanhadas pelo Programa HIPERDIA 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constituem ações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programáticas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importantes no contexto da atenção primária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à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saúde entre as doenças não transmissíveis.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628650" lvl="0" indent="-285750" algn="just">
              <a:spcBef>
                <a:spcPct val="20000"/>
              </a:spcBef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177800" lvl="0" indent="1651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Atualmente estas afecções atingem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um grande número de pessoas 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na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ausência de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identificação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precoce, tratamento e autocuidado adequados, podem deixar sequelas irreversíveis para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a vida.</a:t>
            </a:r>
          </a:p>
          <a:p>
            <a:pPr marL="177800" lvl="0" indent="165100" algn="just">
              <a:spcBef>
                <a:spcPct val="20000"/>
              </a:spcBef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177800" lvl="0" indent="1651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Portanto,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uma avaliação e monitoramento  adequado permitem diminuir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 índice de </a:t>
            </a:r>
            <a:r>
              <a:rPr lang="pt-BR" sz="2400" dirty="0" err="1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morbimortalidade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 de hospitalizações no Sistema Único de Saúde (SUS).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9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3262" y="2594331"/>
            <a:ext cx="8676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Melhorou a relação equipe-comunidade.</a:t>
            </a:r>
          </a:p>
          <a:p>
            <a:pPr algn="just"/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Permitiu aumentar as atividades educativas, promovendo melhoria quanto à qualidade de vida desta população. 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Facilitou a troca de </a:t>
            </a:r>
            <a:r>
              <a:rPr lang="pt-BR" sz="2400" dirty="0" err="1" smtClean="0">
                <a:solidFill>
                  <a:srgbClr val="000000"/>
                </a:solidFill>
                <a:latin typeface="Arial"/>
                <a:ea typeface="Calibri"/>
              </a:rPr>
              <a:t>ideias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, experiências e conhecimentos com os grupos de hipertensos e diabéticos. </a:t>
            </a:r>
            <a:endParaRPr lang="pt-BR" sz="2400" dirty="0" smtClean="0"/>
          </a:p>
          <a:p>
            <a:pPr marL="457200" indent="-457200" algn="just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214290"/>
            <a:ext cx="7929618" cy="14287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47500" lnSpcReduction="20000"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135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Discussão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7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64305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Importância da intervenção para a comunidade </a:t>
            </a:r>
          </a:p>
        </p:txBody>
      </p:sp>
    </p:spTree>
    <p:extLst>
      <p:ext uri="{BB962C8B-B14F-4D97-AF65-F5344CB8AC3E}">
        <p14:creationId xmlns:p14="http://schemas.microsoft.com/office/powerpoint/2010/main" xmlns="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3262" y="1214422"/>
            <a:ext cx="8676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O Curso de Especialização em Saúde da Família significou para minha prática profissional a possibilidade de adquirir novos conhecimentos acerca da Estratégia Saúde da Família (ESF) no Brasil.</a:t>
            </a:r>
          </a:p>
          <a:p>
            <a:pPr marL="342900" lvl="0" indent="-342900" algn="just"/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Foi um imenso prazer compartilhar meus conhecimentos e minhas experiências na saúde da família com a equipe, assim como aprender deles suas experiências profissionais.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 participação nos fóruns também me permitiu compartilhar meus conhecimentos, discussões de casos clínicos interativos, práticas clínicas, dúvidas e experiências com profissionais de diversos países.</a:t>
            </a:r>
          </a:p>
          <a:p>
            <a:pPr marL="342900" indent="-342900" algn="just">
              <a:spcAft>
                <a:spcPts val="0"/>
              </a:spcAft>
            </a:pP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285750" indent="-285750" algn="just"/>
            <a:endParaRPr lang="pt-BR" sz="2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5720" y="428604"/>
            <a:ext cx="8501122" cy="11430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25000" lnSpcReduction="20000"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135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Reflexão crítica sobre o processo pessoal de aprendizagem</a:t>
            </a:r>
            <a:endParaRPr lang="pt-BR" sz="70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2844" y="1428736"/>
            <a:ext cx="8676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 realização dos Testes de Qualificação Cognitiva me proporcionaram melhorias em minha prática clínica como profissional de saúde.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 intervenção demonstrou que mesmo com dificuldades, desafios e perseverança, foi possível dispensar uma atenção de qualidade aos usuários hipertensos e/ou diabéticos acompanhados na unidade.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Considero que o Trabalho de Conclusão de Curso é uma proposta que serve para dar continuidade à intervenção e a possibilidade de implementar outros programas na Atenção Primária de Saúde.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5720" y="428604"/>
            <a:ext cx="8501122" cy="11430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25000" lnSpcReduction="20000"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135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Reflexão crítica sobre o processo pessoal de aprendizagem</a:t>
            </a:r>
            <a:endParaRPr lang="pt-BR" sz="70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84712" y="1598434"/>
            <a:ext cx="81369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BRASIL</a:t>
            </a:r>
            <a:r>
              <a:rPr lang="pt-BR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 Ministério da Saúde. Secretaria de Atenção à Saúde. Departamento de Atenção Básica. Estratégias para o cuidado da pessoa com doença crônica: </a:t>
            </a:r>
            <a:r>
              <a:rPr lang="pt-BR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hipertensão arterial sistêmica</a:t>
            </a:r>
            <a:r>
              <a:rPr lang="pt-BR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/ Ministério da Saúde, Secretaria de Atenção à Saúde, Departamento de Atenção Básica. – Brasília: Ministério da Saúde, 2013. 128 p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BRASIL. Ministério da Saúde. Secretaria de Atenção à Saúde. Departamento de Atenção Básica. Estratégias para o cuidado da pessoa com doença crônica: </a:t>
            </a:r>
            <a:r>
              <a:rPr lang="pt-BR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diabetes mellitus </a:t>
            </a:r>
            <a:r>
              <a:rPr lang="pt-BR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/ Ministério da Saúde, Secretaria de Atenção à Saúde, Departamento de Atenção Básica. – Brasília: Ministério da Saúde, 2013. 160 p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488" y="785794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Referências </a:t>
            </a:r>
          </a:p>
        </p:txBody>
      </p:sp>
    </p:spTree>
    <p:extLst>
      <p:ext uri="{BB962C8B-B14F-4D97-AF65-F5344CB8AC3E}">
        <p14:creationId xmlns:p14="http://schemas.microsoft.com/office/powerpoint/2010/main" xmlns="" val="20999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46654" y="263691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Obrigada !!</a:t>
            </a:r>
            <a:endParaRPr lang="pt-BR" sz="72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4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1024954"/>
            <a:ext cx="8715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Localização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pt-BR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Na região norte do RS - maior cidade da microrregião do Alto </a:t>
            </a:r>
            <a:r>
              <a:rPr lang="pt-BR" sz="22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Jacuí</a:t>
            </a:r>
            <a:r>
              <a:rPr lang="pt-BR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342900" lvl="0" indent="-342900" algn="just"/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pt-BR" sz="24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Limites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geográficos: </a:t>
            </a:r>
            <a:r>
              <a:rPr lang="pt-BR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Campos Borges, Alto Alegre, Jacuizinho, Soledade, Tapera, Mormaço e Victor </a:t>
            </a:r>
            <a:r>
              <a:rPr lang="pt-BR" sz="22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Greaf</a:t>
            </a:r>
            <a:r>
              <a:rPr lang="pt-BR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distando 275 km de Porto Alegre/RS.</a:t>
            </a:r>
          </a:p>
          <a:p>
            <a:pPr marL="342900" lvl="0" indent="-342900" algn="just"/>
            <a:endParaRPr lang="pt-BR" sz="24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População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Total: </a:t>
            </a:r>
            <a:r>
              <a:rPr lang="pt-BR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15.240 habitantes</a:t>
            </a:r>
            <a:r>
              <a:rPr lang="pt-BR" sz="2200" dirty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endParaRPr lang="pt-BR" sz="2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es-VE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Unidades de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Saúde: </a:t>
            </a:r>
            <a:r>
              <a:rPr lang="pt-BR" sz="24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 </a:t>
            </a:r>
            <a:r>
              <a:rPr lang="pt-BR" sz="2200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2 </a:t>
            </a:r>
            <a:r>
              <a:rPr lang="es-VE" sz="2200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  <a:cs typeface="Arial" charset="0"/>
              </a:rPr>
              <a:t>(</a:t>
            </a:r>
            <a:r>
              <a:rPr lang="es-VE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zona urbana) e 5 (zona rural).</a:t>
            </a:r>
            <a:endParaRPr lang="es-VE" sz="2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Espaço Reservado para Conteúdo 3"/>
          <p:cNvPicPr>
            <a:picLocks/>
          </p:cNvPicPr>
          <p:nvPr/>
        </p:nvPicPr>
        <p:blipFill>
          <a:blip r:embed="rId2"/>
          <a:srcRect l="13048" t="17087" r="14408" b="65151"/>
          <a:stretch>
            <a:fillRect/>
          </a:stretch>
        </p:blipFill>
        <p:spPr bwMode="auto">
          <a:xfrm>
            <a:off x="642910" y="4786346"/>
            <a:ext cx="800105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14282" y="142852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Caracterização do município (Espumoso)</a:t>
            </a:r>
          </a:p>
        </p:txBody>
      </p:sp>
    </p:spTree>
    <p:extLst>
      <p:ext uri="{BB962C8B-B14F-4D97-AF65-F5344CB8AC3E}">
        <p14:creationId xmlns:p14="http://schemas.microsoft.com/office/powerpoint/2010/main" xmlns="" val="248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 descr="C:\Users\Acer\AppData\Local\Microsoft\Windows\Temporary Internet Files\Content.Word\20150706_16285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000372"/>
            <a:ext cx="6556486" cy="37831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14314" y="785794"/>
            <a:ext cx="88582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Localização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lvl="0" algn="just"/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A ESF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Dr. René </a:t>
            </a:r>
            <a:r>
              <a:rPr lang="pt-BR" sz="220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Baccin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</a:rPr>
              <a:t>está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Times New Roman"/>
              </a:rPr>
              <a:t>localizada na periferia da cidade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</a:p>
          <a:p>
            <a:pPr lvl="0" algn="just"/>
            <a:endParaRPr lang="pt-BR" sz="22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População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Total da área de abrangência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0" algn="just"/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4.000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habitantes (2.022 são do sexo feminino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e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1.978 do sexo masculino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lvl="0" algn="just"/>
            <a:endParaRPr lang="pt-BR" sz="22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Distribuição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lvl="0" algn="just"/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8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micro áreas: Cooperativa Velha, São Valentin, Luiz </a:t>
            </a:r>
            <a:r>
              <a:rPr lang="pt-BR" sz="2200" dirty="0" err="1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Parrizotto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, Arroio, Habitar Brasil, Mara Valha, Tarumã e Santa Julia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lang="pt-BR" sz="2200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51721" y="142852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Caracterização da ESF</a:t>
            </a:r>
          </a:p>
        </p:txBody>
      </p:sp>
    </p:spTree>
    <p:extLst>
      <p:ext uri="{BB962C8B-B14F-4D97-AF65-F5344CB8AC3E}">
        <p14:creationId xmlns:p14="http://schemas.microsoft.com/office/powerpoint/2010/main" xmlns="" val="41340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11663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Situação da ação programática antes da intervenção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9672" y="292494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9672" y="184482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76" y="1309293"/>
            <a:ext cx="8858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Cadastro desatualizado da população hipertensa e diabética.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latin typeface="Arial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/>
                <a:ea typeface="Times New Roman"/>
              </a:rPr>
              <a:t>Baixa cobertura do </a:t>
            </a:r>
            <a:r>
              <a:rPr lang="pt-BR" sz="2400" dirty="0">
                <a:latin typeface="Arial"/>
                <a:ea typeface="Times New Roman"/>
              </a:rPr>
              <a:t>programa de atenção ao hipertenso e/ou ao diabético na unidade de saúde</a:t>
            </a:r>
            <a:r>
              <a:rPr lang="pt-BR" sz="2400" dirty="0" smtClean="0">
                <a:latin typeface="Arial"/>
                <a:ea typeface="Times New Roman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atendimentos não eram realizados segundo os protocolos de atenção</a:t>
            </a:r>
            <a:r>
              <a:rPr lang="pt-BR" sz="2400" dirty="0">
                <a:solidFill>
                  <a:prstClr val="black"/>
                </a:solidFill>
                <a:latin typeface="Arial"/>
                <a:ea typeface="Times New Roman"/>
              </a:rPr>
              <a:t> do programa de atenção ao hipertenso e/ou ao </a:t>
            </a:r>
            <a:r>
              <a:rPr lang="pt-BR" sz="2400" dirty="0" smtClean="0">
                <a:solidFill>
                  <a:prstClr val="black"/>
                </a:solidFill>
                <a:latin typeface="Arial"/>
                <a:ea typeface="Times New Roman"/>
              </a:rPr>
              <a:t>diabético, sendo a consulta por demanda espontânea a mais predominante.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"/>
                <a:ea typeface="Times New Roman"/>
              </a:rPr>
              <a:t>Atendimento odontológico escasso.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"/>
                <a:ea typeface="Times New Roman"/>
              </a:rPr>
              <a:t>Não eram realizadas visitas domiciliares programadas pela equipe de saúde da unidade.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5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7422" y="1340768"/>
            <a:ext cx="480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OBJETIVO GERAL</a:t>
            </a:r>
            <a:r>
              <a:rPr lang="pt-BR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2675695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Melhoria da Atenção à Saúde da pessoa com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Hipertensão Arterial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e/ou com Diabetes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Mellitus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 ESF Dr. René </a:t>
            </a:r>
            <a:r>
              <a:rPr lang="pt-BR" sz="2400" b="1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Baccin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Espumoso/RS</a:t>
            </a:r>
            <a:endParaRPr lang="pt-BR" sz="2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1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7422" y="285728"/>
            <a:ext cx="474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Metodologia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029675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ações da intervenção foram desenvolvidas em 4 eixos: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Monitoramento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 Avaliação, Organização e Gestão do Serviço, Engajamento Público e Qualificação da Prática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Clínica.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Utilizou-se 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protocolos de atenção</a:t>
            </a:r>
            <a:r>
              <a:rPr lang="pt-BR" sz="2400" dirty="0">
                <a:solidFill>
                  <a:prstClr val="black"/>
                </a:solidFill>
                <a:latin typeface="Arial"/>
                <a:ea typeface="Times New Roman"/>
              </a:rPr>
              <a:t> do programa de atenção ao hipertenso e/ou ao </a:t>
            </a:r>
            <a:r>
              <a:rPr lang="pt-BR" sz="2400" dirty="0" smtClean="0">
                <a:solidFill>
                  <a:prstClr val="black"/>
                </a:solidFill>
                <a:latin typeface="Arial"/>
                <a:ea typeface="Times New Roman"/>
              </a:rPr>
              <a:t>diabético do Ministério de Saúde, 2013.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Capacitação dos profissionais de saúde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unidade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sobre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 protocolos adotados.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7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476672"/>
            <a:ext cx="849694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Recadastramento da população hipertensa e diabética pertencente á área de abrangência da unidade.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clínico e odontológico segundo o estabelecido nos protocolos.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Realização de visita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domiciliar.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Monitoramento da intervenção.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Atualização do arquivo específico. </a:t>
            </a:r>
          </a:p>
          <a:p>
            <a:pPr algn="just"/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Ficha-espelho.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Planilha de coleta de dados.</a:t>
            </a:r>
          </a:p>
          <a:p>
            <a:pPr algn="just"/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4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76424" y="-2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AÇÕES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91683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Imagem 3" descr="F:\DCIM\100MSDCF\DSC001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292388" cy="308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F:\DCIM\100MSDCF\DSC000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11" y="3573015"/>
            <a:ext cx="4129143" cy="305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Acer\AppData\Local\Microsoft\Windows\Temporary Internet Files\Content.Word\DSC_0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63754" y="785794"/>
            <a:ext cx="4594262" cy="2579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51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802</TotalTime>
  <Words>1382</Words>
  <Application>Microsoft Office PowerPoint</Application>
  <PresentationFormat>Apresentação na tela (4:3)</PresentationFormat>
  <Paragraphs>177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Integração</vt:lpstr>
      <vt:lpstr>Melhoria da Atenção à Saúde da pessoa com Hipertensão Arterial e/ou com Diabetes  Mellitus na ESF Dr. René Baccin, Espumoso/RS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Objetivos Metas e Resultados</vt:lpstr>
      <vt:lpstr>Objetivo1 – Ampliar a cobertura a hipertensos e/ou diabéticos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da pessoa com Hipertensão Arterial e/ou com Diabetes  Mellitus na ESF Dr. René Baccin, Espumoso/RS.</dc:title>
  <dc:creator>Acer</dc:creator>
  <cp:lastModifiedBy>Niviane Genz</cp:lastModifiedBy>
  <cp:revision>83</cp:revision>
  <dcterms:created xsi:type="dcterms:W3CDTF">2015-08-05T00:26:16Z</dcterms:created>
  <dcterms:modified xsi:type="dcterms:W3CDTF">2015-08-10T13:58:14Z</dcterms:modified>
</cp:coreProperties>
</file>