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6"/>
  </p:notesMasterIdLst>
  <p:sldIdLst>
    <p:sldId id="256" r:id="rId2"/>
    <p:sldId id="313" r:id="rId3"/>
    <p:sldId id="257" r:id="rId4"/>
    <p:sldId id="272" r:id="rId5"/>
    <p:sldId id="277" r:id="rId6"/>
    <p:sldId id="273" r:id="rId7"/>
    <p:sldId id="278" r:id="rId8"/>
    <p:sldId id="280" r:id="rId9"/>
    <p:sldId id="279" r:id="rId10"/>
    <p:sldId id="274" r:id="rId11"/>
    <p:sldId id="275" r:id="rId12"/>
    <p:sldId id="309" r:id="rId13"/>
    <p:sldId id="276" r:id="rId14"/>
    <p:sldId id="258" r:id="rId15"/>
    <p:sldId id="285" r:id="rId16"/>
    <p:sldId id="286" r:id="rId17"/>
    <p:sldId id="297" r:id="rId18"/>
    <p:sldId id="283" r:id="rId19"/>
    <p:sldId id="290" r:id="rId20"/>
    <p:sldId id="289" r:id="rId21"/>
    <p:sldId id="291" r:id="rId22"/>
    <p:sldId id="298" r:id="rId23"/>
    <p:sldId id="284" r:id="rId24"/>
    <p:sldId id="294" r:id="rId25"/>
    <p:sldId id="299" r:id="rId26"/>
    <p:sldId id="282" r:id="rId27"/>
    <p:sldId id="295" r:id="rId28"/>
    <p:sldId id="292" r:id="rId29"/>
    <p:sldId id="300" r:id="rId30"/>
    <p:sldId id="281" r:id="rId31"/>
    <p:sldId id="296" r:id="rId32"/>
    <p:sldId id="293" r:id="rId33"/>
    <p:sldId id="301" r:id="rId34"/>
    <p:sldId id="259" r:id="rId35"/>
    <p:sldId id="308" r:id="rId36"/>
    <p:sldId id="261" r:id="rId37"/>
    <p:sldId id="307" r:id="rId38"/>
    <p:sldId id="304" r:id="rId39"/>
    <p:sldId id="310" r:id="rId40"/>
    <p:sldId id="262" r:id="rId41"/>
    <p:sldId id="311" r:id="rId42"/>
    <p:sldId id="312" r:id="rId43"/>
    <p:sldId id="263" r:id="rId44"/>
    <p:sldId id="302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9204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90" autoAdjust="0"/>
  </p:normalViewPr>
  <p:slideViewPr>
    <p:cSldViewPr>
      <p:cViewPr varScale="1">
        <p:scale>
          <a:sx n="65" d="100"/>
          <a:sy n="6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Configura&#231;&#245;es%20locais\Temp\PLANILHA%20FINAL%20RECORRIGID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ten&#231;&#227;o%20B&#225;sica\Desktop\1%20%20Samantha%20-%20C&#243;pia%20de%20planilha%20final-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OS%20PSF%20UFPel\3a%20UNIDADE\planilha%20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luno\Configura&#231;&#245;es%20locais\Temp\C&#243;pia%20de%20planilha%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luno\Configura&#231;&#245;es%20locais\Temp\C&#243;pia%20de%20planilha%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luno\Configura&#231;&#245;es%20locais\Temp\C&#243;pia%20de%20planilha%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luno\Configura&#231;&#245;es%20locais\Temp\C&#243;pia%20de%20planilha%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Configura&#231;&#245;es%20locais\Temp\PLANILHA%20FINAL%20RECORRIGI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luno\Configura&#231;&#245;es%20locais\Temp\Samantha%20-%20C&#243;pia%20de%20planilha%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Desktop\planilha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aluno\Configura&#231;&#245;es%20locais\Temp\C&#243;pia%20de%20planilha%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Desktop\planilha%20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ten&#231;&#227;o%20B&#225;sica\Desktop\1%20%20Samantha%20-%20C&#243;pia%20de%20planilha%20final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0.13348416289592807</c:v>
                </c:pt>
                <c:pt idx="1">
                  <c:v>0.25791855203619879</c:v>
                </c:pt>
                <c:pt idx="2">
                  <c:v>0.36425339366515835</c:v>
                </c:pt>
                <c:pt idx="3">
                  <c:v>0.61764705882353188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59904"/>
        <c:axId val="139714944"/>
      </c:barChart>
      <c:catAx>
        <c:axId val="1396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714944"/>
        <c:crosses val="autoZero"/>
        <c:auto val="1"/>
        <c:lblAlgn val="ctr"/>
        <c:lblOffset val="100"/>
        <c:noMultiLvlLbl val="0"/>
      </c:catAx>
      <c:valAx>
        <c:axId val="139714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659904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0.96153846153846168</c:v>
                </c:pt>
                <c:pt idx="2">
                  <c:v>0.96825396825396826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408128"/>
        <c:axId val="141409664"/>
      </c:barChart>
      <c:catAx>
        <c:axId val="1414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409664"/>
        <c:crosses val="autoZero"/>
        <c:auto val="1"/>
        <c:lblAlgn val="ctr"/>
        <c:lblOffset val="100"/>
        <c:noMultiLvlLbl val="0"/>
      </c:catAx>
      <c:valAx>
        <c:axId val="1414096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408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invertIfNegative val="0"/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0.9696969696969695</c:v>
                </c:pt>
                <c:pt idx="1">
                  <c:v>1.0615384615384615</c:v>
                </c:pt>
                <c:pt idx="2">
                  <c:v>1.0323886639676121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438976"/>
        <c:axId val="141440512"/>
      </c:barChart>
      <c:catAx>
        <c:axId val="14143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41440512"/>
        <c:crosses val="autoZero"/>
        <c:auto val="1"/>
        <c:lblAlgn val="ctr"/>
        <c:lblOffset val="100"/>
        <c:noMultiLvlLbl val="0"/>
      </c:catAx>
      <c:valAx>
        <c:axId val="14144051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4143897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Indicadores!$D$75:$G$75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Indicadores!$D$76:$G$76</c:f>
              <c:numCache>
                <c:formatCode>0.0%</c:formatCode>
                <c:ptCount val="4"/>
                <c:pt idx="0">
                  <c:v>0.9696969696969695</c:v>
                </c:pt>
                <c:pt idx="1">
                  <c:v>0.98461538461538467</c:v>
                </c:pt>
                <c:pt idx="2">
                  <c:v>0.99190283400809764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477760"/>
        <c:axId val="141479296"/>
      </c:barChart>
      <c:catAx>
        <c:axId val="14147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479296"/>
        <c:crosses val="autoZero"/>
        <c:auto val="1"/>
        <c:lblAlgn val="ctr"/>
        <c:lblOffset val="100"/>
        <c:noMultiLvlLbl val="0"/>
      </c:catAx>
      <c:valAx>
        <c:axId val="1414792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4777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Indicadores!$D$80:$G$80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Indicadores!$D$81:$G$81</c:f>
              <c:numCache>
                <c:formatCode>0.0%</c:formatCode>
                <c:ptCount val="4"/>
                <c:pt idx="0">
                  <c:v>1</c:v>
                </c:pt>
                <c:pt idx="1">
                  <c:v>0.96153846153846168</c:v>
                </c:pt>
                <c:pt idx="2">
                  <c:v>0.96825396825396826</c:v>
                </c:pt>
                <c:pt idx="3">
                  <c:v>0.98749999999999949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778944"/>
        <c:axId val="141780480"/>
      </c:barChart>
      <c:catAx>
        <c:axId val="1417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780480"/>
        <c:crosses val="autoZero"/>
        <c:auto val="1"/>
        <c:lblAlgn val="ctr"/>
        <c:lblOffset val="100"/>
        <c:noMultiLvlLbl val="0"/>
      </c:catAx>
      <c:valAx>
        <c:axId val="1417804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778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2.1276595744680847E-2</c:v>
                </c:pt>
                <c:pt idx="1">
                  <c:v>7.8014184397163122E-2</c:v>
                </c:pt>
                <c:pt idx="2">
                  <c:v>0.25531914893617019</c:v>
                </c:pt>
                <c:pt idx="3">
                  <c:v>0.56028368794326056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743424"/>
        <c:axId val="140744960"/>
      </c:barChart>
      <c:catAx>
        <c:axId val="14074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0744960"/>
        <c:crosses val="autoZero"/>
        <c:auto val="1"/>
        <c:lblAlgn val="ctr"/>
        <c:lblOffset val="100"/>
        <c:noMultiLvlLbl val="0"/>
      </c:catAx>
      <c:valAx>
        <c:axId val="1407449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0743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4993354783424404"/>
          <c:y val="3.2407396443866421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0.43750000000000233</c:v>
                </c:pt>
                <c:pt idx="1">
                  <c:v>0.44186046511628208</c:v>
                </c:pt>
                <c:pt idx="2">
                  <c:v>0.36363636363636381</c:v>
                </c:pt>
                <c:pt idx="3">
                  <c:v>0.38356164383561991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753536"/>
        <c:axId val="141324672"/>
      </c:barChart>
      <c:catAx>
        <c:axId val="14075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324672"/>
        <c:crosses val="autoZero"/>
        <c:auto val="1"/>
        <c:lblAlgn val="ctr"/>
        <c:lblOffset val="100"/>
        <c:noMultiLvlLbl val="0"/>
      </c:catAx>
      <c:valAx>
        <c:axId val="1413246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0753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0.81355932203390002</c:v>
                </c:pt>
                <c:pt idx="1">
                  <c:v>0.75438596491228049</c:v>
                </c:pt>
                <c:pt idx="2">
                  <c:v>0.8944099378882</c:v>
                </c:pt>
                <c:pt idx="3">
                  <c:v>0.53479853479853612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45536"/>
        <c:axId val="141347072"/>
      </c:barChart>
      <c:catAx>
        <c:axId val="14134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347072"/>
        <c:crosses val="autoZero"/>
        <c:auto val="1"/>
        <c:lblAlgn val="ctr"/>
        <c:lblOffset val="100"/>
        <c:noMultiLvlLbl val="0"/>
      </c:catAx>
      <c:valAx>
        <c:axId val="1413470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3455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Indicadores!$D$34:$G$34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0.76190476190476186</c:v>
                </c:pt>
                <c:pt idx="1">
                  <c:v>0.6842105263157896</c:v>
                </c:pt>
                <c:pt idx="2">
                  <c:v>0.75000000000000566</c:v>
                </c:pt>
                <c:pt idx="3">
                  <c:v>0.75000000000000566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19488"/>
        <c:axId val="141121024"/>
      </c:barChart>
      <c:catAx>
        <c:axId val="14111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121024"/>
        <c:crosses val="autoZero"/>
        <c:auto val="1"/>
        <c:lblAlgn val="ctr"/>
        <c:lblOffset val="100"/>
        <c:noMultiLvlLbl val="0"/>
      </c:catAx>
      <c:valAx>
        <c:axId val="1411210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119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1.0833333333333333</c:v>
                </c:pt>
                <c:pt idx="1">
                  <c:v>1.12280701754386</c:v>
                </c:pt>
                <c:pt idx="2">
                  <c:v>1.515527950310559</c:v>
                </c:pt>
                <c:pt idx="3">
                  <c:v>0.99633699633699557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62368"/>
        <c:axId val="141163904"/>
      </c:barChart>
      <c:catAx>
        <c:axId val="14116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163904"/>
        <c:crosses val="autoZero"/>
        <c:auto val="1"/>
        <c:lblAlgn val="ctr"/>
        <c:lblOffset val="100"/>
        <c:noMultiLvlLbl val="0"/>
      </c:catAx>
      <c:valAx>
        <c:axId val="141163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162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0.78787878787878785</c:v>
                </c:pt>
                <c:pt idx="1">
                  <c:v>0.89230769230769269</c:v>
                </c:pt>
                <c:pt idx="2">
                  <c:v>0.94331983805668063</c:v>
                </c:pt>
                <c:pt idx="3">
                  <c:v>0.99633699633699557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13696"/>
        <c:axId val="141215232"/>
      </c:barChart>
      <c:catAx>
        <c:axId val="1412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215232"/>
        <c:crosses val="autoZero"/>
        <c:auto val="1"/>
        <c:lblAlgn val="ctr"/>
        <c:lblOffset val="100"/>
        <c:noMultiLvlLbl val="0"/>
      </c:catAx>
      <c:valAx>
        <c:axId val="1412152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213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0.36363636363636381</c:v>
                </c:pt>
                <c:pt idx="1">
                  <c:v>0.65384615384615385</c:v>
                </c:pt>
                <c:pt idx="2">
                  <c:v>0.82539682539682535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32000"/>
        <c:axId val="141233536"/>
      </c:barChart>
      <c:catAx>
        <c:axId val="14123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233536"/>
        <c:crosses val="autoZero"/>
        <c:auto val="1"/>
        <c:lblAlgn val="ctr"/>
        <c:lblOffset val="100"/>
        <c:noMultiLvlLbl val="0"/>
      </c:catAx>
      <c:valAx>
        <c:axId val="1412335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232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  Samantha - Cópia de planilha final-1.xlsx]Indicadores'!$C$76</c:f>
              <c:strCache>
                <c:ptCount val="1"/>
                <c:pt idx="0">
                  <c:v>Proporção de mulheres entre 25 e 64 anos que receberam orientação sobre fatores de risco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'[1  Samantha - Cópia de planilha final-1.xlsx]Indicadores'!$D$75:$G$75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'[1  Samantha - Cópia de planilha final-1.xlsx]Indicadores'!$D$76:$G$76</c:f>
              <c:numCache>
                <c:formatCode>0.0%</c:formatCode>
                <c:ptCount val="4"/>
                <c:pt idx="0">
                  <c:v>0.9696969696969695</c:v>
                </c:pt>
                <c:pt idx="1">
                  <c:v>0.98461538461538467</c:v>
                </c:pt>
                <c:pt idx="2">
                  <c:v>0.99190283400809764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65248"/>
        <c:axId val="141366784"/>
      </c:barChart>
      <c:catAx>
        <c:axId val="14136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366784"/>
        <c:crosses val="autoZero"/>
        <c:auto val="1"/>
        <c:lblAlgn val="ctr"/>
        <c:lblOffset val="100"/>
        <c:noMultiLvlLbl val="0"/>
      </c:catAx>
      <c:valAx>
        <c:axId val="141366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1365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BCB7-0D20-42AE-BDC2-8B3DDB54CE65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7C38E-BD14-4F79-9417-5E32A67897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45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FALAR</a:t>
            </a:r>
            <a:r>
              <a:rPr lang="pt-BR" baseline="0" dirty="0" smtClean="0"/>
              <a:t> SOBRE A REALIDADE DO MUNICIPIO: RENDA, CONDIÇÕES SOCIOECO, LOCALIZAÇÃO, DISTANCIA ATE A CAPITAL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FALAR TODAS</a:t>
            </a:r>
            <a:r>
              <a:rPr lang="pt-BR" baseline="0" dirty="0" smtClean="0"/>
              <a:t> AS ESPECIALIDADES, REALIDADE DO CONSELHO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SUBSTITUIR POR FOTOS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Podia substituir essas frases por imagens dos programas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COMPARAR COM A ESTIMATIVA ANTERIOR AO PROJETO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Ganhos maiores que antes da intervenção –</a:t>
            </a:r>
            <a:r>
              <a:rPr lang="pt-BR" baseline="0" dirty="0" smtClean="0"/>
              <a:t> </a:t>
            </a:r>
            <a:r>
              <a:rPr lang="pt-BR" baseline="0" dirty="0" err="1" smtClean="0"/>
              <a:t>Adesao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anterio</a:t>
            </a:r>
            <a:endParaRPr lang="pt-BR" dirty="0" smtClean="0"/>
          </a:p>
          <a:p>
            <a:r>
              <a:rPr lang="pt-BR" baseline="0" dirty="0" smtClean="0"/>
              <a:t> 36% MESAIS COM O PROJETO – 61.8% MENSAIS</a:t>
            </a:r>
          </a:p>
          <a:p>
            <a:r>
              <a:rPr lang="pt-BR" baseline="0" dirty="0" smtClean="0"/>
              <a:t>Aumentamos em 15% o numero de vagas </a:t>
            </a:r>
            <a:r>
              <a:rPr lang="pt-BR" baseline="0" dirty="0" err="1" smtClean="0"/>
              <a:t>cp</a:t>
            </a: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2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APROXIMADAMENTE 55% MAIS DA METADA, ESTAO COM O RESULTADO ALTERADO SENDO QUE 60%  ESTAO EM DIA, OU SEJA DAS 60 55 ESTAO ALTERADOS.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Ampliaçãq</a:t>
            </a:r>
            <a:r>
              <a:rPr lang="pt-BR" dirty="0" smtClean="0"/>
              <a:t> vinculo da equipe entre ela e c</a:t>
            </a:r>
            <a:r>
              <a:rPr lang="pt-BR" baseline="0" dirty="0" smtClean="0"/>
              <a:t> a comunidade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>
                <a:latin typeface="Agency FB" pitchFamily="34" charset="0"/>
              </a:rPr>
              <a:t>Superadas as expectativas</a:t>
            </a:r>
            <a:r>
              <a:rPr lang="pt-BR" sz="1200" baseline="0" dirty="0" smtClean="0">
                <a:latin typeface="Agency FB" pitchFamily="34" charset="0"/>
              </a:rPr>
              <a:t> – assiduidade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 smtClean="0">
                <a:latin typeface="Agency FB" pitchFamily="34" charset="0"/>
              </a:rPr>
              <a:t>                                         responsabilidade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 smtClean="0">
                <a:latin typeface="Agency FB" pitchFamily="34" charset="0"/>
              </a:rPr>
              <a:t>                                         </a:t>
            </a:r>
            <a:r>
              <a:rPr lang="pt-BR" sz="1200" baseline="0" dirty="0" err="1" smtClean="0">
                <a:latin typeface="Agency FB" pitchFamily="34" charset="0"/>
              </a:rPr>
              <a:t>didatica</a:t>
            </a:r>
            <a:r>
              <a:rPr lang="pt-BR" sz="1200" baseline="0" dirty="0" smtClean="0">
                <a:latin typeface="Agency FB" pitchFamily="34" charset="0"/>
              </a:rPr>
              <a:t> e metodologia excelente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 smtClean="0">
                <a:latin typeface="Agency FB" pitchFamily="34" charset="0"/>
              </a:rPr>
              <a:t>                                         dificuldade</a:t>
            </a:r>
            <a:endParaRPr lang="pt-BR" sz="1200" dirty="0" smtClean="0">
              <a:latin typeface="Agency FB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7C38E-BD14-4F79-9417-5E32A67897E2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B9D999-75C4-407A-A455-0A3DE1448F01}" type="datetimeFigureOut">
              <a:rPr lang="pt-BR" smtClean="0"/>
              <a:pPr/>
              <a:t>18/8/2014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FADFED-0C4F-4785-94E9-7E189913E6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57554" y="1142984"/>
            <a:ext cx="4614712" cy="11012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0232" y="785794"/>
            <a:ext cx="6900664" cy="55388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Projeto de Intervenção apresentado ao Curso de Especialização em Saúde da Família – Modalidade a Distância – UFPEL/UNASUS.</a:t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2800" dirty="0" smtClean="0"/>
              <a:t>Autora:Samantha Paulista de Carvalho</a:t>
            </a:r>
            <a:br>
              <a:rPr lang="pt-BR" sz="2800" dirty="0" smtClean="0"/>
            </a:br>
            <a:r>
              <a:rPr lang="pt-BR" sz="2800" dirty="0" smtClean="0"/>
              <a:t>Orientador: Claudio Oliveira Souto</a:t>
            </a:r>
            <a:endParaRPr lang="pt-B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857256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No Passado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Situação da Ação anterior a Intervenção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Ausência dia de Saúde da Mulher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Ausência de periodicidade na realização dos exames rastreadores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Baixa adesão ao programa de prevenção aos Ca de Colo de Útero e Mama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Déficit nos registros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Marcação </a:t>
            </a:r>
            <a:r>
              <a:rPr lang="pt-BR" sz="2000" b="1" dirty="0" err="1" smtClean="0">
                <a:solidFill>
                  <a:srgbClr val="002060"/>
                </a:solidFill>
              </a:rPr>
              <a:t>Citopatológico</a:t>
            </a:r>
            <a:r>
              <a:rPr lang="pt-BR" sz="2000" b="1" dirty="0" smtClean="0">
                <a:solidFill>
                  <a:srgbClr val="002060"/>
                </a:solidFill>
              </a:rPr>
              <a:t> (CP) por ordem chegada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Ausência de avaliação das ações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endParaRPr lang="pt-BR" sz="2000" b="1" dirty="0" smtClean="0">
              <a:solidFill>
                <a:srgbClr val="002060"/>
              </a:solidFill>
            </a:endParaRPr>
          </a:p>
          <a:p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 geral</a:t>
            </a:r>
            <a:endParaRPr lang="pt-BR" sz="5400" b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3200" b="1" dirty="0" smtClean="0">
                <a:solidFill>
                  <a:srgbClr val="002060"/>
                </a:solidFill>
              </a:rPr>
              <a:t>Ampliar a detecção dos cânceres de colo do útero e  mama na área de abrangência da USF </a:t>
            </a:r>
            <a:r>
              <a:rPr lang="pt-BR" sz="3200" b="1" dirty="0" err="1" smtClean="0">
                <a:solidFill>
                  <a:srgbClr val="002060"/>
                </a:solidFill>
              </a:rPr>
              <a:t>Jardilina</a:t>
            </a:r>
            <a:r>
              <a:rPr lang="pt-BR" sz="3200" b="1" dirty="0" smtClean="0">
                <a:solidFill>
                  <a:srgbClr val="002060"/>
                </a:solidFill>
              </a:rPr>
              <a:t> Gomes.</a:t>
            </a:r>
            <a:endParaRPr lang="pt-BR" sz="3200" dirty="0" smtClean="0">
              <a:solidFill>
                <a:srgbClr val="00206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73262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 Projeto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3900" b="1" dirty="0" smtClean="0">
                <a:solidFill>
                  <a:srgbClr val="002060"/>
                </a:solidFill>
                <a:latin typeface="Agency FB" pitchFamily="34" charset="0"/>
              </a:rPr>
              <a:t>   Público –Alvo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Mulheres de 25 a 64 anos – 442 (26% da </a:t>
            </a:r>
            <a:r>
              <a:rPr lang="pt-BR" sz="2600" b="1" dirty="0" err="1" smtClean="0">
                <a:solidFill>
                  <a:srgbClr val="002060"/>
                </a:solidFill>
              </a:rPr>
              <a:t>pop.geral</a:t>
            </a:r>
            <a:r>
              <a:rPr lang="pt-BR" sz="26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pt-BR" sz="2600" b="1" dirty="0" smtClean="0">
                <a:solidFill>
                  <a:srgbClr val="002060"/>
                </a:solidFill>
              </a:rPr>
              <a:t>Mulheres de 50 a 59 anos – 141 (8,3% da </a:t>
            </a:r>
            <a:r>
              <a:rPr lang="pt-BR" sz="2600" b="1" dirty="0" err="1" smtClean="0">
                <a:solidFill>
                  <a:srgbClr val="002060"/>
                </a:solidFill>
              </a:rPr>
              <a:t>pop.geral</a:t>
            </a:r>
            <a:r>
              <a:rPr lang="pt-BR" sz="26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Participaram : 25 a 64 anos - 273 mulheres (61,8%)</a:t>
            </a:r>
          </a:p>
          <a:p>
            <a:pPr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                                50 a 59 anos – 80 mulheres (56,7%)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Unidade de estudo – USF </a:t>
            </a:r>
            <a:r>
              <a:rPr lang="pt-BR" sz="2600" b="1" dirty="0" err="1" smtClean="0">
                <a:solidFill>
                  <a:srgbClr val="002060"/>
                </a:solidFill>
              </a:rPr>
              <a:t>Jardilina</a:t>
            </a:r>
            <a:r>
              <a:rPr lang="pt-BR" sz="2600" b="1" dirty="0" smtClean="0">
                <a:solidFill>
                  <a:srgbClr val="002060"/>
                </a:solidFill>
              </a:rPr>
              <a:t> Gomes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Colaboradores – Equipe  de saúde, coordenadores e gestão</a:t>
            </a:r>
            <a:endParaRPr lang="pt-BR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Metodologia</a:t>
            </a:r>
            <a:endParaRPr lang="pt-BR" sz="5400" b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Planejamento Estratégico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Manual Técnico de Diretrizes Brasileiras para o Rastreamento do Câncer do Colo do Útero – INCA,2013. 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Recrutamento do público alvo (mulheres de 25 a 64 anos e 50 a 69 anos para os exames CP e mamografia)</a:t>
            </a:r>
          </a:p>
          <a:p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 Organização da agenda da UBS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Ficha Espelho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Planilha Coleta de dados</a:t>
            </a:r>
          </a:p>
          <a:p>
            <a:r>
              <a:rPr lang="pt-BR" sz="2000" b="1" dirty="0" smtClean="0">
                <a:solidFill>
                  <a:srgbClr val="002060"/>
                </a:solidFill>
              </a:rPr>
              <a:t>Livro de registro – avaliação trimestral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r>
              <a:rPr lang="pt-BR" sz="2000" b="1" dirty="0" smtClean="0">
                <a:solidFill>
                  <a:srgbClr val="002060"/>
                </a:solidFill>
              </a:rPr>
              <a:t>Mobilização Social</a:t>
            </a:r>
          </a:p>
          <a:p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4400" b="0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pt-BR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Objetivos</a:t>
            </a:r>
            <a:endParaRPr lang="pt-BR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000" b="1" dirty="0" smtClean="0"/>
          </a:p>
          <a:p>
            <a:pPr>
              <a:buNone/>
            </a:pPr>
            <a:r>
              <a:rPr lang="pt-BR" sz="2000" b="1" dirty="0" smtClean="0"/>
              <a:t>Objetivo 01</a:t>
            </a:r>
            <a:r>
              <a:rPr lang="pt-BR" sz="2000" dirty="0" smtClean="0"/>
              <a:t>: </a:t>
            </a:r>
            <a:r>
              <a:rPr lang="pt-BR" sz="2000" b="1" dirty="0" smtClean="0">
                <a:solidFill>
                  <a:srgbClr val="002060"/>
                </a:solidFill>
              </a:rPr>
              <a:t>Ampliar a cobertura de detecção precoce do câncer de colo de útero e de mama</a:t>
            </a:r>
            <a:r>
              <a:rPr lang="pt-BR" sz="2000" b="1" dirty="0" smtClean="0"/>
              <a:t>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 1</a:t>
            </a:r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pt-BR" sz="2000" dirty="0" smtClean="0">
                <a:solidFill>
                  <a:srgbClr val="002060"/>
                </a:solidFill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</a:rPr>
              <a:t>Ampliar a cobertura de detecção precoce do câncer de colo uterino das mulheres na faixa etária entre 25 a 64 anos para 90%.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 2</a:t>
            </a:r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pt-BR" sz="2000" dirty="0" smtClean="0"/>
              <a:t> </a:t>
            </a:r>
            <a:r>
              <a:rPr lang="pt-BR" sz="2000" b="1" dirty="0" smtClean="0">
                <a:solidFill>
                  <a:srgbClr val="002060"/>
                </a:solidFill>
              </a:rPr>
              <a:t>Ampliar a cobertura de detecção precoce do câncer de mama das mulheres na faixa etária entre 50 e 69 anos de idade para 90%.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dirty="0">
              <a:solidFill>
                <a:srgbClr val="0000FF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b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</a:b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/>
            </a:r>
            <a:b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</a:br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Resultados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3398547"/>
              </p:ext>
            </p:extLst>
          </p:nvPr>
        </p:nvGraphicFramePr>
        <p:xfrm>
          <a:off x="428596" y="1928802"/>
          <a:ext cx="8377270" cy="41164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5454"/>
                <a:gridCol w="1675454"/>
                <a:gridCol w="1675454"/>
                <a:gridCol w="1675454"/>
                <a:gridCol w="1675454"/>
              </a:tblGrid>
              <a:tr h="137213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OBJETIVO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INDICADOR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</a:t>
                      </a:r>
                      <a:r>
                        <a:rPr lang="pt-BR" baseline="0" dirty="0" smtClean="0"/>
                        <a:t> POSITIVOS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NEGATIVOS</a:t>
                      </a:r>
                      <a:endParaRPr lang="pt-BR" dirty="0"/>
                    </a:p>
                  </a:txBody>
                  <a:tcPr/>
                </a:tc>
              </a:tr>
              <a:tr h="137213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01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01 – 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  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61.8%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  </a:t>
                      </a:r>
                      <a:r>
                        <a:rPr lang="pt-BR" dirty="0" smtClean="0"/>
                        <a:t>26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%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CP -  mensais</a:t>
                      </a: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adesão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Divulgação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Pouco tempo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2134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02 – 90%</a:t>
                      </a:r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56.7%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adesão &gt;     50% 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das </a:t>
                      </a:r>
                      <a:r>
                        <a:rPr lang="pt-BR" baseline="0" dirty="0" err="1" smtClean="0">
                          <a:solidFill>
                            <a:srgbClr val="002060"/>
                          </a:solidFill>
                        </a:rPr>
                        <a:t>usuarias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Divulgação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Pouco tempo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eta para cima 8"/>
          <p:cNvSpPr/>
          <p:nvPr/>
        </p:nvSpPr>
        <p:spPr>
          <a:xfrm>
            <a:off x="5643570" y="3500438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cima 9"/>
          <p:cNvSpPr/>
          <p:nvPr/>
        </p:nvSpPr>
        <p:spPr>
          <a:xfrm>
            <a:off x="5643570" y="4143380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5572132" y="4724408"/>
            <a:ext cx="71438" cy="288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Objetivos</a:t>
            </a:r>
            <a:endParaRPr lang="pt-BR" sz="5400" b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000" b="1" dirty="0" smtClean="0"/>
          </a:p>
          <a:p>
            <a:pPr>
              <a:buNone/>
            </a:pPr>
            <a:r>
              <a:rPr lang="pt-BR" sz="2000" b="1" dirty="0" smtClean="0"/>
              <a:t>Objetivo 02 </a:t>
            </a:r>
            <a:r>
              <a:rPr lang="pt-BR" sz="2000" dirty="0" smtClean="0"/>
              <a:t>- </a:t>
            </a:r>
            <a:r>
              <a:rPr lang="pt-BR" sz="2000" b="1" dirty="0" smtClean="0">
                <a:solidFill>
                  <a:srgbClr val="002060"/>
                </a:solidFill>
              </a:rPr>
              <a:t>Melhorar a adesão das mulheres à realização de exame CP de colo uterino e mamografia.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pt-BR" sz="2000" b="1" dirty="0" smtClean="0">
                <a:solidFill>
                  <a:srgbClr val="002060"/>
                </a:solidFill>
              </a:rPr>
              <a:t>Buscar 100% das mulheres que tiveram exame alterado e que não retornaram a unidade de saúde</a:t>
            </a:r>
            <a:r>
              <a:rPr lang="pt-BR" sz="2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 2 </a:t>
            </a:r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pt-BR" sz="2000" dirty="0" smtClean="0"/>
              <a:t> </a:t>
            </a:r>
            <a:r>
              <a:rPr lang="pt-BR" sz="2000" b="1" dirty="0" smtClean="0">
                <a:solidFill>
                  <a:srgbClr val="002060"/>
                </a:solidFill>
              </a:rPr>
              <a:t>Buscar 100% das mulheres que tiveram exame de mamografia alterado e não retornaram a unidade de saúde.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                     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   </a:t>
            </a:r>
          </a:p>
          <a:p>
            <a:pPr>
              <a:buNone/>
            </a:pPr>
            <a:endParaRPr lang="pt-BR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gency FB" pitchFamily="34" charset="0"/>
            </a:endParaRPr>
          </a:p>
          <a:p>
            <a:pPr>
              <a:buNone/>
            </a:pPr>
            <a:r>
              <a:rPr lang="pt-B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 Prevenção dos Cânceres de Colo de Útero e Mama na Unidade Básica de Saúde </a:t>
            </a:r>
            <a:r>
              <a:rPr lang="pt-BR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Jardilina</a:t>
            </a:r>
            <a:r>
              <a:rPr lang="pt-B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 Gomes – São José da Vitória – </a:t>
            </a:r>
            <a:r>
              <a:rPr lang="pt-BR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Ba</a:t>
            </a:r>
            <a:r>
              <a:rPr lang="pt-B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. </a:t>
            </a:r>
            <a:br>
              <a:rPr lang="pt-B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</a:br>
            <a:endParaRPr lang="pt-BR" sz="4800" dirty="0">
              <a:solidFill>
                <a:srgbClr val="00206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dirty="0">
              <a:solidFill>
                <a:srgbClr val="0000FF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dirty="0">
              <a:solidFill>
                <a:srgbClr val="0000FF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Resultados </a:t>
            </a:r>
            <a:endParaRPr lang="pt-BR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pt-BR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85720" y="1785926"/>
          <a:ext cx="8429684" cy="4143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1965"/>
                <a:gridCol w="1421307"/>
                <a:gridCol w="2022626"/>
                <a:gridCol w="1549274"/>
                <a:gridCol w="1714512"/>
              </a:tblGrid>
              <a:tr h="1626601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OBJETIVO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  META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INDICADOR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NEGATIVOS</a:t>
                      </a:r>
                      <a:endParaRPr lang="pt-BR" dirty="0"/>
                    </a:p>
                  </a:txBody>
                  <a:tcPr/>
                </a:tc>
              </a:tr>
              <a:tr h="1258401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   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02 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   </a:t>
                      </a:r>
                    </a:p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    01  </a:t>
                      </a:r>
                    </a:p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</a:p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 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Adesão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Tratamento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Danos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Ausência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co- responsabilidade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58401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02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  </a:t>
                      </a:r>
                    </a:p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  02</a:t>
                      </a:r>
                    </a:p>
                    <a:p>
                      <a:endParaRPr lang="pt-BR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  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Promoção a saúde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err="1" smtClean="0">
                          <a:solidFill>
                            <a:srgbClr val="002060"/>
                          </a:solidFill>
                        </a:rPr>
                        <a:t>Prevençao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Entregues pela regulação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cima 5"/>
          <p:cNvSpPr/>
          <p:nvPr/>
        </p:nvSpPr>
        <p:spPr>
          <a:xfrm>
            <a:off x="5643570" y="3500438"/>
            <a:ext cx="142876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5643570" y="4071942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Objetivos</a:t>
            </a:r>
            <a:endParaRPr lang="pt-BR" sz="5400" b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7239000" cy="51057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                 </a:t>
            </a:r>
          </a:p>
          <a:p>
            <a:pPr>
              <a:buNone/>
            </a:pPr>
            <a:r>
              <a:rPr lang="pt-BR" sz="2000" b="1" dirty="0" smtClean="0"/>
              <a:t>          Objetivo 03:</a:t>
            </a:r>
            <a:r>
              <a:rPr lang="pt-BR" sz="2000" dirty="0" smtClean="0"/>
              <a:t> </a:t>
            </a:r>
            <a:r>
              <a:rPr lang="pt-BR" sz="2000" b="1" dirty="0" smtClean="0">
                <a:solidFill>
                  <a:srgbClr val="002060"/>
                </a:solidFill>
              </a:rPr>
              <a:t>Melhorar a qualidade do atendimento das mulheres que realizam detecção precoce de câncer de colo de útero na unidade de saúde. </a:t>
            </a:r>
          </a:p>
          <a:p>
            <a:pPr>
              <a:buNone/>
            </a:pPr>
            <a:r>
              <a:rPr lang="pt-BR" sz="2000" b="1" dirty="0" smtClean="0"/>
              <a:t>    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 1.</a:t>
            </a:r>
            <a:r>
              <a:rPr lang="pt-BR" sz="2000" dirty="0" smtClean="0"/>
              <a:t> </a:t>
            </a:r>
            <a:r>
              <a:rPr lang="pt-BR" sz="2000" b="1" dirty="0" smtClean="0">
                <a:solidFill>
                  <a:srgbClr val="002060"/>
                </a:solidFill>
              </a:rPr>
              <a:t>Obter 95% de coleta de amostras satisfatórias do exame CP de colo uterino.  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</a:t>
            </a:r>
          </a:p>
          <a:p>
            <a:pPr>
              <a:buNone/>
            </a:pPr>
            <a:r>
              <a:rPr lang="pt-BR" sz="2000" dirty="0" smtClean="0"/>
              <a:t>             </a:t>
            </a:r>
          </a:p>
          <a:p>
            <a:pPr>
              <a:buNone/>
            </a:pPr>
            <a:r>
              <a:rPr lang="pt-BR" sz="2000" dirty="0" smtClean="0"/>
              <a:t>                    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RESULTADOS</a:t>
            </a:r>
            <a:endParaRPr lang="pt-BR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143116"/>
          <a:ext cx="8715435" cy="28575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3087"/>
                <a:gridCol w="1743087"/>
                <a:gridCol w="1743087"/>
                <a:gridCol w="1743087"/>
                <a:gridCol w="1743087"/>
              </a:tblGrid>
              <a:tr h="952507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OBJETIVO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</a:p>
                    <a:p>
                      <a:r>
                        <a:rPr lang="pt-BR" dirty="0" smtClean="0"/>
                        <a:t>     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INDICADOR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NEGATIVOS</a:t>
                      </a:r>
                      <a:endParaRPr lang="pt-BR" dirty="0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 03 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   95%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100%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Aplicabilidade adequada do procedimento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NENHUM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Objetivos</a:t>
            </a:r>
            <a:endParaRPr lang="pt-BR" sz="6000" b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000" b="1" dirty="0" smtClean="0"/>
          </a:p>
          <a:p>
            <a:pPr>
              <a:buNone/>
            </a:pPr>
            <a:r>
              <a:rPr lang="pt-BR" sz="2000" b="1" dirty="0" smtClean="0"/>
              <a:t>                Objetivo 04 </a:t>
            </a:r>
            <a:r>
              <a:rPr lang="pt-BR" sz="2000" dirty="0" smtClean="0"/>
              <a:t>- </a:t>
            </a:r>
            <a:r>
              <a:rPr lang="pt-BR" sz="2000" b="1" dirty="0" smtClean="0">
                <a:solidFill>
                  <a:srgbClr val="002060"/>
                </a:solidFill>
              </a:rPr>
              <a:t>Melhorar registros das informações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    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</a:t>
            </a:r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pt-BR" sz="2000" b="1" dirty="0" smtClean="0">
                <a:solidFill>
                  <a:srgbClr val="002060"/>
                </a:solidFill>
              </a:rPr>
              <a:t>Manter registro da coleta de exame CP de colo uterino e mamografia em registro específico em 100% das mulheres cadastradas nos programas da unidade de saúde.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RESULTADOS</a:t>
            </a:r>
            <a:endParaRPr lang="pt-BR" sz="4800" b="1" dirty="0">
              <a:solidFill>
                <a:srgbClr val="0000FF"/>
              </a:solidFill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04240" cy="3252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1240496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OBJETIVO</a:t>
                      </a:r>
                    </a:p>
                    <a:p>
                      <a:r>
                        <a:rPr lang="pt-BR" baseline="0" dirty="0" smtClean="0"/>
                        <a:t>    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INDICADOR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NEGATIVOS</a:t>
                      </a:r>
                      <a:endParaRPr lang="pt-BR" dirty="0"/>
                    </a:p>
                  </a:txBody>
                  <a:tcPr/>
                </a:tc>
              </a:tr>
              <a:tr h="1617024"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       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04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Banco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de dados individual e coletivo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Subsidio para avaliações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NENHUM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Introdução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t-BR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parajita" pitchFamily="34" charset="0"/>
              </a:rPr>
              <a:t>CONQUISTAS –</a:t>
            </a:r>
          </a:p>
          <a:p>
            <a:pPr algn="just">
              <a:buNone/>
            </a:pPr>
            <a:endParaRPr lang="pt-BR" sz="2000" b="1" dirty="0" smtClean="0">
              <a:solidFill>
                <a:srgbClr val="002060"/>
              </a:solidFill>
              <a:cs typeface="Aparajita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Aumento da adesão ao programa prevenção aos cânceres colo de útero e mama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Engajamento da equipe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Melhoria na qualidade dos registros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Mobilização e participação da comunidade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Mobilização da Gestão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Mudança processo de trabalho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  <a:cs typeface="Aparajita" pitchFamily="34" charset="0"/>
              </a:rPr>
              <a:t>Promoção, prevenção e assistência a saúde da mulher</a:t>
            </a:r>
          </a:p>
          <a:p>
            <a:pPr algn="just"/>
            <a:endParaRPr lang="pt-BR" sz="2000" b="1" dirty="0" smtClean="0">
              <a:solidFill>
                <a:srgbClr val="002060"/>
              </a:solidFill>
              <a:cs typeface="Aparajita" pitchFamily="34" charset="0"/>
            </a:endParaRPr>
          </a:p>
          <a:p>
            <a:pPr algn="just"/>
            <a:endParaRPr lang="pt-BR" sz="2000" b="1" dirty="0">
              <a:solidFill>
                <a:srgbClr val="002060"/>
              </a:solidFill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Objetivos</a:t>
            </a:r>
            <a:endParaRPr lang="pt-BR" sz="6000" b="1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          </a:t>
            </a:r>
          </a:p>
          <a:p>
            <a:pPr>
              <a:buNone/>
            </a:pPr>
            <a:r>
              <a:rPr lang="pt-BR" sz="2000" b="1" dirty="0" smtClean="0"/>
              <a:t>            Objetivo 05 - </a:t>
            </a:r>
            <a:r>
              <a:rPr lang="pt-BR" sz="2000" b="1" dirty="0" smtClean="0">
                <a:solidFill>
                  <a:srgbClr val="002060"/>
                </a:solidFill>
              </a:rPr>
              <a:t>Mapear as mulheres de risco para câncer de colo de útero e de mama.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   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Meta.</a:t>
            </a:r>
            <a:r>
              <a:rPr lang="pt-BR" sz="2000" b="1" dirty="0" smtClean="0"/>
              <a:t> </a:t>
            </a:r>
            <a:r>
              <a:rPr lang="pt-BR" sz="2000" b="1" dirty="0" smtClean="0">
                <a:solidFill>
                  <a:srgbClr val="002060"/>
                </a:solidFill>
              </a:rPr>
              <a:t>Realizar avaliação de risco (ou pesquisar sinais de alerta para identificação de câncer de colo de útero e de mama) em 100% público-alvo.</a:t>
            </a: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pt-BR" sz="2000" b="1" dirty="0" smtClean="0"/>
              <a:t>                                    </a:t>
            </a:r>
          </a:p>
          <a:p>
            <a:pPr>
              <a:buNone/>
            </a:pPr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Resultados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85720" y="1313689"/>
          <a:ext cx="8286810" cy="52388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7362"/>
                <a:gridCol w="1657362"/>
                <a:gridCol w="1657362"/>
                <a:gridCol w="1657362"/>
                <a:gridCol w="1657362"/>
              </a:tblGrid>
              <a:tr h="1032620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INDICADOR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PONTOS 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PONTOS NEGATIVOS</a:t>
                      </a:r>
                      <a:endParaRPr lang="pt-BR" dirty="0"/>
                    </a:p>
                  </a:txBody>
                  <a:tcPr/>
                </a:tc>
              </a:tr>
              <a:tr h="4083087">
                <a:tc>
                  <a:txBody>
                    <a:bodyPr/>
                    <a:lstStyle/>
                    <a:p>
                      <a:endParaRPr lang="pt-BR" b="0" dirty="0" smtClean="0"/>
                    </a:p>
                    <a:p>
                      <a:r>
                        <a:rPr lang="pt-BR" b="0" dirty="0" smtClean="0"/>
                        <a:t>  </a:t>
                      </a:r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05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  </a:t>
                      </a:r>
                    </a:p>
                    <a:p>
                      <a:r>
                        <a:rPr lang="pt-BR" b="0" dirty="0" smtClean="0"/>
                        <a:t>     </a:t>
                      </a:r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 smtClean="0"/>
                    </a:p>
                    <a:p>
                      <a:r>
                        <a:rPr lang="pt-BR" b="0" baseline="0" dirty="0" smtClean="0"/>
                        <a:t>        </a:t>
                      </a:r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 Educação em saúde</a:t>
                      </a: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 – auto conhecimento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 Detecção precoce de casos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Redução de custos e danos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Promoção de saúde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Prevenção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BR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BR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BR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 confiança</a:t>
                      </a: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 na co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pt-BR" b="0" baseline="0" dirty="0" smtClean="0">
                          <a:solidFill>
                            <a:srgbClr val="002060"/>
                          </a:solidFill>
                        </a:rPr>
                        <a:t>responsabilidade cada individuo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Objetivos</a:t>
            </a:r>
            <a:endParaRPr lang="pt-BR" sz="6000" b="1" dirty="0">
              <a:solidFill>
                <a:srgbClr val="0000FF"/>
              </a:solidFill>
              <a:latin typeface="Bell MT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             </a:t>
            </a:r>
          </a:p>
          <a:p>
            <a:pPr>
              <a:buNone/>
            </a:pPr>
            <a:r>
              <a:rPr lang="pt-BR" sz="2000" b="1" dirty="0" smtClean="0"/>
              <a:t>             Objetivo 06 </a:t>
            </a:r>
            <a:r>
              <a:rPr lang="pt-BR" sz="2000" dirty="0" smtClean="0"/>
              <a:t>- </a:t>
            </a:r>
            <a:r>
              <a:rPr lang="pt-BR" sz="2000" b="1" dirty="0" smtClean="0">
                <a:solidFill>
                  <a:srgbClr val="002060"/>
                </a:solidFill>
              </a:rPr>
              <a:t>Promover a saúde das mulheres que realizam detecção precoce de câncer de colo de útero e de mama na unidade de saúde.</a:t>
            </a: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</a:t>
            </a: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</a:rPr>
              <a:t>Meta.</a:t>
            </a:r>
            <a:r>
              <a:rPr lang="pt-BR" sz="2000" b="1" dirty="0" smtClean="0">
                <a:solidFill>
                  <a:srgbClr val="002060"/>
                </a:solidFill>
              </a:rPr>
              <a:t> Orientar 100% das mulheres cadastradas sobre doenças sexualmente transmissíveis (DST) e fatores de risco para câncer de colo de útero e de mama.    </a:t>
            </a: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pt-BR" sz="2000" dirty="0" smtClean="0"/>
              <a:t>                        </a:t>
            </a:r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Indicador</a:t>
            </a:r>
            <a:endParaRPr lang="pt-BR" sz="5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Resultados</a:t>
            </a:r>
            <a:endParaRPr lang="pt-BR" sz="5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42844" y="1643050"/>
          <a:ext cx="8504240" cy="51946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1811351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OBJETIVO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INDICADOR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POSITIVOS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PONTOS NEGATIVOS</a:t>
                      </a:r>
                      <a:endParaRPr lang="pt-BR" dirty="0"/>
                    </a:p>
                  </a:txBody>
                  <a:tcPr/>
                </a:tc>
              </a:tr>
              <a:tr h="1189045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06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 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       100%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Educação em saúde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– auto conhecimento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Detecção precoce de casos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Redução de custos e danos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Promoção de saúde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Prevenção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pt-BR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NENHUM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73262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Discussão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800" dirty="0" smtClean="0">
                <a:solidFill>
                  <a:srgbClr val="002060"/>
                </a:solidFill>
              </a:rPr>
              <a:t> </a:t>
            </a:r>
            <a:r>
              <a:rPr lang="pt-BR" sz="3500" b="1" dirty="0" smtClean="0">
                <a:solidFill>
                  <a:srgbClr val="002060"/>
                </a:solidFill>
              </a:rPr>
              <a:t>COMUNIDADE</a:t>
            </a:r>
          </a:p>
          <a:p>
            <a:pPr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Ampliação da cobertura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Dia de Saúde da Mulher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Acolhimento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Identificação fatores de risco </a:t>
            </a:r>
          </a:p>
          <a:p>
            <a:pPr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Informação – Educação em Saúde</a:t>
            </a:r>
          </a:p>
          <a:p>
            <a:pPr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O Município</a:t>
            </a:r>
            <a:endParaRPr lang="pt-BR" sz="5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São José da Vitória – </a:t>
            </a:r>
            <a:r>
              <a:rPr lang="pt-BR" b="1" dirty="0" err="1" smtClean="0">
                <a:solidFill>
                  <a:srgbClr val="002060"/>
                </a:solidFill>
              </a:rPr>
              <a:t>Ba</a:t>
            </a:r>
            <a:r>
              <a:rPr lang="pt-BR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6.500 hab.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Gestão Plena da Atenção Básica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02 </a:t>
            </a:r>
            <a:r>
              <a:rPr lang="pt-BR" b="1" dirty="0" err="1" smtClean="0">
                <a:solidFill>
                  <a:srgbClr val="002060"/>
                </a:solidFill>
              </a:rPr>
              <a:t>UBSs</a:t>
            </a:r>
            <a:r>
              <a:rPr lang="pt-BR" b="1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rgbClr val="002060"/>
                </a:solidFill>
              </a:rPr>
              <a:t>                 Unidade Mista ( UBS+ESF)</a:t>
            </a:r>
          </a:p>
          <a:p>
            <a:pPr>
              <a:buNone/>
            </a:pPr>
            <a:r>
              <a:rPr lang="pt-BR" b="1" dirty="0" smtClean="0">
                <a:solidFill>
                  <a:srgbClr val="002060"/>
                </a:solidFill>
              </a:rPr>
              <a:t>                             ESF</a:t>
            </a:r>
          </a:p>
        </p:txBody>
      </p:sp>
      <p:sp>
        <p:nvSpPr>
          <p:cNvPr id="4" name="Seta em curva para a direita 3"/>
          <p:cNvSpPr/>
          <p:nvPr/>
        </p:nvSpPr>
        <p:spPr>
          <a:xfrm>
            <a:off x="857224" y="4500570"/>
            <a:ext cx="731520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 em curva para a esquerda 5"/>
          <p:cNvSpPr/>
          <p:nvPr/>
        </p:nvSpPr>
        <p:spPr>
          <a:xfrm>
            <a:off x="5429256" y="435769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Discussão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600" b="1" dirty="0" smtClean="0">
                <a:solidFill>
                  <a:srgbClr val="002060"/>
                </a:solidFill>
              </a:rPr>
              <a:t> </a:t>
            </a:r>
            <a:r>
              <a:rPr lang="pt-BR" sz="3200" b="1" dirty="0" smtClean="0">
                <a:solidFill>
                  <a:srgbClr val="002060"/>
                </a:solidFill>
              </a:rPr>
              <a:t>EQUIPE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Ampliação da Cobertura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Aumento procura do </a:t>
            </a:r>
            <a:r>
              <a:rPr lang="pt-BR" sz="2200" b="1" dirty="0" err="1" smtClean="0">
                <a:solidFill>
                  <a:srgbClr val="002060"/>
                </a:solidFill>
              </a:rPr>
              <a:t>serciço</a:t>
            </a:r>
            <a:endParaRPr lang="pt-BR" sz="22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Ampliação vinculo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Ampliação da cobertura</a:t>
            </a:r>
          </a:p>
          <a:p>
            <a:pPr algn="just">
              <a:buNone/>
            </a:pPr>
            <a:endParaRPr lang="pt-BR" sz="22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200" b="1" u="sng" dirty="0" smtClean="0">
                <a:solidFill>
                  <a:srgbClr val="002060"/>
                </a:solidFill>
              </a:rPr>
              <a:t>Organização do serviço: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Sistematização do processo de trabalho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Melhoria dos registros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Criação de banco de dados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Efetivação do serviço de acolhimento</a:t>
            </a:r>
          </a:p>
          <a:p>
            <a:pPr algn="just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algn="just"/>
            <a:endParaRPr lang="pt-BR" sz="3600" b="1" dirty="0" smtClean="0">
              <a:solidFill>
                <a:srgbClr val="002060"/>
              </a:solidFill>
            </a:endParaRPr>
          </a:p>
          <a:p>
            <a:pPr algn="just"/>
            <a:endParaRPr lang="pt-BR" sz="3600" b="1" dirty="0" smtClean="0">
              <a:solidFill>
                <a:srgbClr val="002060"/>
              </a:solidFill>
            </a:endParaRPr>
          </a:p>
          <a:p>
            <a:pPr algn="just"/>
            <a:endParaRPr lang="pt-BR" sz="3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732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Discussão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 </a:t>
            </a:r>
            <a:r>
              <a:rPr lang="pt-BR" sz="3200" b="1" dirty="0" smtClean="0">
                <a:solidFill>
                  <a:srgbClr val="002060"/>
                </a:solidFill>
              </a:rPr>
              <a:t>PROFISSIONAL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Satisfação pessoa</a:t>
            </a: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Ampliação  do conhecimento</a:t>
            </a: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Descentralização das ações</a:t>
            </a: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Promoção a saúde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36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Futuro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Adequado nível de incorporação da equipe</a:t>
            </a: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Incorporação das ações do projeto na rotina para todos os programas</a:t>
            </a: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Instrumentos: Ficha espelho</a:t>
            </a:r>
          </a:p>
          <a:p>
            <a:pPr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                             prontuários</a:t>
            </a:r>
          </a:p>
          <a:p>
            <a:pPr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                             caderno de registros</a:t>
            </a: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Banco de dados para cada programa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Ações programáticas para comunidade</a:t>
            </a:r>
          </a:p>
          <a:p>
            <a:endParaRPr lang="pt-BR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Reflexão Crítica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>
                <a:solidFill>
                  <a:srgbClr val="002060"/>
                </a:solidFill>
              </a:rPr>
              <a:t>Superadas as expectativas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Transformação do olhar critico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Ampliação do conhecimento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Capacidade de gerenciamento de ações programáticas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Engajamento e determinação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Modificação do processo de trabalho</a:t>
            </a:r>
          </a:p>
          <a:p>
            <a:r>
              <a:rPr lang="pt-BR" sz="2400" b="1" dirty="0" smtClean="0">
                <a:solidFill>
                  <a:srgbClr val="002060"/>
                </a:solidFill>
              </a:rPr>
              <a:t>Esperança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pt-BR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Referências</a:t>
            </a:r>
            <a:endParaRPr lang="pt-BR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BRASIL, MINISTERIO DA SAÚDE. </a:t>
            </a:r>
            <a:r>
              <a:rPr lang="pt-BR" i="1" dirty="0" smtClean="0">
                <a:solidFill>
                  <a:srgbClr val="002060"/>
                </a:solidFill>
              </a:rPr>
              <a:t>Cartilha da PNH</a:t>
            </a:r>
            <a:r>
              <a:rPr lang="pt-BR" dirty="0" smtClean="0">
                <a:solidFill>
                  <a:srgbClr val="002060"/>
                </a:solidFill>
              </a:rPr>
              <a:t>. Clínica Ampliada. Série B. Textos básicos de Saúde.Brasília: Ministério da Saúde, 2004.</a:t>
            </a:r>
          </a:p>
          <a:p>
            <a:pPr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r>
              <a:rPr lang="pt-BR" dirty="0" smtClean="0">
                <a:solidFill>
                  <a:srgbClr val="002060"/>
                </a:solidFill>
              </a:rPr>
              <a:t>Caderno de Atenção Básica 13 – Controle dos Cânceres de colo do Útero e da mama, Brasília – DF,2013.MS.</a:t>
            </a:r>
          </a:p>
          <a:p>
            <a:pPr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r>
              <a:rPr lang="pt-BR" dirty="0" smtClean="0">
                <a:solidFill>
                  <a:srgbClr val="002060"/>
                </a:solidFill>
              </a:rPr>
              <a:t> MINISTÉRIO DA SAÚDE. Programa Nacional de Humanização da Assistência Hospitalar. Brasília. Ministério da saúde, 2000.</a:t>
            </a:r>
          </a:p>
          <a:p>
            <a:pPr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r>
              <a:rPr lang="pt-BR" dirty="0" smtClean="0">
                <a:solidFill>
                  <a:srgbClr val="002060"/>
                </a:solidFill>
              </a:rPr>
              <a:t>MINISTÉRIO DA SAÚDE. Secretaria de Atenção à Saúde. Departamento de Atenção Básica.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</a:rPr>
              <a:t>      Caderno de Atenção Básica: Assistência Domiciliar. No prelo.</a:t>
            </a:r>
          </a:p>
          <a:p>
            <a:pPr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r>
              <a:rPr lang="pt-BR" dirty="0" smtClean="0">
                <a:solidFill>
                  <a:srgbClr val="002060"/>
                </a:solidFill>
              </a:rPr>
              <a:t>Parâmetros Técnicos para programação de ações de detecção precoce do câncer da mama – INCA - Rio de Janeiro - RJ, 2006.MS.</a:t>
            </a:r>
            <a:r>
              <a:rPr lang="pt-BR" i="1" dirty="0" smtClean="0">
                <a:solidFill>
                  <a:srgbClr val="002060"/>
                </a:solidFill>
              </a:rPr>
              <a:t>PAISM portal.</a:t>
            </a:r>
            <a:r>
              <a:rPr lang="pt-BR" b="1" i="1" dirty="0" err="1" smtClean="0">
                <a:solidFill>
                  <a:srgbClr val="002060"/>
                </a:solidFill>
              </a:rPr>
              <a:t>saude</a:t>
            </a:r>
            <a:r>
              <a:rPr lang="pt-BR" i="1" dirty="0" smtClean="0">
                <a:solidFill>
                  <a:srgbClr val="002060"/>
                </a:solidFill>
              </a:rPr>
              <a:t>.</a:t>
            </a:r>
            <a:r>
              <a:rPr lang="pt-BR" i="1" dirty="0" err="1" smtClean="0">
                <a:solidFill>
                  <a:srgbClr val="002060"/>
                </a:solidFill>
              </a:rPr>
              <a:t>gov.br/portal/</a:t>
            </a:r>
            <a:r>
              <a:rPr lang="pt-BR" b="1" i="1" dirty="0" err="1" smtClean="0">
                <a:solidFill>
                  <a:srgbClr val="002060"/>
                </a:solidFill>
              </a:rPr>
              <a:t>saude</a:t>
            </a:r>
            <a:r>
              <a:rPr lang="pt-BR" i="1" dirty="0" err="1" smtClean="0">
                <a:solidFill>
                  <a:srgbClr val="002060"/>
                </a:solidFill>
              </a:rPr>
              <a:t>/visualizar_texto.</a:t>
            </a:r>
            <a:endParaRPr lang="pt-BR" dirty="0" smtClean="0">
              <a:solidFill>
                <a:srgbClr val="002060"/>
              </a:solidFill>
            </a:endParaRPr>
          </a:p>
          <a:p>
            <a:endParaRPr lang="pt-BR" dirty="0" smtClean="0">
              <a:solidFill>
                <a:srgbClr val="002060"/>
              </a:solidFill>
            </a:endParaRPr>
          </a:p>
          <a:p>
            <a:r>
              <a:rPr lang="pt-BR" dirty="0" smtClean="0">
                <a:solidFill>
                  <a:srgbClr val="002060"/>
                </a:solidFill>
              </a:rPr>
              <a:t>ROCHA, </a:t>
            </a:r>
            <a:r>
              <a:rPr lang="pt-BR" dirty="0" err="1" smtClean="0">
                <a:solidFill>
                  <a:srgbClr val="002060"/>
                </a:solidFill>
              </a:rPr>
              <a:t>M.I.</a:t>
            </a:r>
            <a:r>
              <a:rPr lang="pt-BR" dirty="0" smtClean="0">
                <a:solidFill>
                  <a:srgbClr val="002060"/>
                </a:solidFill>
              </a:rPr>
              <a:t>B &amp; ARAÚJO, </a:t>
            </a:r>
            <a:r>
              <a:rPr lang="pt-BR" dirty="0" err="1" smtClean="0">
                <a:solidFill>
                  <a:srgbClr val="002060"/>
                </a:solidFill>
              </a:rPr>
              <a:t>M.J.O.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i="1" dirty="0" smtClean="0">
                <a:solidFill>
                  <a:srgbClr val="002060"/>
                </a:solidFill>
              </a:rPr>
              <a:t>Saúde da mulher e direitos reprodutivos: dossiês</a:t>
            </a:r>
            <a:r>
              <a:rPr lang="pt-BR" dirty="0" smtClean="0">
                <a:solidFill>
                  <a:srgbClr val="002060"/>
                </a:solidFill>
              </a:rPr>
              <a:t>. São Paulo, Rede </a:t>
            </a:r>
            <a:r>
              <a:rPr lang="pt-BR" dirty="0" err="1" smtClean="0">
                <a:solidFill>
                  <a:srgbClr val="002060"/>
                </a:solidFill>
              </a:rPr>
              <a:t>NacionalFeminista</a:t>
            </a:r>
            <a:r>
              <a:rPr lang="pt-BR" dirty="0" smtClean="0">
                <a:solidFill>
                  <a:srgbClr val="002060"/>
                </a:solidFill>
              </a:rPr>
              <a:t> de Saúde e Direitos Reprodutivos, 2001.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</a:rPr>
              <a:t> </a:t>
            </a:r>
          </a:p>
          <a:p>
            <a:r>
              <a:rPr lang="pt-BR" dirty="0" smtClean="0">
                <a:solidFill>
                  <a:srgbClr val="002060"/>
                </a:solidFill>
              </a:rPr>
              <a:t>SGRECCIA E. Manual de Bioética. I. Fundamentos e Ética Biomédica. São Paulo:Edições Loyola, 2002. 116 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447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O Município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UBS – Especialidades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ESF – Equipe mínima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Média e Alta Complexidade – PPI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rgbClr val="002060"/>
                </a:solidFill>
              </a:rPr>
              <a:t>Conselho Municipal de Saúde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endParaRPr lang="pt-BR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endParaRPr lang="pt-BR" b="1" dirty="0" smtClean="0">
              <a:solidFill>
                <a:srgbClr val="002060"/>
              </a:solidFill>
            </a:endParaRPr>
          </a:p>
          <a:p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A Unidade de Saúde da Família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239000" cy="5000660"/>
          </a:xfrm>
        </p:spPr>
        <p:txBody>
          <a:bodyPr>
            <a:normAutofit fontScale="25000" lnSpcReduction="20000"/>
          </a:bodyPr>
          <a:lstStyle/>
          <a:p>
            <a:r>
              <a:rPr lang="pt-BR" sz="8000" b="1" dirty="0" smtClean="0">
                <a:solidFill>
                  <a:srgbClr val="002060"/>
                </a:solidFill>
              </a:rPr>
              <a:t>USF- </a:t>
            </a:r>
            <a:r>
              <a:rPr lang="pt-BR" sz="8000" b="1" dirty="0" err="1" smtClean="0">
                <a:solidFill>
                  <a:srgbClr val="002060"/>
                </a:solidFill>
              </a:rPr>
              <a:t>Jardilina</a:t>
            </a:r>
            <a:r>
              <a:rPr lang="pt-BR" sz="8000" b="1" dirty="0" smtClean="0">
                <a:solidFill>
                  <a:srgbClr val="002060"/>
                </a:solidFill>
              </a:rPr>
              <a:t> Gomes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sz="8000" b="1" dirty="0" smtClean="0">
                <a:solidFill>
                  <a:srgbClr val="002060"/>
                </a:solidFill>
              </a:rPr>
              <a:t>Meio Rural e Bairro Novo</a:t>
            </a:r>
          </a:p>
          <a:p>
            <a:pPr>
              <a:buNone/>
            </a:pPr>
            <a:endParaRPr lang="pt-BR" sz="8000" b="1" dirty="0" smtClean="0">
              <a:solidFill>
                <a:srgbClr val="002060"/>
              </a:solidFill>
            </a:endParaRPr>
          </a:p>
          <a:p>
            <a:r>
              <a:rPr lang="pt-BR" sz="8000" b="1" dirty="0" smtClean="0">
                <a:solidFill>
                  <a:srgbClr val="002060"/>
                </a:solidFill>
              </a:rPr>
              <a:t> 3500 a 4000 habitantes</a:t>
            </a:r>
          </a:p>
          <a:p>
            <a:pPr>
              <a:buNone/>
            </a:pPr>
            <a:endParaRPr lang="pt-BR" sz="8000" b="1" dirty="0" smtClean="0">
              <a:solidFill>
                <a:srgbClr val="002060"/>
              </a:solidFill>
            </a:endParaRPr>
          </a:p>
          <a:p>
            <a:r>
              <a:rPr lang="pt-BR" sz="8000" b="1" dirty="0" smtClean="0">
                <a:solidFill>
                  <a:srgbClr val="002060"/>
                </a:solidFill>
              </a:rPr>
              <a:t>Equipe Mínima: 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   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      MÉDICO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ENFERMEIRA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ODONTOLOGO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  (08) ACS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(02) </a:t>
            </a:r>
            <a:r>
              <a:rPr lang="pt-BR" sz="8000" b="1" dirty="0" err="1" smtClean="0">
                <a:solidFill>
                  <a:srgbClr val="002060"/>
                </a:solidFill>
                <a:latin typeface="Agency FB" pitchFamily="34" charset="0"/>
              </a:rPr>
              <a:t>TECs</a:t>
            </a: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. ENFERMAGEM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AUXILIAR SAUDE BUCAL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       AUXILIAR FARMACIA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              (04) RECEPCIONISTAS</a:t>
            </a:r>
          </a:p>
          <a:p>
            <a:pPr>
              <a:buNone/>
            </a:pPr>
            <a:r>
              <a:rPr lang="pt-BR" sz="8000" b="1" dirty="0" smtClean="0">
                <a:solidFill>
                  <a:srgbClr val="002060"/>
                </a:solidFill>
                <a:latin typeface="Agency FB" pitchFamily="34" charset="0"/>
              </a:rPr>
              <a:t>                          </a:t>
            </a:r>
          </a:p>
          <a:p>
            <a:pPr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                                  </a:t>
            </a:r>
          </a:p>
          <a:p>
            <a:pPr>
              <a:buNone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pt-BR" sz="2000" b="1" dirty="0" smtClean="0">
                <a:solidFill>
                  <a:srgbClr val="002060"/>
                </a:solidFill>
              </a:rPr>
              <a:t>                                                  </a:t>
            </a:r>
          </a:p>
        </p:txBody>
      </p:sp>
      <p:sp>
        <p:nvSpPr>
          <p:cNvPr id="4" name="Seta em curva para a direita 3"/>
          <p:cNvSpPr/>
          <p:nvPr/>
        </p:nvSpPr>
        <p:spPr>
          <a:xfrm>
            <a:off x="2071670" y="3857628"/>
            <a:ext cx="714380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Estrutura Física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02 salas de espera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recepção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sala de curativos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expurgo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sala de esterilização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sala de triagem e administração de medicações venosas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sala de vacina climatizada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02 banheiros para clientes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banheiro para funcionários adaptado para </a:t>
            </a:r>
            <a:r>
              <a:rPr lang="pt-BR" b="1" dirty="0" err="1" smtClean="0">
                <a:solidFill>
                  <a:srgbClr val="002060"/>
                </a:solidFill>
              </a:rPr>
              <a:t>cadeirantes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farmácia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copa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consultório médico climatizado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consultório de enfermagem climatizado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01 consultório odontológico climatizado. 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894382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Cardápio de Serviços 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92500" lnSpcReduction="10000"/>
          </a:bodyPr>
          <a:lstStyle/>
          <a:p>
            <a:r>
              <a:rPr lang="pt-BR" sz="2200" b="1" dirty="0" smtClean="0">
                <a:solidFill>
                  <a:srgbClr val="002060"/>
                </a:solidFill>
              </a:rPr>
              <a:t> Assistência ã Demanda Espontânea 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Assistência ao Crescimento e Desenvolvimento da  criança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Assistência a agravos de Notificação Compulsória 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Atividades Educativas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Planejamento Familiar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Pré Natal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Programa Saúde da Mulher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Prevenção ao Câncer do Colo de Útero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Programa de saúde na escola (PSE)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Saúde do Idoso e Adolescente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Saúde do Homem 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Triagem Neonatal</a:t>
            </a:r>
          </a:p>
          <a:p>
            <a:r>
              <a:rPr lang="pt-BR" sz="2200" b="1" dirty="0" smtClean="0">
                <a:solidFill>
                  <a:srgbClr val="002060"/>
                </a:solidFill>
              </a:rPr>
              <a:t> Visitas </a:t>
            </a:r>
            <a:r>
              <a:rPr lang="pt-BR" sz="2000" b="1" dirty="0" smtClean="0">
                <a:solidFill>
                  <a:srgbClr val="002060"/>
                </a:solidFill>
              </a:rPr>
              <a:t>Domiciliares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8581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 Cardápio de Serviços 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Consultas </a:t>
            </a:r>
          </a:p>
          <a:p>
            <a:pPr>
              <a:buNone/>
            </a:pPr>
            <a:r>
              <a:rPr lang="pt-BR" b="1" dirty="0" smtClean="0">
                <a:solidFill>
                  <a:srgbClr val="002060"/>
                </a:solidFill>
              </a:rPr>
              <a:t>                           </a:t>
            </a:r>
            <a:r>
              <a:rPr lang="pt-BR" sz="1800" b="1" dirty="0" smtClean="0">
                <a:solidFill>
                  <a:srgbClr val="002060"/>
                </a:solidFill>
              </a:rPr>
              <a:t>Médicas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  Enfermagem 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  Odontológica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  Nutrição</a:t>
            </a:r>
          </a:p>
          <a:p>
            <a:pPr>
              <a:buNone/>
            </a:pPr>
            <a:endParaRPr lang="pt-BR" sz="1800" b="1" dirty="0" smtClean="0">
              <a:solidFill>
                <a:srgbClr val="002060"/>
              </a:solidFill>
            </a:endParaRPr>
          </a:p>
          <a:p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Procedimentos técnicos e Serviços</a:t>
            </a:r>
          </a:p>
          <a:p>
            <a:pPr>
              <a:buNone/>
            </a:pPr>
            <a:r>
              <a:rPr lang="pt-BR" b="1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pt-BR" sz="28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Administração de medicações  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Aferição de Pressão Arterial, Temperatura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Citologia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Curativos 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Farmácia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Glicemia Capilar                      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Nebulização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                         Vacinação</a:t>
            </a:r>
          </a:p>
          <a:p>
            <a:pPr>
              <a:buNone/>
            </a:pPr>
            <a:r>
              <a:rPr lang="pt-BR" sz="1800" b="1" dirty="0" smtClean="0">
                <a:solidFill>
                  <a:srgbClr val="002060"/>
                </a:solidFill>
              </a:rPr>
              <a:t>               </a:t>
            </a:r>
            <a:endParaRPr lang="pt-BR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610</TotalTime>
  <Words>1712</Words>
  <Application>Microsoft Office PowerPoint</Application>
  <PresentationFormat>Apresentação na tela (4:3)</PresentationFormat>
  <Paragraphs>503</Paragraphs>
  <Slides>44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Cívico</vt:lpstr>
      <vt:lpstr>Projeto de Intervenção apresentado ao Curso de Especialização em Saúde da Família – Modalidade a Distância – UFPEL/UNASUS.  Autora:Samantha Paulista de Carvalho Orientador: Claudio Oliveira Souto</vt:lpstr>
      <vt:lpstr>Apresentação do PowerPoint</vt:lpstr>
      <vt:lpstr>Introdução</vt:lpstr>
      <vt:lpstr>O Município</vt:lpstr>
      <vt:lpstr>O Município</vt:lpstr>
      <vt:lpstr>A Unidade de Saúde da Família</vt:lpstr>
      <vt:lpstr>Estrutura Física</vt:lpstr>
      <vt:lpstr>Cardápio de Serviços </vt:lpstr>
      <vt:lpstr> Cardápio de Serviços </vt:lpstr>
      <vt:lpstr>No Passado</vt:lpstr>
      <vt:lpstr>Objetivo geral</vt:lpstr>
      <vt:lpstr>O Projeto</vt:lpstr>
      <vt:lpstr>Metodologia</vt:lpstr>
      <vt:lpstr> Objetivos</vt:lpstr>
      <vt:lpstr>Indicador</vt:lpstr>
      <vt:lpstr>Indicador</vt:lpstr>
      <vt:lpstr>   Resultados</vt:lpstr>
      <vt:lpstr>Objetivos</vt:lpstr>
      <vt:lpstr>Indicador</vt:lpstr>
      <vt:lpstr>Indicador</vt:lpstr>
      <vt:lpstr>Indicador</vt:lpstr>
      <vt:lpstr>Resultados </vt:lpstr>
      <vt:lpstr>Objetivos</vt:lpstr>
      <vt:lpstr>Indicador</vt:lpstr>
      <vt:lpstr>RESULTADOS</vt:lpstr>
      <vt:lpstr>Objetivos</vt:lpstr>
      <vt:lpstr>Indicador</vt:lpstr>
      <vt:lpstr>Indicador</vt:lpstr>
      <vt:lpstr>RESULTADOS</vt:lpstr>
      <vt:lpstr>Objetivos</vt:lpstr>
      <vt:lpstr>Indicador</vt:lpstr>
      <vt:lpstr>Indicador</vt:lpstr>
      <vt:lpstr>Resultados</vt:lpstr>
      <vt:lpstr>Objetivos</vt:lpstr>
      <vt:lpstr>Indicador</vt:lpstr>
      <vt:lpstr>Indicador</vt:lpstr>
      <vt:lpstr>Indicador</vt:lpstr>
      <vt:lpstr>Resultados</vt:lpstr>
      <vt:lpstr>Discussão</vt:lpstr>
      <vt:lpstr>Discussão</vt:lpstr>
      <vt:lpstr>Discussão</vt:lpstr>
      <vt:lpstr>Futuro</vt:lpstr>
      <vt:lpstr>Reflexão Crítica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</dc:creator>
  <cp:lastModifiedBy>Computador 08 </cp:lastModifiedBy>
  <cp:revision>76</cp:revision>
  <dcterms:created xsi:type="dcterms:W3CDTF">2014-08-15T01:10:28Z</dcterms:created>
  <dcterms:modified xsi:type="dcterms:W3CDTF">2014-08-18T18:10:08Z</dcterms:modified>
</cp:coreProperties>
</file>