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2" r:id="rId24"/>
    <p:sldId id="281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E602-CF5C-479E-A1AB-D159685BB07D}" type="datetimeFigureOut">
              <a:rPr lang="pt-BR" smtClean="0"/>
              <a:t>19/09/2013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F04A-CDF5-40B8-B70E-49450030B49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E602-CF5C-479E-A1AB-D159685BB07D}" type="datetimeFigureOut">
              <a:rPr lang="pt-BR" smtClean="0"/>
              <a:t>19/09/2013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F04A-CDF5-40B8-B70E-49450030B49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E602-CF5C-479E-A1AB-D159685BB07D}" type="datetimeFigureOut">
              <a:rPr lang="pt-BR" smtClean="0"/>
              <a:t>19/09/2013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F04A-CDF5-40B8-B70E-49450030B49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E602-CF5C-479E-A1AB-D159685BB07D}" type="datetimeFigureOut">
              <a:rPr lang="pt-BR" smtClean="0"/>
              <a:t>19/09/2013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F04A-CDF5-40B8-B70E-49450030B49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E602-CF5C-479E-A1AB-D159685BB07D}" type="datetimeFigureOut">
              <a:rPr lang="pt-BR" smtClean="0"/>
              <a:t>19/09/2013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F04A-CDF5-40B8-B70E-49450030B49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E602-CF5C-479E-A1AB-D159685BB07D}" type="datetimeFigureOut">
              <a:rPr lang="pt-BR" smtClean="0"/>
              <a:t>19/09/2013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F04A-CDF5-40B8-B70E-49450030B49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E602-CF5C-479E-A1AB-D159685BB07D}" type="datetimeFigureOut">
              <a:rPr lang="pt-BR" smtClean="0"/>
              <a:t>19/09/2013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F04A-CDF5-40B8-B70E-49450030B49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E602-CF5C-479E-A1AB-D159685BB07D}" type="datetimeFigureOut">
              <a:rPr lang="pt-BR" smtClean="0"/>
              <a:t>19/09/2013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F04A-CDF5-40B8-B70E-49450030B49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E602-CF5C-479E-A1AB-D159685BB07D}" type="datetimeFigureOut">
              <a:rPr lang="pt-BR" smtClean="0"/>
              <a:t>19/09/2013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F04A-CDF5-40B8-B70E-49450030B49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E602-CF5C-479E-A1AB-D159685BB07D}" type="datetimeFigureOut">
              <a:rPr lang="pt-BR" smtClean="0"/>
              <a:t>19/09/2013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F04A-CDF5-40B8-B70E-49450030B49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E602-CF5C-479E-A1AB-D159685BB07D}" type="datetimeFigureOut">
              <a:rPr lang="pt-BR" smtClean="0"/>
              <a:t>19/09/2013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F04A-CDF5-40B8-B70E-49450030B49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18E602-CF5C-479E-A1AB-D159685BB07D}" type="datetimeFigureOut">
              <a:rPr lang="pt-BR" smtClean="0"/>
              <a:t>19/09/2013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C0F04A-CDF5-40B8-B70E-49450030B49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acoes.cardiol.br/consenso/2010/Diretriz_hipertensao_associados.pdf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8496944" cy="194421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>Ampliação da </a:t>
            </a:r>
            <a:r>
              <a:rPr lang="pt-BR" sz="4000" b="1" dirty="0">
                <a:solidFill>
                  <a:srgbClr val="0070C0"/>
                </a:solidFill>
              </a:rPr>
              <a:t>atenção aos hipertensos e diabéticos </a:t>
            </a:r>
            <a:r>
              <a:rPr lang="pt-BR" sz="4000" b="1" dirty="0" smtClean="0">
                <a:solidFill>
                  <a:srgbClr val="0070C0"/>
                </a:solidFill>
              </a:rPr>
              <a:t>no Centro de Saúde </a:t>
            </a:r>
            <a:r>
              <a:rPr lang="pt-BR" sz="4000" b="1" dirty="0" err="1" smtClean="0">
                <a:solidFill>
                  <a:srgbClr val="0070C0"/>
                </a:solidFill>
              </a:rPr>
              <a:t>Drª</a:t>
            </a:r>
            <a:r>
              <a:rPr lang="pt-BR" sz="4000" b="1" dirty="0" smtClean="0">
                <a:solidFill>
                  <a:srgbClr val="0070C0"/>
                </a:solidFill>
              </a:rPr>
              <a:t> Fátima Salviano no </a:t>
            </a:r>
            <a:r>
              <a:rPr lang="pt-BR" sz="4000" b="1" dirty="0">
                <a:solidFill>
                  <a:srgbClr val="0070C0"/>
                </a:solidFill>
              </a:rPr>
              <a:t>município de Fernando Pedroza/RN</a:t>
            </a:r>
            <a:endParaRPr lang="pt-BR" sz="4000" dirty="0">
              <a:solidFill>
                <a:srgbClr val="0070C0"/>
              </a:solidFill>
            </a:endParaRPr>
          </a:p>
          <a:p>
            <a:pPr algn="ctr"/>
            <a:endParaRPr lang="pt-BR" dirty="0"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6959327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pt-BR" sz="2000" b="0" dirty="0">
                <a:effectLst/>
              </a:rPr>
              <a:t>Universidade Aberta do SUS – UNASUS</a:t>
            </a:r>
            <a:br>
              <a:rPr lang="pt-BR" sz="2000" b="0" dirty="0">
                <a:effectLst/>
              </a:rPr>
            </a:br>
            <a:r>
              <a:rPr lang="pt-BR" sz="2000" b="0" dirty="0">
                <a:effectLst/>
              </a:rPr>
              <a:t>Universidade Federal de Pelotas - UFPEL</a:t>
            </a:r>
            <a:br>
              <a:rPr lang="pt-BR" sz="2000" b="0" dirty="0">
                <a:effectLst/>
              </a:rPr>
            </a:br>
            <a:r>
              <a:rPr lang="pt-BR" sz="2000" b="0" dirty="0">
                <a:effectLst/>
              </a:rPr>
              <a:t>Especialização em Saúde da Família</a:t>
            </a:r>
            <a:br>
              <a:rPr lang="pt-BR" sz="2000" b="0" dirty="0">
                <a:effectLst/>
              </a:rPr>
            </a:br>
            <a:r>
              <a:rPr lang="pt-BR" sz="2000" b="0" dirty="0">
                <a:effectLst/>
              </a:rPr>
              <a:t>Modalidade à Distância</a:t>
            </a:r>
            <a:br>
              <a:rPr lang="pt-BR" sz="2000" b="0" dirty="0">
                <a:effectLst/>
              </a:rPr>
            </a:br>
            <a:r>
              <a:rPr lang="pt-BR" sz="2000" b="0" dirty="0">
                <a:effectLst/>
              </a:rPr>
              <a:t>Turma 3</a:t>
            </a:r>
            <a:r>
              <a:rPr lang="pt-BR" sz="2400" b="0" dirty="0">
                <a:effectLst/>
              </a:rPr>
              <a:t/>
            </a:r>
            <a:br>
              <a:rPr lang="pt-BR" sz="2400" b="0" dirty="0">
                <a:effectLst/>
              </a:rPr>
            </a:br>
            <a:endParaRPr lang="pt-BR" sz="2400" b="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63688" y="4365104"/>
            <a:ext cx="66967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dirty="0" smtClean="0"/>
          </a:p>
          <a:p>
            <a:pPr algn="ctr"/>
            <a:r>
              <a:rPr lang="pt-BR" sz="2000" dirty="0" err="1" smtClean="0"/>
              <a:t>Enfª</a:t>
            </a:r>
            <a:r>
              <a:rPr lang="pt-BR" sz="2000" dirty="0" smtClean="0"/>
              <a:t> Sâmara </a:t>
            </a:r>
            <a:r>
              <a:rPr lang="pt-BR" sz="2000" dirty="0" err="1"/>
              <a:t>Dalliana</a:t>
            </a:r>
            <a:r>
              <a:rPr lang="pt-BR" sz="2000" dirty="0"/>
              <a:t> de Oliveira Lopes </a:t>
            </a:r>
            <a:r>
              <a:rPr lang="pt-BR" sz="2000" dirty="0" smtClean="0"/>
              <a:t>Barros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dirty="0"/>
              <a:t>Orientadora: Karen Christina Rodrigues dos </a:t>
            </a:r>
            <a:r>
              <a:rPr lang="pt-BR" sz="2000" dirty="0" smtClean="0"/>
              <a:t>Santos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algn="ctr"/>
            <a:r>
              <a:rPr lang="pt-BR" dirty="0" smtClean="0"/>
              <a:t>Salvador, 24 de setembro de 2013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62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1520" y="269776"/>
            <a:ext cx="8712968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pt-BR" sz="4000" dirty="0" smtClean="0">
                <a:solidFill>
                  <a:schemeClr val="bg2">
                    <a:lumMod val="50000"/>
                  </a:schemeClr>
                </a:solidFill>
              </a:rPr>
              <a:t>OBJETIVOS, METAS E RESULTADOS</a:t>
            </a:r>
            <a:endParaRPr lang="pt-BR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78" y="3573016"/>
            <a:ext cx="4824535" cy="3096344"/>
          </a:xfrm>
          <a:prstGeom prst="rect">
            <a:avLst/>
          </a:prstGeom>
        </p:spPr>
      </p:pic>
      <p:pic>
        <p:nvPicPr>
          <p:cNvPr id="4" name="Imagem 3" descr="D:\Documentos\especialização ESF UNASUS\UNIDADE 4\SEMANA 1\Gráfico Hipertenso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744720" cy="2950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4139952" y="1259988"/>
            <a:ext cx="82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89,7%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233698" y="3818520"/>
            <a:ext cx="83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83,8%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22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1520" y="269776"/>
            <a:ext cx="8712968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pt-BR" sz="4000" dirty="0" smtClean="0">
                <a:solidFill>
                  <a:schemeClr val="bg2">
                    <a:lumMod val="50000"/>
                  </a:schemeClr>
                </a:solidFill>
              </a:rPr>
              <a:t>OBJETIVOS, METAS E RESULTADOS</a:t>
            </a:r>
            <a:endParaRPr lang="pt-BR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95536" y="1268760"/>
            <a:ext cx="8424936" cy="13610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pt-BR" sz="3200" dirty="0"/>
              <a:t>2. Melhorar a adesão </a:t>
            </a:r>
            <a:r>
              <a:rPr lang="pt-BR" sz="3200" dirty="0" smtClean="0"/>
              <a:t>ao </a:t>
            </a:r>
            <a:r>
              <a:rPr lang="pt-BR" sz="3200" dirty="0"/>
              <a:t>programa</a:t>
            </a:r>
            <a:endParaRPr lang="pt-BR" sz="3200" dirty="0" smtClean="0"/>
          </a:p>
          <a:p>
            <a:pPr algn="just"/>
            <a:r>
              <a:rPr lang="pt-BR" sz="3200" dirty="0"/>
              <a:t>  </a:t>
            </a:r>
            <a:r>
              <a:rPr lang="pt-BR" sz="3200" dirty="0">
                <a:solidFill>
                  <a:schemeClr val="accent6">
                    <a:lumMod val="75000"/>
                  </a:schemeClr>
                </a:solidFill>
              </a:rPr>
              <a:t>Buscar 10% </a:t>
            </a:r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</a:rPr>
              <a:t>dos faltosos </a:t>
            </a:r>
            <a:r>
              <a:rPr lang="pt-BR" sz="3200" dirty="0">
                <a:solidFill>
                  <a:schemeClr val="accent6">
                    <a:lumMod val="75000"/>
                  </a:schemeClr>
                </a:solidFill>
              </a:rPr>
              <a:t>às consultas</a:t>
            </a: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5" y="2656104"/>
            <a:ext cx="4248472" cy="3532848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29852"/>
            <a:ext cx="4461226" cy="35591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55575" y="3304852"/>
            <a:ext cx="79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77,9%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549089" y="4594068"/>
            <a:ext cx="79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67,1%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56666" y="4409402"/>
            <a:ext cx="79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68,7%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347864" y="36741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75,6%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932040" y="327768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73,0%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958763" y="4594068"/>
            <a:ext cx="77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61,6%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948264" y="42930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63,5%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884368" y="328461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72,5%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24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1520" y="269776"/>
            <a:ext cx="8712968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pt-BR" sz="4000" dirty="0" smtClean="0">
                <a:solidFill>
                  <a:schemeClr val="bg2">
                    <a:lumMod val="50000"/>
                  </a:schemeClr>
                </a:solidFill>
              </a:rPr>
              <a:t>OBJETIVOS, METAS E RESULTADOS</a:t>
            </a:r>
            <a:endParaRPr lang="pt-BR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90065" y="1412776"/>
            <a:ext cx="8424936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200" dirty="0" smtClean="0"/>
              <a:t> Mês 1: pessoas que sempre vinham</a:t>
            </a:r>
          </a:p>
          <a:p>
            <a:pPr algn="just"/>
            <a:r>
              <a:rPr lang="pt-BR" sz="3200" dirty="0"/>
              <a:t> </a:t>
            </a:r>
            <a:r>
              <a:rPr lang="pt-BR" sz="3200" dirty="0" smtClean="0"/>
              <a:t>131 hipertensos – 102 em dia</a:t>
            </a:r>
          </a:p>
          <a:p>
            <a:pPr algn="just"/>
            <a:r>
              <a:rPr lang="pt-BR" sz="3200" dirty="0"/>
              <a:t> </a:t>
            </a:r>
            <a:r>
              <a:rPr lang="pt-BR" sz="3200" dirty="0" smtClean="0"/>
              <a:t>37 diabéticos – 27 em dia</a:t>
            </a:r>
          </a:p>
          <a:p>
            <a:pPr algn="just"/>
            <a:r>
              <a:rPr lang="pt-BR" sz="3200" dirty="0"/>
              <a:t> C</a:t>
            </a:r>
            <a:r>
              <a:rPr lang="pt-BR" sz="3200" dirty="0" smtClean="0"/>
              <a:t>obrança da presença do usuário</a:t>
            </a:r>
          </a:p>
          <a:p>
            <a:pPr algn="just"/>
            <a:r>
              <a:rPr lang="pt-BR" sz="3200" dirty="0"/>
              <a:t> V</a:t>
            </a:r>
            <a:r>
              <a:rPr lang="pt-BR" sz="3200" dirty="0" smtClean="0"/>
              <a:t>isitas quinzenais</a:t>
            </a:r>
          </a:p>
          <a:p>
            <a:pPr algn="just"/>
            <a:r>
              <a:rPr lang="pt-BR" sz="3200" dirty="0"/>
              <a:t> P</a:t>
            </a:r>
            <a:r>
              <a:rPr lang="pt-BR" sz="3200" dirty="0" smtClean="0"/>
              <a:t>roblemas na zona rural    </a:t>
            </a:r>
          </a:p>
          <a:p>
            <a:pPr algn="just"/>
            <a:r>
              <a:rPr lang="pt-BR" sz="3200" dirty="0" smtClean="0"/>
              <a:t> falha no registro das visitas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2216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1520" y="269776"/>
            <a:ext cx="8712968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pt-BR" sz="4000" dirty="0" smtClean="0">
                <a:solidFill>
                  <a:schemeClr val="bg2">
                    <a:lumMod val="50000"/>
                  </a:schemeClr>
                </a:solidFill>
              </a:rPr>
              <a:t>OBJETIVOS, METAS E RESULTADOS</a:t>
            </a:r>
            <a:endParaRPr lang="pt-BR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95536" y="1268760"/>
            <a:ext cx="8424936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pt-BR" sz="3200" dirty="0" smtClean="0"/>
              <a:t>3</a:t>
            </a:r>
            <a:r>
              <a:rPr lang="pt-BR" sz="3200" dirty="0"/>
              <a:t>. Melhorar a qualidade do atendimento</a:t>
            </a:r>
            <a:endParaRPr lang="pt-BR" sz="3200" dirty="0" smtClean="0"/>
          </a:p>
          <a:p>
            <a:pPr marL="45720" indent="0" algn="just">
              <a:buNone/>
            </a:pPr>
            <a:r>
              <a:rPr lang="pt-BR" sz="3200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pt-BR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</a:rPr>
              <a:t> Capacitar </a:t>
            </a:r>
            <a:r>
              <a:rPr lang="pt-BR" sz="3200" dirty="0">
                <a:solidFill>
                  <a:schemeClr val="accent6">
                    <a:lumMod val="75000"/>
                  </a:schemeClr>
                </a:solidFill>
              </a:rPr>
              <a:t>50% dos profissionais no atendimento ao </a:t>
            </a:r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</a:rPr>
              <a:t>paciente</a:t>
            </a:r>
          </a:p>
          <a:p>
            <a:pPr marL="45720" indent="0" algn="just">
              <a:buNone/>
            </a:pPr>
            <a:endParaRPr lang="pt-BR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pt-BR" sz="3200" dirty="0" smtClean="0">
                <a:solidFill>
                  <a:schemeClr val="tx1"/>
                </a:solidFill>
              </a:rPr>
              <a:t> Reforma na UBS;</a:t>
            </a:r>
          </a:p>
          <a:p>
            <a:pPr algn="just">
              <a:buFontTx/>
              <a:buChar char="-"/>
            </a:pP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dirty="0" smtClean="0">
                <a:solidFill>
                  <a:schemeClr val="tx1"/>
                </a:solidFill>
              </a:rPr>
              <a:t>mudança de gestão;</a:t>
            </a:r>
          </a:p>
          <a:p>
            <a:pPr algn="just">
              <a:buFontTx/>
              <a:buChar char="-"/>
            </a:pP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dirty="0" smtClean="0">
                <a:solidFill>
                  <a:schemeClr val="tx1"/>
                </a:solidFill>
              </a:rPr>
              <a:t>Rodízio de profissionais</a:t>
            </a:r>
          </a:p>
        </p:txBody>
      </p:sp>
    </p:spTree>
    <p:extLst>
      <p:ext uri="{BB962C8B-B14F-4D97-AF65-F5344CB8AC3E}">
        <p14:creationId xmlns:p14="http://schemas.microsoft.com/office/powerpoint/2010/main" val="34032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1520" y="269776"/>
            <a:ext cx="8712968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pt-BR" sz="4000" dirty="0" smtClean="0">
                <a:solidFill>
                  <a:schemeClr val="bg2">
                    <a:lumMod val="50000"/>
                  </a:schemeClr>
                </a:solidFill>
              </a:rPr>
              <a:t>OBJETIVOS, METAS E RESULTADOS</a:t>
            </a:r>
            <a:endParaRPr lang="pt-BR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95536" y="1268760"/>
            <a:ext cx="8424936" cy="12227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200" dirty="0">
                <a:solidFill>
                  <a:schemeClr val="accent6">
                    <a:lumMod val="75000"/>
                  </a:schemeClr>
                </a:solidFill>
              </a:rPr>
              <a:t>  Garantir tratamento medicamentoso para 70% dos pacientes</a:t>
            </a:r>
            <a:endParaRPr lang="pt-BR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 algn="just">
              <a:buNone/>
            </a:pPr>
            <a:endParaRPr lang="pt-BR" sz="3200" dirty="0" smtClean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491544"/>
            <a:ext cx="4500500" cy="3601752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01008"/>
            <a:ext cx="4624148" cy="31805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82332" y="350045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99,2%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91880" y="40050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97,6%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148064" y="453682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100%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8028384" y="509129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99,8%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98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1520" y="269776"/>
            <a:ext cx="8712968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pt-BR" sz="4000" dirty="0" smtClean="0">
                <a:solidFill>
                  <a:schemeClr val="bg2">
                    <a:lumMod val="50000"/>
                  </a:schemeClr>
                </a:solidFill>
              </a:rPr>
              <a:t>OBJETIVOS, METAS E RESULTADOS</a:t>
            </a:r>
            <a:endParaRPr lang="pt-BR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95536" y="1700808"/>
            <a:ext cx="8424936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</a:pPr>
            <a:r>
              <a:rPr lang="pt-BR" sz="3200" dirty="0" smtClean="0">
                <a:solidFill>
                  <a:schemeClr val="tx1"/>
                </a:solidFill>
              </a:rPr>
              <a:t> Orientações aos usuários;</a:t>
            </a:r>
          </a:p>
          <a:p>
            <a:pPr marL="45720" indent="0" algn="just">
              <a:buNone/>
            </a:pPr>
            <a:endParaRPr lang="pt-BR" sz="32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dirty="0" smtClean="0">
                <a:solidFill>
                  <a:schemeClr val="tx1"/>
                </a:solidFill>
              </a:rPr>
              <a:t>não realizado controle de estoque;</a:t>
            </a:r>
          </a:p>
          <a:p>
            <a:pPr marL="45720" indent="0" algn="just">
              <a:buNone/>
            </a:pPr>
            <a:endParaRPr lang="pt-BR" sz="32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pt-BR" sz="3200" dirty="0" smtClean="0">
                <a:solidFill>
                  <a:schemeClr val="tx1"/>
                </a:solidFill>
              </a:rPr>
              <a:t> Ausência de farmacêutica;</a:t>
            </a:r>
          </a:p>
          <a:p>
            <a:pPr marL="45720" indent="0" algn="just">
              <a:buNone/>
            </a:pPr>
            <a:endParaRPr lang="pt-BR" sz="32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pt-BR" sz="3200" dirty="0" smtClean="0">
                <a:solidFill>
                  <a:schemeClr val="tx1"/>
                </a:solidFill>
              </a:rPr>
              <a:t> HÓRUS bloqueado.</a:t>
            </a:r>
          </a:p>
        </p:txBody>
      </p:sp>
    </p:spTree>
    <p:extLst>
      <p:ext uri="{BB962C8B-B14F-4D97-AF65-F5344CB8AC3E}">
        <p14:creationId xmlns:p14="http://schemas.microsoft.com/office/powerpoint/2010/main" val="31140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1520" y="269776"/>
            <a:ext cx="8712968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pt-BR" sz="4000" dirty="0" smtClean="0">
                <a:solidFill>
                  <a:schemeClr val="bg2">
                    <a:lumMod val="50000"/>
                  </a:schemeClr>
                </a:solidFill>
              </a:rPr>
              <a:t>OBJETIVOS, METAS E RESULTADOS</a:t>
            </a:r>
            <a:endParaRPr lang="pt-BR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95536" y="1268760"/>
            <a:ext cx="8424936" cy="511256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pt-BR" sz="3200" dirty="0"/>
              <a:t>4. Melhorar o registro das informações</a:t>
            </a:r>
            <a:endParaRPr lang="pt-BR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pt-BR" sz="3200" dirty="0">
                <a:solidFill>
                  <a:schemeClr val="accent6">
                    <a:lumMod val="75000"/>
                  </a:schemeClr>
                </a:solidFill>
              </a:rPr>
              <a:t> Manter ficha de acompanhamento de 50% </a:t>
            </a:r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</a:rPr>
              <a:t>dos acompanhados</a:t>
            </a:r>
          </a:p>
          <a:p>
            <a:pPr marL="45720" indent="0" algn="just">
              <a:buNone/>
            </a:pPr>
            <a:endParaRPr lang="pt-BR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pt-BR" sz="3200" dirty="0" smtClean="0">
                <a:solidFill>
                  <a:schemeClr val="tx1"/>
                </a:solidFill>
              </a:rPr>
              <a:t> Utilização do livro de registro (auxílio na estatística);</a:t>
            </a:r>
          </a:p>
          <a:p>
            <a:pPr algn="just">
              <a:buFontTx/>
              <a:buChar char="-"/>
            </a:pP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dirty="0" smtClean="0">
                <a:solidFill>
                  <a:schemeClr val="tx1"/>
                </a:solidFill>
              </a:rPr>
              <a:t>atualização do SIAB não foi contínua;</a:t>
            </a:r>
          </a:p>
          <a:p>
            <a:pPr algn="just">
              <a:buFontTx/>
              <a:buChar char="-"/>
            </a:pP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dirty="0" err="1" smtClean="0">
                <a:solidFill>
                  <a:schemeClr val="tx1"/>
                </a:solidFill>
              </a:rPr>
              <a:t>hiperdia</a:t>
            </a:r>
            <a:r>
              <a:rPr lang="pt-BR" sz="3200" dirty="0" smtClean="0">
                <a:solidFill>
                  <a:schemeClr val="tx1"/>
                </a:solidFill>
              </a:rPr>
              <a:t> realizado apenas pela enfermeira;</a:t>
            </a:r>
          </a:p>
          <a:p>
            <a:pPr algn="just">
              <a:buFontTx/>
              <a:buChar char="-"/>
            </a:pPr>
            <a:r>
              <a:rPr lang="pt-BR" sz="3200" dirty="0" smtClean="0">
                <a:solidFill>
                  <a:schemeClr val="tx1"/>
                </a:solidFill>
              </a:rPr>
              <a:t>Orientações no grupo.</a:t>
            </a:r>
          </a:p>
        </p:txBody>
      </p:sp>
    </p:spTree>
    <p:extLst>
      <p:ext uri="{BB962C8B-B14F-4D97-AF65-F5344CB8AC3E}">
        <p14:creationId xmlns:p14="http://schemas.microsoft.com/office/powerpoint/2010/main" val="143658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1520" y="269776"/>
            <a:ext cx="8712968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pt-BR" sz="4000" dirty="0" smtClean="0">
                <a:solidFill>
                  <a:schemeClr val="bg2">
                    <a:lumMod val="50000"/>
                  </a:schemeClr>
                </a:solidFill>
              </a:rPr>
              <a:t>OBJETIVOS, METAS E RESULTADOS</a:t>
            </a:r>
            <a:endParaRPr lang="pt-BR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95536" y="1268760"/>
            <a:ext cx="8424936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pt-BR" sz="3200" dirty="0"/>
              <a:t>4. Ampliar a promoção da saúde </a:t>
            </a:r>
            <a:endParaRPr lang="pt-BR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pt-BR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</a:rPr>
              <a:t>Garantir </a:t>
            </a:r>
            <a:r>
              <a:rPr lang="pt-BR" sz="3200" dirty="0">
                <a:solidFill>
                  <a:schemeClr val="accent6">
                    <a:lumMod val="75000"/>
                  </a:schemeClr>
                </a:solidFill>
              </a:rPr>
              <a:t>consulta periódica com dentista a 30% dos pacientes </a:t>
            </a:r>
            <a:endParaRPr lang="pt-BR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 algn="just">
              <a:buNone/>
            </a:pPr>
            <a:endParaRPr lang="pt-BR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pt-BR" sz="3200" dirty="0" smtClean="0">
                <a:solidFill>
                  <a:schemeClr val="tx1"/>
                </a:solidFill>
              </a:rPr>
              <a:t> Odontóloga somente no início da intervenção;</a:t>
            </a:r>
          </a:p>
          <a:p>
            <a:pPr algn="just">
              <a:buFontTx/>
              <a:buChar char="-"/>
            </a:pP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dirty="0" smtClean="0">
                <a:solidFill>
                  <a:schemeClr val="tx1"/>
                </a:solidFill>
              </a:rPr>
              <a:t>Orientações aos pacientes: participação social com cobranças.</a:t>
            </a:r>
          </a:p>
        </p:txBody>
      </p:sp>
    </p:spTree>
    <p:extLst>
      <p:ext uri="{BB962C8B-B14F-4D97-AF65-F5344CB8AC3E}">
        <p14:creationId xmlns:p14="http://schemas.microsoft.com/office/powerpoint/2010/main" val="30691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1520" y="269776"/>
            <a:ext cx="8712968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pt-BR" sz="4000" dirty="0" smtClean="0">
                <a:solidFill>
                  <a:schemeClr val="bg2">
                    <a:lumMod val="50000"/>
                  </a:schemeClr>
                </a:solidFill>
              </a:rPr>
              <a:t>OBJETIVOS, METAS E RESULTADOS</a:t>
            </a:r>
            <a:endParaRPr lang="pt-BR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91460"/>
            <a:ext cx="6034608" cy="457386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771800" y="483780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3,8%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37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51520" y="269776"/>
            <a:ext cx="8712968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pt-BR" sz="4400" dirty="0" smtClean="0">
                <a:solidFill>
                  <a:schemeClr val="bg2">
                    <a:lumMod val="50000"/>
                  </a:schemeClr>
                </a:solidFill>
              </a:rPr>
              <a:t>DISCUSSÃO</a:t>
            </a:r>
            <a:endParaRPr lang="pt-BR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95536" y="2708920"/>
            <a:ext cx="8424936" cy="36997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3200" dirty="0"/>
              <a:t>D</a:t>
            </a:r>
            <a:r>
              <a:rPr lang="pt-BR" sz="3200" dirty="0" smtClean="0"/>
              <a:t>irecionou </a:t>
            </a:r>
            <a:r>
              <a:rPr lang="pt-BR" sz="3200" dirty="0"/>
              <a:t>os usuários para </a:t>
            </a:r>
            <a:r>
              <a:rPr lang="pt-BR" sz="3200" dirty="0" smtClean="0"/>
              <a:t>consulta e cadastro;</a:t>
            </a:r>
          </a:p>
          <a:p>
            <a:pPr algn="just"/>
            <a:r>
              <a:rPr lang="pt-BR" sz="3200" dirty="0" smtClean="0">
                <a:solidFill>
                  <a:schemeClr val="tx1"/>
                </a:solidFill>
              </a:rPr>
              <a:t> Importância do </a:t>
            </a:r>
            <a:r>
              <a:rPr lang="pt-BR" sz="3200" dirty="0" err="1" smtClean="0">
                <a:solidFill>
                  <a:schemeClr val="tx1"/>
                </a:solidFill>
              </a:rPr>
              <a:t>hiperdia</a:t>
            </a:r>
            <a:r>
              <a:rPr lang="pt-BR" sz="32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pt-BR" sz="3200" dirty="0" smtClean="0">
                <a:solidFill>
                  <a:schemeClr val="tx1"/>
                </a:solidFill>
              </a:rPr>
              <a:t>Cobrança de visitas aos faltosos.</a:t>
            </a:r>
          </a:p>
          <a:p>
            <a:pPr marL="45720" indent="0" algn="just">
              <a:buNone/>
            </a:pPr>
            <a:endParaRPr lang="pt-BR" sz="3200" dirty="0" smtClean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347864" y="1587757"/>
            <a:ext cx="252028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>EQUIPE</a:t>
            </a:r>
            <a:endParaRPr lang="pt-B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512511" cy="1143000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INTRODUÇÃO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043608" y="1628800"/>
            <a:ext cx="7416824" cy="4392488"/>
          </a:xfrm>
        </p:spPr>
        <p:txBody>
          <a:bodyPr>
            <a:noAutofit/>
          </a:bodyPr>
          <a:lstStyle/>
          <a:p>
            <a:pPr algn="just"/>
            <a:r>
              <a:rPr lang="pt-BR" sz="3200" dirty="0" smtClean="0"/>
              <a:t> Fernando Pedroza/RN – 2854 habitantes</a:t>
            </a:r>
          </a:p>
          <a:p>
            <a:pPr marL="45720" indent="0" algn="just">
              <a:buNone/>
            </a:pP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80928"/>
            <a:ext cx="5814998" cy="36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1520" y="269776"/>
            <a:ext cx="8712968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pt-BR" sz="4400" dirty="0" smtClean="0">
                <a:solidFill>
                  <a:schemeClr val="bg2">
                    <a:lumMod val="50000"/>
                  </a:schemeClr>
                </a:solidFill>
              </a:rPr>
              <a:t>DISCUSSÃO</a:t>
            </a:r>
            <a:endParaRPr lang="pt-BR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47864" y="1587757"/>
            <a:ext cx="252028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>SERVIÇO</a:t>
            </a:r>
            <a:endParaRPr lang="pt-B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95536" y="2708920"/>
            <a:ext cx="8424936" cy="36997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3200" dirty="0" smtClean="0"/>
              <a:t>Organização;</a:t>
            </a:r>
          </a:p>
          <a:p>
            <a:pPr algn="just"/>
            <a:r>
              <a:rPr lang="pt-BR" sz="3200" dirty="0"/>
              <a:t> </a:t>
            </a:r>
            <a:r>
              <a:rPr lang="pt-BR" sz="3200" dirty="0" smtClean="0"/>
              <a:t>Cronograma de atendimento com dia e horário. </a:t>
            </a:r>
          </a:p>
          <a:p>
            <a:pPr algn="just"/>
            <a:endParaRPr lang="pt-BR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1520" y="269776"/>
            <a:ext cx="8712968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pt-BR" sz="4400" dirty="0" smtClean="0">
                <a:solidFill>
                  <a:schemeClr val="bg2">
                    <a:lumMod val="50000"/>
                  </a:schemeClr>
                </a:solidFill>
              </a:rPr>
              <a:t>DISCUSSÃO</a:t>
            </a:r>
            <a:endParaRPr lang="pt-BR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095836" y="1568387"/>
            <a:ext cx="3024336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>COMUNIDADE</a:t>
            </a:r>
            <a:endParaRPr lang="pt-B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95536" y="2708920"/>
            <a:ext cx="8424936" cy="36997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3200" dirty="0" smtClean="0"/>
              <a:t>Mudança de rotina;</a:t>
            </a:r>
          </a:p>
          <a:p>
            <a:pPr algn="just"/>
            <a:r>
              <a:rPr lang="pt-BR" sz="3200" dirty="0" smtClean="0">
                <a:solidFill>
                  <a:schemeClr val="tx1"/>
                </a:solidFill>
              </a:rPr>
              <a:t> Melhoria na presença do próprio usuário;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dirty="0" smtClean="0">
                <a:solidFill>
                  <a:schemeClr val="tx1"/>
                </a:solidFill>
              </a:rPr>
              <a:t>Aumento da demanda no dia agendado;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dirty="0" smtClean="0">
                <a:solidFill>
                  <a:schemeClr val="tx1"/>
                </a:solidFill>
              </a:rPr>
              <a:t>Justificativa mediante falta.</a:t>
            </a:r>
          </a:p>
          <a:p>
            <a:pPr marL="45720" indent="0" algn="just">
              <a:buNone/>
            </a:pPr>
            <a:endParaRPr lang="pt-BR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1520" y="269776"/>
            <a:ext cx="8712968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pt-BR" sz="4400" dirty="0" smtClean="0">
                <a:solidFill>
                  <a:schemeClr val="bg2">
                    <a:lumMod val="50000"/>
                  </a:schemeClr>
                </a:solidFill>
              </a:rPr>
              <a:t>REFLEXÃO CRÍTICA</a:t>
            </a:r>
            <a:endParaRPr lang="pt-BR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51520" y="1772816"/>
            <a:ext cx="8424936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200" dirty="0" smtClean="0"/>
              <a:t> Superação </a:t>
            </a:r>
            <a:r>
              <a:rPr lang="pt-BR" sz="3200" dirty="0"/>
              <a:t>das expectativas</a:t>
            </a:r>
            <a:r>
              <a:rPr lang="pt-BR" sz="3200" dirty="0" smtClean="0"/>
              <a:t>;</a:t>
            </a:r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pt-BR" sz="3200" dirty="0" smtClean="0">
                <a:solidFill>
                  <a:schemeClr val="tx1"/>
                </a:solidFill>
              </a:rPr>
              <a:t> Valorização do programa de </a:t>
            </a:r>
            <a:r>
              <a:rPr lang="pt-BR" sz="3200" dirty="0" err="1" smtClean="0">
                <a:solidFill>
                  <a:schemeClr val="tx1"/>
                </a:solidFill>
              </a:rPr>
              <a:t>hiperdia</a:t>
            </a:r>
            <a:r>
              <a:rPr lang="pt-BR" sz="32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pt-BR" sz="3200" dirty="0"/>
              <a:t> </a:t>
            </a:r>
            <a:r>
              <a:rPr lang="pt-BR" sz="3200" dirty="0" smtClean="0"/>
              <a:t>Maior aproximação profissional/usuário;</a:t>
            </a:r>
          </a:p>
          <a:p>
            <a:pPr algn="just"/>
            <a:r>
              <a:rPr lang="pt-BR" sz="3200" dirty="0"/>
              <a:t> </a:t>
            </a:r>
            <a:r>
              <a:rPr lang="pt-BR" sz="3200" dirty="0" smtClean="0"/>
              <a:t>Integralidade da assistência;</a:t>
            </a:r>
          </a:p>
          <a:p>
            <a:pPr algn="just"/>
            <a:r>
              <a:rPr lang="pt-BR" sz="3200" dirty="0"/>
              <a:t> </a:t>
            </a:r>
            <a:r>
              <a:rPr lang="pt-BR" sz="3200" dirty="0" smtClean="0"/>
              <a:t>Importância das visitas domiciliares;</a:t>
            </a:r>
          </a:p>
          <a:p>
            <a:pPr algn="just"/>
            <a:r>
              <a:rPr lang="pt-BR" sz="3200" dirty="0"/>
              <a:t> </a:t>
            </a:r>
            <a:r>
              <a:rPr lang="pt-BR" sz="3200" dirty="0" smtClean="0"/>
              <a:t>Semente plantada no serviço.</a:t>
            </a:r>
          </a:p>
          <a:p>
            <a:pPr marL="45720" indent="0" algn="just">
              <a:buNone/>
            </a:pPr>
            <a:endParaRPr lang="pt-BR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51520" y="269776"/>
            <a:ext cx="8712968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pt-BR" sz="4400" dirty="0" smtClean="0">
                <a:solidFill>
                  <a:schemeClr val="bg2">
                    <a:lumMod val="50000"/>
                  </a:schemeClr>
                </a:solidFill>
              </a:rPr>
              <a:t>REFERÊNCIAS</a:t>
            </a:r>
            <a:endParaRPr lang="pt-BR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51520" y="1772816"/>
            <a:ext cx="8424936" cy="468052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pt-BR" sz="3200" dirty="0"/>
              <a:t>ANDRADE, </a:t>
            </a:r>
            <a:r>
              <a:rPr lang="pt-BR" sz="3200" dirty="0" err="1"/>
              <a:t>Jadelson</a:t>
            </a:r>
            <a:r>
              <a:rPr lang="pt-BR" sz="3200" dirty="0"/>
              <a:t> Pinheiro; NOBRE, Fernando. </a:t>
            </a:r>
            <a:r>
              <a:rPr lang="pt-BR" sz="3200" b="1" dirty="0"/>
              <a:t>VI Diretrizes Brasileiras de Hipertensão</a:t>
            </a:r>
            <a:r>
              <a:rPr lang="pt-BR" sz="3200" dirty="0"/>
              <a:t>. 2010. Disponível em: &lt; </a:t>
            </a:r>
            <a:r>
              <a:rPr lang="pt-BR" sz="3200" u="sng" dirty="0">
                <a:solidFill>
                  <a:schemeClr val="tx1"/>
                </a:solidFill>
                <a:hlinkClick r:id="rId2"/>
              </a:rPr>
              <a:t>http://publicacoes.cardiol.br/consenso/2010/Diretriz_hipertensao_associados.pdf</a:t>
            </a:r>
            <a:r>
              <a:rPr lang="pt-BR" sz="3200" dirty="0"/>
              <a:t>&gt;. Acesso em: 05 Dez 2012.</a:t>
            </a:r>
          </a:p>
          <a:p>
            <a:pPr marL="45720" indent="0">
              <a:buNone/>
            </a:pPr>
            <a:r>
              <a:rPr lang="pt-BR" sz="3200" dirty="0"/>
              <a:t> </a:t>
            </a:r>
          </a:p>
          <a:p>
            <a:pPr marL="45720" indent="0">
              <a:buNone/>
            </a:pPr>
            <a:r>
              <a:rPr lang="pt-BR" sz="3200" dirty="0"/>
              <a:t>BRASIL, Ministério da Saúde. Secretaria de Atenção à Saúde. Departamento de Atenção Básica. </a:t>
            </a:r>
            <a:r>
              <a:rPr lang="pt-BR" sz="3200" b="1" dirty="0"/>
              <a:t>Política Nacional de Atenção Básica. </a:t>
            </a:r>
            <a:r>
              <a:rPr lang="pt-BR" sz="3200" dirty="0"/>
              <a:t>4. Ed. Brasília: Ministério da Saúde. 2007. 68p.</a:t>
            </a:r>
          </a:p>
          <a:p>
            <a:pPr marL="45720" indent="0">
              <a:buNone/>
            </a:pPr>
            <a:r>
              <a:rPr lang="pt-BR" sz="3200" dirty="0"/>
              <a:t> </a:t>
            </a:r>
          </a:p>
          <a:p>
            <a:pPr marL="45720" indent="0">
              <a:buNone/>
            </a:pPr>
            <a:r>
              <a:rPr lang="pt-BR" sz="3200" dirty="0"/>
              <a:t>BRASIL. Ministério da Saúde. </a:t>
            </a:r>
            <a:r>
              <a:rPr lang="pt-BR" sz="3200" b="1" dirty="0"/>
              <a:t>Hipertensão arterial sistêmica. </a:t>
            </a:r>
            <a:r>
              <a:rPr lang="pt-BR" sz="3200" dirty="0"/>
              <a:t>Cadernos de atenção básica, N. 15 – Brasília : Ministério da Saúde, 2006. 58 p.</a:t>
            </a:r>
          </a:p>
          <a:p>
            <a:pPr marL="45720" indent="0">
              <a:buNone/>
            </a:pPr>
            <a:r>
              <a:rPr lang="pt-BR" sz="3200" dirty="0"/>
              <a:t> </a:t>
            </a:r>
          </a:p>
          <a:p>
            <a:pPr marL="45720" indent="0">
              <a:buNone/>
            </a:pPr>
            <a:r>
              <a:rPr lang="pt-BR" sz="3200" dirty="0"/>
              <a:t>BRASIL. Ministério da Saúde. </a:t>
            </a:r>
            <a:r>
              <a:rPr lang="pt-BR" sz="3200" b="1" dirty="0" err="1"/>
              <a:t>Diabetis</a:t>
            </a:r>
            <a:r>
              <a:rPr lang="pt-BR" sz="3200" b="1" dirty="0"/>
              <a:t> Mellitus. </a:t>
            </a:r>
            <a:r>
              <a:rPr lang="pt-BR" sz="3200" dirty="0"/>
              <a:t>Cadernos de atenção básica, N. 16 – Brasília : Ministério da Saúde, 2006. 64 p</a:t>
            </a:r>
            <a:endParaRPr lang="pt-BR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4704184" cy="185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INTRODUÇÃO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755576" y="1628800"/>
            <a:ext cx="7920880" cy="4680520"/>
          </a:xfrm>
        </p:spPr>
        <p:txBody>
          <a:bodyPr>
            <a:normAutofit/>
          </a:bodyPr>
          <a:lstStyle/>
          <a:p>
            <a:pPr algn="just"/>
            <a:r>
              <a:rPr lang="pt-BR" sz="3200" dirty="0" smtClean="0"/>
              <a:t> </a:t>
            </a:r>
            <a:r>
              <a:rPr lang="pt-BR" sz="3200" dirty="0"/>
              <a:t>Centro de Saúde </a:t>
            </a:r>
            <a:r>
              <a:rPr lang="pt-BR" sz="3200" dirty="0" err="1"/>
              <a:t>Drª</a:t>
            </a:r>
            <a:r>
              <a:rPr lang="pt-BR" sz="3200" dirty="0"/>
              <a:t> Fátima Salviano</a:t>
            </a:r>
          </a:p>
          <a:p>
            <a:pPr algn="just"/>
            <a:r>
              <a:rPr lang="pt-BR" sz="3200" dirty="0"/>
              <a:t> Ambulatório + 01 equipe de ESF</a:t>
            </a:r>
          </a:p>
          <a:p>
            <a:pPr algn="just"/>
            <a:r>
              <a:rPr lang="pt-BR" sz="3200" dirty="0"/>
              <a:t> equipe básica - 7 ACS (01 zona rural)</a:t>
            </a:r>
          </a:p>
          <a:p>
            <a:pPr algn="just"/>
            <a:r>
              <a:rPr lang="pt-BR" sz="3200" dirty="0"/>
              <a:t> estrutura predial cedida pela FUNASA em “reforma”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5301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INTRODUÇÃO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87624" y="1628800"/>
            <a:ext cx="6400800" cy="347472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 SIAB desatualizado </a:t>
            </a:r>
          </a:p>
          <a:p>
            <a:r>
              <a:rPr lang="pt-BR" sz="3200" dirty="0" smtClean="0"/>
              <a:t> HIPERDIA – consultas + grupo irregular</a:t>
            </a:r>
          </a:p>
          <a:p>
            <a:r>
              <a:rPr lang="pt-BR" sz="3200" dirty="0" smtClean="0"/>
              <a:t> 385 hipertensos e 94 diabéticos cadastrados (falecidos e não residentes)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713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OBJETIVO GERAL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11560" y="1988840"/>
            <a:ext cx="8208912" cy="2088232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/>
              <a:t> </a:t>
            </a:r>
            <a:r>
              <a:rPr lang="pt-BR" sz="3600" dirty="0"/>
              <a:t>Melhorar a atenção aos adultos portadores de Hipertensão Arterial Sistêmica e/ou Diabetes Mellitus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861048"/>
            <a:ext cx="4424966" cy="266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METODOLOGIA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2348880"/>
            <a:ext cx="4824536" cy="4248472"/>
          </a:xfrm>
        </p:spPr>
        <p:txBody>
          <a:bodyPr>
            <a:normAutofit/>
          </a:bodyPr>
          <a:lstStyle/>
          <a:p>
            <a:pPr algn="just"/>
            <a:r>
              <a:rPr lang="pt-BR" sz="3200" dirty="0" smtClean="0"/>
              <a:t> </a:t>
            </a:r>
            <a:r>
              <a:rPr lang="pt-BR" sz="2800" dirty="0" smtClean="0"/>
              <a:t>Cadernos </a:t>
            </a:r>
            <a:r>
              <a:rPr lang="pt-BR" sz="2800" dirty="0"/>
              <a:t>de atenção básica de </a:t>
            </a:r>
            <a:r>
              <a:rPr lang="pt-BR" sz="2800" dirty="0" smtClean="0"/>
              <a:t>HAS e DM do MS, </a:t>
            </a:r>
            <a:r>
              <a:rPr lang="pt-BR" sz="2800" dirty="0"/>
              <a:t>2006.</a:t>
            </a:r>
            <a:r>
              <a:rPr lang="pt-BR" sz="2800" dirty="0" smtClean="0"/>
              <a:t> </a:t>
            </a:r>
          </a:p>
          <a:p>
            <a:pPr algn="just"/>
            <a:r>
              <a:rPr lang="pt-BR" sz="2800" dirty="0" smtClean="0"/>
              <a:t> 4 meses de intervenção;</a:t>
            </a:r>
          </a:p>
          <a:p>
            <a:pPr algn="just"/>
            <a:r>
              <a:rPr lang="pt-BR" sz="2800" dirty="0" smtClean="0"/>
              <a:t> Atualização do SIAB;</a:t>
            </a:r>
          </a:p>
          <a:p>
            <a:pPr algn="just"/>
            <a:r>
              <a:rPr lang="pt-BR" sz="2800" dirty="0"/>
              <a:t> C</a:t>
            </a:r>
            <a:r>
              <a:rPr lang="pt-BR" sz="2800" dirty="0" smtClean="0"/>
              <a:t>apacitação dos profissionais  - registro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87624" y="1396100"/>
            <a:ext cx="2808312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>AÇÕES</a:t>
            </a:r>
            <a:endParaRPr lang="pt-B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532" y="2636912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15616" y="260648"/>
            <a:ext cx="6512511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METODOLOGIA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15616" y="1556792"/>
            <a:ext cx="2808312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>AÇÕES</a:t>
            </a:r>
            <a:endParaRPr lang="pt-B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95536" y="2924944"/>
            <a:ext cx="4824536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200" dirty="0" smtClean="0"/>
              <a:t> Consultas de </a:t>
            </a:r>
            <a:r>
              <a:rPr lang="pt-BR" sz="3200" dirty="0" err="1" smtClean="0"/>
              <a:t>hiperdia</a:t>
            </a:r>
            <a:r>
              <a:rPr lang="pt-BR" sz="3200" dirty="0"/>
              <a:t> </a:t>
            </a:r>
            <a:r>
              <a:rPr lang="pt-BR" sz="3200" dirty="0" smtClean="0"/>
              <a:t>(segundas-feiras);</a:t>
            </a:r>
          </a:p>
          <a:p>
            <a:pPr algn="just"/>
            <a:r>
              <a:rPr lang="pt-BR" sz="3200" dirty="0" smtClean="0"/>
              <a:t> Reuniões de grupo;</a:t>
            </a:r>
          </a:p>
          <a:p>
            <a:pPr algn="just"/>
            <a:r>
              <a:rPr lang="pt-BR" sz="3200" dirty="0"/>
              <a:t> </a:t>
            </a:r>
            <a:r>
              <a:rPr lang="pt-BR" sz="3200" dirty="0" smtClean="0"/>
              <a:t>Visitas – zona rural e urbana;</a:t>
            </a:r>
          </a:p>
          <a:p>
            <a:pPr marL="45720" indent="0">
              <a:buNone/>
            </a:pPr>
            <a:endParaRPr lang="pt-BR" sz="32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19" y="1556792"/>
            <a:ext cx="3949090" cy="43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15616" y="260648"/>
            <a:ext cx="6512511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METODOLOGIA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67715" y="1375101"/>
            <a:ext cx="2808312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>LOGÍSTICA</a:t>
            </a:r>
            <a:endParaRPr lang="pt-B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95536" y="2132856"/>
            <a:ext cx="8424936" cy="43204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200" dirty="0" smtClean="0"/>
              <a:t> Prontuário;</a:t>
            </a:r>
          </a:p>
          <a:p>
            <a:pPr algn="just"/>
            <a:r>
              <a:rPr lang="pt-BR" sz="3200" dirty="0"/>
              <a:t> </a:t>
            </a:r>
            <a:r>
              <a:rPr lang="pt-BR" sz="3200" dirty="0" smtClean="0"/>
              <a:t>Carteira de </a:t>
            </a:r>
            <a:r>
              <a:rPr lang="pt-BR" sz="3200" dirty="0" err="1" smtClean="0"/>
              <a:t>hiperdia</a:t>
            </a:r>
            <a:r>
              <a:rPr lang="pt-BR" sz="3200" dirty="0" smtClean="0"/>
              <a:t>;</a:t>
            </a:r>
          </a:p>
          <a:p>
            <a:pPr algn="just"/>
            <a:r>
              <a:rPr lang="pt-BR" sz="3200" dirty="0" smtClean="0"/>
              <a:t> Ficha de acompanhamento (ficha espelho);</a:t>
            </a:r>
          </a:p>
          <a:p>
            <a:pPr algn="just"/>
            <a:r>
              <a:rPr lang="pt-BR" sz="3200" dirty="0"/>
              <a:t> </a:t>
            </a:r>
            <a:r>
              <a:rPr lang="pt-BR" sz="3200" dirty="0" smtClean="0"/>
              <a:t>Livro de registro de </a:t>
            </a:r>
            <a:r>
              <a:rPr lang="pt-BR" sz="3200" dirty="0" err="1" smtClean="0"/>
              <a:t>hiperdia</a:t>
            </a:r>
            <a:r>
              <a:rPr lang="pt-BR" sz="3200" dirty="0" smtClean="0"/>
              <a:t>;</a:t>
            </a:r>
          </a:p>
          <a:p>
            <a:pPr algn="just"/>
            <a:r>
              <a:rPr lang="pt-BR" sz="3200" dirty="0"/>
              <a:t> </a:t>
            </a:r>
            <a:r>
              <a:rPr lang="pt-BR" sz="3200" dirty="0" smtClean="0"/>
              <a:t>Fichas B-HA e B-DIA</a:t>
            </a:r>
          </a:p>
          <a:p>
            <a:pPr marL="45720" indent="0" algn="just">
              <a:buNone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320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1520" y="269776"/>
            <a:ext cx="8712968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pt-BR" sz="4000" dirty="0" smtClean="0">
                <a:solidFill>
                  <a:schemeClr val="bg2">
                    <a:lumMod val="50000"/>
                  </a:schemeClr>
                </a:solidFill>
              </a:rPr>
              <a:t>OBJETIVOS, METAS E RESULTADOS</a:t>
            </a:r>
            <a:endParaRPr lang="pt-BR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95536" y="1268760"/>
            <a:ext cx="8424936" cy="21602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pt-BR" sz="3200" dirty="0"/>
              <a:t>1. Ampliar a cobertura à hipertensos e diabéticos</a:t>
            </a:r>
            <a:endParaRPr lang="pt-BR" sz="3200" dirty="0" smtClean="0"/>
          </a:p>
          <a:p>
            <a:pPr algn="just"/>
            <a:r>
              <a:rPr lang="pt-BR" sz="3200" dirty="0"/>
              <a:t> </a:t>
            </a:r>
            <a:r>
              <a:rPr lang="pt-BR" sz="3200" dirty="0">
                <a:solidFill>
                  <a:schemeClr val="accent6">
                    <a:lumMod val="75000"/>
                  </a:schemeClr>
                </a:solidFill>
              </a:rPr>
              <a:t>Cadastrar 60% dos hipertensos e/ou diabéticos</a:t>
            </a:r>
            <a:endParaRPr lang="pt-BR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pt-BR" sz="3200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573016"/>
            <a:ext cx="4500500" cy="3142481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6"/>
            <a:ext cx="4427984" cy="31424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586482" y="4549770"/>
            <a:ext cx="76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69,8%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172400" y="452846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73,1%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28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659</TotalTime>
  <Words>650</Words>
  <Application>Microsoft Office PowerPoint</Application>
  <PresentationFormat>Apresentação na tela (4:3)</PresentationFormat>
  <Paragraphs>136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Integração</vt:lpstr>
      <vt:lpstr>Universidade Aberta do SUS – UNASUS Universidade Federal de Pelotas - UFPEL Especialização em Saúde da Família Modalidade à Distância Turma 3 </vt:lpstr>
      <vt:lpstr>INTRODUÇÃO</vt:lpstr>
      <vt:lpstr>INTRODUÇÃO</vt:lpstr>
      <vt:lpstr>INTRODUÇÃO</vt:lpstr>
      <vt:lpstr>OBJETIVO GERAL</vt:lpstr>
      <vt:lpstr>METODOLOGIA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Sâmara</dc:creator>
  <cp:lastModifiedBy>Sâmara</cp:lastModifiedBy>
  <cp:revision>36</cp:revision>
  <dcterms:created xsi:type="dcterms:W3CDTF">2013-08-19T18:20:52Z</dcterms:created>
  <dcterms:modified xsi:type="dcterms:W3CDTF">2013-09-20T02:06:41Z</dcterms:modified>
</cp:coreProperties>
</file>