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65" r:id="rId3"/>
    <p:sldId id="273" r:id="rId4"/>
    <p:sldId id="274" r:id="rId5"/>
    <p:sldId id="275" r:id="rId6"/>
    <p:sldId id="266" r:id="rId7"/>
    <p:sldId id="277" r:id="rId8"/>
    <p:sldId id="276" r:id="rId9"/>
    <p:sldId id="259" r:id="rId10"/>
    <p:sldId id="260" r:id="rId11"/>
    <p:sldId id="268" r:id="rId12"/>
    <p:sldId id="261" r:id="rId13"/>
    <p:sldId id="296" r:id="rId14"/>
    <p:sldId id="262" r:id="rId15"/>
    <p:sldId id="263" r:id="rId16"/>
    <p:sldId id="264" r:id="rId17"/>
    <p:sldId id="269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70" r:id="rId35"/>
    <p:sldId id="271" r:id="rId36"/>
    <p:sldId id="295" r:id="rId37"/>
    <p:sldId id="272" r:id="rId38"/>
    <p:sldId id="278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rev%20Tomasi%20coleta%20de%20dados%20samara%20final%20(1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rev%20Tomasi%20coleta%20de%20dados%20samara%20final%20(1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rev%20Tomasi%20coleta%20de%20dados%20samara%20final%20(1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%20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%20(2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do\Downloads\rev%20Tomasi%20coleta%20de%20dados%20samara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rev%20Tomasi%20coleta%20de%20dados%20samara%20final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66"/>
          <c:y val="9.4018247719035108E-2"/>
          <c:w val="0.84677502714590591"/>
          <c:h val="0.78876909617067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final.xls]Indicadores'!$C$4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'[rev Tomasi coleta de dados samara final.xls]Indicadores'!$D$3:$G$3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final.xls]Indicadores'!$D$4:$G$4</c:f>
              <c:numCache>
                <c:formatCode>0.0%</c:formatCode>
                <c:ptCount val="4"/>
                <c:pt idx="0">
                  <c:v>0.11481481481481465</c:v>
                </c:pt>
                <c:pt idx="1">
                  <c:v>0.18148148148148222</c:v>
                </c:pt>
                <c:pt idx="2">
                  <c:v>0.35185185185185253</c:v>
                </c:pt>
                <c:pt idx="3">
                  <c:v>0.40370370370370384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38720"/>
        <c:axId val="212239896"/>
      </c:barChart>
      <c:catAx>
        <c:axId val="21223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239896"/>
        <c:crosses val="autoZero"/>
        <c:auto val="1"/>
        <c:lblAlgn val="ctr"/>
        <c:lblOffset val="100"/>
        <c:noMultiLvlLbl val="0"/>
      </c:catAx>
      <c:valAx>
        <c:axId val="2122398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2387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93559898681555"/>
          <c:y val="0.10650156282331932"/>
          <c:w val="0.84677502714590536"/>
          <c:h val="0.76072053234009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final.xls]Indicadores'!$C$77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'[rev Tomasi coleta de dados samara final.xls]Indicadores'!$D$76:$G$76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final.xls]Indicadores'!$D$77:$G$77</c:f>
              <c:numCache>
                <c:formatCode>0.0%</c:formatCode>
                <c:ptCount val="4"/>
                <c:pt idx="0">
                  <c:v>0.90322580645161354</c:v>
                </c:pt>
                <c:pt idx="1">
                  <c:v>0.93877551020408312</c:v>
                </c:pt>
                <c:pt idx="2">
                  <c:v>0.96842105263158074</c:v>
                </c:pt>
                <c:pt idx="3">
                  <c:v>0.98165137614678966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39408"/>
        <c:axId val="214337840"/>
      </c:barChart>
      <c:catAx>
        <c:axId val="21433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337840"/>
        <c:crosses val="autoZero"/>
        <c:auto val="1"/>
        <c:lblAlgn val="ctr"/>
        <c:lblOffset val="100"/>
        <c:noMultiLvlLbl val="0"/>
      </c:catAx>
      <c:valAx>
        <c:axId val="2143378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339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2268186771699"/>
          <c:y val="0.22978771149374888"/>
          <c:w val="0.86088794426500315"/>
          <c:h val="0.6382991985937482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'[rev Tomasi coleta de dados samara final (1).xls]Indicadores'!$C$95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'[rev Tomasi coleta de dados samara final (1).xls]Indicadores'!$D$94:$G$94</c:f>
            </c:multiLvlStrRef>
          </c:cat>
          <c:val>
            <c:numRef>
              <c:f>'[rev Tomasi coleta de dados samara final (1).xls]Indicadores'!$D$95:$G$95</c:f>
            </c:numRef>
          </c:val>
        </c:ser>
        <c:ser>
          <c:idx val="0"/>
          <c:order val="0"/>
          <c:tx>
            <c:strRef>
              <c:f>'[rev Tomasi coleta de dados samara final (1).xls]Indicadores'!$C$95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 (1).xls]Indicadores'!$D$94:$G$94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 (1).xls]Indicadores'!$D$95:$G$95</c:f>
              <c:numCache>
                <c:formatCode>0.0%</c:formatCode>
                <c:ptCount val="4"/>
                <c:pt idx="0">
                  <c:v>0.67741935483870963</c:v>
                </c:pt>
                <c:pt idx="1">
                  <c:v>0.71428571428571463</c:v>
                </c:pt>
                <c:pt idx="2">
                  <c:v>0.81052631578947354</c:v>
                </c:pt>
                <c:pt idx="3">
                  <c:v>0.84403669724770669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39016"/>
        <c:axId val="214339800"/>
      </c:barChart>
      <c:catAx>
        <c:axId val="214339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339800"/>
        <c:crosses val="autoZero"/>
        <c:auto val="1"/>
        <c:lblAlgn val="ctr"/>
        <c:lblOffset val="100"/>
        <c:noMultiLvlLbl val="0"/>
      </c:catAx>
      <c:valAx>
        <c:axId val="2143398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3390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5901639344"/>
          <c:y val="0.22500091553106921"/>
          <c:w val="0.84426229508196615"/>
          <c:h val="0.6458359612465881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'[rev Tomasi coleta de dados samara final.xls]Indicadores'!$C$102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'[rev Tomasi coleta de dados samara final.xls]Indicadores'!$D$101:$G$101</c:f>
            </c:multiLvlStrRef>
          </c:cat>
          <c:val>
            <c:numRef>
              <c:f>'[rev Tomasi coleta de dados samara final.xls]Indicadores'!$D$102:$G$102</c:f>
            </c:numRef>
          </c:val>
        </c:ser>
        <c:ser>
          <c:idx val="0"/>
          <c:order val="0"/>
          <c:tx>
            <c:strRef>
              <c:f>'[rev Tomasi coleta de dados samara final (1).xls]Indicadores'!$C$102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 (1).xls]Indicadores'!$D$101:$G$101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 (1).xls]Indicadores'!$D$102:$G$102</c:f>
              <c:numCache>
                <c:formatCode>0.0%</c:formatCode>
                <c:ptCount val="4"/>
                <c:pt idx="0">
                  <c:v>0.67741935483870963</c:v>
                </c:pt>
                <c:pt idx="1">
                  <c:v>0.75510204081632648</c:v>
                </c:pt>
                <c:pt idx="2">
                  <c:v>0.86315789473684212</c:v>
                </c:pt>
                <c:pt idx="3">
                  <c:v>0.88990825688073394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36664"/>
        <c:axId val="215581368"/>
      </c:barChart>
      <c:catAx>
        <c:axId val="214336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5581368"/>
        <c:crosses val="autoZero"/>
        <c:auto val="1"/>
        <c:lblAlgn val="ctr"/>
        <c:lblOffset val="100"/>
        <c:noMultiLvlLbl val="0"/>
      </c:catAx>
      <c:valAx>
        <c:axId val="2155813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3366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58"/>
          <c:y val="0.12280839895013121"/>
          <c:w val="0.84677502714590558"/>
          <c:h val="0.736844407606944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'[rev Tomasi coleta de dados samara final (1).xls]Indicadores'!$C$109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'[rev Tomasi coleta de dados samara final (1).xls]Indicadores'!$D$108:$G$108</c:f>
            </c:multiLvlStrRef>
          </c:cat>
          <c:val>
            <c:numRef>
              <c:f>'[rev Tomasi coleta de dados samara final (1).xls]Indicadores'!$D$109:$G$109</c:f>
            </c:numRef>
          </c:val>
        </c:ser>
        <c:ser>
          <c:idx val="2"/>
          <c:order val="2"/>
          <c:tx>
            <c:strRef>
              <c:f>'[rev Tomasi coleta de dados samara final (1).xls]Indicadores'!$C$102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'[rev Tomasi coleta de dados samara final (1).xls]Indicadores'!$D$101:$G$101</c:f>
            </c:multiLvlStrRef>
          </c:cat>
          <c:val>
            <c:numRef>
              <c:f>'[rev Tomasi coleta de dados samara final (1).xls]Indicadores'!$D$102:$G$102</c:f>
            </c:numRef>
          </c:val>
        </c:ser>
        <c:ser>
          <c:idx val="0"/>
          <c:order val="0"/>
          <c:tx>
            <c:strRef>
              <c:f>'[rev Tomasi coleta de dados samara final (1).xls]Indicadores'!$C$109</c:f>
              <c:strCache>
                <c:ptCount val="1"/>
                <c:pt idx="0">
                  <c:v>Proporção de crianças cujas mães receberam orientações sobre prevenção de acidentes na infância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 (1).xls]Indicadores'!$D$108:$G$108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 (1).xls]Indicadores'!$D$109:$G$109</c:f>
              <c:numCache>
                <c:formatCode>0.0%</c:formatCode>
                <c:ptCount val="4"/>
                <c:pt idx="0">
                  <c:v>0.74193548387096753</c:v>
                </c:pt>
                <c:pt idx="1">
                  <c:v>0.81632653061224458</c:v>
                </c:pt>
                <c:pt idx="2">
                  <c:v>0.9263157894736842</c:v>
                </c:pt>
                <c:pt idx="3">
                  <c:v>0.94495412844036697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83328"/>
        <c:axId val="215584112"/>
      </c:barChart>
      <c:catAx>
        <c:axId val="21558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5584112"/>
        <c:crosses val="autoZero"/>
        <c:auto val="1"/>
        <c:lblAlgn val="ctr"/>
        <c:lblOffset val="100"/>
        <c:noMultiLvlLbl val="0"/>
      </c:catAx>
      <c:valAx>
        <c:axId val="2155841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55833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6315789473686"/>
          <c:y val="0.14035172728914952"/>
          <c:w val="0.85829959514170062"/>
          <c:h val="0.73009574208082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final.xls]Indicadores'!$C$115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final.xls]Indicadores'!$D$114:$G$114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final.xls]Indicadores'!$D$115:$G$115</c:f>
              <c:numCache>
                <c:formatCode>0.0%</c:formatCode>
                <c:ptCount val="4"/>
                <c:pt idx="0">
                  <c:v>0.58064516129032251</c:v>
                </c:pt>
                <c:pt idx="1">
                  <c:v>0.6938775510204086</c:v>
                </c:pt>
                <c:pt idx="2">
                  <c:v>0.73684210526315785</c:v>
                </c:pt>
                <c:pt idx="3">
                  <c:v>0.76146788990825609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80584"/>
        <c:axId val="215580976"/>
      </c:barChart>
      <c:catAx>
        <c:axId val="215580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580976"/>
        <c:crosses val="autoZero"/>
        <c:auto val="1"/>
        <c:lblAlgn val="ctr"/>
        <c:lblOffset val="100"/>
        <c:noMultiLvlLbl val="0"/>
      </c:catAx>
      <c:valAx>
        <c:axId val="2155809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5805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2776659959758"/>
          <c:y val="0.15578832590215921"/>
          <c:w val="0.85915492957746453"/>
          <c:h val="0.68462827940379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final.xls]Indicadores'!$C$121</c:f>
              <c:strCache>
                <c:ptCount val="1"/>
                <c:pt idx="0">
                  <c:v>Proporção de crianças cujas mães receberam orientações nutricionais de acordo com a faixa etária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final.xls]Indicadores'!$D$120:$G$120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final.xls]Indicadores'!$D$121:$G$121</c:f>
              <c:numCache>
                <c:formatCode>0.0%</c:formatCode>
                <c:ptCount val="4"/>
                <c:pt idx="0">
                  <c:v>0.77419354838709675</c:v>
                </c:pt>
                <c:pt idx="1">
                  <c:v>0.81632653061224458</c:v>
                </c:pt>
                <c:pt idx="2">
                  <c:v>0.78947368421052633</c:v>
                </c:pt>
                <c:pt idx="3">
                  <c:v>0.81651376146788957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82544"/>
        <c:axId val="215582936"/>
      </c:barChart>
      <c:catAx>
        <c:axId val="21558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582936"/>
        <c:crosses val="autoZero"/>
        <c:auto val="1"/>
        <c:lblAlgn val="ctr"/>
        <c:lblOffset val="100"/>
        <c:noMultiLvlLbl val="0"/>
      </c:catAx>
      <c:valAx>
        <c:axId val="2155829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5825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9126669538145"/>
          <c:y val="0.12373856677006288"/>
          <c:w val="0.85772527972021062"/>
          <c:h val="0.7550524934383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final.xls]Indicadores'!$C$133</c:f>
              <c:strCache>
                <c:ptCount val="1"/>
                <c:pt idx="0">
                  <c:v>Proporção de crianças cujas mães receberam orientação individual sobre higiene bucal, etiologia e prevenção da cárie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final.xls]Indicadores'!$D$132:$G$132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final.xls]Indicadores'!$D$133:$G$133</c:f>
              <c:numCache>
                <c:formatCode>0.0%</c:formatCode>
                <c:ptCount val="4"/>
                <c:pt idx="0">
                  <c:v>0.25806451612903231</c:v>
                </c:pt>
                <c:pt idx="1">
                  <c:v>0.24489795918367346</c:v>
                </c:pt>
                <c:pt idx="2">
                  <c:v>0.13684210526315788</c:v>
                </c:pt>
                <c:pt idx="3">
                  <c:v>0.18348623853211055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077448"/>
        <c:axId val="215079408"/>
      </c:barChart>
      <c:catAx>
        <c:axId val="215077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079408"/>
        <c:crosses val="autoZero"/>
        <c:auto val="1"/>
        <c:lblAlgn val="ctr"/>
        <c:lblOffset val="100"/>
        <c:noMultiLvlLbl val="0"/>
      </c:catAx>
      <c:valAx>
        <c:axId val="2150794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0774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/>
            </a:pPr>
            <a:endParaRPr lang="pt-B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94297352342162"/>
          <c:y val="0.10955784373107207"/>
          <c:w val="0.85336048879837068"/>
          <c:h val="0.77855551272874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final.xls]Indicadores'!$C$140</c:f>
              <c:strCache>
                <c:ptCount val="1"/>
                <c:pt idx="0">
                  <c:v>Proporção de crianças cujas mães receberam orientações sobre hábitos de sucção nutritiva e não nutritiva e prevenção de oclusopatias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final.xls]Indicadores'!$D$139:$G$139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final.xls]Indicadores'!$D$140:$G$140</c:f>
              <c:numCache>
                <c:formatCode>0.0%</c:formatCode>
                <c:ptCount val="4"/>
                <c:pt idx="0">
                  <c:v>0.19354838709677447</c:v>
                </c:pt>
                <c:pt idx="1">
                  <c:v>0.12244897959183668</c:v>
                </c:pt>
                <c:pt idx="2">
                  <c:v>7.3684210526315783E-2</c:v>
                </c:pt>
                <c:pt idx="3">
                  <c:v>6.4220183486238536E-2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077056"/>
        <c:axId val="215079800"/>
      </c:barChart>
      <c:catAx>
        <c:axId val="2150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079800"/>
        <c:crosses val="autoZero"/>
        <c:auto val="1"/>
        <c:lblAlgn val="ctr"/>
        <c:lblOffset val="100"/>
        <c:noMultiLvlLbl val="0"/>
      </c:catAx>
      <c:valAx>
        <c:axId val="2150798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0770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881288473097"/>
          <c:y val="4.0082231100422791E-2"/>
          <c:w val="0.85887181324799033"/>
          <c:h val="0.82821561097966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final.xls]Indicadores'!$C$9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final.xls]Indicadores'!$D$8:$G$8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final.xls]Indicadores'!$D$9:$G$9</c:f>
              <c:numCache>
                <c:formatCode>0.0%</c:formatCode>
                <c:ptCount val="4"/>
                <c:pt idx="0">
                  <c:v>0.70967741935483986</c:v>
                </c:pt>
                <c:pt idx="1">
                  <c:v>0.71428571428571463</c:v>
                </c:pt>
                <c:pt idx="2">
                  <c:v>0.65263157894736845</c:v>
                </c:pt>
                <c:pt idx="3">
                  <c:v>0.67889908256880971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871392"/>
        <c:axId val="214569568"/>
      </c:barChart>
      <c:catAx>
        <c:axId val="17487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4569568"/>
        <c:crosses val="autoZero"/>
        <c:auto val="1"/>
        <c:lblAlgn val="ctr"/>
        <c:lblOffset val="100"/>
        <c:noMultiLvlLbl val="0"/>
      </c:catAx>
      <c:valAx>
        <c:axId val="2145695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748713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52407334857533E-2"/>
          <c:y val="0.16463142059612723"/>
          <c:w val="0.84677502714590536"/>
          <c:h val="0.77910302878806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final.xls]Indicadores'!$C$41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final.xls]Indicadores'!$D$40:$G$40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final.xls]Indicadores'!$D$41:$G$41</c:f>
              <c:numCache>
                <c:formatCode>0.0%</c:formatCode>
                <c:ptCount val="4"/>
                <c:pt idx="0">
                  <c:v>0.80645161290322642</c:v>
                </c:pt>
                <c:pt idx="1">
                  <c:v>0.85714285714285765</c:v>
                </c:pt>
                <c:pt idx="2">
                  <c:v>0.97894736842105268</c:v>
                </c:pt>
                <c:pt idx="3">
                  <c:v>0.98165137614678966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66432"/>
        <c:axId val="214566040"/>
      </c:barChart>
      <c:catAx>
        <c:axId val="21456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4566040"/>
        <c:crosses val="autoZero"/>
        <c:auto val="1"/>
        <c:lblAlgn val="ctr"/>
        <c:lblOffset val="100"/>
        <c:noMultiLvlLbl val="0"/>
      </c:catAx>
      <c:valAx>
        <c:axId val="2145660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45664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36787216879281E-2"/>
          <c:y val="0.10666724165151241"/>
          <c:w val="0.8445824637782452"/>
          <c:h val="0.80026704995208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 (1).xls]Indicadores'!$C$46</c:f>
              <c:strCache>
                <c:ptCount val="1"/>
                <c:pt idx="0">
                  <c:v>Proporção de crianças com déficit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 (1).xls]Indicadores'!$D$45:$G$45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 (1).xls]Indicadores'!$D$46:$G$46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1.1666666666666667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66824"/>
        <c:axId val="214567216"/>
      </c:barChart>
      <c:catAx>
        <c:axId val="214566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4567216"/>
        <c:crosses val="autoZero"/>
        <c:auto val="1"/>
        <c:lblAlgn val="ctr"/>
        <c:lblOffset val="100"/>
        <c:noMultiLvlLbl val="0"/>
      </c:catAx>
      <c:valAx>
        <c:axId val="2145672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45668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0020120724357"/>
          <c:y val="9.6179598103596747E-2"/>
          <c:w val="0.84708249496981891"/>
          <c:h val="0.7812924174991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 (1).xls]Indicadores'!$C$51</c:f>
              <c:strCache>
                <c:ptCount val="1"/>
                <c:pt idx="0">
                  <c:v>Proporção de crianças com excesso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 (1).xls]Indicadores'!$D$50:$G$50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 (1).xls]Indicadores'!$D$51:$G$51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68784"/>
        <c:axId val="214569176"/>
      </c:barChart>
      <c:catAx>
        <c:axId val="21456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4569176"/>
        <c:crosses val="autoZero"/>
        <c:auto val="1"/>
        <c:lblAlgn val="ctr"/>
        <c:lblOffset val="100"/>
        <c:noMultiLvlLbl val="0"/>
      </c:catAx>
      <c:valAx>
        <c:axId val="2145691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45687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46"/>
          <c:y val="0.29460640601985161"/>
          <c:w val="0.84677502714590491"/>
          <c:h val="0.57676465403886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 (2).xls]Indicadores'!$C$56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 (2).xls]Indicadores'!$D$55:$G$55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 (2).xls]Indicadores'!$D$56:$G$56</c:f>
              <c:numCache>
                <c:formatCode>0.0%</c:formatCode>
                <c:ptCount val="4"/>
                <c:pt idx="0">
                  <c:v>0.70967741935483908</c:v>
                </c:pt>
                <c:pt idx="1">
                  <c:v>0.79591836734693855</c:v>
                </c:pt>
                <c:pt idx="2">
                  <c:v>0.85263157894736841</c:v>
                </c:pt>
                <c:pt idx="3">
                  <c:v>0.88073394495412849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180408"/>
        <c:axId val="215180016"/>
      </c:barChart>
      <c:catAx>
        <c:axId val="21518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180016"/>
        <c:crosses val="autoZero"/>
        <c:auto val="1"/>
        <c:lblAlgn val="ctr"/>
        <c:lblOffset val="100"/>
        <c:noMultiLvlLbl val="0"/>
      </c:catAx>
      <c:valAx>
        <c:axId val="2151800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180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7029702970295"/>
          <c:y val="0.10370370370370373"/>
          <c:w val="0.86336633663366369"/>
          <c:h val="0.75851851851851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final.xls]Indicadores'!$C$61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final.xls]Indicadores'!$D$60:$G$60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final.xls]Indicadores'!$D$61:$G$61</c:f>
              <c:numCache>
                <c:formatCode>0.0%</c:formatCode>
                <c:ptCount val="4"/>
                <c:pt idx="0">
                  <c:v>0.87096774193548387</c:v>
                </c:pt>
                <c:pt idx="1">
                  <c:v>0.91836734693877553</c:v>
                </c:pt>
                <c:pt idx="2">
                  <c:v>0.94736842105263086</c:v>
                </c:pt>
                <c:pt idx="3">
                  <c:v>0.9633027522935792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181192"/>
        <c:axId val="215178840"/>
      </c:barChart>
      <c:catAx>
        <c:axId val="215181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178840"/>
        <c:crosses val="autoZero"/>
        <c:auto val="1"/>
        <c:lblAlgn val="ctr"/>
        <c:lblOffset val="100"/>
        <c:noMultiLvlLbl val="0"/>
      </c:catAx>
      <c:valAx>
        <c:axId val="2151788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1811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2033889238645"/>
          <c:y val="0.13843064962581836"/>
          <c:w val="0.84426229508196626"/>
          <c:h val="0.75875585645252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samara final.xls]Indicadores'!$C$66</c:f>
              <c:strCache>
                <c:ptCount val="1"/>
                <c:pt idx="0">
                  <c:v>Proporção de crianças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final.xls]Indicadores'!$D$65:$G$65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final.xls]Indicadores'!$D$66:$G$66</c:f>
              <c:numCache>
                <c:formatCode>0.0%</c:formatCode>
                <c:ptCount val="4"/>
                <c:pt idx="0">
                  <c:v>0.5</c:v>
                </c:pt>
                <c:pt idx="1">
                  <c:v>0.71428571428571463</c:v>
                </c:pt>
                <c:pt idx="2">
                  <c:v>0.92307692307692257</c:v>
                </c:pt>
                <c:pt idx="3">
                  <c:v>1.0714285714285721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179232"/>
        <c:axId val="215179624"/>
      </c:barChart>
      <c:catAx>
        <c:axId val="21517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179624"/>
        <c:crosses val="autoZero"/>
        <c:auto val="1"/>
        <c:lblAlgn val="ctr"/>
        <c:lblOffset val="100"/>
        <c:noMultiLvlLbl val="0"/>
      </c:catAx>
      <c:valAx>
        <c:axId val="2151796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51792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9019665667222"/>
          <c:y val="0.24774883757758687"/>
          <c:w val="0.86336717141782449"/>
          <c:h val="0.612615307464579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'[rev Tomasi coleta de dados samara final (1).xls]Indicadores'!$C$71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'[rev Tomasi coleta de dados samara final (1).xls]Indicadores'!$D$70:$G$70</c:f>
            </c:multiLvlStrRef>
          </c:cat>
          <c:val>
            <c:numRef>
              <c:f>'[rev Tomasi coleta de dados samara final (1).xls]Indicadores'!$D$71:$G$71</c:f>
            </c:numRef>
          </c:val>
        </c:ser>
        <c:ser>
          <c:idx val="0"/>
          <c:order val="0"/>
          <c:tx>
            <c:strRef>
              <c:f>'[rev Tomasi coleta de dados samara final (1).xls]Indicadores'!$C$71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'[rev Tomasi coleta de dados samara final (1).xls]Indicadores'!$D$70:$G$70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'[rev Tomasi coleta de dados samara final (1).xls]Indicadores'!$D$71:$G$71</c:f>
              <c:numCache>
                <c:formatCode>0.0%</c:formatCode>
                <c:ptCount val="4"/>
                <c:pt idx="0">
                  <c:v>0.87096774193548387</c:v>
                </c:pt>
                <c:pt idx="1">
                  <c:v>0.91836734693877553</c:v>
                </c:pt>
                <c:pt idx="2">
                  <c:v>0.95789473684210602</c:v>
                </c:pt>
                <c:pt idx="3">
                  <c:v>0.9633027522935792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37056"/>
        <c:axId val="214337448"/>
      </c:barChart>
      <c:catAx>
        <c:axId val="2143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337448"/>
        <c:crosses val="autoZero"/>
        <c:auto val="1"/>
        <c:lblAlgn val="ctr"/>
        <c:lblOffset val="100"/>
        <c:noMultiLvlLbl val="0"/>
      </c:catAx>
      <c:valAx>
        <c:axId val="2143374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3370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74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98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19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45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82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58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48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25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77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13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40DB-D2B4-4931-99C3-BD18F26E584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91E0-95B1-4078-9798-E93E22C0E3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104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publicacoes/saude_crianca_materiais_infomativos.pdf" TargetMode="External"/><Relationship Id="rId2" Type="http://schemas.openxmlformats.org/officeDocument/2006/relationships/hyperlink" Target="http://dab.saude.gov.br/portaldab/historico_cobertura_sf.ph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 smtClean="0"/>
              <a:t>UNIVERSIDADE ABERTA DO SUS</a:t>
            </a:r>
            <a:br>
              <a:rPr lang="pt-BR" sz="1100" dirty="0" smtClean="0"/>
            </a:br>
            <a:r>
              <a:rPr lang="pt-BR" sz="1100" dirty="0" smtClean="0"/>
              <a:t>UNIVERSIDADE FEDERAL DE PELOTAS</a:t>
            </a:r>
            <a:br>
              <a:rPr lang="pt-BR" sz="1100" dirty="0" smtClean="0"/>
            </a:br>
            <a:r>
              <a:rPr lang="pt-BR" sz="1100" dirty="0" smtClean="0"/>
              <a:t>DEPARTAMENTO DE MEDICINA SOCIAL</a:t>
            </a:r>
            <a:br>
              <a:rPr lang="pt-BR" sz="1100" dirty="0" smtClean="0"/>
            </a:br>
            <a:r>
              <a:rPr lang="pt-BR" sz="1100" dirty="0" smtClean="0"/>
              <a:t>CURSO DE ESPECIALIZAÇÃO EM SAÚDE DA FAMÍLIA</a:t>
            </a:r>
            <a:br>
              <a:rPr lang="pt-BR" sz="1100" dirty="0" smtClean="0"/>
            </a:br>
            <a:r>
              <a:rPr lang="pt-BR" sz="1100" dirty="0" smtClean="0"/>
              <a:t>MODALIDADE A DISTÂNCIA</a:t>
            </a:r>
            <a:br>
              <a:rPr lang="pt-BR" sz="1100" dirty="0" smtClean="0"/>
            </a:br>
            <a:r>
              <a:rPr lang="pt-BR" sz="1100" dirty="0" smtClean="0"/>
              <a:t>TURMA 4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 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1295004"/>
          </a:xfrm>
        </p:spPr>
        <p:txBody>
          <a:bodyPr>
            <a:normAutofit lnSpcReduction="10000"/>
          </a:bodyPr>
          <a:lstStyle/>
          <a:p>
            <a:r>
              <a:rPr lang="pt-BR" sz="2800" b="1" cap="all" dirty="0" smtClean="0">
                <a:solidFill>
                  <a:schemeClr val="tx1"/>
                </a:solidFill>
              </a:rPr>
              <a:t>Melhoria da Atenção à Saúde da Criança de 0 a 72 Meses na USF Colibri, Eldorado/SP.</a:t>
            </a:r>
            <a:endParaRPr lang="pt-BR" sz="2800" dirty="0" smtClean="0">
              <a:solidFill>
                <a:schemeClr val="tx1"/>
              </a:solidFill>
            </a:endParaRPr>
          </a:p>
          <a:p>
            <a:endParaRPr lang="pt-BR" sz="1100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662322" cy="7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85794"/>
            <a:ext cx="852696" cy="55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83568" y="692696"/>
            <a:ext cx="7772400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500694" y="442913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Samara Souza</a:t>
            </a:r>
          </a:p>
          <a:p>
            <a:r>
              <a:rPr lang="pt-BR" b="1" dirty="0" smtClean="0"/>
              <a:t>Orientadora: Ana Paula Soares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857620" y="58578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Pelotas,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92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 Geral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	Melhorar a Atenção a Saúde das Crianças de 0 a 72 meses pertencentes a USF Colibri, na cidade de Eldorado – SP.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11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Ampliar a cobertura da atenção à saúde da criança;</a:t>
            </a:r>
          </a:p>
          <a:p>
            <a:r>
              <a:rPr lang="pt-BR" dirty="0" smtClean="0"/>
              <a:t>Melhorar </a:t>
            </a:r>
            <a:r>
              <a:rPr lang="pt-BR" dirty="0"/>
              <a:t>a adesão ao programa de saúde da criança;</a:t>
            </a:r>
          </a:p>
          <a:p>
            <a:r>
              <a:rPr lang="pt-BR" dirty="0" smtClean="0"/>
              <a:t>Melhorar </a:t>
            </a:r>
            <a:r>
              <a:rPr lang="pt-BR" dirty="0"/>
              <a:t>a qualidade do atendimento à criança;</a:t>
            </a:r>
          </a:p>
          <a:p>
            <a:r>
              <a:rPr lang="pt-BR" dirty="0" smtClean="0"/>
              <a:t>Melhorar </a:t>
            </a:r>
            <a:r>
              <a:rPr lang="pt-BR" dirty="0"/>
              <a:t>registros das informações;</a:t>
            </a:r>
          </a:p>
          <a:p>
            <a:r>
              <a:rPr lang="pt-BR" dirty="0" smtClean="0"/>
              <a:t>Mapear </a:t>
            </a:r>
            <a:r>
              <a:rPr lang="pt-BR" dirty="0"/>
              <a:t>as crianças de risco pertencentes à área de abrangência;</a:t>
            </a:r>
          </a:p>
          <a:p>
            <a:r>
              <a:rPr lang="pt-BR" dirty="0" smtClean="0"/>
              <a:t>Promover </a:t>
            </a:r>
            <a:r>
              <a:rPr lang="pt-BR" dirty="0"/>
              <a:t>a saúde;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11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t-BR" dirty="0" smtClean="0"/>
              <a:t>Metodologia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pt-BR" dirty="0" smtClean="0"/>
              <a:t> </a:t>
            </a:r>
            <a:r>
              <a:rPr lang="pt-BR" sz="2800" dirty="0" smtClean="0"/>
              <a:t>A intervenção foi estruturada em quatro eixos: gestão do serviço, monitoramento e avaliação, qualificação da prática clínica e engajamento público;</a:t>
            </a:r>
          </a:p>
          <a:p>
            <a:pPr marL="0" indent="0" algn="just"/>
            <a:r>
              <a:rPr lang="pt-BR" sz="2800" dirty="0" smtClean="0"/>
              <a:t>Ocorreu em 16 semanas;</a:t>
            </a:r>
          </a:p>
          <a:p>
            <a:pPr marL="0" indent="0" algn="just"/>
            <a:r>
              <a:rPr lang="pt-BR" sz="2800" dirty="0" smtClean="0"/>
              <a:t>O Protocolo utilizado como referência foi o </a:t>
            </a:r>
            <a:r>
              <a:rPr lang="pt-BR" sz="2800" b="1" dirty="0"/>
              <a:t>Caderno de Atenção Básica</a:t>
            </a:r>
            <a:r>
              <a:rPr lang="pt-BR" sz="2800" dirty="0"/>
              <a:t>: Saúde da Criança: Crescimento e </a:t>
            </a:r>
            <a:r>
              <a:rPr lang="pt-BR" sz="2800" dirty="0" smtClean="0"/>
              <a:t>Desenvolvimento. </a:t>
            </a:r>
            <a:r>
              <a:rPr lang="pt-BR" sz="2800" dirty="0" err="1" smtClean="0"/>
              <a:t>Brasilia</a:t>
            </a:r>
            <a:r>
              <a:rPr lang="pt-BR" sz="2800" dirty="0" smtClean="0"/>
              <a:t>-DF, (2012).</a:t>
            </a:r>
            <a:endParaRPr lang="pt-B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just"/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/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/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8840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/>
            <a:r>
              <a:rPr lang="pt-BR" dirty="0"/>
              <a:t>Os profissionais foram capacitados para realizar preenchimento do Gráfico de Crescimento e Desenvolvimento, imunizações, visitas domiciliares, busca ativa, orientações em educação em saúde.</a:t>
            </a:r>
          </a:p>
          <a:p>
            <a:pPr marL="0" indent="0" algn="just"/>
            <a:r>
              <a:rPr lang="pt-BR" dirty="0"/>
              <a:t>As mães foram orientadas sobre prevenção de riscos e acidentes, nutrição, importância do acompanhamento de puericultura, e aleitamento materno</a:t>
            </a:r>
          </a:p>
          <a:p>
            <a:pPr marL="0" indent="0" algn="just"/>
            <a:r>
              <a:rPr lang="pt-BR" dirty="0"/>
              <a:t>Na creche local, foram desenvolvidas ações pela equipe com verificação dos dados antropométricos, orientações nutricionais, e uma momento com a odontóloga, avaliando e orientando sobre saúde bucal.</a:t>
            </a:r>
          </a:p>
          <a:p>
            <a:pPr marL="0" indent="0" algn="just"/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37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G:\samara\fotos\IMG_3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032448" cy="251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samara\fotos\IMG_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3402"/>
            <a:ext cx="4103440" cy="25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samara\fotos\IMG_37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2474"/>
            <a:ext cx="403244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samara\fotos\IMG_3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2474"/>
            <a:ext cx="4103440" cy="24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4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G:\samara\fotos\Vacina 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samara\fotos\Foto-0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9604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samara\fotos\1908350_586984221399164_3778841653740104982_n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5"/>
            <a:ext cx="3960440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samara\fotos\10438344_586983978065855_866397958316030723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9604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2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G:\samara\fotos\14056892038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4" y="1412776"/>
            <a:ext cx="289391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samara\fotos\1405689543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55131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samara\fotos\1406297976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4" y="4460776"/>
            <a:ext cx="442433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samara\fotos\Vacina 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54" y="1422553"/>
            <a:ext cx="2921294" cy="30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b-mia.xx.fbcdn.net/hphotos-xpa1/v/t1.0-9/10526040_1657673217791166_6065199933171651872_n.jpg?oh=2c47cde7ec6879f790d6f115bcdd9cb0&amp;oe=54DBC2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60776"/>
            <a:ext cx="3960440" cy="22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8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Metas e Resultados</a:t>
            </a:r>
            <a:endParaRPr lang="pt-BR" sz="29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571604" y="2571744"/>
          <a:ext cx="6043626" cy="247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28662" y="150017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Ampliar a cobertura da atenção à saúde de crianças entre 0 e 72 meses da unidade saúde para 100% dos atendimentos;</a:t>
            </a:r>
            <a:endParaRPr lang="pt-B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5572140"/>
            <a:ext cx="6000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1" u="none" strike="noStrike" cap="none" normalizeH="0" baseline="0" dirty="0" smtClean="0" bmk="_Toc401669762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Figura 1</a:t>
            </a:r>
            <a:r>
              <a:rPr kumimoji="0" lang="pt-BR" sz="1000" b="0" i="0" u="none" strike="noStrike" cap="none" normalizeH="0" baseline="0" dirty="0" smtClean="0" bmk="_Toc40166976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t-BR" sz="1000" b="0" i="0" u="none" strike="noStrike" cap="none" normalizeH="0" baseline="0" dirty="0" smtClean="0" bmk="_Toc40166976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pt-BR" sz="1000" b="0" i="0" u="none" strike="noStrike" cap="none" normalizeH="0" baseline="0" dirty="0" smtClean="0" bmk="_Toc40166976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 bmk="_Toc40166976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crian</a:t>
            </a:r>
            <a:r>
              <a:rPr kumimoji="0" lang="pt-BR" sz="1000" b="0" i="0" u="none" strike="noStrike" cap="none" normalizeH="0" baseline="0" dirty="0" smtClean="0" bmk="_Toc40166976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 bmk="_Toc40166976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entre 0 e 72 meses inscritas no programa da unidade de sa</a:t>
            </a:r>
            <a:r>
              <a:rPr kumimoji="0" lang="pt-BR" sz="1000" b="0" i="0" u="none" strike="noStrike" cap="none" normalizeH="0" baseline="0" dirty="0" smtClean="0" bmk="_Toc40166976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pt-BR" sz="1000" b="0" i="0" u="none" strike="noStrike" cap="none" normalizeH="0" baseline="0" dirty="0" smtClean="0" bmk="_Toc40166976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Fonte: Planilha de Indicadores.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Realizar a primeira consulta na primeira semana de vida para 100% das crianças e cadastra-las</a:t>
            </a:r>
          </a:p>
          <a:p>
            <a:pPr marL="0" indent="0">
              <a:buNone/>
            </a:pPr>
            <a:endParaRPr lang="pt-BR" i="1" dirty="0" smtClean="0"/>
          </a:p>
          <a:p>
            <a:endParaRPr lang="pt-BR" i="1" dirty="0"/>
          </a:p>
          <a:p>
            <a:endParaRPr lang="pt-BR" i="1" dirty="0" smtClean="0"/>
          </a:p>
          <a:p>
            <a:endParaRPr lang="pt-BR" i="1" dirty="0"/>
          </a:p>
          <a:p>
            <a:pPr marL="0" indent="0">
              <a:buNone/>
            </a:pPr>
            <a:endParaRPr lang="pt-BR" sz="10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0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000" i="1" dirty="0" smtClean="0">
                <a:latin typeface="Arial" pitchFamily="34" charset="0"/>
                <a:cs typeface="Arial" pitchFamily="34" charset="0"/>
              </a:rPr>
              <a:t> Figura </a:t>
            </a:r>
            <a:r>
              <a:rPr lang="pt-BR" sz="1000" i="1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–Proporção de crianças com primeira consulta na primeira semana de vida</a:t>
            </a:r>
            <a:endParaRPr lang="pt-BR" sz="10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Fonte: Planilha de Indicadores.</a:t>
            </a:r>
            <a:endParaRPr lang="pt-BR" sz="1000" i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22552623"/>
              </p:ext>
            </p:extLst>
          </p:nvPr>
        </p:nvGraphicFramePr>
        <p:xfrm>
          <a:off x="1475656" y="2564904"/>
          <a:ext cx="6768752" cy="21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62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>
            <a:normAutofit/>
          </a:bodyPr>
          <a:lstStyle/>
          <a:p>
            <a:r>
              <a:rPr lang="pt-BR" sz="1800" dirty="0"/>
              <a:t>Monitorar o crescimento em 100% das crianças;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28746"/>
              </p:ext>
            </p:extLst>
          </p:nvPr>
        </p:nvGraphicFramePr>
        <p:xfrm>
          <a:off x="827584" y="2420888"/>
          <a:ext cx="69847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195736" y="595408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i="1" dirty="0"/>
              <a:t>Figura 3</a:t>
            </a:r>
            <a:r>
              <a:rPr lang="pt-BR" sz="1000" dirty="0"/>
              <a:t>–Proporção de crianças com monitoramento do crescimento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63117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Eldorado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Situa-se no </a:t>
            </a:r>
            <a:r>
              <a:rPr lang="pt-BR" dirty="0"/>
              <a:t>interior de São </a:t>
            </a:r>
            <a:r>
              <a:rPr lang="pt-BR" dirty="0" smtClean="0"/>
              <a:t>Paulo</a:t>
            </a:r>
            <a:r>
              <a:rPr lang="pt-BR" dirty="0"/>
              <a:t>,</a:t>
            </a:r>
            <a:r>
              <a:rPr lang="pt-BR" dirty="0" smtClean="0"/>
              <a:t> é </a:t>
            </a:r>
            <a:r>
              <a:rPr lang="pt-BR" dirty="0"/>
              <a:t>uma cidade pequena com um total de 14.641 mil habitantes segundo dados </a:t>
            </a:r>
            <a:r>
              <a:rPr lang="pt-BR" dirty="0" smtClean="0"/>
              <a:t>pelo IBGE. Apresenta uma riqueza natural. Famosa pelas Cavernas, cachoeiras e pelos desastres naturais.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Monitorar </a:t>
            </a:r>
            <a:r>
              <a:rPr lang="pt-BR" sz="1800" dirty="0"/>
              <a:t>100% das crianças com déficit de peso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251806"/>
              </p:ext>
            </p:extLst>
          </p:nvPr>
        </p:nvGraphicFramePr>
        <p:xfrm>
          <a:off x="1331640" y="1916832"/>
          <a:ext cx="662473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967335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000" dirty="0" smtClean="0"/>
              <a:t>Figura </a:t>
            </a:r>
            <a:r>
              <a:rPr lang="pt-BR" sz="1000" dirty="0"/>
              <a:t>4–Proporção de crianças com </a:t>
            </a:r>
            <a:r>
              <a:rPr lang="pt-BR" sz="1000" dirty="0" err="1"/>
              <a:t>deficti</a:t>
            </a:r>
            <a:r>
              <a:rPr lang="pt-BR" sz="1000" dirty="0"/>
              <a:t> de peso monitoradas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204486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Monitorar 100% das crianças com excesso de peso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200969"/>
              </p:ext>
            </p:extLst>
          </p:nvPr>
        </p:nvGraphicFramePr>
        <p:xfrm>
          <a:off x="1907704" y="1600201"/>
          <a:ext cx="5472608" cy="27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828836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000" dirty="0" smtClean="0"/>
              <a:t>Figura </a:t>
            </a:r>
            <a:r>
              <a:rPr lang="pt-BR" sz="1000" dirty="0"/>
              <a:t>5–Proporção de crianças com excesso de peso monitoradas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  <a:p>
            <a:r>
              <a:rPr lang="pt-BR" dirty="0"/>
              <a:t> 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26857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>Monitorar </a:t>
            </a:r>
            <a:r>
              <a:rPr lang="pt-BR" sz="1800" dirty="0"/>
              <a:t>o </a:t>
            </a:r>
            <a:r>
              <a:rPr lang="pt-BR" sz="1800" dirty="0" smtClean="0"/>
              <a:t>desenvolvimento em </a:t>
            </a:r>
            <a:r>
              <a:rPr lang="pt-BR" sz="1800" dirty="0"/>
              <a:t>100% das crianças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395624"/>
              </p:ext>
            </p:extLst>
          </p:nvPr>
        </p:nvGraphicFramePr>
        <p:xfrm>
          <a:off x="1763688" y="1844823"/>
          <a:ext cx="5544616" cy="252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9673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sz="1000" dirty="0" smtClean="0"/>
              <a:t>Figura </a:t>
            </a:r>
            <a:r>
              <a:rPr lang="pt-BR" sz="1000" dirty="0"/>
              <a:t>6–Proporção de crianças com monitoramento do desenvolvimento</a:t>
            </a:r>
            <a:endParaRPr lang="pt-BR" sz="1000" i="1" dirty="0"/>
          </a:p>
          <a:p>
            <a:r>
              <a:rPr lang="pt-BR" sz="1000" i="1" dirty="0"/>
              <a:t>Fonte: Planilha de Indicadores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51478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Vacinar 100% das crianças de acordo com a idade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318397"/>
              </p:ext>
            </p:extLst>
          </p:nvPr>
        </p:nvGraphicFramePr>
        <p:xfrm>
          <a:off x="1403648" y="1600201"/>
          <a:ext cx="5904656" cy="29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286000" y="2967335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sz="1000" dirty="0" smtClean="0"/>
          </a:p>
          <a:p>
            <a:r>
              <a:rPr lang="pt-BR" sz="1000" dirty="0" smtClean="0"/>
              <a:t>Figura </a:t>
            </a:r>
            <a:r>
              <a:rPr lang="pt-BR" sz="1000" dirty="0"/>
              <a:t>7–Proporção de crianças com vacinação em dia para a idade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1723985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Realizar suplementação de ferro em 100% das crianças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343779"/>
              </p:ext>
            </p:extLst>
          </p:nvPr>
        </p:nvGraphicFramePr>
        <p:xfrm>
          <a:off x="1691680" y="1772816"/>
          <a:ext cx="5832648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967335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000" dirty="0" smtClean="0"/>
              <a:t>Figura </a:t>
            </a:r>
            <a:r>
              <a:rPr lang="pt-BR" sz="1000" dirty="0"/>
              <a:t>8–Proporção de crianças com suplementação de ferro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3461240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Verificar na caderneta da criança se teste da orelhinha foi realizada na maternidade de 100% das crianças na primeira visita ao nascer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685245"/>
              </p:ext>
            </p:extLst>
          </p:nvPr>
        </p:nvGraphicFramePr>
        <p:xfrm>
          <a:off x="2123728" y="2420887"/>
          <a:ext cx="5328592" cy="252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286000" y="2967335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sz="1000" dirty="0" smtClean="0"/>
              <a:t>Figura </a:t>
            </a:r>
            <a:r>
              <a:rPr lang="pt-BR" sz="1000" dirty="0"/>
              <a:t>9–Proporção de crianças com triagem auditiva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2857454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Verificar na caderneta da criança se teste do pezinho foi realizado na maternidade de 100% das crianças na primeira visita ao nascer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152141"/>
              </p:ext>
            </p:extLst>
          </p:nvPr>
        </p:nvGraphicFramePr>
        <p:xfrm>
          <a:off x="1835696" y="1844824"/>
          <a:ext cx="4968552" cy="294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828836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sz="1000" dirty="0" smtClean="0"/>
              <a:t>Figura </a:t>
            </a:r>
            <a:r>
              <a:rPr lang="pt-BR" sz="1000" dirty="0"/>
              <a:t>10–Proporção de crianças com teste do pezinho realizado até sete dias de vida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  <a:p>
            <a:r>
              <a:rPr lang="pt-BR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5575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Manter registro na ficha espelho de saúde da criança de 100% das crianças que consultam no serviço.</a:t>
            </a:r>
            <a:br>
              <a:rPr lang="pt-BR" sz="1800" dirty="0"/>
            </a:br>
            <a:endParaRPr lang="pt-BR" sz="1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911697"/>
              </p:ext>
            </p:extLst>
          </p:nvPr>
        </p:nvGraphicFramePr>
        <p:xfrm>
          <a:off x="1763688" y="1600201"/>
          <a:ext cx="5328592" cy="30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967335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000" dirty="0" smtClean="0"/>
              <a:t>Figura </a:t>
            </a:r>
            <a:r>
              <a:rPr lang="pt-BR" sz="1000" dirty="0"/>
              <a:t>11–Proporção de crianças com registro atualizado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2474501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Realizar avaliação de risco em100% das crianças cadastradas no programa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331838"/>
              </p:ext>
            </p:extLst>
          </p:nvPr>
        </p:nvGraphicFramePr>
        <p:xfrm>
          <a:off x="2123728" y="2204864"/>
          <a:ext cx="4896544" cy="26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828836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sz="1000" dirty="0" smtClean="0"/>
              <a:t>Figura </a:t>
            </a:r>
            <a:r>
              <a:rPr lang="pt-BR" sz="1000" dirty="0"/>
              <a:t>12–Proporção de crianças com avaliação de risco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  <a:p>
            <a:r>
              <a:rPr lang="pt-BR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636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Dar orientações para prevenir acidentes na infância em 100% das consultas de saúde da criança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00945"/>
              </p:ext>
            </p:extLst>
          </p:nvPr>
        </p:nvGraphicFramePr>
        <p:xfrm>
          <a:off x="2051720" y="1600201"/>
          <a:ext cx="4680520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82883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000" dirty="0" smtClean="0"/>
              <a:t>Figura </a:t>
            </a:r>
            <a:r>
              <a:rPr lang="pt-BR" sz="1000" dirty="0"/>
              <a:t>13–Proporção de crianças cujas mães receberam orientações sobre prevenção </a:t>
            </a:r>
            <a:r>
              <a:rPr lang="pt-BR" sz="1000" dirty="0" err="1"/>
              <a:t>deacidentes</a:t>
            </a:r>
            <a:r>
              <a:rPr lang="pt-BR" sz="1000" dirty="0"/>
              <a:t> na </a:t>
            </a:r>
            <a:r>
              <a:rPr lang="pt-BR" sz="1000" dirty="0" err="1"/>
              <a:t>infancia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117250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Galindo\Desktop\280px-SaoPaulo_Municip_Eldorad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9604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alindo\Desktop\Populacoes-no-Vale-do-Ribeir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556792"/>
            <a:ext cx="39604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38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Colocar 100% das crianças para mamar durante a primeira consulta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950470"/>
              </p:ext>
            </p:extLst>
          </p:nvPr>
        </p:nvGraphicFramePr>
        <p:xfrm>
          <a:off x="2123728" y="1600200"/>
          <a:ext cx="4824536" cy="298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967335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000" dirty="0" smtClean="0"/>
              <a:t>Figura </a:t>
            </a:r>
            <a:r>
              <a:rPr lang="pt-BR" sz="1000" dirty="0"/>
              <a:t>14–Proporção de crianças colocadas para mamar durante a primeira consulta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1941099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Fornecer orientações nutricionais de acordo com a faixa etária para 100% das crianças</a:t>
            </a:r>
            <a:br>
              <a:rPr lang="pt-BR" sz="1800" dirty="0"/>
            </a:br>
            <a:endParaRPr lang="pt-BR" sz="1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184656"/>
              </p:ext>
            </p:extLst>
          </p:nvPr>
        </p:nvGraphicFramePr>
        <p:xfrm>
          <a:off x="1691680" y="1600201"/>
          <a:ext cx="5760640" cy="26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690336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000" dirty="0" smtClean="0"/>
              <a:t>Figura </a:t>
            </a:r>
            <a:r>
              <a:rPr lang="pt-BR" sz="1000" dirty="0"/>
              <a:t>15–Proporção de crianças cujas mães receberam orientações nutricionais de acordo com a faixa etária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  <a:p>
            <a:r>
              <a:rPr lang="pt-BR" dirty="0"/>
              <a:t> 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258652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1800" dirty="0"/>
              <a:t>Fornecer orientações sobre higiene bucal, etiologia e prevenção da cárie para 100% das crianças e seus responsáveis na intervenção da área de abrangência da unidade de </a:t>
            </a:r>
            <a:r>
              <a:rPr lang="pt-BR" sz="1800" dirty="0" smtClean="0"/>
              <a:t>saúde pelos </a:t>
            </a:r>
            <a:r>
              <a:rPr lang="pt-BR" sz="1800" dirty="0"/>
              <a:t>profissionais da equipe já capacitados.</a:t>
            </a:r>
            <a:br>
              <a:rPr lang="pt-BR" sz="1800" dirty="0"/>
            </a:br>
            <a:endParaRPr lang="pt-BR" sz="1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468137"/>
              </p:ext>
            </p:extLst>
          </p:nvPr>
        </p:nvGraphicFramePr>
        <p:xfrm>
          <a:off x="1331640" y="1916831"/>
          <a:ext cx="5832648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828836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sz="1000" dirty="0" smtClean="0"/>
              <a:t>Figura </a:t>
            </a:r>
            <a:r>
              <a:rPr lang="pt-BR" sz="1000" dirty="0"/>
              <a:t>16–Proporção de crianças cujas mães receberam orientação individual sobre higiene bucal, etiologia e prevenção de cáries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1700273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Orientar sobre hábitos de sucção nutritiva e não nutritiva e prevenção de </a:t>
            </a:r>
            <a:r>
              <a:rPr lang="pt-BR" sz="1800" dirty="0" err="1"/>
              <a:t>oclusopatias</a:t>
            </a:r>
            <a:r>
              <a:rPr lang="pt-BR" sz="1800" dirty="0"/>
              <a:t> para100% dos responsáveis de crianças de 0 a 72 meses de idade cadastradas no programa de puericultura da unidade de saúde.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903868"/>
              </p:ext>
            </p:extLst>
          </p:nvPr>
        </p:nvGraphicFramePr>
        <p:xfrm>
          <a:off x="1475656" y="1772815"/>
          <a:ext cx="5328592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26903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000" dirty="0" smtClean="0"/>
              <a:t>Figura </a:t>
            </a:r>
            <a:r>
              <a:rPr lang="pt-BR" sz="1000" dirty="0"/>
              <a:t>17–Proporção de crianças cujas mães receberam orientações sobre hábitos de sucção nutritiva e não nutritiva e prevenção e </a:t>
            </a:r>
            <a:r>
              <a:rPr lang="pt-BR" sz="1000" dirty="0" err="1"/>
              <a:t>oclusopatias</a:t>
            </a:r>
            <a:endParaRPr lang="pt-BR" sz="1000" i="1" dirty="0"/>
          </a:p>
          <a:p>
            <a:r>
              <a:rPr lang="pt-BR" sz="1000" dirty="0"/>
              <a:t>Fonte: Planilha de Indicadores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4017289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 intervenção </a:t>
            </a:r>
            <a:r>
              <a:rPr lang="pt-BR" dirty="0"/>
              <a:t>propiciou uma melhor cobertura da atenção à saúde da criança, aos que pertencem a área, um melhor acompanhamento de puericultura, com registros adequados no gráfico de crescimento e desenvolvimento, prontuário e caderneta vacinal, com uma ampliação das visitas domiciliares e busca ativa de crianças </a:t>
            </a:r>
            <a:r>
              <a:rPr lang="pt-BR" dirty="0" smtClean="0"/>
              <a:t>faltosas.</a:t>
            </a:r>
          </a:p>
          <a:p>
            <a:r>
              <a:rPr lang="pt-BR" dirty="0" smtClean="0"/>
              <a:t>Os profissionais estão capacitados e desenvolvem um trabalho correto ao cuidado da criança, a equipe esta mais dedicada e unida, onde as reuniões se tornaram rotina para nosso trabalho, buscando melhorias, após a intervenção, a equipe continuará com reuniões e capacitações e o trabalho à saúde da criança será aprimorado cada vez mais.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Reflexão crítica sobre seu processo pessoal de aprendizagem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A pós graduação junto ao projeto de intervenção foi um </a:t>
            </a:r>
            <a:r>
              <a:rPr lang="pt-BR" dirty="0"/>
              <a:t>novo aprendizado, passei a me familiarizar com os protocolos preconizados pelo Ministério da Saúde e levar os conhecimentos para a equipe buscando melhorar juntamente aos profissionais, reparando nas falhas e aprimorando o serviço prestado a população pertencente a área de abrangência.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Com </a:t>
            </a:r>
            <a:r>
              <a:rPr lang="pt-BR" dirty="0"/>
              <a:t>o seguimento do curso aprendi a me dedicar mais as tarefas, aprendi que liderar é sempre a melhor opção, e que sozinha não se faz nada.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Muitos </a:t>
            </a:r>
            <a:r>
              <a:rPr lang="pt-BR" dirty="0" err="1"/>
              <a:t>impecílios</a:t>
            </a:r>
            <a:r>
              <a:rPr lang="pt-BR" dirty="0"/>
              <a:t> ocorreram durante o curso, como falta de profissionais, falta de materiais de papelaria e equipamentos, para desenvolver o serviço</a:t>
            </a:r>
            <a:r>
              <a:rPr lang="pt-BR" dirty="0" smtClean="0"/>
              <a:t>, e principalmente falta de gestão à saúde do Município,  </a:t>
            </a:r>
            <a:r>
              <a:rPr lang="pt-BR" dirty="0"/>
              <a:t>e dessa forma obtive mais um importantíssimo aprendizado, a trabalhar com muito humor, boa vontade e sem dúvida, com muita criatividade, onde o improviso faz parte.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na infância que se define o futuro. Uma criança se desenvolvendo em um ambiente saudável, sendo acompanhado pelo serviço de saúde, recebendo orientações nutricionais, de saúde bucal, estando com a imunização em dia, com certeza terá um bom ensino escolar, e sem dúvida terá mais chances de ser um adulto resolvido, consciente e saudável.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3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/>
              <a:t>BRASIL.Ministério</a:t>
            </a:r>
            <a:r>
              <a:rPr lang="pt-BR" dirty="0"/>
              <a:t> da Saúde. </a:t>
            </a:r>
            <a:r>
              <a:rPr lang="pt-BR" b="1" dirty="0"/>
              <a:t>Caderno de Atenção Básica</a:t>
            </a:r>
            <a:r>
              <a:rPr lang="pt-BR" dirty="0"/>
              <a:t>: Saúde da Criança: Crescimento e Desenvolvimento. Brasília-DF, 2012.</a:t>
            </a:r>
          </a:p>
          <a:p>
            <a:r>
              <a:rPr lang="pt-BR" dirty="0"/>
              <a:t>SÂO PAULO. Prefeitura do município de São Paulo – Secretária Municipal de saúde. </a:t>
            </a:r>
            <a:r>
              <a:rPr lang="pt-BR" b="1" dirty="0"/>
              <a:t>Caderno Temático da Criança. </a:t>
            </a:r>
            <a:r>
              <a:rPr lang="pt-BR" dirty="0"/>
              <a:t>São Paulo – SP, 2003.</a:t>
            </a:r>
          </a:p>
          <a:p>
            <a:r>
              <a:rPr lang="pt-BR" dirty="0" err="1"/>
              <a:t>BRASIL.Ministério</a:t>
            </a:r>
            <a:r>
              <a:rPr lang="pt-BR" dirty="0"/>
              <a:t> da Saúde. Caderno de Atenção Básica: Saúde da Criança: Acompanhamento do crescimento e desenvolvimento infantil. Brasília-DF, 2002.</a:t>
            </a:r>
          </a:p>
          <a:p>
            <a:r>
              <a:rPr lang="pt-BR" u="sng" dirty="0">
                <a:hlinkClick r:id="rId2"/>
              </a:rPr>
              <a:t>http://dab.saude.gov.br/portaldab/historico_cobertura_sf.php</a:t>
            </a:r>
            <a:endParaRPr lang="pt-BR" dirty="0"/>
          </a:p>
          <a:p>
            <a:r>
              <a:rPr lang="pt-BR" u="sng" dirty="0">
                <a:hlinkClick r:id="rId3"/>
              </a:rPr>
              <a:t>http://bvsms.saude.gov.br/bvs/publicacoes/saude_crianca_materiais_infomativos.pdf</a:t>
            </a:r>
            <a:endParaRPr lang="pt-BR" dirty="0"/>
          </a:p>
          <a:p>
            <a:r>
              <a:rPr lang="pt-BR" dirty="0"/>
              <a:t>	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EQUIPE COLIBRI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Galindo\Desktop\10620809_922443201105808_26755135493413637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656062" cy="25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alindo\Desktop\10277465_569907413106845_361816337592088338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9604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alindo\Desktop\1781949_252721861579870_171270137691125014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93890"/>
            <a:ext cx="3960440" cy="23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alindo\Desktop\10599605_647228492041403_43057094629846062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65606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3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alindo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93849"/>
            <a:ext cx="3942209" cy="24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lindo\Desktop\el-dorado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9602"/>
            <a:ext cx="4032448" cy="24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lindo\Desktop\val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149079"/>
            <a:ext cx="3942209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alindo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8427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4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A Estrutura de Serviços na Atenção Primária à Saúde do Município é composta: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</a:t>
            </a:r>
            <a:r>
              <a:rPr lang="pt-BR" dirty="0"/>
              <a:t>01 </a:t>
            </a:r>
            <a:r>
              <a:rPr lang="pt-BR" dirty="0" smtClean="0"/>
              <a:t>UBS (no centro da cidade)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                02 </a:t>
            </a:r>
            <a:r>
              <a:rPr lang="pt-BR" dirty="0" err="1" smtClean="0"/>
              <a:t>ESFs</a:t>
            </a:r>
            <a:r>
              <a:rPr lang="pt-BR" dirty="0" smtClean="0"/>
              <a:t> (Colibri e Flamboyant, rurais)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Como Atenção Secundária, temos um Pronto Atendimento, onde os pacientes são estabilizados e liberados ou encaminhados para o Hospital Regional do Vale do Ribeira, que é referência.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86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ESF Colibri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A Estratégia Saúde da Família Colibri é composta por: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01 Enfermeira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01 Médico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01 Técnica de Enfermagem Volante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03 Técnicas de enfermagem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08 Agentes Comunitários de Saúde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01 Motorista</a:t>
            </a:r>
          </a:p>
          <a:p>
            <a:pPr algn="just"/>
            <a:r>
              <a:rPr lang="pt-BR" dirty="0" smtClean="0"/>
              <a:t>São 03 Postos de Atendimento Rurais, localizados em cada bairro, onde há um técnico de enfermagem atuante, juntamente dos ACS. </a:t>
            </a:r>
          </a:p>
          <a:p>
            <a:pPr algn="just"/>
            <a:r>
              <a:rPr lang="pt-BR" dirty="0" smtClean="0"/>
              <a:t>A equipe volante atua em cada bairro, seguindo um cronograma mensal.</a:t>
            </a:r>
          </a:p>
          <a:p>
            <a:pPr marL="0" indent="0">
              <a:buNone/>
            </a:pP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017675"/>
              </p:ext>
            </p:extLst>
          </p:nvPr>
        </p:nvGraphicFramePr>
        <p:xfrm>
          <a:off x="467544" y="260650"/>
          <a:ext cx="8064896" cy="6321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788"/>
                <a:gridCol w="1536068"/>
                <a:gridCol w="1538948"/>
                <a:gridCol w="1565594"/>
                <a:gridCol w="1887498"/>
              </a:tblGrid>
              <a:tr h="192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SEGUNDA FEIRA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TERÇA FEIRA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QUARTA FEIRA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QUINTA FEIRA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SEXTA FEIRA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</a:tr>
              <a:tr h="1481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03    ITAPEÚNA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Médico</a:t>
                      </a:r>
                      <a:endParaRPr lang="pt-B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- vacina-HIPERDIA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04  B. BRAÇO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(</a:t>
                      </a:r>
                      <a:r>
                        <a:rPr lang="pt-BR" sz="700">
                          <a:effectLst/>
                        </a:rPr>
                        <a:t>MARTINS, SOSSEGO E DESCANSO</a:t>
                      </a:r>
                      <a:r>
                        <a:rPr lang="pt-BR" sz="80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 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 vacina-HIPERDIA</a:t>
                      </a:r>
                      <a:endParaRPr lang="pt-B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05  RIO BATATAL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 vacina-HIPERDIA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     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06    ITAPEÚNA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Médico</a:t>
                      </a:r>
                      <a:endParaRPr lang="pt-B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         HIPERDIA</a:t>
                      </a:r>
                      <a:endParaRPr lang="pt-B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(coord. Renato)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07 BARRA DO BRAÇO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Enf e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- vacina-HIPERDIA</a:t>
                      </a:r>
                      <a:endParaRPr lang="pt-BR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</a:tr>
              <a:tr h="197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13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</a:tr>
              <a:tr h="154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Organização da equipe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Alimentação sisprenatal.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AREADO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(</a:t>
                      </a:r>
                      <a:r>
                        <a:rPr lang="pt-BR" sz="700">
                          <a:effectLst/>
                        </a:rPr>
                        <a:t>R. das pedras, f. serra, mumbuca, onça, cavuvu)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Enf e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vacina 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RIO BATATAL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Enf e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vacina 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Folga Médico, (compensado pelo dia 3)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Enfª curso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BARRA DO BRAÇO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 err="1">
                          <a:effectLst/>
                        </a:rPr>
                        <a:t>Atend</a:t>
                      </a:r>
                      <a:r>
                        <a:rPr lang="pt-BR" sz="700" dirty="0">
                          <a:effectLst/>
                        </a:rPr>
                        <a:t>.  médico</a:t>
                      </a:r>
                      <a:endParaRPr lang="pt-BR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Vacina</a:t>
                      </a:r>
                      <a:endParaRPr lang="pt-BR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effectLst/>
                        </a:rPr>
                        <a:t>Enfª</a:t>
                      </a:r>
                      <a:r>
                        <a:rPr lang="pt-BR" sz="800" dirty="0">
                          <a:effectLst/>
                        </a:rPr>
                        <a:t> curso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</a:tr>
              <a:tr h="197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17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18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19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21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</a:tr>
              <a:tr h="137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ITAPEÚNA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Enf e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 SEM vacina 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ITAPEÚNA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Campanha Vacina</a:t>
                      </a:r>
                      <a:endParaRPr lang="pt-BR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RIO BATATAL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Enf e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vacina 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ITAPEÚNA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Enf e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u="sng">
                          <a:effectLst/>
                        </a:rPr>
                        <a:t>SEM</a:t>
                      </a:r>
                      <a:r>
                        <a:rPr lang="pt-BR" sz="700">
                          <a:effectLst/>
                        </a:rPr>
                        <a:t> vacina 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Ou 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feriado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BARRA DO BRAÇO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Enf e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vacina 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ou 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ponto facultativo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</a:tr>
              <a:tr h="197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24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26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27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28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</a:tr>
              <a:tr h="113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AREADO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Enf e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Vacina – </a:t>
                      </a:r>
                      <a:r>
                        <a:rPr lang="pt-BR" sz="600">
                          <a:effectLst/>
                        </a:rPr>
                        <a:t>Campanha 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RIO BATATAL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Campanha Vacina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Fisioterapeuta Leana a confirmar.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B. BRAÇO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Enf e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vacina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ITAPEÚNA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Atend. Enf e médico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u="sng">
                          <a:effectLst/>
                        </a:rPr>
                        <a:t>SEM</a:t>
                      </a:r>
                      <a:r>
                        <a:rPr lang="pt-BR" sz="700">
                          <a:effectLst/>
                        </a:rPr>
                        <a:t> vacina 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B. BRAÇO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Campanha Vacina</a:t>
                      </a:r>
                      <a:endParaRPr lang="pt-BR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1538" y="1408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2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população adscrita na área de abrangência da ESF Colibri, são 2700 pessoas.</a:t>
            </a:r>
          </a:p>
          <a:p>
            <a:pPr algn="just"/>
            <a:r>
              <a:rPr lang="pt-BR" dirty="0" smtClean="0"/>
              <a:t>Na equipe há particularidades, por ser em zona rural, atendendo em 11 bairros diferentes, onde somente três locais de posto de atendimento rural. Atendemos em igrejas, escolas, casas cedidas.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750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As </a:t>
            </a:r>
            <a:r>
              <a:rPr lang="pt-BR" dirty="0"/>
              <a:t>crianças são a esperança de um futuro melhor, e </a:t>
            </a:r>
            <a:r>
              <a:rPr lang="pt-BR" dirty="0" smtClean="0"/>
              <a:t>vivenciando a realidade na zona rural, orientações </a:t>
            </a:r>
            <a:r>
              <a:rPr lang="pt-BR" dirty="0"/>
              <a:t>sobre um estilo de vida mais saudável, sobre o futuro e a importância da educação e a saúde. A equipe desenvolve </a:t>
            </a:r>
            <a:r>
              <a:rPr lang="pt-BR" dirty="0" smtClean="0"/>
              <a:t>promoção e prevenção </a:t>
            </a:r>
            <a:r>
              <a:rPr lang="pt-BR" dirty="0"/>
              <a:t>em saúde </a:t>
            </a:r>
            <a:r>
              <a:rPr lang="pt-BR" dirty="0" smtClean="0"/>
              <a:t> </a:t>
            </a:r>
            <a:r>
              <a:rPr lang="pt-BR" dirty="0"/>
              <a:t>para as crianças aos seus </a:t>
            </a:r>
            <a:r>
              <a:rPr lang="pt-BR" dirty="0" smtClean="0"/>
              <a:t>familiares. </a:t>
            </a:r>
          </a:p>
          <a:p>
            <a:r>
              <a:rPr lang="pt-BR" dirty="0" smtClean="0"/>
              <a:t>O Ministério </a:t>
            </a:r>
            <a:r>
              <a:rPr lang="pt-BR" dirty="0"/>
              <a:t>da </a:t>
            </a:r>
            <a:r>
              <a:rPr lang="pt-BR" dirty="0" smtClean="0"/>
              <a:t>Saúde, em 1984  </a:t>
            </a:r>
            <a:r>
              <a:rPr lang="pt-BR" dirty="0"/>
              <a:t>adotou estratégias visando incrementar </a:t>
            </a:r>
            <a:r>
              <a:rPr lang="pt-BR" dirty="0" smtClean="0"/>
              <a:t>os </a:t>
            </a:r>
            <a:r>
              <a:rPr lang="pt-BR" dirty="0"/>
              <a:t>serviços de saúde na atenção a criança, priorizando cinco ações básicas de saúde que possuem comprovada eficácia, como promoção do aleitamento materno, acompanhamento do crescimento e desenvolvimento, imunizações, prevenção e controle das doenças diarreicas e das infecções respiratórias agudas. </a:t>
            </a:r>
            <a:r>
              <a:rPr lang="pt-BR" dirty="0" smtClean="0"/>
              <a:t>(BRASIL</a:t>
            </a:r>
            <a:r>
              <a:rPr lang="pt-BR" dirty="0"/>
              <a:t>, 2002)</a:t>
            </a:r>
          </a:p>
          <a:p>
            <a:r>
              <a:rPr lang="pt-BR" dirty="0" smtClean="0"/>
              <a:t>A intervenção </a:t>
            </a:r>
            <a:r>
              <a:rPr lang="pt-BR" dirty="0"/>
              <a:t> </a:t>
            </a:r>
            <a:r>
              <a:rPr lang="pt-BR" dirty="0" smtClean="0"/>
              <a:t>com foco na saúde da criança, foi escolhida, pois não havia um acompanhamento de puericultura, não realizava-se registros da criança e preenchimento do gráfico do crescimento e desenvolvimento. Atualmente as crianças nascidas são colocadas para mamar na primeira consulta,  tem acompanhamento conforme o  </a:t>
            </a:r>
            <a:r>
              <a:rPr lang="pt-BR" b="1" dirty="0"/>
              <a:t>Caderno de Atenção Básica</a:t>
            </a:r>
            <a:r>
              <a:rPr lang="pt-BR" dirty="0"/>
              <a:t>: Saúde da Criança: Crescimento e </a:t>
            </a:r>
            <a:r>
              <a:rPr lang="pt-BR" dirty="0" smtClean="0"/>
              <a:t>Desenvolvimento.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756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6610</TotalTime>
  <Words>1685</Words>
  <Application>Microsoft Office PowerPoint</Application>
  <PresentationFormat>Apresentação na tela (4:3)</PresentationFormat>
  <Paragraphs>365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Tema do Office</vt:lpstr>
      <vt:lpstr>     UNIVERSIDADE ABERTA DO SUS UNIVERSIDADE FEDERAL DE PELOTAS DEPARTAMENTO DE MEDICINA SOCIAL CURSO DE ESPECIALIZAÇÃO EM SAÚDE DA FAMÍLIA MODALIDADE A DISTÂNCIA TURMA 4   </vt:lpstr>
      <vt:lpstr>Eldorado</vt:lpstr>
      <vt:lpstr>Apresentação do PowerPoint</vt:lpstr>
      <vt:lpstr>Apresentação do PowerPoint</vt:lpstr>
      <vt:lpstr>Apresentação do PowerPoint</vt:lpstr>
      <vt:lpstr>ESF Colibri</vt:lpstr>
      <vt:lpstr>Apresentação do PowerPoint</vt:lpstr>
      <vt:lpstr>Apresentação do PowerPoint</vt:lpstr>
      <vt:lpstr>Justificativa</vt:lpstr>
      <vt:lpstr>Objetivo Geral </vt:lpstr>
      <vt:lpstr>Objetivos Específicos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Metas e Resultados</vt:lpstr>
      <vt:lpstr>Apresentação do PowerPoint</vt:lpstr>
      <vt:lpstr>Monitorar o crescimento em 100% das crianças;</vt:lpstr>
      <vt:lpstr>   Monitorar 100% das crianças com déficit de peso</vt:lpstr>
      <vt:lpstr>Monitorar 100% das crianças com excesso de peso</vt:lpstr>
      <vt:lpstr>  Monitorar o desenvolvimento em 100% das crianças</vt:lpstr>
      <vt:lpstr>Vacinar 100% das crianças de acordo com a idade</vt:lpstr>
      <vt:lpstr>Realizar suplementação de ferro em 100% das crianças</vt:lpstr>
      <vt:lpstr>Verificar na caderneta da criança se teste da orelhinha foi realizada na maternidade de 100% das crianças na primeira visita ao nascer</vt:lpstr>
      <vt:lpstr>Verificar na caderneta da criança se teste do pezinho foi realizado na maternidade de 100% das crianças na primeira visita ao nascer</vt:lpstr>
      <vt:lpstr>Manter registro na ficha espelho de saúde da criança de 100% das crianças que consultam no serviço. </vt:lpstr>
      <vt:lpstr>Realizar avaliação de risco em100% das crianças cadastradas no programa</vt:lpstr>
      <vt:lpstr>Dar orientações para prevenir acidentes na infância em 100% das consultas de saúde da criança</vt:lpstr>
      <vt:lpstr>Colocar 100% das crianças para mamar durante a primeira consulta</vt:lpstr>
      <vt:lpstr>Fornecer orientações nutricionais de acordo com a faixa etária para 100% das crianças </vt:lpstr>
      <vt:lpstr>Fornecer orientações sobre higiene bucal, etiologia e prevenção da cárie para 100% das crianças e seus responsáveis na intervenção da área de abrangência da unidade de saúde pelos profissionais da equipe já capacitados. </vt:lpstr>
      <vt:lpstr>Orientar sobre hábitos de sucção nutritiva e não nutritiva e prevenção de oclusopatias para100% dos responsáveis de crianças de 0 a 72 meses de idade cadastradas no programa de puericultura da unidade de saúde.</vt:lpstr>
      <vt:lpstr>Discussão</vt:lpstr>
      <vt:lpstr>Reflexão crítica sobre seu processo pessoal de aprendizagem </vt:lpstr>
      <vt:lpstr>Apresentação do PowerPoint</vt:lpstr>
      <vt:lpstr>Referências</vt:lpstr>
      <vt:lpstr>EQUIPE COLIBRI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Galindo</dc:creator>
  <cp:lastModifiedBy>Louriele Soares Wachs</cp:lastModifiedBy>
  <cp:revision>35</cp:revision>
  <dcterms:created xsi:type="dcterms:W3CDTF">2014-10-04T01:21:28Z</dcterms:created>
  <dcterms:modified xsi:type="dcterms:W3CDTF">2014-11-01T02:11:12Z</dcterms:modified>
</cp:coreProperties>
</file>