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1" r:id="rId22"/>
    <p:sldId id="276" r:id="rId23"/>
    <p:sldId id="277" r:id="rId24"/>
    <p:sldId id="278" r:id="rId25"/>
    <p:sldId id="282" r:id="rId26"/>
    <p:sldId id="279" r:id="rId27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DAE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UFPel\Especializa&#231;&#227;o%20Ufpel%20-%20turma%208\SANDRA%20BETANCOURT%20VAZQUEZ\PLANILHA%20DE%20COLETA%20DE%20DADOS%20FINAL%20(2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UFPel\Especializa&#231;&#227;o%20Ufpel%20-%20turma%208\SANDRA%20BETANCOURT%20VAZQUEZ\PLANILHA%20DE%20COLETA%20DE%20DADOS%20FINAL%20(2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UFPel\Especializa&#231;&#227;o%20Ufpel%20-%20turma%208\SANDRA%20BETANCOURT%20VAZQUEZ\PLANILHA%20DE%20COLETA%20DE%20DADOS%20FINAL%20(2)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UFPel\Especializa&#231;&#227;o%20Ufpel%20-%20turma%208\SANDRA%20BETANCOURT%20VAZQUEZ\PLANILHA%20DE%20COLETA%20DE%20DADOS%20FINAL%20(2)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UFPel\Especializa&#231;&#227;o%20Ufpel%20-%20turma%208\SANDRA%20BETANCOURT%20VAZQUEZ\PLANILHA%20DE%20COLETA%20DE%20DADOS%20FINAL%20(2)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49069097634498"/>
          <c:y val="9.4025417875397255E-2"/>
          <c:w val="0.86383336698297331"/>
          <c:h val="0.77205223250602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5.0699300699300703E-2</c:v>
                </c:pt>
                <c:pt idx="1">
                  <c:v>8.0769230769230801E-2</c:v>
                </c:pt>
                <c:pt idx="2">
                  <c:v>0.14020979020979021</c:v>
                </c:pt>
                <c:pt idx="3">
                  <c:v>0.23846153846153856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44256"/>
        <c:axId val="176945792"/>
      </c:barChart>
      <c:catAx>
        <c:axId val="17694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6945792"/>
        <c:crosses val="autoZero"/>
        <c:auto val="1"/>
        <c:lblAlgn val="ctr"/>
        <c:lblOffset val="100"/>
        <c:noMultiLvlLbl val="0"/>
      </c:catAx>
      <c:valAx>
        <c:axId val="176945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69442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4.9288061336254109E-2</c:v>
                </c:pt>
                <c:pt idx="1">
                  <c:v>8.6527929901423994E-2</c:v>
                </c:pt>
                <c:pt idx="2">
                  <c:v>0.18291347207009875</c:v>
                </c:pt>
                <c:pt idx="3">
                  <c:v>0.32530120481927738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629440"/>
        <c:axId val="177655808"/>
      </c:barChart>
      <c:catAx>
        <c:axId val="1776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655808"/>
        <c:crosses val="autoZero"/>
        <c:auto val="1"/>
        <c:lblAlgn val="ctr"/>
        <c:lblOffset val="100"/>
        <c:noMultiLvlLbl val="0"/>
      </c:catAx>
      <c:valAx>
        <c:axId val="1776558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629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0.92696629213483162</c:v>
                </c:pt>
                <c:pt idx="1">
                  <c:v>0.95470383275261361</c:v>
                </c:pt>
                <c:pt idx="2">
                  <c:v>0.97002141327623181</c:v>
                </c:pt>
                <c:pt idx="3">
                  <c:v>0.9956204379562047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556864"/>
        <c:axId val="177587328"/>
      </c:barChart>
      <c:catAx>
        <c:axId val="1775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87328"/>
        <c:crosses val="autoZero"/>
        <c:auto val="1"/>
        <c:lblAlgn val="ctr"/>
        <c:lblOffset val="100"/>
        <c:noMultiLvlLbl val="0"/>
      </c:catAx>
      <c:valAx>
        <c:axId val="1775873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5568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2201132703507"/>
          <c:y val="9.5086981376930446E-2"/>
          <c:w val="0.84423185624334618"/>
          <c:h val="0.7592804476546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0.82812500000000033</c:v>
                </c:pt>
                <c:pt idx="1">
                  <c:v>0.88793103448275867</c:v>
                </c:pt>
                <c:pt idx="2">
                  <c:v>0.93627450980392157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71968"/>
        <c:axId val="177973504"/>
      </c:barChart>
      <c:catAx>
        <c:axId val="17797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973504"/>
        <c:crosses val="autoZero"/>
        <c:auto val="1"/>
        <c:lblAlgn val="ctr"/>
        <c:lblOffset val="100"/>
        <c:noMultiLvlLbl val="0"/>
      </c:catAx>
      <c:valAx>
        <c:axId val="1779735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9719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42772170917664"/>
          <c:y val="8.2585382348678918E-2"/>
          <c:w val="0.84793352749927764"/>
          <c:h val="0.77691939197784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0.99438202247190977</c:v>
                </c:pt>
                <c:pt idx="1">
                  <c:v>0.99651567944250852</c:v>
                </c:pt>
                <c:pt idx="2">
                  <c:v>0.99571734475374696</c:v>
                </c:pt>
                <c:pt idx="3">
                  <c:v>0.9956204379562047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56608"/>
        <c:axId val="178358144"/>
      </c:barChart>
      <c:catAx>
        <c:axId val="17835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358144"/>
        <c:crosses val="autoZero"/>
        <c:auto val="1"/>
        <c:lblAlgn val="ctr"/>
        <c:lblOffset val="100"/>
        <c:noMultiLvlLbl val="0"/>
      </c:catAx>
      <c:valAx>
        <c:axId val="1783581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83566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E6A815E-A804-4550-9B06-95A01A4F3135}" type="datetimeFigureOut">
              <a:rPr lang="pt-BR"/>
              <a:pPr/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B3FA26-22DD-4439-89F3-320BC18CD8E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924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24A8DC-E755-493B-889E-E0FCB0E5B311}" type="slidenum">
              <a:rPr lang="pt-BR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lipse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0C462-2701-427C-8451-AE74EDABA17C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E698F-D570-4A3B-8DC2-B4FDA0F12252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B2EC7-853C-4AC8-A77B-9D081078B340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486DA-DA60-4738-9EDF-AF63C01B8D9D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8938BD-B2BD-421C-A62B-4021200B7989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64B80-8ECC-4E16-B960-841C44CC7E63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10C1B-0EB8-45C8-BBD6-4A018FFA7EB5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F450-FA01-4493-86E7-A57905BD95F4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5" name="Retângulo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6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lipse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670C52-B988-4DB0-A140-539D1331C32C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FECA0-4F72-4AE8-A6D7-83CC8C9E04F2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4A320-D7A0-426A-B1FA-59E07A48D1E1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28253-9583-4842-A0B0-9CD502CAE9F5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EFD8BA-4CCE-4DFD-8FCC-94F21BE15837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1AAA9-CA2F-4B15-872F-1263348018AF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CBF88-55A8-4E76-B484-40CDCAAD1CCC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FE48-B343-421E-9CA1-5EF9D663DE54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3" name="Retângulo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31121-A812-4007-9833-E63D2CD70F87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78CFF-7A79-469E-9A7E-651BBF9A8436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0343F-9AC1-4121-90B3-FCFE32107550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39862-A515-46D2-8CE3-CBD44CD774A6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>
              <a:latin typeface="Gill Sans MT" pitchFamily="34" charset="0"/>
            </a:endParaRPr>
          </a:p>
        </p:txBody>
      </p:sp>
      <p:sp>
        <p:nvSpPr>
          <p:cNvPr id="6" name="Fluxograma: Processo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7" name="Fluxograma: Processo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58098-D90A-4C83-8E2A-1D7E8236127C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0830-13AC-41F2-BF3C-0499E553EE39}" type="slidenum">
              <a:rPr lang="es-VE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BB880"/>
                </a:solidFill>
                <a:latin typeface="Gill Sans MT" pitchFamily="34" charset="0"/>
              </a:defRPr>
            </a:lvl1pPr>
          </a:lstStyle>
          <a:p>
            <a:fld id="{77AD5930-46E0-4BFF-A7B5-846D1C0EBD25}" type="datetimeFigureOut">
              <a:rPr lang="es-VE"/>
              <a:pPr/>
              <a:t>12-08-2015</a:t>
            </a:fld>
            <a:endParaRPr lang="es-VE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BB880"/>
                </a:solidFill>
                <a:latin typeface="Gill Sans MT" pitchFamily="34" charset="0"/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CBB880"/>
                </a:solidFill>
                <a:latin typeface="Gill Sans MT" pitchFamily="34" charset="0"/>
              </a:defRPr>
            </a:lvl1pPr>
          </a:lstStyle>
          <a:p>
            <a:fld id="{000C10FE-47C0-4269-A44F-C07BC902F187}" type="slidenum">
              <a:rPr lang="es-VE"/>
              <a:pPr/>
              <a:t>‹nº›</a:t>
            </a:fld>
            <a:endParaRPr lang="es-VE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EAD6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4" r:id="rId2"/>
    <p:sldLayoutId id="2147483940" r:id="rId3"/>
    <p:sldLayoutId id="2147483935" r:id="rId4"/>
    <p:sldLayoutId id="2147483941" r:id="rId5"/>
    <p:sldLayoutId id="2147483936" r:id="rId6"/>
    <p:sldLayoutId id="2147483942" r:id="rId7"/>
    <p:sldLayoutId id="2147483943" r:id="rId8"/>
    <p:sldLayoutId id="2147483944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EDD3E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EDD3E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3213" y="549275"/>
            <a:ext cx="5184775" cy="935038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UNIVERSIDADE ABERTA DO SUS</a:t>
            </a:r>
            <a:r>
              <a:rPr lang="es-VE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s-VE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pt-BR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UNIVERSIDADE FEDERAL DE PELOTAS</a:t>
            </a:r>
            <a:r>
              <a:rPr lang="es-VE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s-VE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pt-BR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Especialização em Saúde da Família</a:t>
            </a:r>
            <a:r>
              <a:rPr lang="es-VE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s-VE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pt-BR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Modalidade a Distância</a:t>
            </a:r>
            <a:endParaRPr lang="es-VE" sz="14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1619250" y="1916113"/>
            <a:ext cx="7037388" cy="4537075"/>
          </a:xfrm>
        </p:spPr>
        <p:txBody>
          <a:bodyPr/>
          <a:lstStyle/>
          <a:p>
            <a:pPr marL="26988" algn="ctr" eaLnBrk="1" hangingPunct="1"/>
            <a:r>
              <a:rPr lang="pt-BR" sz="2800" smtClean="0">
                <a:solidFill>
                  <a:srgbClr val="161DAE"/>
                </a:solidFill>
                <a:latin typeface="Arial" charset="0"/>
                <a:cs typeface="Arial" charset="0"/>
              </a:rPr>
              <a:t>Melhoria do rastreamento e prevenção do Câncer do Colo de Útero e do Câncer de Mama na UBS Gerardo Barbosa, </a:t>
            </a:r>
          </a:p>
          <a:p>
            <a:pPr marL="26988" algn="ctr" eaLnBrk="1" hangingPunct="1"/>
            <a:r>
              <a:rPr lang="pt-BR" sz="2800" smtClean="0">
                <a:solidFill>
                  <a:srgbClr val="161DAE"/>
                </a:solidFill>
                <a:latin typeface="Arial" charset="0"/>
                <a:cs typeface="Arial" charset="0"/>
              </a:rPr>
              <a:t>Espumoso/ RS</a:t>
            </a:r>
            <a:endParaRPr lang="es-VE" sz="2800" smtClean="0">
              <a:solidFill>
                <a:srgbClr val="161DAE"/>
              </a:solidFill>
              <a:latin typeface="Arial" charset="0"/>
              <a:cs typeface="Arial" charset="0"/>
            </a:endParaRPr>
          </a:p>
          <a:p>
            <a:pPr marL="26988" algn="ctr" eaLnBrk="1" hangingPunct="1"/>
            <a:endParaRPr lang="es-VE" sz="1600" smtClean="0">
              <a:solidFill>
                <a:schemeClr val="tx1"/>
              </a:solidFill>
            </a:endParaRPr>
          </a:p>
          <a:p>
            <a:pPr marL="26988" algn="ctr" eaLnBrk="1" hangingPunct="1"/>
            <a:endParaRPr lang="es-VE" sz="1600" smtClean="0">
              <a:solidFill>
                <a:schemeClr val="tx1"/>
              </a:solidFill>
            </a:endParaRPr>
          </a:p>
          <a:p>
            <a:pPr marL="26988" eaLnBrk="1" hangingPunct="1"/>
            <a:r>
              <a:rPr lang="pt-BR" sz="1600" smtClean="0">
                <a:solidFill>
                  <a:schemeClr val="tx1"/>
                </a:solidFill>
              </a:rPr>
              <a:t>		</a:t>
            </a:r>
            <a:r>
              <a:rPr lang="pt-BR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Sandra Betancourt Vazquez</a:t>
            </a:r>
            <a:endParaRPr lang="es-VE" sz="1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6988" eaLnBrk="1" hangingPunct="1"/>
            <a:r>
              <a:rPr lang="pt-BR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		Orientador: Ivone Andreatta Menegolla</a:t>
            </a:r>
            <a:endParaRPr lang="es-VE" sz="1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6988" eaLnBrk="1" hangingPunct="1"/>
            <a:endParaRPr lang="es-VE" sz="1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 bwMode="auto">
          <a:xfrm>
            <a:off x="2484438" y="274638"/>
            <a:ext cx="4824412" cy="922337"/>
          </a:xfrm>
        </p:spPr>
        <p:txBody>
          <a:bodyPr/>
          <a:lstStyle/>
          <a:p>
            <a:pPr algn="ctr" eaLnBrk="1" hangingPunct="1"/>
            <a:r>
              <a:rPr lang="es-VE" sz="28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Ações</a:t>
            </a:r>
            <a:endParaRPr lang="pt-BR" sz="2800" b="1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11" name="Retângulo 3"/>
          <p:cNvSpPr>
            <a:spLocks noChangeArrowheads="1"/>
          </p:cNvSpPr>
          <p:nvPr/>
        </p:nvSpPr>
        <p:spPr bwMode="auto">
          <a:xfrm>
            <a:off x="2286000" y="22748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VE">
              <a:solidFill>
                <a:schemeClr val="bg1"/>
              </a:solidFill>
              <a:latin typeface="Gill Sans MT" pitchFamily="34" charset="0"/>
            </a:endParaRPr>
          </a:p>
          <a:p>
            <a:r>
              <a:rPr lang="es-VE">
                <a:solidFill>
                  <a:schemeClr val="bg1"/>
                </a:solidFill>
                <a:latin typeface="Gill Sans MT" pitchFamily="34" charset="0"/>
              </a:rPr>
              <a:t/>
            </a:r>
            <a:br>
              <a:rPr lang="es-VE">
                <a:solidFill>
                  <a:schemeClr val="bg1"/>
                </a:solidFill>
                <a:latin typeface="Gill Sans MT" pitchFamily="34" charset="0"/>
              </a:rPr>
            </a:br>
            <a:endParaRPr lang="pt-BR">
              <a:latin typeface="Gill Sans MT" pitchFamily="34" charset="0"/>
            </a:endParaRPr>
          </a:p>
        </p:txBody>
      </p:sp>
      <p:pic>
        <p:nvPicPr>
          <p:cNvPr id="17412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4005263"/>
            <a:ext cx="3384550" cy="2546350"/>
          </a:xfrm>
        </p:spPr>
      </p:pic>
      <p:pic>
        <p:nvPicPr>
          <p:cNvPr id="17413" name="Imagem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4005263"/>
            <a:ext cx="34829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130300"/>
            <a:ext cx="40147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1259632" y="6637668"/>
            <a:ext cx="5472608" cy="220331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Autores:  Daniela Nava , Elizandra Moraes.,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0824" y="274638"/>
            <a:ext cx="7467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5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  <a:r>
              <a:rPr lang="pt-B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pt-B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endParaRPr lang="pt-BR" sz="25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1187450" y="1341438"/>
            <a:ext cx="7561263" cy="4751387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Objetivo 1: Ampliar a cobertura de detecção precoce do câncer do colo de útero e de mama.</a:t>
            </a:r>
          </a:p>
          <a:p>
            <a:pPr marL="36513" indent="0" eaLnBrk="1" hangingPunct="1">
              <a:buFont typeface="Wingdings 2" pitchFamily="18" charset="2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1.1- </a:t>
            </a:r>
            <a:r>
              <a:rPr lang="pt-BR" sz="2400" dirty="0" smtClean="0">
                <a:latin typeface="Arial" charset="0"/>
                <a:cs typeface="Arial" charset="0"/>
              </a:rPr>
              <a:t>Ampliar a cobertura de detecção precoce do câncer de colo de útero das mulheres na faixa etária entre 25 e 64 anos de idade para 80%.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1.2- </a:t>
            </a:r>
            <a:r>
              <a:rPr lang="pt-BR" sz="2400" dirty="0" smtClean="0">
                <a:latin typeface="Arial" charset="0"/>
                <a:cs typeface="Arial" charset="0"/>
              </a:rPr>
              <a:t>Ampliar a cobertura de detecção precoce do câncer de mama das mulheres na faixa etária entre 50 e 69 anos de idade para 90%.</a:t>
            </a:r>
            <a:endParaRPr lang="pt-BR" sz="2400" dirty="0" smtClean="0"/>
          </a:p>
          <a:p>
            <a:pPr marL="36513" indent="0" eaLnBrk="1" hangingPunct="1"/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6025" y="115888"/>
            <a:ext cx="7632700" cy="792162"/>
          </a:xfrm>
        </p:spPr>
        <p:txBody>
          <a:bodyPr>
            <a:noAutofit/>
          </a:bodyPr>
          <a:lstStyle/>
          <a:p>
            <a:pPr eaLnBrk="1" hangingPunct="1"/>
            <a: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br>
              <a:rPr 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199325" y="1124744"/>
          <a:ext cx="36004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5054388" y="1124744"/>
          <a:ext cx="38164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1" name="Retângulo 2"/>
          <p:cNvSpPr>
            <a:spLocks noChangeArrowheads="1"/>
          </p:cNvSpPr>
          <p:nvPr/>
        </p:nvSpPr>
        <p:spPr bwMode="auto">
          <a:xfrm>
            <a:off x="1209675" y="4284663"/>
            <a:ext cx="3527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cs typeface="Arial" charset="0"/>
              </a:rPr>
              <a:t>Figura 1 Proporção de mulheres entre 25 e 64 anos com exame em dia para detecção precoce do câncer de colo do útero.</a:t>
            </a:r>
          </a:p>
        </p:txBody>
      </p:sp>
      <p:sp>
        <p:nvSpPr>
          <p:cNvPr id="19462" name="Retângulo 6"/>
          <p:cNvSpPr>
            <a:spLocks noChangeArrowheads="1"/>
          </p:cNvSpPr>
          <p:nvPr/>
        </p:nvSpPr>
        <p:spPr bwMode="auto">
          <a:xfrm>
            <a:off x="5076825" y="4294188"/>
            <a:ext cx="34845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cs typeface="Arial" charset="0"/>
              </a:rPr>
              <a:t>Figura 2 Proporção de mulheres entre 50 e 69 anos com exame em dia para detecção precoce do câncer de mama.</a:t>
            </a:r>
          </a:p>
        </p:txBody>
      </p:sp>
      <p:sp>
        <p:nvSpPr>
          <p:cNvPr id="19463" name="Retângulo 7"/>
          <p:cNvSpPr>
            <a:spLocks noChangeArrowheads="1"/>
          </p:cNvSpPr>
          <p:nvPr/>
        </p:nvSpPr>
        <p:spPr bwMode="auto">
          <a:xfrm>
            <a:off x="5292725" y="5238750"/>
            <a:ext cx="21415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1 n=45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2 n=79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3 n=167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4 n=297</a:t>
            </a:r>
          </a:p>
        </p:txBody>
      </p:sp>
      <p:sp>
        <p:nvSpPr>
          <p:cNvPr id="19464" name="Retângulo 8"/>
          <p:cNvSpPr>
            <a:spLocks noChangeArrowheads="1"/>
          </p:cNvSpPr>
          <p:nvPr/>
        </p:nvSpPr>
        <p:spPr bwMode="auto">
          <a:xfrm>
            <a:off x="1265238" y="5238750"/>
            <a:ext cx="21415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1 n=145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2 n=231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3 n=401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4 n=682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18313" y="5238750"/>
            <a:ext cx="1981200" cy="1430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rgbClr val="161DAE"/>
                </a:solidFill>
                <a:latin typeface="Arial" pitchFamily="34" charset="0"/>
                <a:cs typeface="Arial" pitchFamily="34" charset="0"/>
              </a:rPr>
              <a:t>Das 305 usuárias  cadastradas,8 não ficaram com mamografia em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 bwMode="auto">
          <a:xfrm>
            <a:off x="1043608" y="332656"/>
            <a:ext cx="8064500" cy="1143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628775"/>
            <a:ext cx="7683500" cy="4525963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Objetivo 2- Melhorar a qualidade do atendimento das mulheres que realizam detecção precoce do câncer do colo de útero e de mama na unidade de saúde. 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Meta 2.1- </a:t>
            </a:r>
            <a:r>
              <a:rPr lang="pt-BR" sz="2400" smtClean="0">
                <a:latin typeface="Arial" charset="0"/>
                <a:cs typeface="Arial" charset="0"/>
              </a:rPr>
              <a:t>Obter 100% de coleta de amostras satisfatórias do exame.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Meta comprida integramente em todos os meses da intervenção.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7875" cy="720725"/>
          </a:xfrm>
        </p:spPr>
        <p:txBody>
          <a:bodyPr>
            <a:noAutofit/>
          </a:bodyPr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1116013" y="981075"/>
            <a:ext cx="7848600" cy="5543550"/>
          </a:xfrm>
        </p:spPr>
        <p:txBody>
          <a:bodyPr/>
          <a:lstStyle/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>Objetivo 3- Melhorar a adesão das mulheres à realização de exame </a:t>
            </a:r>
            <a:r>
              <a:rPr lang="pt-BR" sz="2000" b="1" dirty="0" err="1" smtClean="0">
                <a:latin typeface="Arial" charset="0"/>
                <a:cs typeface="Arial" charset="0"/>
              </a:rPr>
              <a:t>citopatologico</a:t>
            </a:r>
            <a:r>
              <a:rPr lang="pt-BR" sz="2000" b="1" dirty="0" smtClean="0">
                <a:latin typeface="Arial" charset="0"/>
                <a:cs typeface="Arial" charset="0"/>
              </a:rPr>
              <a:t> de colo de útero e mamografia.</a:t>
            </a:r>
          </a:p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/>
            </a:r>
            <a:br>
              <a:rPr lang="pt-BR" sz="2000" b="1" dirty="0" smtClean="0">
                <a:latin typeface="Arial" charset="0"/>
                <a:cs typeface="Arial" charset="0"/>
              </a:rPr>
            </a:br>
            <a:r>
              <a:rPr lang="pt-BR" sz="2000" b="1" dirty="0" smtClean="0">
                <a:latin typeface="Arial" charset="0"/>
                <a:cs typeface="Arial" charset="0"/>
              </a:rPr>
              <a:t>Meta 3.1- </a:t>
            </a:r>
            <a:r>
              <a:rPr lang="pt-BR" sz="2000" dirty="0" smtClean="0">
                <a:latin typeface="Arial" charset="0"/>
                <a:cs typeface="Arial" charset="0"/>
              </a:rPr>
              <a:t>Identificar 100% das mulheres com exame </a:t>
            </a:r>
            <a:r>
              <a:rPr lang="pt-BR" sz="2000" dirty="0" err="1" smtClean="0">
                <a:latin typeface="Arial" charset="0"/>
                <a:cs typeface="Arial" charset="0"/>
              </a:rPr>
              <a:t>citopatologico</a:t>
            </a:r>
            <a:r>
              <a:rPr lang="pt-BR" sz="2000" dirty="0" smtClean="0">
                <a:latin typeface="Arial" charset="0"/>
                <a:cs typeface="Arial" charset="0"/>
              </a:rPr>
              <a:t> alterado sem acompanhamento pela unidade de saúde.</a:t>
            </a:r>
          </a:p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 </a:t>
            </a:r>
            <a:r>
              <a:rPr lang="pt-BR" sz="2000" b="1" dirty="0" smtClean="0">
                <a:latin typeface="Arial" charset="0"/>
                <a:cs typeface="Arial" charset="0"/>
              </a:rPr>
              <a:t>Meta 3.2- </a:t>
            </a:r>
            <a:r>
              <a:rPr lang="pt-BR" sz="2000" dirty="0" smtClean="0">
                <a:latin typeface="Arial" charset="0"/>
                <a:cs typeface="Arial" charset="0"/>
              </a:rPr>
              <a:t>Identificar 100% das mulheres com mamografia alterada sem acompanhamento pela unidade de saúde.</a:t>
            </a:r>
          </a:p>
          <a:p>
            <a:pPr marL="36513" indent="0" eaLnBrk="1" hangingPunct="1">
              <a:lnSpc>
                <a:spcPct val="80000"/>
              </a:lnSpc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>Meta 3.3- </a:t>
            </a:r>
            <a:r>
              <a:rPr lang="pt-BR" sz="2000" dirty="0" smtClean="0">
                <a:latin typeface="Arial" charset="0"/>
                <a:cs typeface="Arial" charset="0"/>
              </a:rPr>
              <a:t>Realizar busca ativa em 100% de mulheres com exame </a:t>
            </a:r>
            <a:r>
              <a:rPr lang="pt-BR" sz="2000" dirty="0" err="1" smtClean="0">
                <a:latin typeface="Arial" charset="0"/>
                <a:cs typeface="Arial" charset="0"/>
              </a:rPr>
              <a:t>citopatologico</a:t>
            </a:r>
            <a:r>
              <a:rPr lang="pt-BR" sz="2000" dirty="0" smtClean="0">
                <a:latin typeface="Arial" charset="0"/>
                <a:cs typeface="Arial" charset="0"/>
              </a:rPr>
              <a:t> alterado sem acompanhamento pela unidade de saúde.</a:t>
            </a:r>
          </a:p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>Meta 3.4- </a:t>
            </a:r>
            <a:r>
              <a:rPr lang="pt-BR" sz="2000" dirty="0" smtClean="0">
                <a:latin typeface="Arial" charset="0"/>
                <a:cs typeface="Arial" charset="0"/>
              </a:rPr>
              <a:t>Realizar busca ativa em 100% de mulheres com mamografia alterada sem acompanhamento pela unidade de saúde.</a:t>
            </a:r>
          </a:p>
          <a:p>
            <a:pPr marL="3651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Não obtivemos resultados de exames alterados no decorrer da intervenção, pelo que não foi preciso realizar busca ativa a usuárias com CP ou mamografia alteradas.</a:t>
            </a:r>
          </a:p>
          <a:p>
            <a:pPr marL="36513" indent="0" eaLnBrk="1" hangingPunct="1">
              <a:lnSpc>
                <a:spcPct val="80000"/>
              </a:lnSpc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>
          <a:xfrm>
            <a:off x="1043608" y="332656"/>
            <a:ext cx="7499350" cy="993775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28800"/>
            <a:ext cx="7499350" cy="4619625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Objetivo 4- Melhorar os registros das informações</a:t>
            </a:r>
            <a:r>
              <a:rPr lang="pt-BR" sz="2400" dirty="0" smtClean="0">
                <a:latin typeface="Arial" charset="0"/>
                <a:cs typeface="Arial" charset="0"/>
              </a:rPr>
              <a:t>.</a:t>
            </a:r>
          </a:p>
          <a:p>
            <a:pPr marL="36513" indent="0" eaLnBrk="1" hangingPunct="1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4.1- </a:t>
            </a:r>
            <a:r>
              <a:rPr lang="pt-BR" sz="2400" dirty="0" smtClean="0">
                <a:latin typeface="Arial" charset="0"/>
                <a:cs typeface="Arial" charset="0"/>
              </a:rPr>
              <a:t>Manter registro da coleta de exame </a:t>
            </a:r>
            <a:r>
              <a:rPr lang="pt-BR" sz="2400" dirty="0" err="1" smtClean="0">
                <a:latin typeface="Arial" charset="0"/>
                <a:cs typeface="Arial" charset="0"/>
              </a:rPr>
              <a:t>citopatologico</a:t>
            </a:r>
            <a:r>
              <a:rPr lang="pt-BR" sz="2400" dirty="0" smtClean="0">
                <a:latin typeface="Arial" charset="0"/>
                <a:cs typeface="Arial" charset="0"/>
              </a:rPr>
              <a:t> de colo de útero em registro especifica em 100% das mulheres cadastradas.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4.2- </a:t>
            </a:r>
            <a:r>
              <a:rPr lang="pt-BR" sz="2400" dirty="0" smtClean="0">
                <a:latin typeface="Arial" charset="0"/>
                <a:cs typeface="Arial" charset="0"/>
              </a:rPr>
              <a:t>Manter registro da realização da mamografia em registro especifica em 100% das mulheres</a:t>
            </a:r>
            <a:r>
              <a:rPr lang="pt-BR" sz="2400" b="1" dirty="0" smtClean="0">
                <a:latin typeface="Arial" charset="0"/>
                <a:cs typeface="Arial" charset="0"/>
              </a:rPr>
              <a:t> </a:t>
            </a:r>
            <a:r>
              <a:rPr lang="pt-BR" sz="2400" dirty="0" smtClean="0">
                <a:latin typeface="Arial" charset="0"/>
                <a:cs typeface="Arial" charset="0"/>
              </a:rPr>
              <a:t>cadastradas.</a:t>
            </a:r>
          </a:p>
          <a:p>
            <a:pPr marL="36513" indent="0" eaLnBrk="1" hangingPunct="1">
              <a:buFont typeface="Wingdings 2" pitchFamily="18" charset="2"/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499350" cy="777875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211660" y="1412776"/>
          <a:ext cx="38758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Retângulo 4"/>
          <p:cNvSpPr>
            <a:spLocks noChangeArrowheads="1"/>
          </p:cNvSpPr>
          <p:nvPr/>
        </p:nvSpPr>
        <p:spPr bwMode="auto">
          <a:xfrm>
            <a:off x="1236663" y="4462463"/>
            <a:ext cx="37798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cs typeface="Arial" charset="0"/>
              </a:rPr>
              <a:t>Figura 3 Proporção de mulheres com registro adequado do exame CP de colo de útero.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84771737"/>
              </p:ext>
            </p:extLst>
          </p:nvPr>
        </p:nvGraphicFramePr>
        <p:xfrm>
          <a:off x="5314685" y="1412776"/>
          <a:ext cx="36724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8" name="Retângulo 6"/>
          <p:cNvSpPr>
            <a:spLocks noChangeArrowheads="1"/>
          </p:cNvSpPr>
          <p:nvPr/>
        </p:nvSpPr>
        <p:spPr bwMode="auto">
          <a:xfrm>
            <a:off x="5408613" y="4452938"/>
            <a:ext cx="3455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cs typeface="Arial" charset="0"/>
              </a:rPr>
              <a:t>Figura 4 Proporção de mulheres com registro adequado da mamografia.</a:t>
            </a:r>
          </a:p>
        </p:txBody>
      </p:sp>
      <p:sp>
        <p:nvSpPr>
          <p:cNvPr id="23559" name="Retângulo 7"/>
          <p:cNvSpPr>
            <a:spLocks noChangeArrowheads="1"/>
          </p:cNvSpPr>
          <p:nvPr/>
        </p:nvSpPr>
        <p:spPr bwMode="auto">
          <a:xfrm>
            <a:off x="1403350" y="5202238"/>
            <a:ext cx="14938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1 n=165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2 n=274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3 n=453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4 n=682</a:t>
            </a:r>
          </a:p>
        </p:txBody>
      </p:sp>
      <p:sp>
        <p:nvSpPr>
          <p:cNvPr id="23560" name="Retângulo 8"/>
          <p:cNvSpPr>
            <a:spLocks noChangeArrowheads="1"/>
          </p:cNvSpPr>
          <p:nvPr/>
        </p:nvSpPr>
        <p:spPr bwMode="auto">
          <a:xfrm>
            <a:off x="5651500" y="5084763"/>
            <a:ext cx="2143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1 n=53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2 n=103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3 n=191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4 n=305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 bwMode="auto">
          <a:xfrm>
            <a:off x="1043608" y="188640"/>
            <a:ext cx="5976937" cy="792162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124744"/>
            <a:ext cx="7920880" cy="5543550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Objetivo 5- Mapear ás mulheres de risco para câncer de colo de útero e de mama.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5.1- </a:t>
            </a:r>
            <a:r>
              <a:rPr lang="pt-BR" sz="2400" dirty="0" smtClean="0">
                <a:latin typeface="Arial" charset="0"/>
                <a:cs typeface="Arial" charset="0"/>
              </a:rPr>
              <a:t>Pesquisar sinais de alerta para câncer de colo de útero em 100% das mulheres entre 25 e 64 anos.</a:t>
            </a:r>
          </a:p>
          <a:p>
            <a:pPr marL="36513" indent="0" eaLnBrk="1" hangingPunct="1"/>
            <a:endParaRPr lang="pt-BR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367457" y="3157597"/>
          <a:ext cx="4516755" cy="248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Retângulo 4"/>
          <p:cNvSpPr>
            <a:spLocks noChangeArrowheads="1"/>
          </p:cNvSpPr>
          <p:nvPr/>
        </p:nvSpPr>
        <p:spPr bwMode="auto">
          <a:xfrm>
            <a:off x="1403350" y="5929313"/>
            <a:ext cx="457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cs typeface="Arial" charset="0"/>
              </a:rPr>
              <a:t>Figura 5 Proporção de mulheres entre 25 e 64 anos com pesquisa de sinais de alerta para câncer de colo de útero</a:t>
            </a:r>
          </a:p>
        </p:txBody>
      </p:sp>
      <p:sp>
        <p:nvSpPr>
          <p:cNvPr id="24582" name="Retângulo 6"/>
          <p:cNvSpPr>
            <a:spLocks noChangeArrowheads="1"/>
          </p:cNvSpPr>
          <p:nvPr/>
        </p:nvSpPr>
        <p:spPr bwMode="auto">
          <a:xfrm>
            <a:off x="6227763" y="3860800"/>
            <a:ext cx="214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1 n=177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2 n=298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3 n=465</a:t>
            </a:r>
          </a:p>
          <a:p>
            <a:r>
              <a:rPr lang="pt-BR" sz="1600">
                <a:solidFill>
                  <a:srgbClr val="FF0000"/>
                </a:solidFill>
                <a:cs typeface="Arial" charset="0"/>
              </a:rPr>
              <a:t>Mês 4 n=682</a:t>
            </a:r>
          </a:p>
        </p:txBody>
      </p:sp>
      <p:sp>
        <p:nvSpPr>
          <p:cNvPr id="2" name="Retângulo 1"/>
          <p:cNvSpPr/>
          <p:nvPr/>
        </p:nvSpPr>
        <p:spPr>
          <a:xfrm>
            <a:off x="6227763" y="5229225"/>
            <a:ext cx="2376487" cy="1068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rgbClr val="161DAE"/>
                </a:solidFill>
                <a:latin typeface="Arial" pitchFamily="34" charset="0"/>
                <a:cs typeface="Arial" pitchFamily="34" charset="0"/>
              </a:rPr>
              <a:t>Identificamos 03 usuárias que nunca tiveram relações sexuais.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 bwMode="auto">
          <a:xfrm>
            <a:off x="1043608" y="332656"/>
            <a:ext cx="7499350" cy="1143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628800"/>
            <a:ext cx="7499350" cy="4800600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5.2- </a:t>
            </a:r>
            <a:r>
              <a:rPr lang="pt-BR" sz="2400" dirty="0" smtClean="0">
                <a:latin typeface="Arial" charset="0"/>
                <a:cs typeface="Arial" charset="0"/>
              </a:rPr>
              <a:t>Realizar avaliação de risco para câncer de mama em 100% das mulheres entre 50 e 69 anos.</a:t>
            </a:r>
          </a:p>
          <a:p>
            <a:pPr marL="36513" indent="0" eaLnBrk="1" hangingPunct="1">
              <a:buFont typeface="Wingdings 2" pitchFamily="18" charset="2"/>
              <a:buNone/>
            </a:pPr>
            <a:endParaRPr lang="pt-B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100% das usuárias receberam avaliação de risco para câncer de mama. 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/>
            <a:endParaRPr lang="pt-BR" dirty="0" smtClean="0"/>
          </a:p>
          <a:p>
            <a:pPr marL="36513" indent="0"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 bwMode="auto">
          <a:xfrm>
            <a:off x="971600" y="116632"/>
            <a:ext cx="7499350" cy="1143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12776"/>
            <a:ext cx="7561262" cy="4679950"/>
          </a:xfrm>
        </p:spPr>
        <p:txBody>
          <a:bodyPr>
            <a:normAutofit lnSpcReduction="10000"/>
          </a:bodyPr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Objetivo 6 - Promover a saúde das mulheres que realizam detecção precoce de câncer de colo de útero e de mama na unidade de saúde.</a:t>
            </a: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6.1- </a:t>
            </a:r>
            <a:r>
              <a:rPr lang="pt-BR" sz="2400" dirty="0" smtClean="0">
                <a:latin typeface="Arial" charset="0"/>
                <a:cs typeface="Arial" charset="0"/>
              </a:rPr>
              <a:t>Orientar 100% das mulheres cadastradas sobre doenças sexualmente transmissíveis (DST) e fatores de risco para câncer de colo de útero</a:t>
            </a:r>
          </a:p>
          <a:p>
            <a:pPr marL="36513" indent="0" eaLnBrk="1" hangingPunct="1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buClrTx/>
              <a:buFont typeface="Wingdings 2" pitchFamily="18" charset="2"/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Identificamos 03 usuárias que não mantinham relações sexuais, motivo de não serem orientadas respeito à </a:t>
            </a:r>
            <a:r>
              <a:rPr lang="pt-BR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DSTs</a:t>
            </a: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 fatores de risco para câncer de colo uterino.</a:t>
            </a:r>
          </a:p>
          <a:p>
            <a:pPr marL="36513" indent="0" eaLnBrk="1" hangingPunct="1">
              <a:buClrTx/>
              <a:buFont typeface="Wingdings 2" pitchFamily="18" charset="2"/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Considerando esta situação concluímos que o 100% recebeu orientações.</a:t>
            </a:r>
          </a:p>
          <a:p>
            <a:pPr marL="36513" indent="0" eaLnBrk="1" hangingPunct="1">
              <a:lnSpc>
                <a:spcPct val="60000"/>
              </a:lnSpc>
              <a:buFont typeface="Wingdings 2" pitchFamily="18" charset="2"/>
              <a:buNone/>
            </a:pPr>
            <a:endParaRPr lang="pt-B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6513" indent="0" eaLnBrk="1" hangingPunct="1">
              <a:lnSpc>
                <a:spcPct val="60000"/>
              </a:lnSpc>
              <a:buFont typeface="Wingdings 2" pitchFamily="18" charset="2"/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 marL="36513" indent="0" eaLnBrk="1" hangingPunct="1">
              <a:lnSpc>
                <a:spcPct val="60000"/>
              </a:lnSpc>
            </a:pPr>
            <a:endParaRPr lang="pt-BR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s-V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V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Os cânceres do colo do útero e de mama são doenças </a:t>
            </a:r>
            <a:r>
              <a:rPr lang="pt-BR" sz="2400" dirty="0" err="1" smtClean="0">
                <a:latin typeface="Arial" charset="0"/>
                <a:cs typeface="Arial" charset="0"/>
              </a:rPr>
              <a:t>preveníveis</a:t>
            </a:r>
            <a:r>
              <a:rPr lang="pt-BR" sz="2400" dirty="0" smtClean="0">
                <a:latin typeface="Arial" charset="0"/>
                <a:cs typeface="Arial" charset="0"/>
              </a:rPr>
              <a:t> de grande incidência no Brasil que diagnosticadas e tratadas nos estádios iniciais evitam a morte da população feminina.</a:t>
            </a: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ClrTx/>
              <a:buNone/>
            </a:pP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Na Atenção Primaria a Saúde, a realização periódica de exames nas mulheres nas faixas etárias de risco para câncer de colo do útero e de mama e o incremento da educação em saúde buscam diminuir a incidência destas </a:t>
            </a:r>
            <a:r>
              <a:rPr lang="pt-BR" sz="2400" smtClean="0">
                <a:latin typeface="Arial" charset="0"/>
                <a:cs typeface="Arial" charset="0"/>
              </a:rPr>
              <a:t>doenças</a:t>
            </a:r>
            <a:r>
              <a:rPr lang="pt-BR" sz="2400" smtClean="0">
                <a:latin typeface="Arial" charset="0"/>
                <a:cs typeface="Arial" charset="0"/>
              </a:rPr>
              <a:t>.(Brasil</a:t>
            </a:r>
            <a:r>
              <a:rPr lang="pt-BR" sz="2400" dirty="0" smtClean="0">
                <a:latin typeface="Arial" charset="0"/>
                <a:cs typeface="Arial" charset="0"/>
              </a:rPr>
              <a:t>, 2013).</a:t>
            </a: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pt-B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 bwMode="auto">
          <a:xfrm>
            <a:off x="971600" y="332656"/>
            <a:ext cx="7499350" cy="10668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Objetivo, Metas e Resultados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9350" cy="4800600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Meta 6.2- </a:t>
            </a:r>
            <a:r>
              <a:rPr lang="pt-BR" sz="2400" dirty="0" smtClean="0">
                <a:latin typeface="Arial" charset="0"/>
                <a:cs typeface="Arial" charset="0"/>
              </a:rPr>
              <a:t>Orientar 100% das mulheres cadastradas sobre doenças sexualmente transmissíveis (DST) e fatores de risco para câncer de mama.</a:t>
            </a:r>
          </a:p>
          <a:p>
            <a:pPr marL="36513" indent="0" eaLnBrk="1" hangingPunct="1"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buFont typeface="Wingdings 2" pitchFamily="18" charset="2"/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100% das usuárias receberam orientações sobre </a:t>
            </a:r>
            <a:r>
              <a:rPr lang="pt-BR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DSTs</a:t>
            </a:r>
            <a:r>
              <a:rPr lang="pt-B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 fatores de risco para câncer de mama. </a:t>
            </a:r>
          </a:p>
          <a:p>
            <a:pPr marL="36513" indent="0" eaLnBrk="1" hangingPunct="1"/>
            <a:endParaRPr lang="pt-B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6513" indent="0" eaLnBrk="1" hangingPunct="1">
              <a:buFont typeface="Wingdings 2" pitchFamily="18" charset="2"/>
              <a:buNone/>
            </a:pP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1043608" y="620688"/>
            <a:ext cx="7499350" cy="1143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Discussão</a:t>
            </a:r>
            <a:b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pt-BR" sz="28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916832"/>
            <a:ext cx="7272808" cy="3816424"/>
          </a:xfrm>
        </p:spPr>
        <p:txBody>
          <a:bodyPr/>
          <a:lstStyle/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 A intervenção propiciou o trabalho integrado entre os profissionais.  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 Aumentou a funcionalidade do programa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Melhorou o acolhimento e acompanhamento as usuárias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Melhoria nos atendimentos e registros das informações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FontTx/>
              <a:buChar char="-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FontTx/>
              <a:buChar char="-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algn="ctr" eaLnBrk="1" hangingPunct="1">
              <a:spcAft>
                <a:spcPts val="600"/>
              </a:spcAft>
              <a:buFont typeface="Wingdings 2" pitchFamily="18" charset="2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 bwMode="auto">
          <a:xfrm>
            <a:off x="1043608" y="692696"/>
            <a:ext cx="7499350" cy="1143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Discussão</a:t>
            </a:r>
            <a:br>
              <a:rPr lang="pt-BR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pt-BR" sz="28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060848"/>
            <a:ext cx="7344816" cy="3384376"/>
          </a:xfrm>
        </p:spPr>
        <p:txBody>
          <a:bodyPr/>
          <a:lstStyle/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 Melhorou a qualidade da atenção à saúde 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Propiciou mapear todas as mulheres com risco de câncer do colo uterino e câncer de mama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 Aumentou o conhecimento da população sobre fatores de risco de câncer de colo uterino e mama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 O impacto  já começa a ser percebido pela comunidade</a:t>
            </a: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FontTx/>
              <a:buChar char="-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FontTx/>
              <a:buChar char="-"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eaLnBrk="1" hangingPunct="1">
              <a:spcAft>
                <a:spcPts val="600"/>
              </a:spcAft>
              <a:buFont typeface="Wingdings 2" pitchFamily="18" charset="2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36513" indent="0" algn="ctr" eaLnBrk="1" hangingPunct="1">
              <a:spcAft>
                <a:spcPts val="600"/>
              </a:spcAft>
              <a:buFont typeface="Wingdings 2" pitchFamily="18" charset="2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aprendizagem</a:t>
            </a:r>
            <a:r>
              <a:rPr lang="pt-BR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.</a:t>
            </a:r>
            <a:endParaRPr lang="pt-BR" sz="2400" b="1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16832"/>
            <a:ext cx="7776864" cy="4752528"/>
          </a:xfrm>
        </p:spPr>
        <p:txBody>
          <a:bodyPr/>
          <a:lstStyle/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Contribuiu para minha qualificação profissional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/>
              <a:t>Tornar-me uma profissional mais preparada integralmente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/>
              <a:t>Exigiu uma maior preparação e qualificação cientifica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/>
              <a:t> Permitiu a atualização em diversos temas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/>
              <a:t> Aumentei meus conhecimentos em relação a programas e conteúdos de saúde Publica no Brasil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Possibilitou a criação do vinculo mais estreito com a comunidade</a:t>
            </a:r>
            <a:r>
              <a:rPr lang="pt-BR" sz="2400" dirty="0" smtClean="0"/>
              <a:t>.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/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endParaRPr lang="pt-BR" sz="2400" dirty="0" smtClean="0"/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96752"/>
            <a:ext cx="7776864" cy="4872608"/>
          </a:xfrm>
        </p:spPr>
        <p:txBody>
          <a:bodyPr/>
          <a:lstStyle/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300" dirty="0" smtClean="0">
                <a:latin typeface="Arial" charset="0"/>
                <a:cs typeface="Arial" charset="0"/>
              </a:rPr>
              <a:t>Permitiu a troca de conhecimentos e ideias entre os profissionais 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300" dirty="0" smtClean="0">
                <a:latin typeface="Arial" charset="0"/>
                <a:cs typeface="Arial" charset="0"/>
              </a:rPr>
              <a:t>Melhorou a integração entre a equipe, permitindo a qualificação do serviço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300" dirty="0" smtClean="0">
                <a:latin typeface="Arial" charset="0"/>
                <a:cs typeface="Arial" charset="0"/>
              </a:rPr>
              <a:t>A realização periódica de tarefas permitiu o planejamento semanal das atividades assim como promoveu o estudo e revisão de temas importantes o que contribuiu para a atualização de cada profissional</a:t>
            </a:r>
          </a:p>
          <a:p>
            <a:pPr marL="379413" indent="-342900"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300" dirty="0" smtClean="0"/>
              <a:t>O curso deu-me a possibilidade de compartilhar com excelentes professores com paciência e dedicação incalculáveis.</a:t>
            </a:r>
            <a:endParaRPr lang="pt-BR" sz="2300" dirty="0" smtClean="0">
              <a:latin typeface="Arial" charset="0"/>
              <a:cs typeface="Arial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critica sobre o processo pessoal de aprendizagem</a:t>
            </a:r>
            <a:r>
              <a:rPr lang="pt-BR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.</a:t>
            </a:r>
            <a:endParaRPr lang="pt-BR" sz="2400" b="1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effectLst/>
              </a:rPr>
              <a:t>Referências</a:t>
            </a:r>
            <a:r>
              <a:rPr lang="pt-BR" b="1" dirty="0">
                <a:effectLst/>
              </a:rPr>
              <a:t/>
            </a:r>
            <a:br>
              <a:rPr lang="pt-BR" b="1" dirty="0">
                <a:effectLst/>
              </a:rPr>
            </a:br>
            <a:r>
              <a:rPr lang="pt-BR" sz="31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Referencias.</a:t>
            </a:r>
            <a:r>
              <a:rPr lang="pt-BR" sz="4400" b="1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sz="4400" b="1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Ministério da Saúde. Secretaria de Atenção à Saúde. Departamento de Atenção Básica. Controle dos cânceres do colo do útero e da mama/ Ministério da Saúde, Secretaria de Atenção à Saúde, Departamento de Atenção Básica. – 2. Ed.- Brasília: Ministério da Saúde, 2013. 128 p.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70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4" descr="2015-08-04 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5100" y="1988840"/>
            <a:ext cx="7075680" cy="360074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403648" y="5805264"/>
            <a:ext cx="2895600" cy="14401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Autor: Joao da Costa.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1" y="836712"/>
            <a:ext cx="5256584" cy="5040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sz="2800" cap="none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Caracterização</a:t>
            </a:r>
            <a:r>
              <a:rPr lang="es-VE" sz="280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VE" sz="2800" cap="none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endParaRPr lang="es-VE" sz="2800" cap="none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r>
              <a:rPr lang="es-VE" sz="2400" smtClean="0">
                <a:solidFill>
                  <a:schemeClr val="bg1"/>
                </a:solidFill>
              </a:rPr>
              <a:t>Introdução</a:t>
            </a:r>
            <a:endParaRPr lang="pt-BR" sz="2400" smtClean="0"/>
          </a:p>
        </p:txBody>
      </p:sp>
      <p:sp>
        <p:nvSpPr>
          <p:cNvPr id="1024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672" y="1628800"/>
            <a:ext cx="6912768" cy="4752528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t-BR" sz="2400" dirty="0" smtClean="0">
                <a:latin typeface="Arial" charset="0"/>
                <a:cs typeface="Arial" charset="0"/>
              </a:rPr>
              <a:t>Região centro-</a:t>
            </a:r>
            <a:r>
              <a:rPr lang="es-VE" sz="2400" dirty="0" smtClean="0">
                <a:latin typeface="Arial" charset="0"/>
                <a:cs typeface="Arial" charset="0"/>
              </a:rPr>
              <a:t>norte do Estado do Rio Grande do Sul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Limites: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Campos Borges, Alto Alegre,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Jacuizinho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,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Soledade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, Tapera, Mormaço e Victor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Greaf</a:t>
            </a:r>
            <a:endParaRPr lang="pt-BR" sz="2400" dirty="0" smtClean="0">
              <a:solidFill>
                <a:srgbClr val="000000"/>
              </a:solidFill>
              <a:latin typeface="Arial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Dista 275 km da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capaital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 Porto Alegre</a:t>
            </a: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noProof="1" smtClean="0">
                <a:latin typeface="Arial" charset="0"/>
                <a:cs typeface="Arial" charset="0"/>
              </a:rPr>
              <a:t> População: </a:t>
            </a:r>
            <a:r>
              <a:rPr lang="es-VE" sz="2400" dirty="0" smtClean="0">
                <a:latin typeface="Arial" charset="0"/>
                <a:cs typeface="Arial" charset="0"/>
              </a:rPr>
              <a:t>15.271 habitantes, so cerca de 3000, </a:t>
            </a:r>
            <a:r>
              <a:rPr lang="es-VE" sz="2400" dirty="0" err="1" smtClean="0">
                <a:latin typeface="Arial" charset="0"/>
                <a:cs typeface="Arial" charset="0"/>
              </a:rPr>
              <a:t>residem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na</a:t>
            </a:r>
            <a:r>
              <a:rPr lang="es-VE" sz="2400" dirty="0" smtClean="0">
                <a:latin typeface="Arial" charset="0"/>
                <a:cs typeface="Arial" charset="0"/>
              </a:rPr>
              <a:t> zona rural. 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Rede de saúde: Hospital Municipal (1), Unidade Central (1), ESF (1),  Unidades de Saúde tradicionais (5)</a:t>
            </a:r>
            <a:endParaRPr lang="es-VE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56065" cy="720874"/>
          </a:xfrm>
        </p:spPr>
        <p:txBody>
          <a:bodyPr/>
          <a:lstStyle/>
          <a:p>
            <a:pPr eaLnBrk="1" hangingPunct="1"/>
            <a:r>
              <a:rPr lang="es-VE" sz="2800" cap="none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UBS Gerardo Barbosa</a:t>
            </a:r>
            <a:r>
              <a:rPr lang="es-VE" cap="none" dirty="0" smtClean="0">
                <a:solidFill>
                  <a:schemeClr val="bg1"/>
                </a:solidFill>
                <a:effectLst/>
              </a:rPr>
              <a:t/>
            </a:r>
            <a:br>
              <a:rPr lang="es-VE" cap="none" dirty="0" smtClean="0">
                <a:solidFill>
                  <a:schemeClr val="bg1"/>
                </a:solidFill>
                <a:effectLst/>
              </a:rPr>
            </a:br>
            <a:endParaRPr lang="es-VE" cap="none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1267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r>
              <a:rPr lang="pt-BR" sz="2400" smtClean="0">
                <a:solidFill>
                  <a:schemeClr val="bg1"/>
                </a:solidFill>
              </a:rPr>
              <a:t>Introdução</a:t>
            </a:r>
            <a:r>
              <a:rPr lang="es-VE" sz="2400" smtClean="0">
                <a:solidFill>
                  <a:schemeClr val="bg1"/>
                </a:solidFill>
              </a:rPr>
              <a:t> </a:t>
            </a:r>
            <a:endParaRPr lang="pt-BR" sz="2400" smtClean="0"/>
          </a:p>
        </p:txBody>
      </p:sp>
      <p:sp>
        <p:nvSpPr>
          <p:cNvPr id="11268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63688" y="1052736"/>
            <a:ext cx="6840760" cy="2448272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Situada  </a:t>
            </a:r>
            <a:r>
              <a:rPr lang="es-VE" sz="2400" dirty="0" err="1" smtClean="0">
                <a:latin typeface="Arial" charset="0"/>
                <a:cs typeface="Arial" charset="0"/>
              </a:rPr>
              <a:t>na</a:t>
            </a:r>
            <a:r>
              <a:rPr lang="es-VE" sz="2400" dirty="0" smtClean="0">
                <a:latin typeface="Arial" charset="0"/>
                <a:cs typeface="Arial" charset="0"/>
              </a:rPr>
              <a:t> zona urbana, </a:t>
            </a:r>
            <a:r>
              <a:rPr lang="es-VE" sz="2400" dirty="0" err="1" smtClean="0">
                <a:latin typeface="Arial" charset="0"/>
                <a:cs typeface="Arial" charset="0"/>
              </a:rPr>
              <a:t>atende</a:t>
            </a:r>
            <a:r>
              <a:rPr lang="es-VE" sz="2400" dirty="0" smtClean="0">
                <a:latin typeface="Arial" charset="0"/>
                <a:cs typeface="Arial" charset="0"/>
              </a:rPr>
              <a:t> cerca de 11000 habitantes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Funciona como </a:t>
            </a:r>
            <a:r>
              <a:rPr lang="es-VE" sz="2400" dirty="0" err="1" smtClean="0">
                <a:latin typeface="Arial" charset="0"/>
                <a:cs typeface="Arial" charset="0"/>
              </a:rPr>
              <a:t>Unidade</a:t>
            </a:r>
            <a:r>
              <a:rPr lang="es-VE" sz="2400" dirty="0" smtClean="0">
                <a:latin typeface="Arial" charset="0"/>
                <a:cs typeface="Arial" charset="0"/>
              </a:rPr>
              <a:t> Básica Mista (Pronto </a:t>
            </a:r>
            <a:r>
              <a:rPr lang="es-VE" sz="2400" dirty="0" err="1" smtClean="0">
                <a:latin typeface="Arial" charset="0"/>
                <a:cs typeface="Arial" charset="0"/>
              </a:rPr>
              <a:t>Atendimento</a:t>
            </a:r>
            <a:r>
              <a:rPr lang="es-VE" sz="2400" dirty="0" smtClean="0">
                <a:latin typeface="Arial" charset="0"/>
                <a:cs typeface="Arial" charset="0"/>
              </a:rPr>
              <a:t> de </a:t>
            </a:r>
            <a:r>
              <a:rPr lang="es-VE" sz="2400" dirty="0" err="1" smtClean="0">
                <a:latin typeface="Arial" charset="0"/>
                <a:cs typeface="Arial" charset="0"/>
              </a:rPr>
              <a:t>Atenção</a:t>
            </a:r>
            <a:r>
              <a:rPr lang="es-VE" sz="2400" dirty="0" smtClean="0">
                <a:latin typeface="Arial" charset="0"/>
                <a:cs typeface="Arial" charset="0"/>
              </a:rPr>
              <a:t> Básica e </a:t>
            </a:r>
            <a:r>
              <a:rPr lang="es-VE" sz="2400" dirty="0" err="1" smtClean="0">
                <a:latin typeface="Arial" charset="0"/>
                <a:cs typeface="Arial" charset="0"/>
              </a:rPr>
              <a:t>Urgências</a:t>
            </a:r>
            <a:r>
              <a:rPr lang="es-VE" sz="2400" dirty="0" smtClean="0">
                <a:latin typeface="Arial" charset="0"/>
                <a:cs typeface="Arial" charset="0"/>
              </a:rPr>
              <a:t> e </a:t>
            </a:r>
            <a:r>
              <a:rPr lang="es-VE" sz="2400" dirty="0" err="1" smtClean="0">
                <a:latin typeface="Arial" charset="0"/>
                <a:cs typeface="Arial" charset="0"/>
              </a:rPr>
              <a:t>Sáude</a:t>
            </a:r>
            <a:r>
              <a:rPr lang="es-VE" sz="2400" dirty="0" smtClean="0">
                <a:latin typeface="Arial" charset="0"/>
                <a:cs typeface="Arial" charset="0"/>
              </a:rPr>
              <a:t> da Familia)</a:t>
            </a:r>
          </a:p>
          <a:p>
            <a:pPr eaLnBrk="1" hangingPunct="1">
              <a:buFont typeface="Wingdings 2" pitchFamily="18" charset="2"/>
              <a:buNone/>
            </a:pPr>
            <a:endParaRPr lang="es-VE" sz="3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s-VE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144" y="3178450"/>
            <a:ext cx="6697240" cy="331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323855" y="6597352"/>
            <a:ext cx="2895600" cy="14401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Autor: Michele </a:t>
            </a:r>
            <a:r>
              <a:rPr lang="pt-BR" dirty="0" err="1" smtClean="0">
                <a:solidFill>
                  <a:schemeClr val="tx1"/>
                </a:solidFill>
              </a:rPr>
              <a:t>Colvelo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59632" y="1412776"/>
            <a:ext cx="7560840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err="1" smtClean="0">
                <a:latin typeface="Arial" charset="0"/>
                <a:cs typeface="Arial" charset="0"/>
              </a:rPr>
              <a:t>Também</a:t>
            </a:r>
            <a:r>
              <a:rPr lang="es-VE" sz="2400" dirty="0" smtClean="0">
                <a:latin typeface="Arial" charset="0"/>
                <a:cs typeface="Arial" charset="0"/>
              </a:rPr>
              <a:t> é sede da Secretaria Municipal de </a:t>
            </a:r>
            <a:r>
              <a:rPr lang="es-VE" sz="2400" dirty="0" err="1" smtClean="0">
                <a:latin typeface="Arial" charset="0"/>
                <a:cs typeface="Arial" charset="0"/>
              </a:rPr>
              <a:t>Saúde</a:t>
            </a: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Equipes de </a:t>
            </a:r>
            <a:r>
              <a:rPr lang="es-VE" sz="2400" dirty="0" err="1" smtClean="0">
                <a:latin typeface="Arial" charset="0"/>
                <a:cs typeface="Arial" charset="0"/>
              </a:rPr>
              <a:t>Saúde</a:t>
            </a:r>
            <a:r>
              <a:rPr lang="es-VE" sz="2400" dirty="0" smtClean="0">
                <a:latin typeface="Arial" charset="0"/>
                <a:cs typeface="Arial" charset="0"/>
              </a:rPr>
              <a:t> da Familia </a:t>
            </a:r>
            <a:r>
              <a:rPr lang="es-VE" sz="2400" dirty="0" err="1" smtClean="0">
                <a:latin typeface="Arial" charset="0"/>
                <a:cs typeface="Arial" charset="0"/>
              </a:rPr>
              <a:t>não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estão</a:t>
            </a:r>
            <a:r>
              <a:rPr lang="es-VE" sz="2400" dirty="0" smtClean="0">
                <a:latin typeface="Arial" charset="0"/>
                <a:cs typeface="Arial" charset="0"/>
              </a:rPr>
              <a:t>  </a:t>
            </a:r>
            <a:r>
              <a:rPr lang="es-VE" sz="2400" dirty="0" err="1" smtClean="0">
                <a:latin typeface="Arial" charset="0"/>
                <a:cs typeface="Arial" charset="0"/>
              </a:rPr>
              <a:t>estruturadas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Equipe: </a:t>
            </a:r>
          </a:p>
          <a:p>
            <a:pPr lvl="1" eaLnBrk="1" hangingPunct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s-VE" sz="2000" dirty="0" smtClean="0">
                <a:latin typeface="Arial" charset="0"/>
                <a:cs typeface="Arial" charset="0"/>
              </a:rPr>
              <a:t>06 </a:t>
            </a:r>
            <a:r>
              <a:rPr lang="es-VE" sz="2000" dirty="0" err="1" smtClean="0">
                <a:latin typeface="Arial" charset="0"/>
                <a:cs typeface="Arial" charset="0"/>
              </a:rPr>
              <a:t>medicos</a:t>
            </a:r>
            <a:r>
              <a:rPr lang="es-VE" sz="2000" dirty="0" smtClean="0">
                <a:latin typeface="Arial" charset="0"/>
                <a:cs typeface="Arial" charset="0"/>
              </a:rPr>
              <a:t> - </a:t>
            </a:r>
            <a:r>
              <a:rPr lang="es-VE" sz="2000" dirty="0" err="1" smtClean="0">
                <a:latin typeface="Arial" charset="0"/>
                <a:cs typeface="Arial" charset="0"/>
              </a:rPr>
              <a:t>clinicos</a:t>
            </a:r>
            <a:r>
              <a:rPr lang="es-VE" sz="2000" dirty="0" smtClean="0">
                <a:latin typeface="Arial" charset="0"/>
                <a:cs typeface="Arial" charset="0"/>
              </a:rPr>
              <a:t> </a:t>
            </a:r>
            <a:r>
              <a:rPr lang="es-VE" sz="2000" dirty="0" err="1" smtClean="0">
                <a:latin typeface="Arial" charset="0"/>
                <a:cs typeface="Arial" charset="0"/>
              </a:rPr>
              <a:t>gerais</a:t>
            </a:r>
            <a:r>
              <a:rPr lang="es-VE" sz="2000" dirty="0" smtClean="0">
                <a:latin typeface="Arial" charset="0"/>
                <a:cs typeface="Arial" charset="0"/>
              </a:rPr>
              <a:t>, </a:t>
            </a:r>
            <a:r>
              <a:rPr lang="es-VE" sz="2000" dirty="0" err="1" smtClean="0">
                <a:latin typeface="Arial" charset="0"/>
                <a:cs typeface="Arial" charset="0"/>
              </a:rPr>
              <a:t>ginecologista</a:t>
            </a:r>
            <a:r>
              <a:rPr lang="es-VE" sz="2000" dirty="0" smtClean="0">
                <a:latin typeface="Arial" charset="0"/>
                <a:cs typeface="Arial" charset="0"/>
              </a:rPr>
              <a:t>, pediatra, </a:t>
            </a:r>
            <a:r>
              <a:rPr lang="es-VE" sz="2000" dirty="0" err="1" smtClean="0">
                <a:latin typeface="Arial" charset="0"/>
                <a:cs typeface="Arial" charset="0"/>
              </a:rPr>
              <a:t>traumatologista</a:t>
            </a:r>
            <a:r>
              <a:rPr lang="es-VE" sz="2000" dirty="0" smtClean="0">
                <a:latin typeface="Arial" charset="0"/>
                <a:cs typeface="Arial" charset="0"/>
              </a:rPr>
              <a:t>, </a:t>
            </a:r>
            <a:r>
              <a:rPr lang="es-VE" sz="2000" dirty="0" err="1" smtClean="0">
                <a:latin typeface="Arial" charset="0"/>
                <a:cs typeface="Arial" charset="0"/>
              </a:rPr>
              <a:t>cirugião</a:t>
            </a:r>
            <a:r>
              <a:rPr lang="es-VE" sz="2000" dirty="0" smtClean="0">
                <a:latin typeface="Arial" charset="0"/>
                <a:cs typeface="Arial" charset="0"/>
              </a:rPr>
              <a:t>; 03 dentistas; 04 </a:t>
            </a:r>
            <a:r>
              <a:rPr lang="es-VE" sz="2000" dirty="0" err="1" smtClean="0">
                <a:latin typeface="Arial" charset="0"/>
                <a:cs typeface="Arial" charset="0"/>
              </a:rPr>
              <a:t>enfermeiros</a:t>
            </a:r>
            <a:r>
              <a:rPr lang="es-VE" sz="2000" dirty="0" smtClean="0">
                <a:latin typeface="Arial" charset="0"/>
                <a:cs typeface="Arial" charset="0"/>
              </a:rPr>
              <a:t>; 06 </a:t>
            </a:r>
            <a:r>
              <a:rPr lang="es-VE" sz="2000" dirty="0" err="1" smtClean="0">
                <a:latin typeface="Arial" charset="0"/>
                <a:cs typeface="Arial" charset="0"/>
              </a:rPr>
              <a:t>tecnicos</a:t>
            </a:r>
            <a:r>
              <a:rPr lang="es-VE" sz="2000" dirty="0" smtClean="0">
                <a:latin typeface="Arial" charset="0"/>
                <a:cs typeface="Arial" charset="0"/>
              </a:rPr>
              <a:t> de </a:t>
            </a:r>
            <a:r>
              <a:rPr lang="es-VE" sz="2000" dirty="0" err="1" smtClean="0">
                <a:latin typeface="Arial" charset="0"/>
                <a:cs typeface="Arial" charset="0"/>
              </a:rPr>
              <a:t>enfermagem</a:t>
            </a:r>
            <a:r>
              <a:rPr lang="es-VE" sz="2000" dirty="0" smtClean="0">
                <a:latin typeface="Arial" charset="0"/>
                <a:cs typeface="Arial" charset="0"/>
              </a:rPr>
              <a:t>, 13 Agentes Comunitarios de </a:t>
            </a:r>
            <a:r>
              <a:rPr lang="es-VE" sz="2000" dirty="0" err="1" smtClean="0">
                <a:latin typeface="Arial" charset="0"/>
                <a:cs typeface="Arial" charset="0"/>
              </a:rPr>
              <a:t>Sáude</a:t>
            </a:r>
            <a:endParaRPr lang="es-VE" sz="2000" dirty="0" smtClean="0">
              <a:latin typeface="Arial" charset="0"/>
              <a:cs typeface="Arial" charset="0"/>
            </a:endParaRPr>
          </a:p>
          <a:p>
            <a:pPr lvl="1" eaLnBrk="1" hangingPunct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s-VE" sz="2000" dirty="0" smtClean="0">
                <a:latin typeface="Arial" charset="0"/>
                <a:cs typeface="Arial" charset="0"/>
              </a:rPr>
              <a:t>01 </a:t>
            </a:r>
            <a:r>
              <a:rPr lang="es-VE" sz="2000" dirty="0" err="1" smtClean="0">
                <a:latin typeface="Arial" charset="0"/>
                <a:cs typeface="Arial" charset="0"/>
              </a:rPr>
              <a:t>farmacêutico</a:t>
            </a:r>
            <a:r>
              <a:rPr lang="es-VE" sz="2000" dirty="0" smtClean="0">
                <a:latin typeface="Arial" charset="0"/>
                <a:cs typeface="Arial" charset="0"/>
              </a:rPr>
              <a:t>, 02 psicólogos, 01nutricionista, 01reabilitadora, 01 </a:t>
            </a:r>
            <a:r>
              <a:rPr lang="es-VE" sz="2000" dirty="0" err="1" smtClean="0">
                <a:latin typeface="Arial" charset="0"/>
                <a:cs typeface="Arial" charset="0"/>
              </a:rPr>
              <a:t>assistente</a:t>
            </a:r>
            <a:r>
              <a:rPr lang="es-VE" sz="2000" dirty="0" smtClean="0">
                <a:latin typeface="Arial" charset="0"/>
                <a:cs typeface="Arial" charset="0"/>
              </a:rPr>
              <a:t> social</a:t>
            </a:r>
          </a:p>
          <a:p>
            <a:pPr lvl="1" eaLnBrk="1" hangingPunct="1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s-VE" sz="2000" dirty="0" smtClean="0">
                <a:latin typeface="Arial" charset="0"/>
                <a:cs typeface="Arial" charset="0"/>
              </a:rPr>
              <a:t>Recepcionista, </a:t>
            </a:r>
            <a:r>
              <a:rPr lang="es-VE" sz="2000" dirty="0" err="1" smtClean="0">
                <a:latin typeface="Arial" charset="0"/>
                <a:cs typeface="Arial" charset="0"/>
              </a:rPr>
              <a:t>pessoal</a:t>
            </a:r>
            <a:r>
              <a:rPr lang="es-VE" sz="2000" dirty="0" smtClean="0">
                <a:latin typeface="Arial" charset="0"/>
                <a:cs typeface="Arial" charset="0"/>
              </a:rPr>
              <a:t> administrativo e de servicios </a:t>
            </a:r>
            <a:r>
              <a:rPr lang="es-VE" sz="2000" dirty="0" err="1" smtClean="0">
                <a:latin typeface="Arial" charset="0"/>
                <a:cs typeface="Arial" charset="0"/>
              </a:rPr>
              <a:t>gerais</a:t>
            </a:r>
            <a:r>
              <a:rPr lang="es-VE" sz="2000" dirty="0" smtClean="0">
                <a:latin typeface="Arial" charset="0"/>
                <a:cs typeface="Arial" charset="0"/>
              </a:rPr>
              <a:t> </a:t>
            </a:r>
            <a:endParaRPr lang="pt-BR" sz="2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1560" y="691902"/>
            <a:ext cx="7056065" cy="72087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UBS Gerardo Barbosa</a:t>
            </a:r>
            <a:r>
              <a:rPr kumimoji="0" lang="es-VE" sz="2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VE" sz="2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VE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2502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5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Ação Programática antes da intervenção</a:t>
            </a:r>
            <a:r>
              <a:rPr lang="es-VE" sz="25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pt-BR" sz="25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sz="25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es-VE" sz="25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1519808"/>
            <a:ext cx="6912768" cy="442947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Apenas 61% das </a:t>
            </a:r>
            <a:r>
              <a:rPr lang="es-VE" sz="2400" dirty="0" err="1" smtClean="0">
                <a:latin typeface="Arial" charset="0"/>
                <a:cs typeface="Arial" charset="0"/>
              </a:rPr>
              <a:t>mulheres</a:t>
            </a:r>
            <a:r>
              <a:rPr lang="es-VE" sz="2400" dirty="0" smtClean="0">
                <a:latin typeface="Arial" charset="0"/>
                <a:cs typeface="Arial" charset="0"/>
              </a:rPr>
              <a:t> entre 25 e 64 anos </a:t>
            </a:r>
            <a:r>
              <a:rPr lang="es-VE" sz="2400" dirty="0" err="1" smtClean="0">
                <a:latin typeface="Arial" charset="0"/>
                <a:cs typeface="Arial" charset="0"/>
              </a:rPr>
              <a:t>eram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acompanhadas</a:t>
            </a:r>
            <a:r>
              <a:rPr lang="es-VE" sz="2400" dirty="0" smtClean="0">
                <a:latin typeface="Arial" charset="0"/>
                <a:cs typeface="Arial" charset="0"/>
              </a:rPr>
              <a:t> para </a:t>
            </a:r>
            <a:r>
              <a:rPr lang="es-VE" sz="2400" dirty="0" err="1" smtClean="0">
                <a:latin typeface="Arial" charset="0"/>
                <a:cs typeface="Arial" charset="0"/>
              </a:rPr>
              <a:t>rastreamento</a:t>
            </a:r>
            <a:r>
              <a:rPr lang="es-VE" sz="2400" dirty="0" smtClean="0">
                <a:latin typeface="Arial" charset="0"/>
                <a:cs typeface="Arial" charset="0"/>
              </a:rPr>
              <a:t> de </a:t>
            </a:r>
            <a:r>
              <a:rPr lang="es-VE" sz="2400" dirty="0" err="1" smtClean="0">
                <a:latin typeface="Arial" charset="0"/>
                <a:cs typeface="Arial" charset="0"/>
              </a:rPr>
              <a:t>câncer</a:t>
            </a:r>
            <a:r>
              <a:rPr lang="es-VE" sz="2400" dirty="0" smtClean="0">
                <a:latin typeface="Arial" charset="0"/>
                <a:cs typeface="Arial" charset="0"/>
              </a:rPr>
              <a:t> do </a:t>
            </a:r>
            <a:r>
              <a:rPr lang="es-VE" sz="2400" dirty="0" err="1" smtClean="0">
                <a:latin typeface="Arial" charset="0"/>
                <a:cs typeface="Arial" charset="0"/>
              </a:rPr>
              <a:t>colo</a:t>
            </a:r>
            <a:r>
              <a:rPr lang="es-VE" sz="2400" dirty="0" smtClean="0">
                <a:latin typeface="Arial" charset="0"/>
                <a:cs typeface="Arial" charset="0"/>
              </a:rPr>
              <a:t> uterino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Destas</a:t>
            </a:r>
            <a:r>
              <a:rPr lang="es-VE" sz="2400" dirty="0" smtClean="0">
                <a:latin typeface="Arial" charset="0"/>
                <a:cs typeface="Arial" charset="0"/>
              </a:rPr>
              <a:t>, 28% </a:t>
            </a:r>
            <a:r>
              <a:rPr lang="es-VE" sz="2400" dirty="0" err="1" smtClean="0">
                <a:latin typeface="Arial" charset="0"/>
                <a:cs typeface="Arial" charset="0"/>
              </a:rPr>
              <a:t>estavam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com</a:t>
            </a:r>
            <a:r>
              <a:rPr lang="es-VE" sz="2400" dirty="0" smtClean="0">
                <a:latin typeface="Arial" charset="0"/>
                <a:cs typeface="Arial" charset="0"/>
              </a:rPr>
              <a:t> o CP </a:t>
            </a:r>
            <a:r>
              <a:rPr lang="es-VE" sz="2400" dirty="0" err="1" smtClean="0">
                <a:latin typeface="Arial" charset="0"/>
                <a:cs typeface="Arial" charset="0"/>
              </a:rPr>
              <a:t>em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dia</a:t>
            </a: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 87% das usuarias  entre 50 e 69 anos </a:t>
            </a:r>
            <a:r>
              <a:rPr lang="es-VE" sz="2400" dirty="0" err="1" smtClean="0">
                <a:latin typeface="Arial" charset="0"/>
                <a:cs typeface="Arial" charset="0"/>
              </a:rPr>
              <a:t>eram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acompanhadas</a:t>
            </a:r>
            <a:r>
              <a:rPr lang="es-VE" sz="2400" dirty="0" smtClean="0">
                <a:latin typeface="Arial" charset="0"/>
                <a:cs typeface="Arial" charset="0"/>
              </a:rPr>
              <a:t> para </a:t>
            </a:r>
            <a:r>
              <a:rPr lang="es-VE" sz="2400" dirty="0" err="1" smtClean="0">
                <a:latin typeface="Arial" charset="0"/>
                <a:cs typeface="Arial" charset="0"/>
              </a:rPr>
              <a:t>prevenção</a:t>
            </a:r>
            <a:r>
              <a:rPr lang="es-VE" sz="2400" dirty="0" smtClean="0">
                <a:latin typeface="Arial" charset="0"/>
                <a:cs typeface="Arial" charset="0"/>
              </a:rPr>
              <a:t> de </a:t>
            </a:r>
            <a:r>
              <a:rPr lang="es-VE" sz="2400" dirty="0" err="1" smtClean="0">
                <a:latin typeface="Arial" charset="0"/>
                <a:cs typeface="Arial" charset="0"/>
              </a:rPr>
              <a:t>câncer</a:t>
            </a:r>
            <a:r>
              <a:rPr lang="es-VE" sz="2400" dirty="0" smtClean="0">
                <a:latin typeface="Arial" charset="0"/>
                <a:cs typeface="Arial" charset="0"/>
              </a:rPr>
              <a:t> de mama 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Destas</a:t>
            </a:r>
            <a:r>
              <a:rPr lang="es-VE" sz="2400" dirty="0" smtClean="0">
                <a:latin typeface="Arial" charset="0"/>
                <a:cs typeface="Arial" charset="0"/>
              </a:rPr>
              <a:t>, 44% </a:t>
            </a:r>
            <a:r>
              <a:rPr lang="es-VE" sz="2400" dirty="0" err="1" smtClean="0">
                <a:latin typeface="Arial" charset="0"/>
                <a:cs typeface="Arial" charset="0"/>
              </a:rPr>
              <a:t>estavam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com</a:t>
            </a:r>
            <a:r>
              <a:rPr lang="es-VE" sz="2400" dirty="0" smtClean="0">
                <a:latin typeface="Arial" charset="0"/>
                <a:cs typeface="Arial" charset="0"/>
              </a:rPr>
              <a:t> mamografía </a:t>
            </a:r>
            <a:r>
              <a:rPr lang="es-VE" sz="2400" dirty="0" err="1" smtClean="0">
                <a:latin typeface="Arial" charset="0"/>
                <a:cs typeface="Arial" charset="0"/>
              </a:rPr>
              <a:t>em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dia</a:t>
            </a: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Falta de registros </a:t>
            </a:r>
            <a:r>
              <a:rPr lang="es-VE" sz="2400" dirty="0" err="1" smtClean="0">
                <a:latin typeface="Arial" charset="0"/>
                <a:cs typeface="Arial" charset="0"/>
              </a:rPr>
              <a:t>adequados</a:t>
            </a:r>
            <a:r>
              <a:rPr lang="es-VE" sz="2400" dirty="0" smtClean="0">
                <a:latin typeface="Arial" charset="0"/>
                <a:cs typeface="Arial" charset="0"/>
              </a:rPr>
              <a:t> das </a:t>
            </a:r>
            <a:r>
              <a:rPr lang="es-VE" sz="2400" dirty="0" err="1" smtClean="0">
                <a:latin typeface="Arial" charset="0"/>
                <a:cs typeface="Arial" charset="0"/>
              </a:rPr>
              <a:t>informações</a:t>
            </a: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endParaRPr lang="es-VE" sz="2500" dirty="0" smtClean="0"/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s-VE" sz="2500" dirty="0" smtClean="0"/>
              <a:t> </a:t>
            </a: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s-VE" sz="25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 bwMode="auto">
          <a:xfrm>
            <a:off x="611188" y="557808"/>
            <a:ext cx="6985000" cy="1143000"/>
          </a:xfrm>
        </p:spPr>
        <p:txBody>
          <a:bodyPr/>
          <a:lstStyle/>
          <a:p>
            <a:pPr eaLnBrk="1" hangingPunct="1"/>
            <a:r>
              <a:rPr lang="es-VE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 </a:t>
            </a:r>
            <a:r>
              <a:rPr lang="es-VE" sz="2800" b="1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geral</a:t>
            </a:r>
            <a:endParaRPr lang="es-VE" sz="28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269"/>
            <a:ext cx="8064127" cy="2736899"/>
          </a:xfrm>
        </p:spPr>
        <p:txBody>
          <a:bodyPr/>
          <a:lstStyle/>
          <a:p>
            <a:pPr marL="36513" indent="0" algn="ctr" eaLnBrk="1" hangingPunct="1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Melhorar o rastreamento e prevenção do câncer do colo do útero e do câncer de mama na UBS Gerardo Barbosa, Espumoso/RS</a:t>
            </a:r>
          </a:p>
          <a:p>
            <a:pPr marL="36513" indent="0" algn="ctr" eaLnBrk="1" hangingPunct="1">
              <a:buFont typeface="Wingdings 2" pitchFamily="18" charset="2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 </a:t>
            </a:r>
          </a:p>
          <a:p>
            <a:pPr marL="36513" indent="0" algn="ctr" eaLnBrk="1" hangingPunct="1">
              <a:buFont typeface="Wingdings 2" pitchFamily="18" charset="2"/>
              <a:buNone/>
            </a:pPr>
            <a:endParaRPr lang="es-V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 bwMode="auto">
          <a:xfrm>
            <a:off x="899592" y="692696"/>
            <a:ext cx="6089650" cy="922337"/>
          </a:xfrm>
        </p:spPr>
        <p:txBody>
          <a:bodyPr/>
          <a:lstStyle/>
          <a:p>
            <a:pPr eaLnBrk="1" hangingPunct="1"/>
            <a:r>
              <a:rPr lang="es-VE" sz="25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Metodología </a:t>
            </a:r>
            <a:br>
              <a:rPr lang="es-VE" sz="25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es-VE" sz="25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651124" y="1628800"/>
            <a:ext cx="7097340" cy="3925416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err="1" smtClean="0">
                <a:latin typeface="Arial" charset="0"/>
                <a:cs typeface="Arial" charset="0"/>
              </a:rPr>
              <a:t>Utilizou</a:t>
            </a:r>
            <a:r>
              <a:rPr lang="es-VE" sz="2400" dirty="0" smtClean="0">
                <a:latin typeface="Arial" charset="0"/>
                <a:cs typeface="Arial" charset="0"/>
              </a:rPr>
              <a:t>-se os protocolos </a:t>
            </a:r>
            <a:r>
              <a:rPr lang="es-VE" sz="2400" dirty="0" err="1" smtClean="0">
                <a:latin typeface="Arial" charset="0"/>
                <a:cs typeface="Arial" charset="0"/>
              </a:rPr>
              <a:t>estabelecidos</a:t>
            </a:r>
            <a:r>
              <a:rPr lang="es-VE" sz="2400" dirty="0" smtClean="0">
                <a:latin typeface="Arial" charset="0"/>
                <a:cs typeface="Arial" charset="0"/>
              </a:rPr>
              <a:t> pelo </a:t>
            </a:r>
            <a:r>
              <a:rPr lang="es-VE" sz="2400" dirty="0" err="1" smtClean="0">
                <a:latin typeface="Arial" charset="0"/>
                <a:cs typeface="Arial" charset="0"/>
              </a:rPr>
              <a:t>Ministério</a:t>
            </a:r>
            <a:r>
              <a:rPr lang="es-VE" sz="2400" dirty="0" smtClean="0">
                <a:latin typeface="Arial" charset="0"/>
                <a:cs typeface="Arial" charset="0"/>
              </a:rPr>
              <a:t> da </a:t>
            </a:r>
            <a:r>
              <a:rPr lang="es-VE" sz="2400" dirty="0" err="1" smtClean="0">
                <a:latin typeface="Arial" charset="0"/>
                <a:cs typeface="Arial" charset="0"/>
              </a:rPr>
              <a:t>Saúde</a:t>
            </a: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err="1" smtClean="0">
                <a:latin typeface="Arial" charset="0"/>
                <a:cs typeface="Arial" charset="0"/>
              </a:rPr>
              <a:t>Capacitação</a:t>
            </a:r>
            <a:r>
              <a:rPr lang="es-VE" sz="2400" dirty="0" smtClean="0">
                <a:latin typeface="Arial" charset="0"/>
                <a:cs typeface="Arial" charset="0"/>
              </a:rPr>
              <a:t> dos </a:t>
            </a:r>
            <a:r>
              <a:rPr lang="es-VE" sz="2400" dirty="0" err="1" smtClean="0">
                <a:latin typeface="Arial" charset="0"/>
                <a:cs typeface="Arial" charset="0"/>
              </a:rPr>
              <a:t>profissionais</a:t>
            </a:r>
            <a:r>
              <a:rPr lang="es-VE" sz="2400" dirty="0" smtClean="0">
                <a:latin typeface="Arial" charset="0"/>
                <a:cs typeface="Arial" charset="0"/>
              </a:rPr>
              <a:t> da UBS e </a:t>
            </a:r>
            <a:r>
              <a:rPr lang="es-VE" sz="2400" dirty="0" err="1" smtClean="0">
                <a:latin typeface="Arial" charset="0"/>
                <a:cs typeface="Arial" charset="0"/>
              </a:rPr>
              <a:t>atribuição</a:t>
            </a:r>
            <a:r>
              <a:rPr lang="es-VE" sz="2400" dirty="0" smtClean="0">
                <a:latin typeface="Arial" charset="0"/>
                <a:cs typeface="Arial" charset="0"/>
              </a:rPr>
              <a:t> de </a:t>
            </a:r>
            <a:r>
              <a:rPr lang="es-VE" sz="2400" dirty="0" err="1" smtClean="0">
                <a:latin typeface="Arial" charset="0"/>
                <a:cs typeface="Arial" charset="0"/>
              </a:rPr>
              <a:t>responsáveis</a:t>
            </a:r>
            <a:r>
              <a:rPr lang="es-VE" sz="2400" dirty="0" smtClean="0">
                <a:latin typeface="Arial" charset="0"/>
                <a:cs typeface="Arial" charset="0"/>
              </a:rPr>
              <a:t> pelas </a:t>
            </a:r>
            <a:r>
              <a:rPr lang="es-VE" sz="2400" dirty="0" err="1" smtClean="0">
                <a:latin typeface="Arial" charset="0"/>
                <a:cs typeface="Arial" charset="0"/>
              </a:rPr>
              <a:t>ações</a:t>
            </a:r>
            <a:endParaRPr lang="es-VE" sz="2400" dirty="0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Ficha </a:t>
            </a:r>
            <a:r>
              <a:rPr lang="es-VE" sz="2400" dirty="0" err="1" smtClean="0">
                <a:latin typeface="Arial" charset="0"/>
                <a:cs typeface="Arial" charset="0"/>
              </a:rPr>
              <a:t>espelho</a:t>
            </a:r>
            <a:r>
              <a:rPr lang="es-VE" sz="2400" dirty="0" smtClean="0">
                <a:latin typeface="Arial" charset="0"/>
                <a:cs typeface="Arial" charset="0"/>
              </a:rPr>
              <a:t> e </a:t>
            </a:r>
            <a:r>
              <a:rPr lang="es-VE" sz="2400" dirty="0" err="1" smtClean="0">
                <a:latin typeface="Arial" charset="0"/>
                <a:cs typeface="Arial" charset="0"/>
              </a:rPr>
              <a:t>Planilha</a:t>
            </a:r>
            <a:r>
              <a:rPr lang="es-VE" sz="2400" dirty="0" smtClean="0">
                <a:latin typeface="Arial" charset="0"/>
                <a:cs typeface="Arial" charset="0"/>
              </a:rPr>
              <a:t> de Coleta de Dados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err="1" smtClean="0">
                <a:latin typeface="Arial" charset="0"/>
                <a:cs typeface="Arial" charset="0"/>
              </a:rPr>
              <a:t>Criação</a:t>
            </a:r>
            <a:r>
              <a:rPr lang="es-VE" sz="2400" dirty="0" smtClean="0">
                <a:latin typeface="Arial" charset="0"/>
                <a:cs typeface="Arial" charset="0"/>
              </a:rPr>
              <a:t> de </a:t>
            </a:r>
            <a:r>
              <a:rPr lang="es-VE" sz="2400" dirty="0" err="1" smtClean="0">
                <a:latin typeface="Arial" charset="0"/>
                <a:cs typeface="Arial" charset="0"/>
              </a:rPr>
              <a:t>arquivo</a:t>
            </a:r>
            <a:r>
              <a:rPr lang="es-VE" sz="2400" dirty="0" smtClean="0">
                <a:latin typeface="Arial" charset="0"/>
                <a:cs typeface="Arial" charset="0"/>
              </a:rPr>
              <a:t> especifico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Monitoramento</a:t>
            </a:r>
            <a:r>
              <a:rPr lang="es-VE" sz="2400" dirty="0" smtClean="0">
                <a:latin typeface="Arial" charset="0"/>
                <a:cs typeface="Arial" charset="0"/>
              </a:rPr>
              <a:t> dos resultados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err="1" smtClean="0">
                <a:latin typeface="Arial" charset="0"/>
                <a:cs typeface="Arial" charset="0"/>
              </a:rPr>
              <a:t>Atualização</a:t>
            </a:r>
            <a:r>
              <a:rPr lang="es-VE" sz="2400" dirty="0" smtClean="0">
                <a:latin typeface="Arial" charset="0"/>
                <a:cs typeface="Arial" charset="0"/>
              </a:rPr>
              <a:t> dos registros</a:t>
            </a:r>
          </a:p>
          <a:p>
            <a:pPr eaLnBrk="1" hangingPunct="1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es-VE" sz="2400" dirty="0" err="1" smtClean="0">
                <a:latin typeface="Arial" charset="0"/>
                <a:cs typeface="Arial" charset="0"/>
              </a:rPr>
              <a:t>Divulgação</a:t>
            </a:r>
            <a:r>
              <a:rPr lang="es-VE" sz="2400" dirty="0" smtClean="0">
                <a:latin typeface="Arial" charset="0"/>
                <a:cs typeface="Arial" charset="0"/>
              </a:rPr>
              <a:t> do </a:t>
            </a:r>
            <a:r>
              <a:rPr lang="es-VE" sz="2400" dirty="0" err="1" smtClean="0">
                <a:latin typeface="Arial" charset="0"/>
                <a:cs typeface="Arial" charset="0"/>
              </a:rPr>
              <a:t>projeto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na</a:t>
            </a:r>
            <a:r>
              <a:rPr lang="es-VE" sz="2400" dirty="0" smtClean="0">
                <a:latin typeface="Arial" charset="0"/>
                <a:cs typeface="Arial" charset="0"/>
              </a:rPr>
              <a:t> </a:t>
            </a:r>
            <a:r>
              <a:rPr lang="es-VE" sz="2400" dirty="0" err="1" smtClean="0">
                <a:latin typeface="Arial" charset="0"/>
                <a:cs typeface="Arial" charset="0"/>
              </a:rPr>
              <a:t>comunidade</a:t>
            </a:r>
            <a:endParaRPr lang="es-VE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 eaLnBrk="1" hangingPunct="1"/>
            <a:r>
              <a:rPr lang="es-VE" sz="2800" b="1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Ações</a:t>
            </a:r>
            <a:r>
              <a:rPr lang="es-VE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s-VE" sz="28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pt-BR" sz="28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38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052513"/>
            <a:ext cx="3455988" cy="2736850"/>
          </a:xfrm>
        </p:spPr>
      </p:pic>
      <p:pic>
        <p:nvPicPr>
          <p:cNvPr id="16388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1052513"/>
            <a:ext cx="3527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m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3013" y="4149725"/>
            <a:ext cx="35591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m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149725"/>
            <a:ext cx="34559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1164089" y="6669088"/>
            <a:ext cx="2895600" cy="18891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Autor : Leticia </a:t>
            </a:r>
            <a:r>
              <a:rPr lang="pt-BR" dirty="0" err="1" smtClean="0">
                <a:solidFill>
                  <a:schemeClr val="tx1"/>
                </a:solidFill>
              </a:rPr>
              <a:t>Ravazzio</a:t>
            </a:r>
            <a:r>
              <a:rPr lang="pt-BR" dirty="0" smtClean="0">
                <a:solidFill>
                  <a:schemeClr val="tx1"/>
                </a:solidFill>
              </a:rPr>
              <a:t>,  Elizandra Moraes.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Personalizada 1">
      <a:dk1>
        <a:sysClr val="windowText" lastClr="000000"/>
      </a:dk1>
      <a:lt1>
        <a:srgbClr val="EAD6E3"/>
      </a:lt1>
      <a:dk2>
        <a:srgbClr val="EAD6E3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1">
    <a:dk1>
      <a:sysClr val="windowText" lastClr="000000"/>
    </a:dk1>
    <a:lt1>
      <a:srgbClr val="EAD6E3"/>
    </a:lt1>
    <a:dk2>
      <a:srgbClr val="EAD6E3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Personalizada 1">
    <a:dk1>
      <a:sysClr val="windowText" lastClr="000000"/>
    </a:dk1>
    <a:lt1>
      <a:srgbClr val="EAD6E3"/>
    </a:lt1>
    <a:dk2>
      <a:srgbClr val="EAD6E3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Personalizada 1">
    <a:dk1>
      <a:sysClr val="windowText" lastClr="000000"/>
    </a:dk1>
    <a:lt1>
      <a:srgbClr val="EAD6E3"/>
    </a:lt1>
    <a:dk2>
      <a:srgbClr val="EAD6E3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Personalizada 1">
    <a:dk1>
      <a:sysClr val="windowText" lastClr="000000"/>
    </a:dk1>
    <a:lt1>
      <a:srgbClr val="EAD6E3"/>
    </a:lt1>
    <a:dk2>
      <a:srgbClr val="EAD6E3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Personalizada 1">
    <a:dk1>
      <a:sysClr val="windowText" lastClr="000000"/>
    </a:dk1>
    <a:lt1>
      <a:srgbClr val="EAD6E3"/>
    </a:lt1>
    <a:dk2>
      <a:srgbClr val="EAD6E3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Solstício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lstíci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1180</TotalTime>
  <Words>1324</Words>
  <Application>Microsoft Office PowerPoint</Application>
  <PresentationFormat>Apresentação na tela (4:3)</PresentationFormat>
  <Paragraphs>168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Solstício</vt:lpstr>
      <vt:lpstr>UNIVERSIDADE ABERTA DO SUS UNIVERSIDADE FEDERAL DE PELOTAS Especialização em Saúde da Família Modalidade a Distância</vt:lpstr>
      <vt:lpstr>Introdução </vt:lpstr>
      <vt:lpstr>Caracterização do município</vt:lpstr>
      <vt:lpstr>UBS Gerardo Barbosa </vt:lpstr>
      <vt:lpstr>Apresentação do PowerPoint</vt:lpstr>
      <vt:lpstr> Ação Programática antes da intervenção  </vt:lpstr>
      <vt:lpstr>Objetivo geral</vt:lpstr>
      <vt:lpstr>Metodología  </vt:lpstr>
      <vt:lpstr>Ações </vt:lpstr>
      <vt:lpstr>Ações</vt:lpstr>
      <vt:lpstr> Objetivo, Metas e Resultados </vt:lpstr>
      <vt:lpstr>  Resultados</vt:lpstr>
      <vt:lpstr>Objetivo, Metas e Resultados</vt:lpstr>
      <vt:lpstr>Objetivo, Metas e Resultados </vt:lpstr>
      <vt:lpstr>Objetivo, Metas e Resultados</vt:lpstr>
      <vt:lpstr>Resultados</vt:lpstr>
      <vt:lpstr>Objetivo, Metas e Resultados</vt:lpstr>
      <vt:lpstr>Objetivo, Metas e Resultados</vt:lpstr>
      <vt:lpstr>Objetivo, Metas e Resultados</vt:lpstr>
      <vt:lpstr>Objetivo, Metas e Resultados</vt:lpstr>
      <vt:lpstr>Discussão </vt:lpstr>
      <vt:lpstr>Discussão </vt:lpstr>
      <vt:lpstr>Reflexão critica sobre o processo pessoal de aprendizagem.</vt:lpstr>
      <vt:lpstr>Reflexão critica sobre o processo pessoal de aprendizagem.</vt:lpstr>
      <vt:lpstr>Referências Referencias. 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</dc:title>
  <dc:creator>sandra betancourt</dc:creator>
  <cp:lastModifiedBy>sandra betancourt</cp:lastModifiedBy>
  <cp:revision>91</cp:revision>
  <dcterms:created xsi:type="dcterms:W3CDTF">2015-07-29T11:49:41Z</dcterms:created>
  <dcterms:modified xsi:type="dcterms:W3CDTF">2015-08-12T05:22:33Z</dcterms:modified>
</cp:coreProperties>
</file>