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80" r:id="rId4"/>
    <p:sldId id="258" r:id="rId5"/>
    <p:sldId id="281" r:id="rId6"/>
    <p:sldId id="259" r:id="rId7"/>
    <p:sldId id="260" r:id="rId8"/>
    <p:sldId id="261" r:id="rId9"/>
    <p:sldId id="262" r:id="rId10"/>
    <p:sldId id="264" r:id="rId11"/>
    <p:sldId id="279" r:id="rId12"/>
    <p:sldId id="277" r:id="rId13"/>
    <p:sldId id="278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Sandra%20Milena%20EaD\rev%20Tomasi%20Planilha%20Coleta%20de%20dados%20HAS%20e%20DM%20mes%203%20Semana%2012%20Sandra%20Milen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Sandra%20Milena%20EaD\rev%20Tomasi%20Planilha%20Coleta%20de%20dados%20HAS%20e%20DM%20mes%203%20Semana%2012%20Sandra%20Milen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Sandra%20Milena%20EaD\rev%20Tomasi%20Planilha%20Coleta%20de%20dados%20HAS%20e%20DM%20mes%203%20Semana%2012%20Sandra%20Milen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Sandra%20Milena%20EaD\rev%20Tomasi%20Planilha%20Coleta%20de%20dados%20HAS%20e%20DM%20mes%203%20Semana%2012%20Sandra%20Milen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Sandra%20Milena%20EaD\rev%20Tomasi%20Planilha%20Coleta%20de%20dados%20HAS%20e%20DM%20mes%203%20Semana%2012%20Sandra%20Milen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avalia&#231;&#245;es%20revebidas%20do%20EaD%20dos%20orientadores%20a%20Niviane\Sandra%20Milena%20EaD\rev%20Tomasi%20Planilha%20Coleta%20de%20dados%20HAS%20e%20DM%20mes%203%20Semana%2012%20Sandra%20Milen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Y"/>
  <c:chart>
    <c:autoTitleDeleted val="1"/>
    <c:plotArea>
      <c:layout>
        <c:manualLayout>
          <c:layoutTarget val="inner"/>
          <c:xMode val="edge"/>
          <c:yMode val="edge"/>
          <c:x val="4.7187216974389143E-2"/>
          <c:y val="5.4603128293480956E-2"/>
          <c:w val="0.92664347144777071"/>
          <c:h val="0.7544396046692333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lang="es-UY" sz="2000"/>
                </a:pPr>
                <a:endParaRPr lang="es-UY"/>
              </a:p>
            </c:txPr>
            <c:showVal val="1"/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9.7323600973236224E-2</c:v>
                </c:pt>
                <c:pt idx="1">
                  <c:v>0.18491484184914975</c:v>
                </c:pt>
                <c:pt idx="2">
                  <c:v>0.25790754257907544</c:v>
                </c:pt>
              </c:numCache>
            </c:numRef>
          </c:val>
        </c:ser>
        <c:axId val="71993216"/>
        <c:axId val="71994752"/>
      </c:barChart>
      <c:catAx>
        <c:axId val="719932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UY"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Y"/>
          </a:p>
        </c:txPr>
        <c:crossAx val="71994752"/>
        <c:crossesAt val="0"/>
        <c:auto val="1"/>
        <c:lblAlgn val="ctr"/>
        <c:lblOffset val="100"/>
      </c:catAx>
      <c:valAx>
        <c:axId val="71994752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one"/>
        <c:crossAx val="71993216"/>
        <c:crosses val="autoZero"/>
        <c:crossBetween val="between"/>
        <c:majorUnit val="0.1"/>
        <c:minorUnit val="4.000000000000011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Y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Y"/>
  <c:chart>
    <c:autoTitleDeleted val="1"/>
    <c:plotArea>
      <c:layout>
        <c:manualLayout>
          <c:layoutTarget val="inner"/>
          <c:xMode val="edge"/>
          <c:yMode val="edge"/>
          <c:x val="6.948132846464268E-2"/>
          <c:y val="4.635839544220019E-2"/>
          <c:w val="0.90435922107404632"/>
          <c:h val="0.7591757940369816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lang="es-UY" sz="2000"/>
                </a:pPr>
                <a:endParaRPr lang="es-UY"/>
              </a:p>
            </c:txPr>
            <c:showVal val="1"/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8.9108910891089674E-2</c:v>
                </c:pt>
                <c:pt idx="1">
                  <c:v>0.17821782178217926</c:v>
                </c:pt>
                <c:pt idx="2">
                  <c:v>0.2178217821782179</c:v>
                </c:pt>
              </c:numCache>
            </c:numRef>
          </c:val>
        </c:ser>
        <c:axId val="71900160"/>
        <c:axId val="71918336"/>
      </c:barChart>
      <c:catAx>
        <c:axId val="719001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UY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Y"/>
          </a:p>
        </c:txPr>
        <c:crossAx val="71918336"/>
        <c:crosses val="autoZero"/>
        <c:auto val="1"/>
        <c:lblAlgn val="ctr"/>
        <c:lblOffset val="100"/>
      </c:catAx>
      <c:valAx>
        <c:axId val="71918336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one"/>
        <c:crossAx val="71900160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Y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Y"/>
  <c:chart>
    <c:autoTitleDeleted val="1"/>
    <c:plotArea>
      <c:layout>
        <c:manualLayout>
          <c:layoutTarget val="inner"/>
          <c:xMode val="edge"/>
          <c:yMode val="edge"/>
          <c:x val="3.6655198550828341E-2"/>
          <c:y val="5.1844717472903326E-2"/>
          <c:w val="0.93727842739573175"/>
          <c:h val="0.7509666785376665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lang="es-UY" sz="2000"/>
                </a:pPr>
                <a:endParaRPr lang="es-UY"/>
              </a:p>
            </c:txPr>
            <c:showVal val="1"/>
          </c:dLbls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0.6500000000000028</c:v>
                </c:pt>
                <c:pt idx="1">
                  <c:v>0.64473684210526361</c:v>
                </c:pt>
                <c:pt idx="2">
                  <c:v>0.69811320754716977</c:v>
                </c:pt>
              </c:numCache>
            </c:numRef>
          </c:val>
        </c:ser>
        <c:axId val="72398720"/>
        <c:axId val="72400256"/>
      </c:barChart>
      <c:catAx>
        <c:axId val="723987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UY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Y"/>
          </a:p>
        </c:txPr>
        <c:crossAx val="72400256"/>
        <c:crosses val="autoZero"/>
        <c:auto val="1"/>
        <c:lblAlgn val="ctr"/>
        <c:lblOffset val="100"/>
      </c:catAx>
      <c:valAx>
        <c:axId val="72400256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one"/>
        <c:crossAx val="72398720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Y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Y"/>
  <c:chart>
    <c:autoTitleDeleted val="1"/>
    <c:plotArea>
      <c:layout>
        <c:manualLayout>
          <c:layoutTarget val="inner"/>
          <c:xMode val="edge"/>
          <c:yMode val="edge"/>
          <c:x val="5.3093209878114285E-2"/>
          <c:y val="2.7314244519723408E-2"/>
          <c:w val="0.92426898131918822"/>
          <c:h val="0.758221410932702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lang="es-UY" sz="2000"/>
                </a:pPr>
                <a:endParaRPr lang="es-UY"/>
              </a:p>
            </c:txPr>
            <c:showVal val="1"/>
          </c:dLbls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0.77777777777778012</c:v>
                </c:pt>
                <c:pt idx="1">
                  <c:v>0.8333333333333337</c:v>
                </c:pt>
                <c:pt idx="2">
                  <c:v>0.81818181818182056</c:v>
                </c:pt>
              </c:numCache>
            </c:numRef>
          </c:val>
        </c:ser>
        <c:axId val="72416256"/>
        <c:axId val="72037120"/>
      </c:barChart>
      <c:catAx>
        <c:axId val="724162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UY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Y"/>
          </a:p>
        </c:txPr>
        <c:crossAx val="72037120"/>
        <c:crosses val="autoZero"/>
        <c:auto val="1"/>
        <c:lblAlgn val="ctr"/>
        <c:lblOffset val="100"/>
      </c:catAx>
      <c:valAx>
        <c:axId val="72037120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one"/>
        <c:crossAx val="72416256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Y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Y"/>
  <c:style val="18"/>
  <c:chart>
    <c:autoTitleDeleted val="1"/>
    <c:plotArea>
      <c:layout>
        <c:manualLayout>
          <c:layoutTarget val="inner"/>
          <c:xMode val="edge"/>
          <c:yMode val="edge"/>
          <c:x val="1.8873008762843309E-2"/>
          <c:y val="8.7979023132582865E-2"/>
          <c:w val="0.94221727502910968"/>
          <c:h val="0.703995839866657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txPr>
              <a:bodyPr/>
              <a:lstStyle/>
              <a:p>
                <a:pPr>
                  <a:defRPr lang="es-UY" sz="2000"/>
                </a:pPr>
                <a:endParaRPr lang="es-UY"/>
              </a:p>
            </c:txPr>
            <c:showVal val="1"/>
          </c:dLbls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0</c:v>
                </c:pt>
                <c:pt idx="1">
                  <c:v>0.10526315789473686</c:v>
                </c:pt>
                <c:pt idx="2">
                  <c:v>0.35849056603773582</c:v>
                </c:pt>
              </c:numCache>
            </c:numRef>
          </c:val>
        </c:ser>
        <c:axId val="72370816"/>
        <c:axId val="72704384"/>
      </c:barChart>
      <c:catAx>
        <c:axId val="723708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UY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Y"/>
          </a:p>
        </c:txPr>
        <c:crossAx val="72704384"/>
        <c:crosses val="autoZero"/>
        <c:auto val="1"/>
        <c:lblAlgn val="ctr"/>
        <c:lblOffset val="100"/>
      </c:catAx>
      <c:valAx>
        <c:axId val="72704384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one"/>
        <c:crossAx val="72370816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Y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UY"/>
  <c:style val="18"/>
  <c:chart>
    <c:autoTitleDeleted val="1"/>
    <c:plotArea>
      <c:layout>
        <c:manualLayout>
          <c:layoutTarget val="inner"/>
          <c:xMode val="edge"/>
          <c:yMode val="edge"/>
          <c:x val="3.8676131114329278E-2"/>
          <c:y val="2.5599954139386937E-2"/>
          <c:w val="0.93851982146795931"/>
          <c:h val="0.7595390741755422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lang="es-UY" sz="2000"/>
                </a:pPr>
                <a:endParaRPr lang="es-UY"/>
              </a:p>
            </c:txPr>
            <c:showVal val="1"/>
          </c:dLbls>
          <c:cat>
            <c:strRef>
              <c:f>Indicadores!$S$26:$U$26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Indicadores!$S$27:$U$27</c:f>
              <c:numCache>
                <c:formatCode>0.0%</c:formatCode>
                <c:ptCount val="3"/>
                <c:pt idx="0">
                  <c:v>0</c:v>
                </c:pt>
                <c:pt idx="1">
                  <c:v>5.5555555555555455E-2</c:v>
                </c:pt>
                <c:pt idx="2">
                  <c:v>0.22727272727272727</c:v>
                </c:pt>
              </c:numCache>
            </c:numRef>
          </c:val>
        </c:ser>
        <c:axId val="72732672"/>
        <c:axId val="72734208"/>
      </c:barChart>
      <c:catAx>
        <c:axId val="727326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s-UY" sz="1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UY"/>
          </a:p>
        </c:txPr>
        <c:crossAx val="72734208"/>
        <c:crosses val="autoZero"/>
        <c:auto val="1"/>
        <c:lblAlgn val="ctr"/>
        <c:lblOffset val="100"/>
      </c:catAx>
      <c:valAx>
        <c:axId val="72734208"/>
        <c:scaling>
          <c:orientation val="minMax"/>
          <c:max val="1"/>
          <c:min val="0"/>
        </c:scaling>
        <c:delete val="1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one"/>
        <c:crossAx val="72732672"/>
        <c:crosses val="autoZero"/>
        <c:crossBetween val="between"/>
        <c:majorUnit val="0.1"/>
        <c:minorUnit val="4.0000000000000022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UY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0C81-A61D-4985-A66F-73537DBE85D1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8A6B-D13E-438A-9921-7DE6FEBD0B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0C81-A61D-4985-A66F-73537DBE85D1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8A6B-D13E-438A-9921-7DE6FEBD0B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0C81-A61D-4985-A66F-73537DBE85D1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8A6B-D13E-438A-9921-7DE6FEBD0B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0C81-A61D-4985-A66F-73537DBE85D1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8A6B-D13E-438A-9921-7DE6FEBD0B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0C81-A61D-4985-A66F-73537DBE85D1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8A6B-D13E-438A-9921-7DE6FEBD0B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0C81-A61D-4985-A66F-73537DBE85D1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8A6B-D13E-438A-9921-7DE6FEBD0B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0C81-A61D-4985-A66F-73537DBE85D1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8A6B-D13E-438A-9921-7DE6FEBD0B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0C81-A61D-4985-A66F-73537DBE85D1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8A6B-D13E-438A-9921-7DE6FEBD0B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0C81-A61D-4985-A66F-73537DBE85D1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8A6B-D13E-438A-9921-7DE6FEBD0B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0C81-A61D-4985-A66F-73537DBE85D1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8A6B-D13E-438A-9921-7DE6FEBD0B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0C81-A61D-4985-A66F-73537DBE85D1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8A6B-D13E-438A-9921-7DE6FEBD0B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20C81-A61D-4985-A66F-73537DBE85D1}" type="datetimeFigureOut">
              <a:rPr lang="pt-BR" smtClean="0"/>
              <a:pPr/>
              <a:t>12/08/2015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18A6B-D13E-438A-9921-7DE6FEBD0BE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572560" cy="1957400"/>
          </a:xfrm>
        </p:spPr>
        <p:txBody>
          <a:bodyPr>
            <a:normAutofit/>
          </a:bodyPr>
          <a:lstStyle/>
          <a:p>
            <a:pPr indent="540385">
              <a:spcAft>
                <a:spcPts val="0"/>
              </a:spcAft>
            </a:pPr>
            <a:r>
              <a:rPr lang="pt-BR" sz="22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UNIVERSIDADE ABERTA DO SUS</a:t>
            </a:r>
            <a:r>
              <a:rPr lang="pt-BR" sz="2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2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pt-BR" sz="22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UNIVERSIDADE FEDERAL DE PELOTAS</a:t>
            </a:r>
            <a:r>
              <a:rPr lang="pt-BR" sz="2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2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pt-BR" sz="22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Especialização em Saúde da Família</a:t>
            </a:r>
            <a:r>
              <a:rPr lang="pt-BR" sz="2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2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pt-BR" sz="22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Modalidade a Distância</a:t>
            </a:r>
            <a:r>
              <a:rPr lang="pt-BR" sz="2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/>
            </a:r>
            <a:br>
              <a:rPr lang="pt-BR" sz="22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</a:br>
            <a:r>
              <a:rPr lang="pt-BR" sz="22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Turma 8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3000372"/>
            <a:ext cx="8572560" cy="1214446"/>
          </a:xfrm>
          <a:ln w="31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pt-BR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Melhoria da Atenção à Saúde da pessoa com Hipertensão Arterial e/ou com Diabetes  Mellitus na UBS São Jos</a:t>
            </a:r>
            <a:r>
              <a:rPr lang="pt-BR" sz="2600" b="1" dirty="0" smtClean="0">
                <a:solidFill>
                  <a:schemeClr val="accent1">
                    <a:lumMod val="75000"/>
                  </a:schemeClr>
                </a:solidFill>
              </a:rPr>
              <a:t>é, Arroio Grande/RS</a:t>
            </a:r>
            <a:endParaRPr lang="pt-BR" sz="2600" b="1" dirty="0"/>
          </a:p>
        </p:txBody>
      </p:sp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5" t="18695" r="19223" b="18871"/>
          <a:stretch/>
        </p:blipFill>
        <p:spPr bwMode="auto">
          <a:xfrm>
            <a:off x="352598" y="357166"/>
            <a:ext cx="1290444" cy="12144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4431" y="357166"/>
            <a:ext cx="1303849" cy="1000132"/>
          </a:xfrm>
          <a:prstGeom prst="rect">
            <a:avLst/>
          </a:prstGeom>
          <a:noFill/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3275856" y="5589240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4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Especializada</a:t>
            </a:r>
            <a:r>
              <a:rPr kumimoji="0" lang="pt-BR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Sandra</a:t>
            </a:r>
            <a:r>
              <a:rPr kumimoji="0" lang="pt-BR" sz="4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Milena Coronel Gonzalez</a:t>
            </a:r>
            <a:endParaRPr kumimoji="0" lang="pt-BR" sz="4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Orientadora: </a:t>
            </a:r>
            <a:r>
              <a:rPr kumimoji="0" lang="pt-BR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Niviane Genz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Objetivo 1 </a:t>
            </a:r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>– Ampliar a cobertura a hipertensos e/ou diabéticos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57158" y="1357298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14288" algn="ctr">
              <a:buNone/>
            </a:pPr>
            <a:r>
              <a:rPr lang="pt-BR" sz="2000" b="1" dirty="0" smtClean="0"/>
              <a:t>Metas 1.1 e 1.2:</a:t>
            </a:r>
            <a:r>
              <a:rPr lang="pt-BR" sz="2000" dirty="0" smtClean="0"/>
              <a:t> Cadastrar 100% dos hipertensos e dos diabéticos da área de abrangência no Programa de Atenção à Hipertensão Arterial Sistêmica e ao Diabetes Mellitus da unidade de saúde. </a:t>
            </a: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457200" y="5667396"/>
            <a:ext cx="4040188" cy="762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kumimoji="0" lang="pt-BR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Figura 1: c</a:t>
            </a:r>
            <a:r>
              <a:rPr kumimoji="0" lang="pt-BR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obertura do programa de atenção ao</a:t>
            </a:r>
            <a:r>
              <a:rPr kumimoji="0" lang="pt-BR" sz="5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hipertenso na UBS São José, Arroio Grande/RS, 2015.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Texto 3"/>
          <p:cNvSpPr txBox="1">
            <a:spLocks/>
          </p:cNvSpPr>
          <p:nvPr/>
        </p:nvSpPr>
        <p:spPr>
          <a:xfrm>
            <a:off x="4645026" y="5643578"/>
            <a:ext cx="4041775" cy="762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endParaRPr lang="pt-BR" sz="3700" b="1" dirty="0"/>
          </a:p>
          <a:p>
            <a:pPr marR="0" lvl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/>
              <a:defRPr/>
            </a:pPr>
            <a:r>
              <a:rPr lang="pt-BR" sz="5600" b="1" dirty="0" smtClean="0"/>
              <a:t>Figura </a:t>
            </a:r>
            <a:r>
              <a:rPr lang="pt-BR" sz="5600" b="1" dirty="0"/>
              <a:t>2</a:t>
            </a: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lang="pt-BR" sz="5600" dirty="0"/>
              <a:t>cobertura do programa de atenção ao diabético na </a:t>
            </a:r>
            <a:r>
              <a:rPr lang="pt-BR" sz="5600" dirty="0" smtClean="0"/>
              <a:t>UBS São José, Arroio Grande/RS</a:t>
            </a:r>
            <a:r>
              <a:rPr lang="pt-BR" sz="5600" dirty="0"/>
              <a:t>, 2015.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3 Marcador de contenido"/>
          <p:cNvGraphicFramePr>
            <a:graphicFrameLocks/>
          </p:cNvGraphicFramePr>
          <p:nvPr/>
        </p:nvGraphicFramePr>
        <p:xfrm>
          <a:off x="457200" y="2500306"/>
          <a:ext cx="4043362" cy="3000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3 Marcador de contenido"/>
          <p:cNvGraphicFramePr>
            <a:graphicFrameLocks/>
          </p:cNvGraphicFramePr>
          <p:nvPr/>
        </p:nvGraphicFramePr>
        <p:xfrm>
          <a:off x="4643438" y="2428868"/>
          <a:ext cx="4000528" cy="3143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500034" y="214290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Objetivo 2 – Melhorar a qualidade da atenção a hipertensos e/ou diabéticos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2357430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ctr"/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2.1 e 2.2 :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Realizar exame clínico apropriado em 100% dos hipertensos e/ou diabéticos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0034" y="285728"/>
            <a:ext cx="8358246" cy="60016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100%</a:t>
            </a:r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4800" dirty="0" smtClean="0"/>
              <a:t>100%</a:t>
            </a:r>
          </a:p>
          <a:p>
            <a:pPr algn="ctr"/>
            <a:endParaRPr lang="pt-BR" sz="4800" dirty="0" smtClean="0"/>
          </a:p>
          <a:p>
            <a:pPr algn="ctr"/>
            <a:endParaRPr lang="pt-BR" sz="4800" dirty="0" smtClean="0"/>
          </a:p>
          <a:p>
            <a:pPr algn="ctr"/>
            <a:r>
              <a:rPr lang="pt-BR" sz="9600" dirty="0" smtClean="0"/>
              <a:t>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Objetivo 2 – Melhorar a qualidade da atenção a hipertensos e/ou diabéticos</a:t>
            </a:r>
            <a:b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pt-BR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7158" y="1357299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lvl="0" indent="14288" algn="ctr"/>
            <a:r>
              <a:rPr lang="pt-BR" sz="20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2.3 e 2.4 :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Garantir a 100% dos hipertensos e/ou dos diabéticos a realização de exames complementares em dia de acordo com o protocolo.   </a:t>
            </a:r>
            <a:endParaRPr lang="pt-BR" sz="20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457200" y="5667396"/>
            <a:ext cx="4040188" cy="762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/>
          <a:p>
            <a:pPr lvl="0" algn="just">
              <a:lnSpc>
                <a:spcPct val="12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pt-BR" sz="4300" b="1" dirty="0"/>
              <a:t>Figura 3: </a:t>
            </a:r>
            <a:r>
              <a:rPr kumimoji="0" lang="pt-BR" sz="3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lang="pt-BR" sz="3700" dirty="0" err="1" smtClean="0"/>
              <a:t>roporção</a:t>
            </a:r>
            <a:r>
              <a:rPr lang="pt-BR" sz="3700" dirty="0" smtClean="0"/>
              <a:t> </a:t>
            </a:r>
            <a:r>
              <a:rPr lang="pt-BR" sz="3700" dirty="0"/>
              <a:t>de hipertensos com os exames complementares em dia de acordo com o protocolo na UBS São José do Município de Arroio Grande/RS, 2015.</a:t>
            </a:r>
            <a:endParaRPr kumimoji="0" lang="pt-BR" sz="3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Texto 3"/>
          <p:cNvSpPr txBox="1">
            <a:spLocks/>
          </p:cNvSpPr>
          <p:nvPr/>
        </p:nvSpPr>
        <p:spPr>
          <a:xfrm>
            <a:off x="4645026" y="5667396"/>
            <a:ext cx="4041775" cy="762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2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pt-BR" sz="5600" b="1" dirty="0" smtClean="0"/>
              <a:t>Figura 4</a:t>
            </a: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pt-BR" sz="6000" dirty="0" smtClean="0"/>
              <a:t> </a:t>
            </a:r>
            <a:r>
              <a:rPr lang="pt-BR" sz="4800" dirty="0"/>
              <a:t>proporção de </a:t>
            </a:r>
            <a:r>
              <a:rPr lang="pt-BR" sz="4800" dirty="0" smtClean="0"/>
              <a:t>diabéticos </a:t>
            </a:r>
            <a:r>
              <a:rPr lang="pt-BR" sz="4800" dirty="0"/>
              <a:t>com os exames complementares em dia de acordo com o protocolo na UBS São José do Município de Arroio Grande/RS, 2015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Gráfico 10"/>
          <p:cNvGraphicFramePr/>
          <p:nvPr/>
        </p:nvGraphicFramePr>
        <p:xfrm>
          <a:off x="571472" y="2571744"/>
          <a:ext cx="385765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4643438" y="2643182"/>
          <a:ext cx="392909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1429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Objetivo 2 – Melhorar a qualidade da atenção a hipertensos e/ou diabéticos</a:t>
            </a:r>
            <a:b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pt-BR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7158" y="1506668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0" indent="14288" algn="ctr"/>
            <a:r>
              <a:rPr lang="pt-BR" sz="20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2.7 e 2.8 :</a:t>
            </a:r>
            <a:r>
              <a:rPr lang="pt-BR" sz="20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Realizar avaliação da necessidade de atendimento odontológico em 100% dos hipertensos e/ou dos diabéticos. </a:t>
            </a:r>
            <a:endParaRPr lang="pt-BR" sz="2000" b="1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</p:txBody>
      </p:sp>
      <p:sp>
        <p:nvSpPr>
          <p:cNvPr id="7" name="Espaço Reservado para Texto 2"/>
          <p:cNvSpPr txBox="1">
            <a:spLocks/>
          </p:cNvSpPr>
          <p:nvPr/>
        </p:nvSpPr>
        <p:spPr>
          <a:xfrm>
            <a:off x="457200" y="5667396"/>
            <a:ext cx="4040188" cy="762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pt-BR" sz="4300" b="1" dirty="0"/>
              <a:t>Figura </a:t>
            </a:r>
            <a:r>
              <a:rPr lang="pt-BR" sz="4300" b="1" dirty="0" smtClean="0"/>
              <a:t>5: </a:t>
            </a:r>
            <a:r>
              <a:rPr kumimoji="0" lang="pt-BR" sz="37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lang="pt-BR" sz="3700" dirty="0" err="1" smtClean="0"/>
              <a:t>roporção</a:t>
            </a:r>
            <a:r>
              <a:rPr lang="pt-BR" sz="3700" dirty="0" smtClean="0"/>
              <a:t> </a:t>
            </a:r>
            <a:r>
              <a:rPr lang="pt-BR" sz="3700" dirty="0"/>
              <a:t>de hipertensos com avaliação da necessidade de atendimento odontológico na UBS São José do Município de Arroio Grande/RS, 2015..</a:t>
            </a:r>
            <a:endParaRPr kumimoji="0" lang="pt-BR" sz="3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Texto 3"/>
          <p:cNvSpPr txBox="1">
            <a:spLocks/>
          </p:cNvSpPr>
          <p:nvPr/>
        </p:nvSpPr>
        <p:spPr>
          <a:xfrm>
            <a:off x="4645026" y="5667396"/>
            <a:ext cx="4041775" cy="762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20000"/>
              </a:lnSpc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defRPr/>
            </a:pPr>
            <a:r>
              <a:rPr lang="pt-BR" sz="5600" b="1" dirty="0" smtClean="0"/>
              <a:t>Figura 6</a:t>
            </a:r>
            <a:r>
              <a:rPr kumimoji="0" lang="pt-B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pt-BR" sz="6000" dirty="0" smtClean="0"/>
              <a:t> </a:t>
            </a:r>
            <a:r>
              <a:rPr lang="pt-BR" sz="4800" dirty="0"/>
              <a:t>proporção de </a:t>
            </a:r>
            <a:r>
              <a:rPr lang="pt-BR" sz="4800" dirty="0" smtClean="0"/>
              <a:t>diabéticos </a:t>
            </a:r>
            <a:r>
              <a:rPr lang="pt-BR" sz="4800" dirty="0"/>
              <a:t>com avaliação da necessidade de atendimento odontológico na UBS São José do Município de Arroio Grande/RS, 2015..</a:t>
            </a:r>
          </a:p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Gráfico 9"/>
          <p:cNvGraphicFramePr/>
          <p:nvPr/>
        </p:nvGraphicFramePr>
        <p:xfrm>
          <a:off x="500034" y="2285992"/>
          <a:ext cx="4000528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áfico 12"/>
          <p:cNvGraphicFramePr/>
          <p:nvPr/>
        </p:nvGraphicFramePr>
        <p:xfrm>
          <a:off x="4714876" y="2428868"/>
          <a:ext cx="392909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457200" y="285736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Objetivo 2 – Melhorar a qualidade da atenção a hipertensos e/ou diabéticos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2071678"/>
            <a:ext cx="88582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385" algn="just"/>
            <a:endParaRPr lang="pt-BR" sz="22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ctr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2.5 e 2.6: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Priorizar a prescrição de medicamentos da farmácia popular para 100% dos hipertensos e/ou dos diabéticos cadastrados na unidade de saúde.  </a:t>
            </a:r>
            <a:endParaRPr lang="pt-BR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00034" y="285728"/>
            <a:ext cx="8358246" cy="60016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100%</a:t>
            </a:r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4800" dirty="0" smtClean="0"/>
              <a:t>100%</a:t>
            </a:r>
          </a:p>
          <a:p>
            <a:pPr algn="ctr"/>
            <a:endParaRPr lang="pt-BR" sz="4800" dirty="0" smtClean="0"/>
          </a:p>
          <a:p>
            <a:pPr algn="ctr"/>
            <a:endParaRPr lang="pt-BR" sz="4800" dirty="0" smtClean="0"/>
          </a:p>
          <a:p>
            <a:pPr algn="ctr"/>
            <a:r>
              <a:rPr lang="pt-BR" sz="9600" dirty="0" smtClean="0"/>
              <a:t>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1547891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just"/>
            <a:endParaRPr lang="pt-BR" sz="2400" b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indent="540385" algn="just"/>
            <a:endParaRPr lang="pt-BR" sz="2400" b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Meta </a:t>
            </a: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3.1</a:t>
            </a: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Buscar 100% dos hipertensos faltosos às consultas na unidade de saúde conforme a periodicidade recomendada.</a:t>
            </a:r>
            <a:endParaRPr lang="pt-BR" sz="240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endParaRPr lang="pt-BR" sz="2400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Meta </a:t>
            </a:r>
            <a:r>
              <a:rPr lang="pt-BR" sz="24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3.2: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 Buscar 100% dos diabéticos faltosos às consultas na unidade de saúde conforme a periodicidade recomendada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pt-BR" sz="2400" b="1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lvl="0" indent="540385" algn="just"/>
            <a:endParaRPr lang="pt-BR" sz="2400" b="1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lvl="0" indent="540385" algn="just"/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</a:p>
          <a:p>
            <a:pPr lvl="0" indent="540385" algn="just"/>
            <a:endParaRPr lang="pt-BR" sz="2400" dirty="0">
              <a:solidFill>
                <a:srgbClr val="FF00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500050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Objetivo 3 – Melhorar a adesão de hipertensos e/ou diabéticos ao programa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28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0034" y="285728"/>
            <a:ext cx="8358246" cy="60016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100%</a:t>
            </a:r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4800" dirty="0" smtClean="0"/>
              <a:t>100%</a:t>
            </a:r>
          </a:p>
          <a:p>
            <a:pPr algn="ctr"/>
            <a:endParaRPr lang="pt-BR" sz="4800" dirty="0" smtClean="0"/>
          </a:p>
          <a:p>
            <a:pPr algn="ctr"/>
            <a:endParaRPr lang="pt-BR" sz="4800" dirty="0" smtClean="0"/>
          </a:p>
          <a:p>
            <a:pPr algn="ctr"/>
            <a:r>
              <a:rPr lang="pt-BR" sz="9600" dirty="0" smtClean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xmlns="" val="9669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71064" y="1613964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sz="2400" b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endParaRPr lang="pt-BR" sz="2400" b="1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4.1: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Manter ficha de acompanhamento de 100% dos hipertensos cadastrados na unidade de saúde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indent="540385" algn="just">
              <a:spcAft>
                <a:spcPts val="0"/>
              </a:spcAft>
            </a:pPr>
            <a:endParaRPr lang="pt-BR" sz="2400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endParaRPr lang="pt-BR" sz="2400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Meta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4.2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: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Manter ficha de acompanhamento de 100% dos diabéticos cadastrados na unidade de saúde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indent="540385" algn="just">
              <a:spcAft>
                <a:spcPts val="0"/>
              </a:spcAft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indent="540385" algn="just"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785802"/>
            <a:ext cx="847251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Objetivo 4 – Melhorar o registro das informações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28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0034" y="285728"/>
            <a:ext cx="8358246" cy="60016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100%</a:t>
            </a:r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4800" dirty="0" smtClean="0"/>
              <a:t>100%</a:t>
            </a:r>
          </a:p>
          <a:p>
            <a:pPr algn="ctr"/>
            <a:endParaRPr lang="pt-BR" sz="4800" dirty="0" smtClean="0"/>
          </a:p>
          <a:p>
            <a:pPr algn="ctr"/>
            <a:endParaRPr lang="pt-BR" sz="4800" dirty="0" smtClean="0"/>
          </a:p>
          <a:p>
            <a:pPr algn="ctr"/>
            <a:r>
              <a:rPr lang="pt-BR" sz="9600" dirty="0" smtClean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xmlns="" val="31691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11560" y="1589680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just"/>
            <a:endParaRPr lang="pt-BR" sz="2400" b="1" dirty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 5.1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: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Realizar estratificação do risco cardiovascular em 100% dos hipertensos cadastrados na unidade de saúde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indent="540385" algn="just"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lvl="0" indent="540385" algn="just"/>
            <a:endParaRPr lang="pt-BR" sz="2400" b="1" dirty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Meta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5.2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: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Realizar estratificação do risco cardiovascular em 100% dos diabéticos cadastrados na unidade de saúde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indent="540385" algn="just"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8572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Objetivo 5 – Mapear  hipertensos e diabéticos de risco para doença cardiovascular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0034" y="285728"/>
            <a:ext cx="8358246" cy="60016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100%</a:t>
            </a:r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4800" dirty="0" smtClean="0"/>
              <a:t>100%</a:t>
            </a:r>
          </a:p>
          <a:p>
            <a:pPr algn="ctr"/>
            <a:endParaRPr lang="pt-BR" sz="4800" dirty="0" smtClean="0"/>
          </a:p>
          <a:p>
            <a:pPr algn="ctr"/>
            <a:endParaRPr lang="pt-BR" sz="4800" dirty="0" smtClean="0"/>
          </a:p>
          <a:p>
            <a:pPr algn="ctr"/>
            <a:r>
              <a:rPr lang="pt-BR" sz="9600" dirty="0" smtClean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xmlns="" val="206122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2876" y="1321435"/>
            <a:ext cx="88582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6.1 e 6.2: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Garantir orientação nutricional sobre alimentação saudável a 100% dos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hipertensos e/ou dos diabéticos.</a:t>
            </a:r>
            <a:endParaRPr lang="pt-BR" sz="2400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endParaRPr lang="pt-BR" sz="2400" b="1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6.3 e 6.4: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Garantir orientação em relação à prática regular de atividade física a 100% dos hipertensos e/ou dos diabéticos.</a:t>
            </a:r>
            <a:endParaRPr lang="pt-BR" sz="2400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endParaRPr lang="pt-BR" sz="2400" b="1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6.5 e 6.6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Garantir orientação sobre os riscos do tabagismo a 100% dos hipertensos e/ou dos diabéticos.</a:t>
            </a:r>
            <a:endParaRPr lang="pt-BR" sz="2400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Metas 6.7 e 6.8: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Garantir orientação sobre higiene bucal a 100% dos hipertensos e/ou dos diabéticos.</a:t>
            </a:r>
            <a:endParaRPr lang="pt-BR" sz="2400" b="1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71414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Objetivo 6 – Promover a saúde de hipertensos e diabéticos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42876" y="214291"/>
            <a:ext cx="8858280" cy="621510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100%</a:t>
            </a:r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4800" dirty="0" smtClean="0"/>
              <a:t>100%</a:t>
            </a:r>
          </a:p>
          <a:p>
            <a:pPr algn="ctr"/>
            <a:endParaRPr lang="pt-BR" sz="4800" dirty="0" smtClean="0"/>
          </a:p>
          <a:p>
            <a:pPr algn="ctr"/>
            <a:endParaRPr lang="pt-BR" sz="4800" dirty="0" smtClean="0"/>
          </a:p>
          <a:p>
            <a:pPr algn="ctr"/>
            <a:r>
              <a:rPr lang="pt-BR" sz="9600" dirty="0" smtClean="0"/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xmlns="" val="70779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3262" y="2594331"/>
            <a:ext cx="867645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intervenção </a:t>
            </a:r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mostrou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 necessidade de formar uma equipe para a realização do trabalho de forma mais efetiva.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Qualificou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 o atendimento à população.</a:t>
            </a:r>
          </a:p>
          <a:p>
            <a:pPr algn="just"/>
            <a:endParaRPr lang="pt-BR" sz="2400" dirty="0">
              <a:solidFill>
                <a:srgbClr val="000000"/>
              </a:solidFill>
              <a:latin typeface="Arial"/>
              <a:ea typeface="Calibri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Estimulou 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a busca pela ampliação do conhecimento. 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71472" y="214290"/>
            <a:ext cx="7929618" cy="14287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77500" lnSpcReduction="20000"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67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Discussão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7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4400" b="1" dirty="0" smtClean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1643050"/>
            <a:ext cx="7500990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 algn="ctr">
              <a:lnSpc>
                <a:spcPct val="8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Importância da intervenção para a equipe </a:t>
            </a:r>
          </a:p>
        </p:txBody>
      </p:sp>
    </p:spTree>
    <p:extLst>
      <p:ext uri="{BB962C8B-B14F-4D97-AF65-F5344CB8AC3E}">
        <p14:creationId xmlns:p14="http://schemas.microsoft.com/office/powerpoint/2010/main" xmlns="" val="1333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14480" y="148216"/>
            <a:ext cx="5072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Introdução</a:t>
            </a:r>
            <a:endParaRPr lang="pt-BR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282" y="1428736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 smtClean="0"/>
              <a:t>A </a:t>
            </a:r>
            <a:r>
              <a:rPr lang="pt-BR" sz="2600" b="1" dirty="0">
                <a:solidFill>
                  <a:schemeClr val="accent1">
                    <a:lumMod val="75000"/>
                  </a:schemeClr>
                </a:solidFill>
              </a:rPr>
              <a:t>Hipertensão Arterial Sistêmica </a:t>
            </a:r>
            <a:r>
              <a:rPr lang="pt-BR" sz="2800" dirty="0" smtClean="0"/>
              <a:t>(HAS) é um grave problema de saúde pública, pois se trata de uma condição multifatorial caracterizada por níveis elevados e sustentados de pressão arterial (≥140 x 90mmHg). 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Está associada a alterações funcionais e estruturais e é causa direta de cardiopatia hipertensiva.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Sua prevalência no Brasil varia entre 22% e 44% para adultos, mais de 50% para indivíduos entre 60 e 69 anos e 75% em indivíduos com mais de 70 anos.</a:t>
            </a:r>
          </a:p>
          <a:p>
            <a:pPr algn="just"/>
            <a:endParaRPr lang="pt-BR" sz="2800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7572396" y="641725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BRASIL, 2013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3262" y="2594331"/>
            <a:ext cx="867645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Melhorou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Times New Roman"/>
              </a:rPr>
              <a:t> o acolhimento e a qualidade de atenção dispensada aos usuários hipertensos e/ou diabéticos.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2400" dirty="0" smtClean="0">
              <a:solidFill>
                <a:srgbClr val="000000"/>
              </a:solidFill>
              <a:latin typeface="Arial"/>
            </a:endParaRPr>
          </a:p>
          <a:p>
            <a:pPr marL="269875" indent="-269875" algn="just">
              <a:buFont typeface="Wingdings" pitchFamily="2" charset="2"/>
              <a:buChar char="ü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Com a chegada de novos membros para a equipe </a:t>
            </a:r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ampliou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  capacidade de conhecer melhor os usuários pertencentes à área de abrangência.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71472" y="214290"/>
            <a:ext cx="7929618" cy="14287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55000" lnSpcReduction="20000"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109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Discussão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7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4400" b="1" dirty="0" smtClean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1643050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Importância da intervenção para o serviço </a:t>
            </a:r>
          </a:p>
        </p:txBody>
      </p:sp>
    </p:spTree>
    <p:extLst>
      <p:ext uri="{BB962C8B-B14F-4D97-AF65-F5344CB8AC3E}">
        <p14:creationId xmlns:p14="http://schemas.microsoft.com/office/powerpoint/2010/main" xmlns="" val="1333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3262" y="1285860"/>
            <a:ext cx="86764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Divulgou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 o trabalho realizado pela Unidade à comunidade.</a:t>
            </a:r>
          </a:p>
          <a:p>
            <a:pPr algn="just"/>
            <a:endParaRPr lang="pt-BR" sz="2400" dirty="0" smtClean="0">
              <a:solidFill>
                <a:srgbClr val="000000"/>
              </a:solidFill>
              <a:latin typeface="Arial"/>
            </a:endParaRPr>
          </a:p>
          <a:p>
            <a:pPr marL="342900" indent="-3429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Permitiu </a:t>
            </a:r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aumentar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as atividades educativas, promovendo melhoria quanto à qualidade de vida desta população.  </a:t>
            </a:r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Organizou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 o serviço para o atendimento aos hipertensos e diabéticos.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2400" dirty="0" smtClean="0">
              <a:solidFill>
                <a:srgbClr val="000000"/>
              </a:solidFill>
              <a:latin typeface="Arial"/>
              <a:ea typeface="Calibri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Conscientizou</a:t>
            </a:r>
            <a:r>
              <a:rPr lang="pt-BR" sz="2400" dirty="0" smtClean="0">
                <a:solidFill>
                  <a:srgbClr val="000000"/>
                </a:solidFill>
                <a:latin typeface="Arial"/>
              </a:rPr>
              <a:t> a comunidade quanto à importância de um acompanhamento em um serviço de saúde para controle das patologias.</a:t>
            </a:r>
            <a:endParaRPr lang="pt-BR" sz="24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71472" y="71414"/>
            <a:ext cx="7929618" cy="142876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55000" lnSpcReduction="20000"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12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Discussão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70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4400" b="1" dirty="0" smtClean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1000108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Importância da intervenção para a comunidade </a:t>
            </a:r>
          </a:p>
        </p:txBody>
      </p:sp>
    </p:spTree>
    <p:extLst>
      <p:ext uri="{BB962C8B-B14F-4D97-AF65-F5344CB8AC3E}">
        <p14:creationId xmlns:p14="http://schemas.microsoft.com/office/powerpoint/2010/main" xmlns="" val="1333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53262" y="1715050"/>
            <a:ext cx="8676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2400" dirty="0">
                <a:solidFill>
                  <a:srgbClr val="000000"/>
                </a:solidFill>
                <a:latin typeface="Arial"/>
                <a:ea typeface="Calibri"/>
              </a:rPr>
              <a:t>N</a:t>
            </a: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ovos conhecimentos.</a:t>
            </a:r>
          </a:p>
          <a:p>
            <a:pPr marL="342900" lvl="0" indent="-342900" algn="just"/>
            <a:endParaRPr lang="pt-BR" sz="24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Interação com colegas – compartilhamento de experiências.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Atualização constante do aprendizado.</a:t>
            </a:r>
          </a:p>
          <a:p>
            <a:pPr marL="342900" lvl="0" indent="-342900" algn="just">
              <a:buFont typeface="Wingdings" pitchFamily="2" charset="2"/>
              <a:buChar char="ü"/>
            </a:pPr>
            <a:endParaRPr lang="pt-BR" sz="24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lvl="0" indent="-342900"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000000"/>
                </a:solidFill>
                <a:latin typeface="Arial"/>
                <a:ea typeface="Calibri"/>
              </a:rPr>
              <a:t> Organização do trabalho.</a:t>
            </a:r>
          </a:p>
          <a:p>
            <a:pPr marL="342900" indent="-342900" algn="just">
              <a:spcAft>
                <a:spcPts val="0"/>
              </a:spcAft>
            </a:pPr>
            <a:endParaRPr lang="pt-BR" sz="2000" dirty="0" smtClean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285750" indent="-285750" algn="just"/>
            <a:endParaRPr lang="pt-BR" sz="24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85720" y="428604"/>
            <a:ext cx="8501122" cy="114300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25000" lnSpcReduction="20000"/>
          </a:bodyPr>
          <a:lstStyle/>
          <a:p>
            <a:pPr marL="320040" lvl="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1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Reflexão crítica sobre o processo pessoal de aprendizagem</a:t>
            </a:r>
          </a:p>
          <a:p>
            <a:pPr marL="320040" indent="-32004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endParaRPr lang="pt-BR" sz="4400" b="1" dirty="0" smtClean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484712" y="1229102"/>
            <a:ext cx="813690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endParaRPr lang="pt-BR" sz="2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pt-BR" sz="1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BRASIL</a:t>
            </a:r>
            <a:r>
              <a:rPr lang="pt-BR" sz="1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 Ministério da Saúde. Secretaria de Atenção à Saúde. Departamento de Atenção Básica. Estratégias para o cuidado da pessoa com doença crônica: </a:t>
            </a:r>
            <a:r>
              <a:rPr lang="pt-BR" sz="1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hipertensão arterial sistêmica</a:t>
            </a:r>
            <a:r>
              <a:rPr lang="pt-BR" sz="1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 / Ministério da Saúde, Secretaria de Atenção à Saúde, Departamento de Atenção Básica. – Brasília: Ministério da Saúde, 2013. 128 p</a:t>
            </a:r>
            <a:r>
              <a:rPr lang="pt-BR" sz="1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pt-BR" sz="1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pt-BR" sz="1400" dirty="0">
              <a:solidFill>
                <a:srgbClr val="000000"/>
              </a:solidFill>
              <a:latin typeface="Arial"/>
              <a:ea typeface="Calibri"/>
              <a:cs typeface="Arial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1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BRASIL. Ministério da Saúde. Secretaria de Atenção à Saúde. Departamento de Atenção Básica. Estratégias para o cuidado da pessoa com doença crônica: </a:t>
            </a:r>
            <a:r>
              <a:rPr lang="pt-BR" sz="1400" b="1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diabetes mellitus </a:t>
            </a:r>
            <a:r>
              <a:rPr lang="pt-BR" sz="1400" dirty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/ Ministério da Saúde, Secretaria de Atenção à Saúde, Departamento de Atenção Básica. – Brasília: Ministério da Saúde, 2013. 160 p</a:t>
            </a:r>
            <a:r>
              <a:rPr lang="pt-BR" sz="1400" dirty="0" smtClean="0">
                <a:solidFill>
                  <a:srgbClr val="000000"/>
                </a:solidFill>
                <a:latin typeface="Arial"/>
                <a:ea typeface="Times New Roman"/>
                <a:cs typeface="Arial"/>
              </a:rPr>
              <a:t>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1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pt-BR" sz="1400" dirty="0" smtClean="0">
              <a:solidFill>
                <a:srgbClr val="000000"/>
              </a:solidFill>
              <a:latin typeface="Arial"/>
              <a:ea typeface="Times New Roman"/>
              <a:cs typeface="Arial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1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SOCIEDADE BRASILEIRA DE CARDIOLOGIA. VI Diretrizes Brasileiras de Hipertensão</a:t>
            </a:r>
            <a:r>
              <a:rPr lang="pt-BR" sz="1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 Arquivos Brasileiros de Cardiologia</a:t>
            </a:r>
            <a:r>
              <a:rPr lang="pt-BR" sz="1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, São Paulo, v. 95, n. 1, p. 1-51, 2010. Suplemento 1.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pt-BR" sz="1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342900" indent="-342900" algn="just">
              <a:buFont typeface="Wingdings" pitchFamily="2" charset="2"/>
              <a:buChar char="ü"/>
            </a:pPr>
            <a:endParaRPr lang="pt-BR" sz="14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pt-BR" sz="1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ALFRADIQUE, Maria Elmira; BONOLO, Palmira de Fátima; DOURADO, Inês; LIMA-COSTA, Maria Fernanda; MACINKO, James; MENDONÇA, </a:t>
            </a:r>
            <a:r>
              <a:rPr lang="pt-BR" sz="1400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Claunara</a:t>
            </a:r>
            <a:r>
              <a:rPr lang="pt-BR" sz="1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pt-BR" sz="1400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Schilling</a:t>
            </a:r>
            <a:r>
              <a:rPr lang="pt-BR" sz="1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; </a:t>
            </a:r>
            <a:r>
              <a:rPr lang="pt-BR" sz="1400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et</a:t>
            </a:r>
            <a:r>
              <a:rPr lang="pt-BR" sz="1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al. Internações por condições sensíveis à atenção primária: a construção da lista brasileira como ferramenta para medir o desempenho do sistema de saúde (Projeto ICSAP – Brasil). </a:t>
            </a:r>
            <a:r>
              <a:rPr lang="pt-BR" sz="1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Cadernos de Saúde Pública</a:t>
            </a:r>
            <a:r>
              <a:rPr lang="pt-BR" sz="14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, Rio de Janeiro, v. 25, n. 6, 2009.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14480" y="-24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Referências</a:t>
            </a:r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0999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pt-B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714480" y="2636912"/>
            <a:ext cx="5897246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0040" indent="-320040" algn="ctr">
              <a:lnSpc>
                <a:spcPct val="80000"/>
              </a:lnSpc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</a:pPr>
            <a:r>
              <a:rPr lang="pt-BR" sz="9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Obrigada!</a:t>
            </a:r>
            <a:endParaRPr lang="pt-BR" sz="9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245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14480" y="148216"/>
            <a:ext cx="5072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Introdução</a:t>
            </a:r>
            <a:endParaRPr lang="pt-BR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71472" y="1428737"/>
            <a:ext cx="80010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Já o </a:t>
            </a:r>
            <a:r>
              <a:rPr lang="pt-BR" sz="2600" b="1" i="1" dirty="0">
                <a:solidFill>
                  <a:schemeClr val="accent1">
                    <a:lumMod val="75000"/>
                  </a:schemeClr>
                </a:solidFill>
              </a:rPr>
              <a:t>diabetes mellitus </a:t>
            </a:r>
            <a:r>
              <a:rPr lang="pt-BR" sz="2800" dirty="0"/>
              <a:t>é um transtorno metabólico de etiologias heterogêneas (hiperglicemia e distúrbios no metabolismo dos carboidratos, proteínas e gorduras</a:t>
            </a:r>
            <a:r>
              <a:rPr lang="pt-BR" sz="2800" dirty="0" smtClean="0"/>
              <a:t>).</a:t>
            </a:r>
          </a:p>
          <a:p>
            <a:endParaRPr lang="pt-BR" sz="2800" dirty="0" smtClean="0"/>
          </a:p>
          <a:p>
            <a:pPr algn="just"/>
            <a:r>
              <a:rPr lang="pt-BR" sz="2800" dirty="0" smtClean="0"/>
              <a:t>É </a:t>
            </a:r>
            <a:r>
              <a:rPr lang="pt-BR" sz="2800" dirty="0"/>
              <a:t>geralmente associado à dislipidemia, hipertensão arterial e disfunção endotelial possuindo relação direta e independente com a glicemia e doenças cardiovasculares. </a:t>
            </a:r>
            <a:endParaRPr lang="pt-BR" sz="2800" dirty="0" smtClean="0"/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Os índices estão em ascendência entre a população.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643834" y="628652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BRASIL, 2013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4282" y="142852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Caracterização do </a:t>
            </a:r>
            <a:r>
              <a:rPr lang="pt-BR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município</a:t>
            </a:r>
            <a:endParaRPr lang="pt-BR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14282" y="1169368"/>
            <a:ext cx="8712968" cy="4902838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sz="2800" dirty="0"/>
              <a:t>O município de Arroio Grande está localizado próximo à </a:t>
            </a:r>
            <a:r>
              <a:rPr lang="pt-BR" sz="2800" dirty="0" err="1"/>
              <a:t>Jaguarão</a:t>
            </a:r>
            <a:r>
              <a:rPr lang="pt-BR" sz="2800" dirty="0"/>
              <a:t> no estado do RS</a:t>
            </a:r>
            <a:r>
              <a:rPr lang="pt-BR" sz="2800" dirty="0" smtClean="0"/>
              <a:t>.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/>
              <a:defRPr/>
            </a:pPr>
            <a:endParaRPr lang="pt-BR" sz="2800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sz="2800" dirty="0"/>
              <a:t>A população total é de aproximadamente 18 mil habitantes. </a:t>
            </a:r>
            <a:endParaRPr lang="pt-BR" sz="2800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/>
              <a:defRPr/>
            </a:pPr>
            <a:endParaRPr lang="pt-BR" sz="2800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sz="2800" dirty="0"/>
              <a:t>A área urbana apresenta-se dividida em 7 bairros e a zona rural em 4 distritos. </a:t>
            </a:r>
            <a:endParaRPr lang="pt-BR" sz="2800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/>
              <a:defRPr/>
            </a:pPr>
            <a:endParaRPr lang="pt-BR" sz="2800" dirty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sz="2800" dirty="0"/>
              <a:t>A economia do município é baseada na agricultura. </a:t>
            </a:r>
            <a:endParaRPr lang="pt-BR" sz="2800" dirty="0" smtClean="0"/>
          </a:p>
          <a:p>
            <a:pPr marR="0" lvl="0" algn="just" defTabSz="914400" rtl="0" eaLnBrk="1" fontAlgn="auto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/>
              <a:defRPr/>
            </a:pPr>
            <a:endParaRPr lang="es-UY" sz="2800" dirty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pt-BR" sz="2800" dirty="0"/>
              <a:t>O município possui 4 Unidades de Saúde.</a:t>
            </a:r>
            <a:endParaRPr lang="es-U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 l="12478" t="20759" r="14366" b="7848"/>
          <a:stretch>
            <a:fillRect/>
          </a:stretch>
        </p:blipFill>
        <p:spPr bwMode="auto">
          <a:xfrm>
            <a:off x="1071538" y="1214422"/>
            <a:ext cx="707236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14282" y="142852"/>
            <a:ext cx="8715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Caracterização </a:t>
            </a:r>
            <a:r>
              <a:rPr lang="pt-BR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da Unidade</a:t>
            </a:r>
            <a:endParaRPr lang="pt-BR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5720" y="5786454"/>
            <a:ext cx="8572560" cy="52322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800" dirty="0"/>
              <a:t>2.700 usuários / Unidade Tradicional / Equipe incompleta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158" y="116632"/>
            <a:ext cx="842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Situação da ação programática antes da intervenção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71472" y="2143116"/>
            <a:ext cx="77867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3200" dirty="0"/>
              <a:t>Serviço desorganizado</a:t>
            </a:r>
            <a:r>
              <a:rPr lang="pt-BR" sz="3200" dirty="0" smtClean="0"/>
              <a:t>;</a:t>
            </a:r>
          </a:p>
          <a:p>
            <a:pPr>
              <a:buFont typeface="Wingdings" pitchFamily="2" charset="2"/>
              <a:buChar char="ü"/>
            </a:pPr>
            <a:endParaRPr lang="pt-BR" sz="3200" dirty="0"/>
          </a:p>
          <a:p>
            <a:pPr>
              <a:buFont typeface="Wingdings" pitchFamily="2" charset="2"/>
              <a:buChar char="ü"/>
            </a:pPr>
            <a:r>
              <a:rPr lang="pt-BR" sz="3200" dirty="0" smtClean="0"/>
              <a:t>Falta de registros específicos;</a:t>
            </a:r>
          </a:p>
          <a:p>
            <a:endParaRPr lang="pt-BR" sz="2800" dirty="0"/>
          </a:p>
          <a:p>
            <a:pPr>
              <a:buFont typeface="Wingdings" pitchFamily="2" charset="2"/>
              <a:buChar char="ü"/>
            </a:pPr>
            <a:r>
              <a:rPr lang="pt-BR" sz="3200" dirty="0" smtClean="0"/>
              <a:t>Equipe incompleta;</a:t>
            </a:r>
          </a:p>
          <a:p>
            <a:pPr>
              <a:buFont typeface="Wingdings" pitchFamily="2" charset="2"/>
              <a:buChar char="ü"/>
            </a:pPr>
            <a:endParaRPr lang="pt-BR" sz="3200" dirty="0" smtClean="0"/>
          </a:p>
          <a:p>
            <a:pPr>
              <a:buFont typeface="Wingdings" pitchFamily="2" charset="2"/>
              <a:buChar char="ü"/>
            </a:pPr>
            <a:r>
              <a:rPr lang="pt-BR" sz="3200" dirty="0" smtClean="0"/>
              <a:t>Usuários sem acompanhamento regular.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57422" y="1340768"/>
            <a:ext cx="48028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OBJETIVO GERAL</a:t>
            </a:r>
            <a:r>
              <a:rPr lang="pt-BR" sz="32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200" b="1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3200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5536" y="2675695"/>
            <a:ext cx="8496944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Melhoria da Atenção à Saúde da pessoa com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Hipertensão Arterial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e/ou com Diabetes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Mellitus </a:t>
            </a:r>
            <a:r>
              <a:rPr lang="pt-BR" sz="24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na </a:t>
            </a:r>
            <a:r>
              <a:rPr lang="pt-BR" sz="24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UBS São José, Arroio Grande/RS</a:t>
            </a:r>
            <a:endParaRPr lang="pt-BR" sz="2400" dirty="0">
              <a:solidFill>
                <a:srgbClr val="000000"/>
              </a:solidFill>
              <a:effectLst/>
              <a:latin typeface="Arial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57422" y="285728"/>
            <a:ext cx="4742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Metodologia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500034" y="1643050"/>
            <a:ext cx="8286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Análise situacional</a:t>
            </a:r>
          </a:p>
          <a:p>
            <a:pPr algn="just"/>
            <a:r>
              <a:rPr lang="pt-BR" sz="2400" dirty="0" smtClean="0"/>
              <a:t>Análise </a:t>
            </a:r>
            <a:r>
              <a:rPr lang="pt-BR" sz="2400" dirty="0"/>
              <a:t>do serviço </a:t>
            </a:r>
            <a:r>
              <a:rPr lang="pt-BR" sz="2400" dirty="0" smtClean="0"/>
              <a:t>na UBS São José, Arroio Grande/RS</a:t>
            </a:r>
          </a:p>
          <a:p>
            <a:pPr algn="just"/>
            <a:endParaRPr lang="pt-BR" sz="2200" dirty="0"/>
          </a:p>
          <a:p>
            <a:pPr algn="just"/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Protocolo do Ministério da Saúde (</a:t>
            </a:r>
            <a:r>
              <a:rPr lang="pt-BR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2013): </a:t>
            </a:r>
            <a:r>
              <a:rPr lang="pt-BR" sz="2400" dirty="0"/>
              <a:t>ações no eixos: Monitoramento e Avaliação, Organização e Gestão do Serviço, Engajamento Público e Qualificação da Prática Clínica</a:t>
            </a:r>
          </a:p>
          <a:p>
            <a:pPr algn="just"/>
            <a:endParaRPr lang="pt-BR" sz="2200" dirty="0"/>
          </a:p>
          <a:p>
            <a:pPr algn="just"/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Público Alvo: </a:t>
            </a:r>
            <a:r>
              <a:rPr lang="pt-BR" sz="2400" dirty="0"/>
              <a:t>hipertensos e/ou diabéticos  pertencentes à área de cobertura</a:t>
            </a:r>
          </a:p>
          <a:p>
            <a:pPr algn="just"/>
            <a:endParaRPr lang="pt-BR" sz="2200" dirty="0"/>
          </a:p>
          <a:p>
            <a:pPr algn="just"/>
            <a:r>
              <a:rPr lang="pt-BR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Duração: </a:t>
            </a:r>
            <a:r>
              <a:rPr lang="pt-BR" sz="2400" dirty="0"/>
              <a:t>12 semanas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14414" y="2214554"/>
            <a:ext cx="6786610" cy="178595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Objetivos</a:t>
            </a:r>
            <a:br>
              <a:rPr lang="pt-BR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pt-BR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Metas e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1361</Words>
  <Application>Microsoft Office PowerPoint</Application>
  <PresentationFormat>Presentación en pantalla (4:3)</PresentationFormat>
  <Paragraphs>208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do Office</vt:lpstr>
      <vt:lpstr>UNIVERSIDADE ABERTA DO SUS UNIVERSIDADE FEDERAL DE PELOTAS Especialização em Saúde da Família Modalidade a Distância Turma 8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Objetivo 1 – Ampliar a cobertura a hipertensos e/ou diabéticos</vt:lpstr>
      <vt:lpstr>Diapositiva 11</vt:lpstr>
      <vt:lpstr> Objetivo 2 – Melhorar a qualidade da atenção a hipertensos e/ou diabéticos </vt:lpstr>
      <vt:lpstr> Objetivo 2 – Melhorar a qualidade da atenção a hipertensos e/ou diabéticos 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</dc:title>
  <dc:creator>Niviane Genz</dc:creator>
  <cp:lastModifiedBy>Usuario HP</cp:lastModifiedBy>
  <cp:revision>19</cp:revision>
  <dcterms:created xsi:type="dcterms:W3CDTF">2015-08-12T12:38:24Z</dcterms:created>
  <dcterms:modified xsi:type="dcterms:W3CDTF">2015-08-12T21:38:55Z</dcterms:modified>
</cp:coreProperties>
</file>