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24" r:id="rId3"/>
    <p:sldId id="325" r:id="rId4"/>
    <p:sldId id="257" r:id="rId5"/>
    <p:sldId id="326" r:id="rId6"/>
    <p:sldId id="323" r:id="rId7"/>
    <p:sldId id="258" r:id="rId8"/>
    <p:sldId id="327" r:id="rId9"/>
    <p:sldId id="260" r:id="rId10"/>
    <p:sldId id="259" r:id="rId11"/>
    <p:sldId id="261" r:id="rId12"/>
    <p:sldId id="328" r:id="rId13"/>
    <p:sldId id="262" r:id="rId14"/>
    <p:sldId id="315" r:id="rId15"/>
    <p:sldId id="263" r:id="rId16"/>
    <p:sldId id="317" r:id="rId17"/>
    <p:sldId id="316" r:id="rId18"/>
    <p:sldId id="318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19" r:id="rId51"/>
    <p:sldId id="307" r:id="rId52"/>
    <p:sldId id="305" r:id="rId53"/>
    <p:sldId id="306" r:id="rId54"/>
    <p:sldId id="308" r:id="rId55"/>
    <p:sldId id="320" r:id="rId56"/>
    <p:sldId id="321" r:id="rId57"/>
    <p:sldId id="311" r:id="rId58"/>
    <p:sldId id="312" r:id="rId59"/>
    <p:sldId id="313" r:id="rId60"/>
    <p:sldId id="314" r:id="rId6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wnloads\2013_05_24%20caderno%20das%20a&#231;&#245;es%20program&#225;ticas%20(1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Desktop\Sandra%20Tabel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Indicadores de Qualidade do Pré-Natal (%)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'Pré-Natal'!$F$4:$F$12</c:f>
              <c:strCache>
                <c:ptCount val="9"/>
                <c:pt idx="0">
                  <c:v>Consultas em dia de acordo com calendário do Ministério da Saúde</c:v>
                </c:pt>
                <c:pt idx="1">
                  <c:v>Com pré-natal iniciado no 1°Trimestre</c:v>
                </c:pt>
                <c:pt idx="2">
                  <c:v>Com exames de laboratório da 1a. consulta solicitados</c:v>
                </c:pt>
                <c:pt idx="3">
                  <c:v>Com vacina antitetânica conforme protocolo</c:v>
                </c:pt>
                <c:pt idx="4">
                  <c:v>Com vacina hepatite B conforme protocolo</c:v>
                </c:pt>
                <c:pt idx="5">
                  <c:v>Com prescrição de suplementação de sulfato ferroso conforme protocolo </c:v>
                </c:pt>
                <c:pt idx="6">
                  <c:v>Com um exame ginecológico por trimestre</c:v>
                </c:pt>
                <c:pt idx="7">
                  <c:v>Com avaliação de saúde bucal</c:v>
                </c:pt>
                <c:pt idx="8">
                  <c:v>Com orientação para aleitamento exclusivo</c:v>
                </c:pt>
              </c:strCache>
            </c:strRef>
          </c:cat>
          <c:val>
            <c:numRef>
              <c:f>'Pré-Natal'!$H$4:$H$12</c:f>
              <c:numCache>
                <c:formatCode>0%</c:formatCode>
                <c:ptCount val="9"/>
                <c:pt idx="0">
                  <c:v>1</c:v>
                </c:pt>
                <c:pt idx="1">
                  <c:v>0.72727272727272729</c:v>
                </c:pt>
                <c:pt idx="2">
                  <c:v>1</c:v>
                </c:pt>
                <c:pt idx="3">
                  <c:v>0.90909090909090906</c:v>
                </c:pt>
                <c:pt idx="4">
                  <c:v>0.89090909090909109</c:v>
                </c:pt>
                <c:pt idx="5">
                  <c:v>0.95454545454545481</c:v>
                </c:pt>
                <c:pt idx="6">
                  <c:v>0.3636363636363637</c:v>
                </c:pt>
                <c:pt idx="7">
                  <c:v>0.52727272727272712</c:v>
                </c:pt>
                <c:pt idx="8">
                  <c:v>1</c:v>
                </c:pt>
              </c:numCache>
            </c:numRef>
          </c:val>
        </c:ser>
        <c:overlap val="-25"/>
        <c:axId val="56058240"/>
        <c:axId val="56059776"/>
      </c:barChart>
      <c:catAx>
        <c:axId val="5605824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pt-BR"/>
          </a:p>
        </c:txPr>
        <c:crossAx val="56059776"/>
        <c:crosses val="autoZero"/>
        <c:auto val="1"/>
        <c:lblAlgn val="ctr"/>
        <c:lblOffset val="100"/>
      </c:catAx>
      <c:valAx>
        <c:axId val="56059776"/>
        <c:scaling>
          <c:orientation val="minMax"/>
          <c:max val="1"/>
        </c:scaling>
        <c:delete val="1"/>
        <c:axPos val="b"/>
        <c:numFmt formatCode="0%" sourceLinked="1"/>
        <c:tickLblPos val="none"/>
        <c:crossAx val="560582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73283657226896"/>
          <c:y val="8.2768779439146831E-2"/>
          <c:w val="0.8247724637579873"/>
          <c:h val="0.7607931490748142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Plan1!$A$138:$E$138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Plan1!$A$139:$E$139</c:f>
              <c:numCache>
                <c:formatCode>0.0%</c:formatCode>
                <c:ptCount val="5"/>
                <c:pt idx="0">
                  <c:v>0.95000000000000062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8848640"/>
        <c:axId val="68858624"/>
      </c:barChart>
      <c:catAx>
        <c:axId val="68848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858624"/>
        <c:crosses val="autoZero"/>
        <c:auto val="1"/>
        <c:lblAlgn val="ctr"/>
        <c:lblOffset val="100"/>
      </c:catAx>
      <c:valAx>
        <c:axId val="68858624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84864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48757698872089"/>
          <c:y val="9.037843368311746E-2"/>
          <c:w val="0.82385234482878966"/>
          <c:h val="0.7479692074585557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Plan1!$A$154:$E$154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Plan1!$A$155:$E$155</c:f>
              <c:numCache>
                <c:formatCode>0.0%</c:formatCode>
                <c:ptCount val="5"/>
                <c:pt idx="0">
                  <c:v>0.85000000000000064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8891392"/>
        <c:axId val="68892928"/>
      </c:barChart>
      <c:catAx>
        <c:axId val="68891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892928"/>
        <c:crosses val="autoZero"/>
        <c:auto val="1"/>
        <c:lblAlgn val="ctr"/>
        <c:lblOffset val="100"/>
      </c:catAx>
      <c:valAx>
        <c:axId val="68892928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89139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22282998423289"/>
          <c:y val="8.3165355506406677E-2"/>
          <c:w val="0.82417505355620246"/>
          <c:h val="0.7610249447072985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Plan1!$A$167:$E$167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Plan1!$A$168:$E$168</c:f>
              <c:numCache>
                <c:formatCode>0.0%</c:formatCode>
                <c:ptCount val="5"/>
                <c:pt idx="0">
                  <c:v>0.85000000000000064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8925696"/>
        <c:axId val="68939776"/>
      </c:barChart>
      <c:catAx>
        <c:axId val="68925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939776"/>
        <c:crosses val="autoZero"/>
        <c:auto val="1"/>
        <c:lblAlgn val="ctr"/>
        <c:lblOffset val="100"/>
      </c:catAx>
      <c:valAx>
        <c:axId val="68939776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9256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72208065298644"/>
          <c:y val="0.18565981335666376"/>
          <c:w val="0.82478552711546815"/>
          <c:h val="0.6639658063575432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Plan1!$A$183:$E$183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Plan1!$A$184:$E$184</c:f>
              <c:numCache>
                <c:formatCode>0.0%</c:formatCode>
                <c:ptCount val="5"/>
                <c:pt idx="0">
                  <c:v>0.85000000000000064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gapWidth val="75"/>
        <c:overlap val="40"/>
        <c:axId val="57769984"/>
        <c:axId val="57771520"/>
      </c:barChart>
      <c:catAx>
        <c:axId val="57769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771520"/>
        <c:crosses val="autoZero"/>
        <c:auto val="1"/>
        <c:lblAlgn val="ctr"/>
        <c:lblOffset val="100"/>
      </c:catAx>
      <c:valAx>
        <c:axId val="57771520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76998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03662544026521"/>
          <c:y val="9.5433847176617168E-2"/>
          <c:w val="0.82562122848200437"/>
          <c:h val="0.7493797485398598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Plan1!$A$202:$E$202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Plan1!$A$203:$E$203</c:f>
              <c:numCache>
                <c:formatCode>0.0%</c:formatCode>
                <c:ptCount val="5"/>
                <c:pt idx="0">
                  <c:v>0.75000000000000444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350912"/>
        <c:axId val="69352448"/>
      </c:barChart>
      <c:catAx>
        <c:axId val="69350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352448"/>
        <c:crosses val="autoZero"/>
        <c:auto val="1"/>
        <c:lblAlgn val="ctr"/>
        <c:lblOffset val="100"/>
      </c:catAx>
      <c:valAx>
        <c:axId val="69352448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35091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37866210410416"/>
          <c:y val="0.11191026010373084"/>
          <c:w val="0.82520424483833132"/>
          <c:h val="0.7347435944906890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Plan1!$A$221:$E$221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Plan1!$A$222:$E$222</c:f>
              <c:numCache>
                <c:formatCode>0.0%</c:formatCode>
                <c:ptCount val="5"/>
                <c:pt idx="0">
                  <c:v>0.81200000000000061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381120"/>
        <c:axId val="69391104"/>
      </c:barChart>
      <c:catAx>
        <c:axId val="693811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391104"/>
        <c:crosses val="autoZero"/>
        <c:auto val="1"/>
        <c:lblAlgn val="ctr"/>
        <c:lblOffset val="100"/>
      </c:catAx>
      <c:valAx>
        <c:axId val="69391104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38112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72208065298644"/>
          <c:y val="0.10418406859846738"/>
          <c:w val="0.82478552711546815"/>
          <c:h val="0.7387447543491432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Plan1!$A$235:$E$235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Plan1!$A$236:$E$236</c:f>
              <c:numCache>
                <c:formatCode>0.0%</c:formatCode>
                <c:ptCount val="5"/>
                <c:pt idx="0">
                  <c:v>0.75000000000000444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018368"/>
        <c:axId val="69019904"/>
      </c:barChart>
      <c:catAx>
        <c:axId val="69018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019904"/>
        <c:crosses val="autoZero"/>
        <c:auto val="1"/>
        <c:lblAlgn val="ctr"/>
        <c:lblOffset val="100"/>
      </c:catAx>
      <c:valAx>
        <c:axId val="69019904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01836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72208065298644"/>
          <c:y val="0.13274284461117811"/>
          <c:w val="0.82478552711546815"/>
          <c:h val="0.7095474397379540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Plan1!$A$261:$E$261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Plan1!$A$262:$E$262</c:f>
              <c:numCache>
                <c:formatCode>0.0%</c:formatCode>
                <c:ptCount val="5"/>
                <c:pt idx="0">
                  <c:v>0.75000000000000444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8946944"/>
        <c:axId val="68948736"/>
      </c:barChart>
      <c:catAx>
        <c:axId val="68946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948736"/>
        <c:crosses val="autoZero"/>
        <c:auto val="1"/>
        <c:lblAlgn val="ctr"/>
        <c:lblOffset val="100"/>
      </c:catAx>
      <c:valAx>
        <c:axId val="68948736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94694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03662544026521"/>
          <c:y val="7.0259673091572952E-2"/>
          <c:w val="0.82562122848200437"/>
          <c:h val="0.7726692708141479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Plan1!$A$282:$E$282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Plan1!$A$283:$E$283</c:f>
              <c:numCache>
                <c:formatCode>0.0%</c:formatCode>
                <c:ptCount val="5"/>
                <c:pt idx="0">
                  <c:v>0.75000000000000444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8989696"/>
        <c:axId val="68991232"/>
      </c:barChart>
      <c:catAx>
        <c:axId val="68989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991232"/>
        <c:crosses val="autoZero"/>
        <c:auto val="1"/>
        <c:lblAlgn val="ctr"/>
        <c:lblOffset val="100"/>
      </c:catAx>
      <c:valAx>
        <c:axId val="68991232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9896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72208065298644"/>
          <c:y val="6.4346570768787567E-2"/>
          <c:w val="0.82478552711546815"/>
          <c:h val="0.7779436985285693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Plan1!$A$301:$E$301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Plan1!$A$302:$E$302</c:f>
              <c:numCache>
                <c:formatCode>0.0%</c:formatCode>
                <c:ptCount val="5"/>
                <c:pt idx="0">
                  <c:v>0.91</c:v>
                </c:pt>
                <c:pt idx="1">
                  <c:v>1</c:v>
                </c:pt>
                <c:pt idx="2">
                  <c:v>0.98199999999999998</c:v>
                </c:pt>
                <c:pt idx="3">
                  <c:v>0.98399999999999999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409024"/>
        <c:axId val="69419008"/>
      </c:barChart>
      <c:catAx>
        <c:axId val="69409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419008"/>
        <c:crosses val="autoZero"/>
        <c:auto val="1"/>
        <c:lblAlgn val="ctr"/>
        <c:lblOffset val="100"/>
      </c:catAx>
      <c:valAx>
        <c:axId val="69419008"/>
        <c:scaling>
          <c:orientation val="minMax"/>
          <c:max val="1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4090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lang="pt-BR"/>
            </a:pPr>
            <a:endParaRPr lang="pt-BR"/>
          </a:p>
        </c:rich>
      </c:tx>
      <c:layout>
        <c:manualLayout>
          <c:xMode val="edge"/>
          <c:yMode val="edge"/>
          <c:x val="0.15253477690288714"/>
          <c:y val="2.7777777777778321E-2"/>
        </c:manualLayout>
      </c:layout>
    </c:title>
    <c:plotArea>
      <c:layout>
        <c:manualLayout>
          <c:layoutTarget val="inner"/>
          <c:xMode val="edge"/>
          <c:yMode val="edge"/>
          <c:x val="0.11038401753178921"/>
          <c:y val="9.454431260356666E-2"/>
          <c:w val="0.79641209897305987"/>
          <c:h val="0.7550811972064975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5.7347268870186598E-3"/>
                  <c:y val="-3.3542742169354435E-3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lang="pt-BR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Plan1!$A$1:$E$1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Plan1!$A$2:$E$2</c:f>
              <c:numCache>
                <c:formatCode>0.0%</c:formatCode>
                <c:ptCount val="5"/>
                <c:pt idx="0">
                  <c:v>0.76000000000000489</c:v>
                </c:pt>
                <c:pt idx="1">
                  <c:v>0.72300000000000064</c:v>
                </c:pt>
                <c:pt idx="2">
                  <c:v>0.86200000000000065</c:v>
                </c:pt>
                <c:pt idx="3">
                  <c:v>0.93799999999999994</c:v>
                </c:pt>
                <c:pt idx="4">
                  <c:v>0.95400000000000063</c:v>
                </c:pt>
              </c:numCache>
            </c:numRef>
          </c:val>
        </c:ser>
        <c:dLbls>
          <c:showVal val="1"/>
        </c:dLbls>
        <c:gapWidth val="75"/>
        <c:overlap val="40"/>
        <c:axId val="57412992"/>
        <c:axId val="57418880"/>
      </c:barChart>
      <c:catAx>
        <c:axId val="57412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418880"/>
        <c:crosses val="autoZero"/>
        <c:auto val="1"/>
        <c:lblAlgn val="ctr"/>
        <c:lblOffset val="100"/>
      </c:catAx>
      <c:valAx>
        <c:axId val="57418880"/>
        <c:scaling>
          <c:orientation val="minMax"/>
          <c:max val="1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.0%" sourceLinked="1"/>
        <c:maj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pt-BR"/>
            </a:pPr>
            <a:endParaRPr lang="pt-BR"/>
          </a:p>
        </c:txPr>
        <c:crossAx val="57412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37866210410416"/>
          <c:y val="6.394533699329466E-2"/>
          <c:w val="0.82520424483833132"/>
          <c:h val="0.7808682587231824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Plan1!$A$316:$E$316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Plan1!$A$317:$E$317</c:f>
              <c:numCache>
                <c:formatCode>0.0%</c:formatCode>
                <c:ptCount val="5"/>
                <c:pt idx="0">
                  <c:v>0.89</c:v>
                </c:pt>
                <c:pt idx="1">
                  <c:v>1</c:v>
                </c:pt>
                <c:pt idx="2">
                  <c:v>0.98199999999999998</c:v>
                </c:pt>
                <c:pt idx="3">
                  <c:v>0.96700000000000064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450752"/>
        <c:axId val="69464832"/>
      </c:barChart>
      <c:catAx>
        <c:axId val="69450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464832"/>
        <c:crosses val="autoZero"/>
        <c:auto val="1"/>
        <c:lblAlgn val="ctr"/>
        <c:lblOffset val="100"/>
      </c:catAx>
      <c:valAx>
        <c:axId val="69464832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45075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72208065298644"/>
          <c:y val="8.193028197697258E-2"/>
          <c:w val="0.82478552711546815"/>
          <c:h val="0.7609984836840255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Plan1!$A$339:$E$339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Plan1!$A$340:$E$340</c:f>
              <c:numCache>
                <c:formatCode>0.0%</c:formatCode>
                <c:ptCount val="5"/>
                <c:pt idx="0">
                  <c:v>0.52</c:v>
                </c:pt>
                <c:pt idx="1">
                  <c:v>0.95700000000000063</c:v>
                </c:pt>
                <c:pt idx="2">
                  <c:v>0.91100000000000003</c:v>
                </c:pt>
                <c:pt idx="3">
                  <c:v>0.98399999999999999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571328"/>
        <c:axId val="69572864"/>
      </c:barChart>
      <c:catAx>
        <c:axId val="69571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572864"/>
        <c:crosses val="autoZero"/>
        <c:auto val="1"/>
        <c:lblAlgn val="ctr"/>
        <c:lblOffset val="100"/>
      </c:catAx>
      <c:valAx>
        <c:axId val="69572864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57132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578833824704383"/>
          <c:y val="7.650135188903906E-2"/>
          <c:w val="0.83930043156074263"/>
          <c:h val="0.7320440969491516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Plan1!$A$359:$E$359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Plan1!$A$360:$E$360</c:f>
              <c:numCache>
                <c:formatCode>0.0%</c:formatCode>
                <c:ptCount val="5"/>
                <c:pt idx="0">
                  <c:v>0.75000000000000444</c:v>
                </c:pt>
                <c:pt idx="1">
                  <c:v>0</c:v>
                </c:pt>
                <c:pt idx="2">
                  <c:v>0</c:v>
                </c:pt>
                <c:pt idx="3">
                  <c:v>9.8000000000000226E-2</c:v>
                </c:pt>
                <c:pt idx="4">
                  <c:v>0.113</c:v>
                </c:pt>
              </c:numCache>
            </c:numRef>
          </c:val>
        </c:ser>
        <c:gapWidth val="75"/>
        <c:overlap val="40"/>
        <c:axId val="69609728"/>
        <c:axId val="69615616"/>
      </c:barChart>
      <c:catAx>
        <c:axId val="69609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615616"/>
        <c:crosses val="autoZero"/>
        <c:auto val="1"/>
        <c:lblAlgn val="ctr"/>
        <c:lblOffset val="100"/>
      </c:catAx>
      <c:valAx>
        <c:axId val="69615616"/>
        <c:scaling>
          <c:orientation val="minMax"/>
          <c:max val="1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609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06763383490526"/>
          <c:y val="0.14860090138216991"/>
          <c:w val="0.82436430581111952"/>
          <c:h val="0.6962127653170991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Plan1!$A$372:$E$372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Plan1!$A$373:$E$373</c:f>
              <c:numCache>
                <c:formatCode>0.0%</c:formatCode>
                <c:ptCount val="5"/>
                <c:pt idx="0">
                  <c:v>0.33000000000000268</c:v>
                </c:pt>
                <c:pt idx="1">
                  <c:v>6.7000000000000004E-2</c:v>
                </c:pt>
                <c:pt idx="2">
                  <c:v>1.7999999999999999E-2</c:v>
                </c:pt>
                <c:pt idx="3">
                  <c:v>0.56699999999999995</c:v>
                </c:pt>
                <c:pt idx="4">
                  <c:v>0.90300000000000002</c:v>
                </c:pt>
              </c:numCache>
            </c:numRef>
          </c:val>
        </c:ser>
        <c:gapWidth val="75"/>
        <c:overlap val="40"/>
        <c:axId val="69656576"/>
        <c:axId val="69658112"/>
      </c:barChart>
      <c:catAx>
        <c:axId val="696565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658112"/>
        <c:crosses val="autoZero"/>
        <c:auto val="1"/>
        <c:lblAlgn val="ctr"/>
        <c:lblOffset val="100"/>
      </c:catAx>
      <c:valAx>
        <c:axId val="6965811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65657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41436582601894"/>
          <c:y val="0.18277647613396344"/>
          <c:w val="0.82394154836754363"/>
          <c:h val="0.6614139263843306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Plan1!$A$401:$E$401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Plan1!$A$402:$E$402</c:f>
              <c:numCache>
                <c:formatCode>0.0%</c:formatCode>
                <c:ptCount val="5"/>
                <c:pt idx="0">
                  <c:v>0.7700000000000049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686784"/>
        <c:axId val="69688320"/>
      </c:barChart>
      <c:catAx>
        <c:axId val="696867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688320"/>
        <c:crosses val="autoZero"/>
        <c:auto val="1"/>
        <c:lblAlgn val="ctr"/>
        <c:lblOffset val="100"/>
      </c:catAx>
      <c:valAx>
        <c:axId val="69688320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68678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41436582601894"/>
          <c:y val="9.5655696028769513E-2"/>
          <c:w val="0.82394154836754363"/>
          <c:h val="0.7479063731329395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Plan1!$A$417:$E$417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Plan1!$A$418:$E$418</c:f>
              <c:numCache>
                <c:formatCode>0.0%</c:formatCode>
                <c:ptCount val="5"/>
                <c:pt idx="0">
                  <c:v>0.75000000000000444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725184"/>
        <c:axId val="69731072"/>
      </c:barChart>
      <c:catAx>
        <c:axId val="69725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731072"/>
        <c:crosses val="autoZero"/>
        <c:auto val="1"/>
        <c:lblAlgn val="ctr"/>
        <c:lblOffset val="100"/>
      </c:catAx>
      <c:valAx>
        <c:axId val="69731072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72518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06763383490517"/>
          <c:y val="6.7933744610118293E-2"/>
          <c:w val="0.82436430581111986"/>
          <c:h val="0.7749951243723969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Plan1!$A$435:$E$435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Plan1!$A$436:$E$436</c:f>
              <c:numCache>
                <c:formatCode>0.0%</c:formatCode>
                <c:ptCount val="5"/>
                <c:pt idx="0">
                  <c:v>0.41000000000000031</c:v>
                </c:pt>
                <c:pt idx="1">
                  <c:v>0.95700000000000063</c:v>
                </c:pt>
                <c:pt idx="2">
                  <c:v>0.91100000000000003</c:v>
                </c:pt>
                <c:pt idx="3">
                  <c:v>0.95100000000000062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776128"/>
        <c:axId val="69777664"/>
      </c:barChart>
      <c:catAx>
        <c:axId val="69776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777664"/>
        <c:crosses val="autoZero"/>
        <c:auto val="1"/>
        <c:lblAlgn val="ctr"/>
        <c:lblOffset val="100"/>
      </c:catAx>
      <c:valAx>
        <c:axId val="69777664"/>
        <c:scaling>
          <c:orientation val="minMax"/>
          <c:max val="1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7761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06763383490517"/>
          <c:y val="0.11006681493042919"/>
          <c:w val="0.82436430581111986"/>
          <c:h val="0.7377896742629979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Plan1!$A$449:$E$449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Plan1!$A$450:$E$450</c:f>
              <c:numCache>
                <c:formatCode>0.0%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71186688"/>
        <c:axId val="71196672"/>
      </c:barChart>
      <c:catAx>
        <c:axId val="71186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1196672"/>
        <c:crosses val="autoZero"/>
        <c:auto val="1"/>
        <c:lblAlgn val="ctr"/>
        <c:lblOffset val="100"/>
      </c:catAx>
      <c:valAx>
        <c:axId val="71196672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118668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37862985972508"/>
          <c:y val="0.16358861374115347"/>
          <c:w val="0.82520428414809155"/>
          <c:h val="0.6806017887771401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Plan1!$A$475:$E$475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Plan1!$A$476:$E$476</c:f>
              <c:numCache>
                <c:formatCode>0.0%</c:formatCode>
                <c:ptCount val="5"/>
                <c:pt idx="0">
                  <c:v>0.95000000000000062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70070272"/>
        <c:axId val="70071808"/>
      </c:barChart>
      <c:catAx>
        <c:axId val="70070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0071808"/>
        <c:crosses val="autoZero"/>
        <c:auto val="1"/>
        <c:lblAlgn val="ctr"/>
        <c:lblOffset val="100"/>
      </c:catAx>
      <c:valAx>
        <c:axId val="70071808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007027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3836609870949"/>
          <c:y val="9.2967112956474363E-2"/>
          <c:w val="0.82519810132190496"/>
          <c:h val="0.7493230278218659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Plan1!$A$498:$E$498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Plan1!$A$499:$E$499</c:f>
              <c:numCache>
                <c:formatCode>0.0%</c:formatCode>
                <c:ptCount val="5"/>
                <c:pt idx="0">
                  <c:v>0.95000000000000062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70104576"/>
        <c:axId val="70106112"/>
      </c:barChart>
      <c:catAx>
        <c:axId val="701045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0106112"/>
        <c:crosses val="autoZero"/>
        <c:auto val="1"/>
        <c:lblAlgn val="ctr"/>
        <c:lblOffset val="100"/>
      </c:catAx>
      <c:valAx>
        <c:axId val="70106112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010457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741114709068431"/>
          <c:y val="7.5038132003612562E-2"/>
          <c:w val="0.82028816284911976"/>
          <c:h val="0.7686159871341431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Plan1!$A$576:$E$576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Plan1!$A$577:$E$577</c:f>
              <c:numCache>
                <c:formatCode>0.0%</c:formatCode>
                <c:ptCount val="5"/>
                <c:pt idx="0">
                  <c:v>0.72900000000000065</c:v>
                </c:pt>
                <c:pt idx="1">
                  <c:v>0.89400000000000002</c:v>
                </c:pt>
                <c:pt idx="2">
                  <c:v>0.91100000000000003</c:v>
                </c:pt>
                <c:pt idx="3">
                  <c:v>0.91800000000000004</c:v>
                </c:pt>
                <c:pt idx="4">
                  <c:v>0.91900000000000004</c:v>
                </c:pt>
              </c:numCache>
            </c:numRef>
          </c:val>
        </c:ser>
        <c:gapWidth val="75"/>
        <c:overlap val="40"/>
        <c:axId val="57451648"/>
        <c:axId val="57453184"/>
      </c:barChart>
      <c:catAx>
        <c:axId val="57451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453184"/>
        <c:crosses val="autoZero"/>
        <c:auto val="1"/>
        <c:lblAlgn val="ctr"/>
        <c:lblOffset val="100"/>
      </c:catAx>
      <c:valAx>
        <c:axId val="57453184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4516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03662544026521"/>
          <c:y val="0.18576056525643075"/>
          <c:w val="0.82562122848200348"/>
          <c:h val="0.6558860212585385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Plan1!$A$521:$E$521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Plan1!$A$522:$E$522</c:f>
              <c:numCache>
                <c:formatCode>0.0%</c:formatCode>
                <c:ptCount val="5"/>
                <c:pt idx="0">
                  <c:v>0.72000000000000064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71326720"/>
        <c:axId val="71332608"/>
      </c:barChart>
      <c:catAx>
        <c:axId val="71326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1332608"/>
        <c:crosses val="autoZero"/>
        <c:auto val="1"/>
        <c:lblAlgn val="ctr"/>
        <c:lblOffset val="100"/>
      </c:catAx>
      <c:valAx>
        <c:axId val="71332608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132672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37866210410416"/>
          <c:y val="0.15650892752946732"/>
          <c:w val="0.82520424483833132"/>
          <c:h val="0.6851375981966820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Plan1!$A$536:$E$536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Plan1!$A$537:$E$537</c:f>
              <c:numCache>
                <c:formatCode>0.0%</c:formatCode>
                <c:ptCount val="5"/>
                <c:pt idx="0">
                  <c:v>0.91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473792"/>
        <c:axId val="69475328"/>
      </c:barChart>
      <c:catAx>
        <c:axId val="694737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475328"/>
        <c:crosses val="autoZero"/>
        <c:auto val="1"/>
        <c:lblAlgn val="ctr"/>
        <c:lblOffset val="100"/>
      </c:catAx>
      <c:valAx>
        <c:axId val="69475328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47379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06763383490512"/>
          <c:y val="0.18015001477667342"/>
          <c:w val="0.82436430581111997"/>
          <c:h val="0.662140251084930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Plan1!$A$554:$E$554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Plan1!$A$555:$E$555</c:f>
              <c:numCache>
                <c:formatCode>0.0%</c:formatCode>
                <c:ptCount val="5"/>
                <c:pt idx="0">
                  <c:v>0.83000000000000063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9495040"/>
        <c:axId val="69517312"/>
      </c:barChart>
      <c:catAx>
        <c:axId val="69495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517312"/>
        <c:crosses val="autoZero"/>
        <c:auto val="1"/>
        <c:lblAlgn val="ctr"/>
        <c:lblOffset val="100"/>
      </c:catAx>
      <c:valAx>
        <c:axId val="69517312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949504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76303185172845"/>
          <c:y val="9.5111791397381684E-2"/>
          <c:w val="0.82351648261821842"/>
          <c:h val="0.774113970802007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Plan1!$A$23:$E$23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Plan1!$A$24:$E$24</c:f>
              <c:numCache>
                <c:formatCode>0.0%</c:formatCode>
                <c:ptCount val="5"/>
                <c:pt idx="0">
                  <c:v>0.5</c:v>
                </c:pt>
                <c:pt idx="1">
                  <c:v>0.95700000000000063</c:v>
                </c:pt>
                <c:pt idx="2">
                  <c:v>1</c:v>
                </c:pt>
                <c:pt idx="3">
                  <c:v>0.98399999999999999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57878400"/>
        <c:axId val="57879936"/>
      </c:barChart>
      <c:catAx>
        <c:axId val="57878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879936"/>
        <c:crosses val="autoZero"/>
        <c:auto val="1"/>
        <c:lblAlgn val="ctr"/>
        <c:lblOffset val="100"/>
      </c:catAx>
      <c:valAx>
        <c:axId val="57879936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 sz="1600"/>
            </a:pPr>
            <a:endParaRPr lang="pt-BR"/>
          </a:p>
        </c:txPr>
        <c:crossAx val="5787840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41436582601924"/>
          <c:y val="8.4717983892792864E-2"/>
          <c:w val="0.82394154836754363"/>
          <c:h val="0.7594723163209126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/>
                </a:pPr>
                <a:endParaRPr lang="pt-BR"/>
              </a:p>
            </c:txPr>
            <c:dLblPos val="inEnd"/>
            <c:showVal val="1"/>
          </c:dLbls>
          <c:cat>
            <c:strRef>
              <c:f>Plan1!$A$45:$E$45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Plan1!$A$46:$E$46</c:f>
              <c:numCache>
                <c:formatCode>0.0%</c:formatCode>
                <c:ptCount val="5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57916800"/>
        <c:axId val="57922688"/>
      </c:barChart>
      <c:catAx>
        <c:axId val="579168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922688"/>
        <c:crosses val="autoZero"/>
        <c:auto val="1"/>
        <c:lblAlgn val="ctr"/>
        <c:lblOffset val="100"/>
      </c:catAx>
      <c:valAx>
        <c:axId val="57922688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 sz="1600"/>
            </a:pPr>
            <a:endParaRPr lang="pt-BR"/>
          </a:p>
        </c:txPr>
        <c:crossAx val="5791680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5020239805532157"/>
          <c:y val="9.6398049650994466E-2"/>
          <c:w val="0.81688524211670299"/>
          <c:h val="0.7363752823337003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Plan1!$A$70:$E$70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Plan1!$A$71:$E$71</c:f>
              <c:numCache>
                <c:formatCode>0.0%</c:formatCode>
                <c:ptCount val="5"/>
                <c:pt idx="0">
                  <c:v>0.60000000000000064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57829248"/>
        <c:axId val="57830784"/>
      </c:barChart>
      <c:catAx>
        <c:axId val="57829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830784"/>
        <c:crosses val="autoZero"/>
        <c:auto val="1"/>
        <c:lblAlgn val="ctr"/>
        <c:lblOffset val="100"/>
      </c:catAx>
      <c:valAx>
        <c:axId val="57830784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 sz="1600"/>
            </a:pPr>
            <a:endParaRPr lang="pt-BR"/>
          </a:p>
        </c:txPr>
        <c:crossAx val="5782924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764687859607811"/>
          <c:y val="9.6327607336476745E-2"/>
          <c:w val="0.82000072717621952"/>
          <c:h val="0.7220757182632542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Plan1!$A$85:$E$85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Plan1!$A$86:$E$86</c:f>
              <c:numCache>
                <c:formatCode>0.0%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57862400"/>
        <c:axId val="57937920"/>
      </c:barChart>
      <c:catAx>
        <c:axId val="57862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937920"/>
        <c:crosses val="autoZero"/>
        <c:auto val="1"/>
        <c:lblAlgn val="ctr"/>
        <c:lblOffset val="100"/>
      </c:catAx>
      <c:valAx>
        <c:axId val="57937920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86240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448757698872089"/>
          <c:y val="0.12936936036895988"/>
          <c:w val="0.82385234482878966"/>
          <c:h val="0.7096489057720630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Plan1!$A$97:$E$97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Plan1!$A$98:$E$98</c:f>
              <c:numCache>
                <c:formatCode>0.0%</c:formatCode>
                <c:ptCount val="5"/>
                <c:pt idx="0">
                  <c:v>0.29100000000000031</c:v>
                </c:pt>
                <c:pt idx="1">
                  <c:v>0.91500000000000004</c:v>
                </c:pt>
                <c:pt idx="2">
                  <c:v>0.87500000000000455</c:v>
                </c:pt>
                <c:pt idx="3">
                  <c:v>0.85200000000000065</c:v>
                </c:pt>
                <c:pt idx="4">
                  <c:v>0.95200000000000062</c:v>
                </c:pt>
              </c:numCache>
            </c:numRef>
          </c:val>
        </c:ser>
        <c:gapWidth val="75"/>
        <c:overlap val="40"/>
        <c:axId val="57966592"/>
        <c:axId val="57968128"/>
      </c:barChart>
      <c:catAx>
        <c:axId val="57966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968128"/>
        <c:crosses val="autoZero"/>
        <c:auto val="1"/>
        <c:lblAlgn val="ctr"/>
        <c:lblOffset val="100"/>
      </c:catAx>
      <c:valAx>
        <c:axId val="5796812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5796659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373283657226896"/>
          <c:y val="9.5299198283604364E-2"/>
          <c:w val="0.8247724637579873"/>
          <c:h val="0.7488913685615731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pt-BR" sz="2000" b="1"/>
                </a:pPr>
                <a:endParaRPr lang="pt-BR"/>
              </a:p>
            </c:txPr>
            <c:dLblPos val="inEnd"/>
            <c:showVal val="1"/>
          </c:dLbls>
          <c:cat>
            <c:strRef>
              <c:f>Plan1!$A$111:$E$111</c:f>
              <c:strCache>
                <c:ptCount val="5"/>
                <c:pt idx="0">
                  <c:v>Mês 0</c:v>
                </c:pt>
                <c:pt idx="1">
                  <c:v>Mês 1</c:v>
                </c:pt>
                <c:pt idx="2">
                  <c:v>Mês 2</c:v>
                </c:pt>
                <c:pt idx="3">
                  <c:v>Mês 3</c:v>
                </c:pt>
                <c:pt idx="4">
                  <c:v>Mês 4</c:v>
                </c:pt>
              </c:strCache>
            </c:strRef>
          </c:cat>
          <c:val>
            <c:numRef>
              <c:f>Plan1!$A$112:$E$112</c:f>
              <c:numCache>
                <c:formatCode>0.0%</c:formatCode>
                <c:ptCount val="5"/>
                <c:pt idx="0">
                  <c:v>0.56200000000000061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75"/>
        <c:overlap val="40"/>
        <c:axId val="68814336"/>
        <c:axId val="68815872"/>
      </c:barChart>
      <c:catAx>
        <c:axId val="68814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815872"/>
        <c:crosses val="autoZero"/>
        <c:auto val="1"/>
        <c:lblAlgn val="ctr"/>
        <c:lblOffset val="100"/>
      </c:catAx>
      <c:valAx>
        <c:axId val="6881587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6881433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6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4430-5011-4694-8DBC-61D6DB62EF75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4827-6D7B-4180-8574-3C677B3F6D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FC86-8807-4C00-977F-189AC2AC92D8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CD6F-F641-4940-838A-1E74A7BB68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87ED-CD47-42B8-AF86-B41B2C1EC6AB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5F48-E8C1-477D-9A3F-2A44C7118C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14AA-6ABE-4DF4-9F40-1C862A72FD70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20C9-102C-46E8-A1CF-BFA96C5DD9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69337-05E5-4422-A1B2-D9D8D3E79A8A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CE684-ED0E-402B-8CF0-4EDBA93A12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05E4-5670-479E-8D47-18EF3C03D492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3231-6AB9-449D-B4A2-30ABD5E069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CBDA-ABB8-481F-98FD-3AFD7A222EC8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30221-9C1C-4E63-A2CF-C8A365B51C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983FA-F064-4888-9833-C1965E3AF70C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DF53-62C6-4089-94CC-170A398CC9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2FA15-65EE-4D3B-BFBD-ABF0E0D84085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5E17-F448-4BB5-B5F4-507DEBDA13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9A97-C17D-494C-AFB2-4278D1D07BF7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B731-2C35-42ED-B5DB-844FBC38A8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EB34-838B-4310-9B07-E9C888697EE2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16F7-66FC-4BE8-9B03-99DC1CB13A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61BCCE-7741-4AA1-A6F6-2239B771C377}" type="datetimeFigureOut">
              <a:rPr lang="pt-BR"/>
              <a:pPr>
                <a:defRPr/>
              </a:pPr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70663C-18ED-4C11-A7DA-E454AF0AAF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3"/>
          <p:cNvSpPr>
            <a:spLocks noGrp="1"/>
          </p:cNvSpPr>
          <p:nvPr>
            <p:ph type="ctrTitle"/>
          </p:nvPr>
        </p:nvSpPr>
        <p:spPr>
          <a:xfrm>
            <a:off x="971550" y="-7938"/>
            <a:ext cx="7175500" cy="1793876"/>
          </a:xfrm>
        </p:spPr>
        <p:txBody>
          <a:bodyPr/>
          <a:lstStyle/>
          <a:p>
            <a:pPr marL="182563"/>
            <a:r>
              <a:rPr lang="pt-BR" sz="2000" dirty="0" smtClean="0">
                <a:latin typeface="Century Gothic" pitchFamily="34" charset="0"/>
                <a:cs typeface="Times New Roman" pitchFamily="18" charset="0"/>
              </a:rPr>
              <a:t>UNIVERSIDADE FEDERAL DE PELOTAS</a:t>
            </a:r>
            <a:br>
              <a:rPr lang="pt-BR" sz="2000" dirty="0" smtClean="0">
                <a:latin typeface="Century Gothic" pitchFamily="34" charset="0"/>
                <a:cs typeface="Times New Roman" pitchFamily="18" charset="0"/>
              </a:rPr>
            </a:br>
            <a:r>
              <a:rPr lang="pt-BR" sz="2000" dirty="0" smtClean="0">
                <a:latin typeface="Century Gothic" pitchFamily="34" charset="0"/>
                <a:cs typeface="Times New Roman" pitchFamily="18" charset="0"/>
              </a:rPr>
              <a:t>Especialização em Saúde da Família</a:t>
            </a:r>
          </a:p>
        </p:txBody>
      </p:sp>
      <p:sp>
        <p:nvSpPr>
          <p:cNvPr id="2051" name="Subtítulo 4"/>
          <p:cNvSpPr>
            <a:spLocks noGrp="1"/>
          </p:cNvSpPr>
          <p:nvPr>
            <p:ph type="subTitle" idx="1"/>
          </p:nvPr>
        </p:nvSpPr>
        <p:spPr>
          <a:xfrm>
            <a:off x="1643042" y="5429264"/>
            <a:ext cx="6357982" cy="88265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Sandra </a:t>
            </a:r>
            <a:r>
              <a:rPr lang="pt-BR" dirty="0" err="1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Miria</a:t>
            </a:r>
            <a:r>
              <a:rPr lang="pt-BR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 Moura de Paula</a:t>
            </a:r>
          </a:p>
        </p:txBody>
      </p:sp>
      <p:pic>
        <p:nvPicPr>
          <p:cNvPr id="2052" name="Picture 1" descr="logo2_100_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Subtítulo 4"/>
          <p:cNvSpPr txBox="1">
            <a:spLocks/>
          </p:cNvSpPr>
          <p:nvPr/>
        </p:nvSpPr>
        <p:spPr bwMode="auto">
          <a:xfrm>
            <a:off x="428596" y="2071678"/>
            <a:ext cx="83851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E46C0A"/>
              </a:buClr>
              <a:buSzPct val="130000"/>
              <a:buFont typeface="Georgia" pitchFamily="18" charset="0"/>
              <a:buNone/>
            </a:pPr>
            <a:r>
              <a:rPr lang="pt-BR" sz="3600" b="1" dirty="0">
                <a:latin typeface="Century Gothic" pitchFamily="34" charset="0"/>
                <a:cs typeface="Times New Roman" pitchFamily="18" charset="0"/>
              </a:rPr>
              <a:t>Intervenção na qualidade de atenção do </a:t>
            </a:r>
            <a:r>
              <a:rPr lang="pt-BR" sz="3600" b="1" dirty="0" err="1">
                <a:latin typeface="Century Gothic" pitchFamily="34" charset="0"/>
                <a:cs typeface="Times New Roman" pitchFamily="18" charset="0"/>
              </a:rPr>
              <a:t>Pré-natal</a:t>
            </a:r>
            <a:r>
              <a:rPr lang="pt-BR" sz="3600" b="1" dirty="0">
                <a:latin typeface="Century Gothic" pitchFamily="34" charset="0"/>
                <a:cs typeface="Times New Roman" pitchFamily="18" charset="0"/>
              </a:rPr>
              <a:t> e </a:t>
            </a:r>
            <a:r>
              <a:rPr lang="pt-BR" sz="3600" b="1" dirty="0" err="1">
                <a:latin typeface="Century Gothic" pitchFamily="34" charset="0"/>
                <a:cs typeface="Times New Roman" pitchFamily="18" charset="0"/>
              </a:rPr>
              <a:t>Puerpério</a:t>
            </a:r>
            <a:r>
              <a:rPr lang="pt-BR" sz="3600" b="1" dirty="0">
                <a:latin typeface="Century Gothic" pitchFamily="34" charset="0"/>
                <a:cs typeface="Times New Roman" pitchFamily="18" charset="0"/>
              </a:rPr>
              <a:t> da equipe Rio Real no município de Poço Verde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064500" cy="4929222"/>
          </a:xfrm>
        </p:spPr>
        <p:txBody>
          <a:bodyPr/>
          <a:lstStyle/>
          <a:p>
            <a:pPr marL="44450" indent="0" algn="just">
              <a:buFont typeface="Arial" charset="0"/>
              <a:buNone/>
            </a:pPr>
            <a:r>
              <a:rPr lang="pt-BR" sz="3600" b="1" dirty="0" smtClean="0">
                <a:latin typeface="Century Gothic" pitchFamily="34" charset="0"/>
                <a:cs typeface="Times New Roman" pitchFamily="18" charset="0"/>
              </a:rPr>
              <a:t>Situação</a:t>
            </a:r>
          </a:p>
          <a:p>
            <a:pPr marL="44450" indent="0" algn="just">
              <a:buFont typeface="Arial" charset="0"/>
              <a:buNone/>
            </a:pPr>
            <a:endParaRPr lang="pt-BR" sz="3600" b="1" dirty="0" smtClean="0">
              <a:latin typeface="Century Gothic" pitchFamily="34" charset="0"/>
              <a:cs typeface="Times New Roman" pitchFamily="18" charset="0"/>
            </a:endParaRPr>
          </a:p>
          <a:p>
            <a:pPr marL="358775" indent="-314325" algn="just"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Seis equipes saúde da família </a:t>
            </a:r>
          </a:p>
          <a:p>
            <a:pPr marL="358775" indent="-314325" algn="just"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Não conta com NASF </a:t>
            </a:r>
          </a:p>
          <a:p>
            <a:pPr marL="358775" indent="-314325" algn="just"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Não dispõe de atenção especializada ou CEO</a:t>
            </a:r>
          </a:p>
          <a:p>
            <a:pPr marL="358775" indent="-314325" algn="just"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Os encaminhamentos são para o hospital regional no município de lagarto, a 70 km, ou para a capital do estado.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785794"/>
            <a:ext cx="8207375" cy="1285884"/>
          </a:xfrm>
        </p:spPr>
        <p:txBody>
          <a:bodyPr/>
          <a:lstStyle/>
          <a:p>
            <a:pPr marL="44450" indent="0" algn="just">
              <a:buNone/>
            </a:pP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Situação do pré-natal e </a:t>
            </a:r>
            <a:r>
              <a:rPr lang="pt-BR" b="1" dirty="0" err="1" smtClean="0">
                <a:latin typeface="Century Gothic" pitchFamily="34" charset="0"/>
                <a:cs typeface="Times New Roman" pitchFamily="18" charset="0"/>
              </a:rPr>
              <a:t>puerperio</a:t>
            </a: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 antes da intervenção</a:t>
            </a:r>
          </a:p>
        </p:txBody>
      </p:sp>
      <p:graphicFrame>
        <p:nvGraphicFramePr>
          <p:cNvPr id="3" name="Gráfico 1"/>
          <p:cNvGraphicFramePr>
            <a:graphicFrameLocks/>
          </p:cNvGraphicFramePr>
          <p:nvPr/>
        </p:nvGraphicFramePr>
        <p:xfrm>
          <a:off x="142844" y="1928802"/>
          <a:ext cx="8820179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785794"/>
            <a:ext cx="8207375" cy="5715040"/>
          </a:xfrm>
        </p:spPr>
        <p:txBody>
          <a:bodyPr/>
          <a:lstStyle/>
          <a:p>
            <a:pPr marL="44450" indent="0" algn="just">
              <a:buNone/>
            </a:pP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Situação do pré-natal e </a:t>
            </a:r>
            <a:r>
              <a:rPr lang="pt-BR" b="1" dirty="0" err="1" smtClean="0">
                <a:latin typeface="Century Gothic" pitchFamily="34" charset="0"/>
                <a:cs typeface="Times New Roman" pitchFamily="18" charset="0"/>
              </a:rPr>
              <a:t>puerperio</a:t>
            </a: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 antes da intervenção</a:t>
            </a:r>
          </a:p>
          <a:p>
            <a:pPr marL="44450" indent="0" algn="just">
              <a:buFont typeface="Arial" charset="0"/>
              <a:buNone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  <a:p>
            <a:pPr marL="44450" indent="0" algn="just">
              <a:buFont typeface="Arial" charset="0"/>
              <a:buNone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No pré-natal a equipe apresentava várias dificuldades em relação a falta de adesão ao pré-natal, captação precoce das gestantes, realização de exames ginecológicos, avaliação da saúde bucal e registros de todo o acompanhamento das gestantes.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786058"/>
            <a:ext cx="8064500" cy="1714512"/>
          </a:xfrm>
        </p:spPr>
        <p:txBody>
          <a:bodyPr/>
          <a:lstStyle/>
          <a:p>
            <a:pPr marL="44450" indent="0" algn="just">
              <a:lnSpc>
                <a:spcPct val="150000"/>
              </a:lnSpc>
              <a:buFont typeface="Arial" charset="0"/>
              <a:buNone/>
            </a:pPr>
            <a:r>
              <a:rPr lang="pt-BR" sz="3600" dirty="0" smtClean="0">
                <a:latin typeface="Century Gothic" pitchFamily="34" charset="0"/>
                <a:cs typeface="Times New Roman" pitchFamily="18" charset="0"/>
              </a:rPr>
              <a:t>Melhorar a Atenção ao </a:t>
            </a:r>
            <a:r>
              <a:rPr lang="pt-BR" sz="3600" dirty="0" err="1" smtClean="0">
                <a:latin typeface="Century Gothic" pitchFamily="34" charset="0"/>
                <a:cs typeface="Times New Roman" pitchFamily="18" charset="0"/>
              </a:rPr>
              <a:t>Pré-natal</a:t>
            </a:r>
            <a:r>
              <a:rPr lang="pt-BR" sz="3600" dirty="0" smtClean="0">
                <a:latin typeface="Century Gothic" pitchFamily="34" charset="0"/>
                <a:cs typeface="Times New Roman" pitchFamily="18" charset="0"/>
              </a:rPr>
              <a:t> e </a:t>
            </a:r>
            <a:r>
              <a:rPr lang="pt-BR" sz="3600" dirty="0" err="1" smtClean="0">
                <a:latin typeface="Century Gothic" pitchFamily="34" charset="0"/>
                <a:cs typeface="Times New Roman" pitchFamily="18" charset="0"/>
              </a:rPr>
              <a:t>Puerpério</a:t>
            </a:r>
            <a:endParaRPr lang="pt-BR" sz="36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195" name="CaixaDeTexto 3"/>
          <p:cNvSpPr txBox="1">
            <a:spLocks noChangeArrowheads="1"/>
          </p:cNvSpPr>
          <p:nvPr/>
        </p:nvSpPr>
        <p:spPr bwMode="auto">
          <a:xfrm>
            <a:off x="500034" y="1285860"/>
            <a:ext cx="80645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b="1" dirty="0">
                <a:latin typeface="Century Gothic" pitchFamily="34" charset="0"/>
                <a:cs typeface="Times New Roman" pitchFamily="18" charset="0"/>
              </a:rPr>
              <a:t>Objetivo Geral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aixaDeTexto 6"/>
          <p:cNvSpPr txBox="1">
            <a:spLocks noChangeArrowheads="1"/>
          </p:cNvSpPr>
          <p:nvPr/>
        </p:nvSpPr>
        <p:spPr bwMode="auto">
          <a:xfrm>
            <a:off x="500034" y="571480"/>
            <a:ext cx="80645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b="1" dirty="0">
                <a:latin typeface="Century Gothic" pitchFamily="34" charset="0"/>
                <a:cs typeface="Times New Roman" pitchFamily="18" charset="0"/>
              </a:rPr>
              <a:t>Objetivos Específicos</a:t>
            </a:r>
          </a:p>
        </p:txBody>
      </p:sp>
      <p:sp>
        <p:nvSpPr>
          <p:cNvPr id="8197" name="Espaço Reservado para Conteúdo 2"/>
          <p:cNvSpPr txBox="1">
            <a:spLocks/>
          </p:cNvSpPr>
          <p:nvPr/>
        </p:nvSpPr>
        <p:spPr bwMode="auto">
          <a:xfrm>
            <a:off x="500034" y="1857364"/>
            <a:ext cx="7921625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Ampliar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a cobertura do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pré-natal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  <a:p>
            <a:pPr marL="558800" indent="-514350" algn="just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Melhorar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a adesão ao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pré-natal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  <a:p>
            <a:pPr marL="558800" indent="-514350" algn="just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Melhorar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a qualidade da atenção do pré-natal e </a:t>
            </a:r>
            <a:r>
              <a:rPr lang="pt-BR" sz="2800" dirty="0" err="1">
                <a:latin typeface="Century Gothic" pitchFamily="34" charset="0"/>
                <a:cs typeface="Times New Roman" pitchFamily="18" charset="0"/>
              </a:rPr>
              <a:t>puerpério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 realizado na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Unidade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  <a:p>
            <a:pPr marL="558800" indent="-514350" algn="just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Melhorar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registros de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informações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  <a:p>
            <a:pPr marL="558800" indent="-514350" algn="just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Mapear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as gestantes de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risco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  <a:p>
            <a:pPr marL="558800" indent="-514350" algn="just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Promover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a saúde no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pré-natal 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  <a:p>
            <a:pPr marL="44450" algn="just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30000"/>
              <a:buFont typeface="Georgia" pitchFamily="18" charset="0"/>
              <a:buNone/>
            </a:pPr>
            <a:endParaRPr lang="pt-BR" sz="2800" dirty="0">
              <a:latin typeface="Century Gothic" pitchFamily="34" charset="0"/>
              <a:cs typeface="Times New Roman" pitchFamily="18" charset="0"/>
            </a:endParaRPr>
          </a:p>
          <a:p>
            <a:pPr marL="44450">
              <a:spcBef>
                <a:spcPct val="20000"/>
              </a:spcBef>
              <a:spcAft>
                <a:spcPts val="300"/>
              </a:spcAft>
              <a:buClr>
                <a:schemeClr val="tx1"/>
              </a:buClr>
              <a:buSzPct val="130000"/>
              <a:buFont typeface="Georgia" pitchFamily="18" charset="0"/>
              <a:buNone/>
            </a:pPr>
            <a:endParaRPr lang="pt-BR" sz="2800" dirty="0">
              <a:solidFill>
                <a:srgbClr val="40404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0034" y="2143116"/>
            <a:ext cx="8066087" cy="3857652"/>
          </a:xfrm>
        </p:spPr>
        <p:txBody>
          <a:bodyPr rtlCol="0">
            <a:normAutofit/>
          </a:bodyPr>
          <a:lstStyle/>
          <a:p>
            <a:pPr marL="463550" indent="-463550" algn="just" eaLnBrk="1" fontAlgn="auto" hangingPunct="1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Local 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UBS “Clínica da Família” do município de Poço verde </a:t>
            </a:r>
            <a:endParaRPr lang="pt-BR" sz="2800" dirty="0" smtClean="0">
              <a:latin typeface="Century Gothic" pitchFamily="34" charset="0"/>
            </a:endParaRPr>
          </a:p>
          <a:p>
            <a:pPr marL="463550" indent="-463550" algn="just" eaLnBrk="1" fontAlgn="auto" hangingPunct="1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Tempo</a:t>
            </a:r>
            <a:r>
              <a:rPr lang="pt-BR" sz="2800" b="1" dirty="0" smtClean="0">
                <a:latin typeface="Century Gothic" pitchFamily="34" charset="0"/>
              </a:rPr>
              <a:t> de intervenção . </a:t>
            </a:r>
            <a:r>
              <a:rPr lang="pt-BR" sz="2800" dirty="0" smtClean="0">
                <a:latin typeface="Century Gothic" pitchFamily="34" charset="0"/>
              </a:rPr>
              <a:t>04 meses</a:t>
            </a:r>
          </a:p>
          <a:p>
            <a:pPr marL="463550" indent="-463550" algn="just" eaLnBrk="1" fontAlgn="auto" hangingPunct="1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800" b="1" dirty="0" smtClean="0">
                <a:latin typeface="Century Gothic" pitchFamily="34" charset="0"/>
              </a:rPr>
              <a:t>População alvo</a:t>
            </a:r>
            <a:r>
              <a:rPr lang="pt-BR" sz="2800" dirty="0" smtClean="0">
                <a:latin typeface="Century Gothic" pitchFamily="34" charset="0"/>
              </a:rPr>
              <a:t>. Gestantes da área de abrangência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aixaDeTexto 7"/>
          <p:cNvSpPr txBox="1">
            <a:spLocks noChangeArrowheads="1"/>
          </p:cNvSpPr>
          <p:nvPr/>
        </p:nvSpPr>
        <p:spPr bwMode="auto">
          <a:xfrm>
            <a:off x="571472" y="571480"/>
            <a:ext cx="66976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000" b="1" dirty="0" smtClean="0">
                <a:latin typeface="Century Gothic" pitchFamily="34" charset="0"/>
                <a:cs typeface="Times New Roman" pitchFamily="18" charset="0"/>
              </a:rPr>
              <a:t>Metodologia</a:t>
            </a:r>
            <a:endParaRPr lang="pt-BR" sz="4000" b="1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55" descr="D:\Meus Documentos\Downloads\anexos\IMG-20131024-WA0008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14942" y="3929066"/>
            <a:ext cx="3929058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1472" y="1714488"/>
            <a:ext cx="8066087" cy="3357586"/>
          </a:xfrm>
        </p:spPr>
        <p:txBody>
          <a:bodyPr rtlCol="0">
            <a:noAutofit/>
          </a:bodyPr>
          <a:lstStyle/>
          <a:p>
            <a:pPr marL="0" indent="34925" algn="just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Ampliar a Cobertura de Pré-Natal</a:t>
            </a:r>
          </a:p>
          <a:p>
            <a:pPr marL="45720" indent="0" algn="just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Melhorar a adesão do Pré-Natal</a:t>
            </a:r>
          </a:p>
          <a:p>
            <a:pPr marL="45720" indent="0" algn="just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Melhorar a qualidade da atenção ao Pré-Natal e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Puerpério</a:t>
            </a: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9219" name="CaixaDeTexto 7"/>
          <p:cNvSpPr txBox="1">
            <a:spLocks noChangeArrowheads="1"/>
          </p:cNvSpPr>
          <p:nvPr/>
        </p:nvSpPr>
        <p:spPr bwMode="auto">
          <a:xfrm>
            <a:off x="500034" y="714356"/>
            <a:ext cx="6697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t-BR" sz="3200" b="1" dirty="0" smtClean="0">
                <a:latin typeface="Century Gothic" pitchFamily="34" charset="0"/>
                <a:cs typeface="Times New Roman" pitchFamily="18" charset="0"/>
              </a:rPr>
              <a:t>Ações</a:t>
            </a:r>
            <a:endParaRPr lang="pt-BR" sz="3200" b="1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1472" y="1785926"/>
            <a:ext cx="8066087" cy="4643470"/>
          </a:xfrm>
        </p:spPr>
        <p:txBody>
          <a:bodyPr rtlCol="0">
            <a:noAutofit/>
          </a:bodyPr>
          <a:lstStyle/>
          <a:p>
            <a:pPr marL="45720" indent="0" algn="just" fontAlgn="auto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Melhorar registro das informações</a:t>
            </a:r>
          </a:p>
          <a:p>
            <a:pPr marL="45720" indent="0" algn="just" fontAlgn="auto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Mapear as gestantes de risco</a:t>
            </a:r>
          </a:p>
          <a:p>
            <a:pPr marL="45720" indent="0" algn="just" fontAlgn="auto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Promover a saúde no Pré-Natal</a:t>
            </a:r>
          </a:p>
          <a:p>
            <a:pPr marL="45720" indent="0" algn="just" fontAlgn="auto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Promover o engajamento público</a:t>
            </a:r>
          </a:p>
          <a:p>
            <a:pPr algn="just" fontAlgn="auto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  <a:p>
            <a:pPr marL="45720" indent="0" algn="just" fontAlgn="auto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9219" name="CaixaDeTexto 7"/>
          <p:cNvSpPr txBox="1">
            <a:spLocks noChangeArrowheads="1"/>
          </p:cNvSpPr>
          <p:nvPr/>
        </p:nvSpPr>
        <p:spPr bwMode="auto">
          <a:xfrm>
            <a:off x="500034" y="714356"/>
            <a:ext cx="6697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t-BR" sz="3200" b="1" dirty="0" smtClean="0">
                <a:latin typeface="Century Gothic" pitchFamily="34" charset="0"/>
                <a:cs typeface="Times New Roman" pitchFamily="18" charset="0"/>
              </a:rPr>
              <a:t>Ações</a:t>
            </a:r>
            <a:endParaRPr lang="pt-BR" sz="3200" b="1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1472" y="714356"/>
            <a:ext cx="8572528" cy="5429288"/>
          </a:xfrm>
        </p:spPr>
        <p:txBody>
          <a:bodyPr rtlCol="0">
            <a:noAutofit/>
          </a:bodyPr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pt-BR" b="1" dirty="0" smtClean="0">
                <a:latin typeface="Century Gothic" pitchFamily="34" charset="0"/>
              </a:rPr>
              <a:t>Logística.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pt-BR" sz="1600" dirty="0" smtClean="0">
              <a:latin typeface="Century Gothic" pitchFamily="34" charset="0"/>
            </a:endParaRPr>
          </a:p>
          <a:p>
            <a:pPr marL="801688" indent="-46355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pt-BR" sz="2800" dirty="0" smtClean="0">
                <a:latin typeface="Century Gothic" pitchFamily="34" charset="0"/>
              </a:rPr>
              <a:t>Reuniões: gestão, equipes e organizações da comunidade </a:t>
            </a:r>
          </a:p>
          <a:p>
            <a:pPr marL="801688" indent="-46355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pt-BR" sz="2800" dirty="0" smtClean="0">
                <a:latin typeface="Century Gothic" pitchFamily="34" charset="0"/>
              </a:rPr>
              <a:t>Capacitações</a:t>
            </a:r>
          </a:p>
          <a:p>
            <a:pPr marL="801688" indent="-46355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pt-BR" sz="2800" dirty="0" smtClean="0">
                <a:latin typeface="Century Gothic" pitchFamily="34" charset="0"/>
              </a:rPr>
              <a:t>Instrumentos usados: </a:t>
            </a:r>
          </a:p>
          <a:p>
            <a:pPr marL="1252538" indent="-447675" eaLnBrk="1" hangingPunct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sz="2800" dirty="0" smtClean="0">
                <a:latin typeface="Century Gothic" pitchFamily="34" charset="0"/>
              </a:rPr>
              <a:t>Protocolos</a:t>
            </a:r>
            <a:r>
              <a:rPr lang="pt-BR" sz="2800" dirty="0" smtClean="0">
                <a:latin typeface="Century Gothic" pitchFamily="34" charset="0"/>
              </a:rPr>
              <a:t>.</a:t>
            </a:r>
            <a:endParaRPr lang="pt-BR" sz="2800" dirty="0" smtClean="0">
              <a:latin typeface="Century Gothic" pitchFamily="34" charset="0"/>
            </a:endParaRPr>
          </a:p>
          <a:p>
            <a:pPr marL="1252538" indent="-447675" eaLnBrk="1" hangingPunct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sz="2800" dirty="0" smtClean="0">
                <a:latin typeface="Century Gothic" pitchFamily="34" charset="0"/>
              </a:rPr>
              <a:t>Planilha de coleta de dados</a:t>
            </a:r>
          </a:p>
          <a:p>
            <a:pPr marL="1252538" indent="-447675" eaLnBrk="1" hangingPunct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sz="2800" dirty="0" smtClean="0">
                <a:latin typeface="Century Gothic" pitchFamily="34" charset="0"/>
              </a:rPr>
              <a:t>Ficha espelho</a:t>
            </a:r>
          </a:p>
          <a:p>
            <a:pPr algn="just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  <a:p>
            <a:pPr marL="45720" indent="0" algn="just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357158" y="1285860"/>
            <a:ext cx="8572560" cy="1500197"/>
          </a:xfrm>
        </p:spPr>
        <p:txBody>
          <a:bodyPr rtlCol="0"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ampliar a cobertura das gestantes residentes na área de abrangência da unidade de saúde que frequentam o programa de pré-natal na unidade de saúde para 100%.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>
              <a:latin typeface="Century Gothic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</p:nvPr>
        </p:nvGraphicFramePr>
        <p:xfrm>
          <a:off x="857224" y="2714620"/>
          <a:ext cx="7286676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357158" y="21429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>
                <a:latin typeface="Century Gothic" pitchFamily="34" charset="0"/>
                <a:ea typeface="+mj-ea"/>
                <a:cs typeface="+mj-cs"/>
              </a:rPr>
              <a:t>Metas e 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175500" cy="1238250"/>
          </a:xfrm>
        </p:spPr>
        <p:txBody>
          <a:bodyPr/>
          <a:lstStyle/>
          <a:p>
            <a:pPr marL="182563"/>
            <a:r>
              <a:rPr lang="pt-BR" sz="4000" b="1" dirty="0" smtClean="0">
                <a:latin typeface="Century Gothic" pitchFamily="34" charset="0"/>
                <a:cs typeface="Times New Roman" pitchFamily="18" charset="0"/>
              </a:rPr>
              <a:t>Justificativa</a:t>
            </a:r>
          </a:p>
        </p:txBody>
      </p:sp>
      <p:sp>
        <p:nvSpPr>
          <p:cNvPr id="3075" name="Subtítulo 4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8143875" cy="4214842"/>
          </a:xfrm>
        </p:spPr>
        <p:txBody>
          <a:bodyPr/>
          <a:lstStyle/>
          <a:p>
            <a:pPr marL="533400" indent="-533400" algn="just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Redução da mortalidade infantil nas ultimas décadas </a:t>
            </a:r>
            <a:r>
              <a:rPr lang="pt-BR" sz="2800" baseline="30000" dirty="0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endParaRPr lang="pt-BR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533400" indent="-533400" algn="just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Em 2010,  18,6 óbitos por 1000 nascidos vivos </a:t>
            </a:r>
            <a:r>
              <a:rPr lang="pt-BR" sz="2800" baseline="30000" dirty="0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r>
              <a:rPr lang="pt-BR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533400" indent="-533400" algn="just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Do total de mortes de crianças menores de um ano, 52% ocorrem no período neonatal </a:t>
            </a:r>
            <a:r>
              <a:rPr lang="pt-BR" sz="2800" baseline="30000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. </a:t>
            </a:r>
          </a:p>
          <a:p>
            <a:pPr marL="533400" indent="-533400" algn="just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endParaRPr lang="pt-BR" sz="28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6000768"/>
            <a:ext cx="8072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aseline="30000" dirty="0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 IBGE,2010; </a:t>
            </a:r>
          </a:p>
          <a:p>
            <a:pPr algn="r"/>
            <a:r>
              <a:rPr lang="pt-BR" sz="2000" baseline="30000" dirty="0" smtClean="0">
                <a:solidFill>
                  <a:schemeClr val="tx1"/>
                </a:solidFill>
                <a:latin typeface="Century Gothic" pitchFamily="34" charset="0"/>
              </a:rPr>
              <a:t>2 </a:t>
            </a:r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Secretaria de Vigilância em Saúde, MS, informações do SIM e </a:t>
            </a:r>
            <a:r>
              <a:rPr lang="pt-BR" dirty="0" err="1" smtClean="0">
                <a:solidFill>
                  <a:schemeClr val="tx1"/>
                </a:solidFill>
                <a:latin typeface="Century Gothic" pitchFamily="34" charset="0"/>
              </a:rPr>
              <a:t>Sinasc</a:t>
            </a:r>
            <a:r>
              <a:rPr lang="pt-BR" sz="2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71472" y="1357298"/>
            <a:ext cx="41745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  <a:latin typeface="Century Gothic" pitchFamily="34" charset="0"/>
              </a:rPr>
              <a:t>Mortalidade infantil </a:t>
            </a:r>
            <a:endParaRPr lang="en-AU" sz="3200" b="1" dirty="0"/>
          </a:p>
        </p:txBody>
      </p:sp>
      <p:pic>
        <p:nvPicPr>
          <p:cNvPr id="72706" name="Picture 2" descr="http://immagini.disegnidacolorareonline.com/data/disegni-da-colorare/bambini/disegno-neonato-da-color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2470" y="1"/>
            <a:ext cx="159153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1643074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a captação de 100% das gestantes residentes na área de abrangência da unidade de saúde no primeiro trimestre de gestão.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Century Gothic" pitchFamily="34" charset="0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928662" y="2571744"/>
          <a:ext cx="735811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173990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ampliar a cobertura de primeira consulta odontológica, com plano de tratamento, para 100% das gestantes cadastradas. 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142976" y="2571744"/>
          <a:ext cx="7000924" cy="428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14356"/>
            <a:ext cx="8158162" cy="1285884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100% das gestantes classificadas como alto risco para doenças bucais, realizem a primeira consulta odontológica.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285992"/>
          <a:ext cx="7286676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714356"/>
            <a:ext cx="7858180" cy="1525587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realizar a busca ativa de 100% das gestantes faltosas às consultas de pré-natal. 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2000240"/>
          <a:ext cx="7929618" cy="485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714356"/>
            <a:ext cx="8072494" cy="1571625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Realizar a busca ativa de 100% das gestantes faltosas às consultas odontológicas.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642910" y="2285992"/>
          <a:ext cx="750099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714356"/>
            <a:ext cx="8072494" cy="1285884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400" b="1" dirty="0" smtClean="0">
                <a:latin typeface="Century Gothic" pitchFamily="34" charset="0"/>
                <a:cs typeface="Times New Roman" pitchFamily="18" charset="0"/>
              </a:rPr>
              <a:t>Meta . </a:t>
            </a:r>
            <a:r>
              <a:rPr lang="pt-BR" sz="2400" dirty="0" smtClean="0">
                <a:latin typeface="Century Gothic" pitchFamily="34" charset="0"/>
                <a:cs typeface="Times New Roman" pitchFamily="18" charset="0"/>
              </a:rPr>
              <a:t>realizar pelo menos um exame ginecológico por trimestre em 100% das gestantes durante o pré-natal.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214414" y="1928802"/>
          <a:ext cx="72152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642918"/>
            <a:ext cx="8143932" cy="1714500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realizar pelo menos um exame de mamas em 100% das gestantes durante  o pré-natal.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2071678"/>
          <a:ext cx="72152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642918"/>
            <a:ext cx="8143932" cy="15716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a prescrição de sulfato ferroso e ácido fólico conforme protocolo em 100% das gestantes. 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285992"/>
          <a:ext cx="721523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642918"/>
            <a:ext cx="8143932" cy="1214438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100% das gestantes com solicitação de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ABO-Rh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, na primeira consulta.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1857364"/>
          <a:ext cx="721523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571480"/>
            <a:ext cx="7929618" cy="1571625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Meta. garantir a 100% das gestantes a solicitação de hemoglobina/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hematócrito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em dia foi proposta para melhorar a qualidade de atendimento. 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2428868"/>
          <a:ext cx="735811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ctrTitle"/>
          </p:nvPr>
        </p:nvSpPr>
        <p:spPr>
          <a:xfrm>
            <a:off x="1714480" y="357166"/>
            <a:ext cx="7175500" cy="1238250"/>
          </a:xfrm>
        </p:spPr>
        <p:txBody>
          <a:bodyPr/>
          <a:lstStyle/>
          <a:p>
            <a:pPr marL="182563" algn="r"/>
            <a:r>
              <a:rPr lang="pt-BR" sz="40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Times New Roman" pitchFamily="18" charset="0"/>
              </a:rPr>
              <a:t>Justificativa</a:t>
            </a:r>
          </a:p>
        </p:txBody>
      </p:sp>
      <p:sp>
        <p:nvSpPr>
          <p:cNvPr id="3075" name="Subtítulo 4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143875" cy="507209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Causas de óbitos neonatal: 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58775" indent="-358775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Fatores maternos; </a:t>
            </a:r>
          </a:p>
          <a:p>
            <a:pPr marL="358775" indent="-358775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Complicações da gravidez, do trabalho de parto e do parto, </a:t>
            </a:r>
          </a:p>
          <a:p>
            <a:pPr marL="358775" indent="-358775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Malformações congênitas e anomalias cromossômicas, predomínio de cardíacas.  </a:t>
            </a:r>
            <a:endParaRPr lang="en-AU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571481"/>
            <a:ext cx="8001056" cy="928694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4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400" dirty="0" smtClean="0">
                <a:latin typeface="Century Gothic" pitchFamily="34" charset="0"/>
                <a:cs typeface="Times New Roman" pitchFamily="18" charset="0"/>
              </a:rPr>
              <a:t>garantir a 100% das gestantes a solicitação de glicemia de jejum em dia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1785926"/>
          <a:ext cx="757242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785794"/>
            <a:ext cx="7929592" cy="1571625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a 100% das gestantes a solicitação de VDRL em dia.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2000240"/>
          <a:ext cx="700092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571480"/>
            <a:ext cx="7715304" cy="1571625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 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a 100% das gestantes a solicitação de exame de urina tipo 1 com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urocultura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e antibiograma em dia.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2285992"/>
          <a:ext cx="707236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642918"/>
            <a:ext cx="8001056" cy="1714500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. garantir a 85% das gestantes solicitações de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testagem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anti-HIV em dia.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642910" y="1928802"/>
          <a:ext cx="764386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642918"/>
            <a:ext cx="8072494" cy="857241"/>
          </a:xfrm>
        </p:spPr>
        <p:txBody>
          <a:bodyPr rtlCol="0">
            <a:noAutofit/>
          </a:bodyPr>
          <a:lstStyle/>
          <a:p>
            <a:pPr marL="0" indent="190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 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a 100% das gestantes a solicitação de sorologia para Hepatite B na primeira consulta. 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2285992"/>
          <a:ext cx="707236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785794"/>
            <a:ext cx="7929618" cy="1428750"/>
          </a:xfrm>
        </p:spPr>
        <p:txBody>
          <a:bodyPr rtlCol="0">
            <a:normAutofit/>
          </a:bodyPr>
          <a:lstStyle/>
          <a:p>
            <a:pPr marL="0" indent="190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a 60% das gestantes a solicitação de sorologias para toxoplasmose  (IgG e IgM), na primeira consulta. 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2428868"/>
          <a:ext cx="692948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642918"/>
            <a:ext cx="8001056" cy="1500187"/>
          </a:xfrm>
        </p:spPr>
        <p:txBody>
          <a:bodyPr rtlCol="0">
            <a:normAutofit/>
          </a:bodyPr>
          <a:lstStyle/>
          <a:p>
            <a:pPr marL="0" indent="190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que 100% das gestantes completem o esquema da vacina antitetânica.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214414" y="2428844"/>
          <a:ext cx="664373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714356"/>
            <a:ext cx="8143932" cy="1571625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que 100% das gestantes completem o esquema da vacina para hepatite B.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357406"/>
          <a:ext cx="73581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857233"/>
            <a:ext cx="8001056" cy="1071570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realizar avaliação de saúde bucal em 100% das gestantes durante o pré-natal.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214554"/>
          <a:ext cx="707236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642918"/>
            <a:ext cx="7929618" cy="1428750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Realizar exame de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puerpério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em 80% das gestantes entre 30º e 42º dias após o parto. 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2143116"/>
          <a:ext cx="7429552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http://medquimheo.com.br/wp-content/uploads/2014/04/grav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9433" y="0"/>
            <a:ext cx="10293433" cy="6858000"/>
          </a:xfrm>
          <a:prstGeom prst="rect">
            <a:avLst/>
          </a:prstGeom>
          <a:noFill/>
        </p:spPr>
      </p:pic>
      <p:sp>
        <p:nvSpPr>
          <p:cNvPr id="3075" name="Subtítulo 4"/>
          <p:cNvSpPr>
            <a:spLocks noGrp="1"/>
          </p:cNvSpPr>
          <p:nvPr>
            <p:ph type="subTitle" idx="1"/>
          </p:nvPr>
        </p:nvSpPr>
        <p:spPr>
          <a:xfrm>
            <a:off x="571472" y="2428868"/>
            <a:ext cx="8143875" cy="4000528"/>
          </a:xfrm>
          <a:solidFill>
            <a:srgbClr val="C0504D">
              <a:lumMod val="20000"/>
              <a:lumOff val="80000"/>
              <a:alpha val="60000"/>
            </a:srgbClr>
          </a:solidFill>
        </p:spPr>
        <p:txBody>
          <a:bodyPr/>
          <a:lstStyle/>
          <a:p>
            <a:pPr marL="358775" indent="-358775" algn="just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Em 2010: 870 óbitos maternos por cada 100000 nascidos vivos no primeiro semestre. Em 2011: 705 óbitos maternos </a:t>
            </a:r>
            <a:r>
              <a:rPr lang="pt-BR" sz="2800" baseline="30000" dirty="0" smtClean="0">
                <a:solidFill>
                  <a:schemeClr val="tx1"/>
                </a:solidFill>
                <a:latin typeface="Century Gothic" pitchFamily="34" charset="0"/>
              </a:rPr>
              <a:t>3</a:t>
            </a: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. </a:t>
            </a:r>
          </a:p>
          <a:p>
            <a:pPr marL="358775" indent="-358775" algn="just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Problema de saúde pública. </a:t>
            </a:r>
          </a:p>
          <a:p>
            <a:pPr marL="358775" indent="-358775" algn="just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A maior prevalência é entre mulheres e crianças das classes sociais com menor ingresso e acesso aos bens sociais.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AU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86446" y="6357958"/>
            <a:ext cx="308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Ministério da Saúde, 2010 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3857620" y="1357298"/>
            <a:ext cx="4421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  <a:latin typeface="Century Gothic" pitchFamily="34" charset="0"/>
              </a:rPr>
              <a:t>Mortalidade materna</a:t>
            </a:r>
            <a:endParaRPr lang="en-AU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642918"/>
            <a:ext cx="8358246" cy="15001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concluir o tratamento dentário em 100% das gestantes com primeira consulta odontológica.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2143116"/>
          <a:ext cx="764386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857232"/>
            <a:ext cx="7929618" cy="1357313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manter registro na ficha espelho de pré-natal em 100% das gestantes.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2000240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785794"/>
            <a:ext cx="8143932" cy="1285875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avaliar risco gestacional em 100% das gestantes.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428844"/>
          <a:ext cx="707236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785794"/>
            <a:ext cx="8072494" cy="1857375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realizar a avaliação da prioridade de atendimento odontológico em 100% das gestantes cadastradas na unidade de saúde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643158"/>
          <a:ext cx="714380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714356"/>
            <a:ext cx="7858180" cy="1214438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garantir a 100% das gestantes orientações nutricional durante a gestação.    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2071678"/>
          <a:ext cx="692948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714356"/>
            <a:ext cx="7786742" cy="1428750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promover o aleitamento materno junto a 100% das gestantes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142976" y="2000240"/>
          <a:ext cx="671517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571480"/>
            <a:ext cx="8001056" cy="1500188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orientar a 100% das gestantes sobre os cuidados com o recém-nascido.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1928802"/>
          <a:ext cx="721523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571480"/>
            <a:ext cx="7786742" cy="1214438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Meta.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orientar 100% das gestantes sobre anticoncepção após o parto.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1714488"/>
          <a:ext cx="692948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571480"/>
            <a:ext cx="7858180" cy="1428750"/>
          </a:xfrm>
        </p:spPr>
        <p:txBody>
          <a:bodyPr rtlCol="0">
            <a:normAutofit/>
          </a:bodyPr>
          <a:lstStyle/>
          <a:p>
            <a:pPr marL="0" indent="190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.orientar 100% das gestantes sobre os riscos do tabagismo e do uso do álcool e drogas na gestação.</a:t>
            </a:r>
            <a:endParaRPr lang="pt-BR" sz="2800" dirty="0"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2000240"/>
          <a:ext cx="7000924" cy="485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642918"/>
            <a:ext cx="7500937" cy="1357313"/>
          </a:xfrm>
        </p:spPr>
        <p:txBody>
          <a:bodyPr/>
          <a:lstStyle/>
          <a:p>
            <a:pPr marL="0" indent="19050" algn="just">
              <a:buFont typeface="Arial" charset="0"/>
              <a:buNone/>
            </a:pPr>
            <a:r>
              <a:rPr lang="pt-BR" sz="2800" b="1" dirty="0" smtClean="0">
                <a:latin typeface="Century Gothic" pitchFamily="34" charset="0"/>
                <a:cs typeface="Times New Roman" pitchFamily="18" charset="0"/>
              </a:rPr>
              <a:t>Meta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. dar orientações de higiene bucal para 100% das gestantes e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puérperas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com primeira consulta odontológica.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642910" y="1928802"/>
          <a:ext cx="735811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ctrTitle"/>
          </p:nvPr>
        </p:nvSpPr>
        <p:spPr>
          <a:xfrm>
            <a:off x="1785918" y="357166"/>
            <a:ext cx="7175500" cy="1238250"/>
          </a:xfrm>
        </p:spPr>
        <p:txBody>
          <a:bodyPr/>
          <a:lstStyle/>
          <a:p>
            <a:pPr marL="182563" algn="r"/>
            <a:r>
              <a:rPr lang="pt-BR" sz="40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Times New Roman" pitchFamily="18" charset="0"/>
              </a:rPr>
              <a:t>Justificativa</a:t>
            </a:r>
          </a:p>
        </p:txBody>
      </p:sp>
      <p:sp>
        <p:nvSpPr>
          <p:cNvPr id="3075" name="Subtítulo 4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143875" cy="4643470"/>
          </a:xfrm>
        </p:spPr>
        <p:txBody>
          <a:bodyPr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Causas da mortalidade materna 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46088" indent="-446088"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Obstétricas diretas e indiretas, </a:t>
            </a:r>
          </a:p>
          <a:p>
            <a:pPr marL="446088" indent="-446088"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Predisposição biológica, </a:t>
            </a:r>
          </a:p>
          <a:p>
            <a:pPr marL="446088" indent="-446088"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gravidez na adolescência</a:t>
            </a:r>
          </a:p>
          <a:p>
            <a:pPr marL="446088" indent="-446088"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Dificuldade de acesso</a:t>
            </a:r>
          </a:p>
          <a:p>
            <a:pPr marL="446088" indent="-446088"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Baixa qualidade do atendimento recebido </a:t>
            </a:r>
          </a:p>
          <a:p>
            <a:pPr marL="446088" indent="-446088"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Falta de ações e capacitação de profissionais voltadas para riscos específicos. </a:t>
            </a:r>
            <a:endParaRPr lang="en-AU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1857365"/>
            <a:ext cx="7786687" cy="3786214"/>
          </a:xfrm>
        </p:spPr>
        <p:txBody>
          <a:bodyPr/>
          <a:lstStyle/>
          <a:p>
            <a:pPr marL="533400" indent="-5334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 intervenção está incorporada a rotina do serviço </a:t>
            </a:r>
          </a:p>
          <a:p>
            <a:pPr marL="533400" indent="-5334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</a:rPr>
              <a:t>Todos os indicadores de cobertura e da qualidade de atendimento melhoraram.</a:t>
            </a: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sz="3600" b="1" dirty="0" smtClean="0">
                <a:latin typeface="Century Gothic" pitchFamily="34" charset="0"/>
              </a:rPr>
              <a:t>Discussão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500174"/>
            <a:ext cx="7715250" cy="5000660"/>
          </a:xfrm>
        </p:spPr>
        <p:txBody>
          <a:bodyPr/>
          <a:lstStyle/>
          <a:p>
            <a:pPr marL="0" indent="19050" algn="just">
              <a:lnSpc>
                <a:spcPct val="150000"/>
              </a:lnSpc>
              <a:spcBef>
                <a:spcPts val="1200"/>
              </a:spcBef>
              <a:buFont typeface="Arial" charset="0"/>
              <a:buNone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Rever e direcionar as atribuições dos membros da equipe sobre:</a:t>
            </a:r>
          </a:p>
          <a:p>
            <a:pPr marL="271463" indent="-252413" algn="just">
              <a:lnSpc>
                <a:spcPct val="150000"/>
              </a:lnSpc>
              <a:spcBef>
                <a:spcPts val="600"/>
              </a:spcBef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Territorialização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</a:t>
            </a:r>
          </a:p>
          <a:p>
            <a:pPr marL="358775" indent="-339725" algn="just">
              <a:lnSpc>
                <a:spcPct val="150000"/>
              </a:lnSpc>
              <a:spcBef>
                <a:spcPts val="600"/>
              </a:spcBef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Realização do cuidado em saúde na UBBS, domicílio e espaços comunitários </a:t>
            </a:r>
          </a:p>
          <a:p>
            <a:pPr marL="358775" indent="-339725" algn="just">
              <a:lnSpc>
                <a:spcPct val="150000"/>
              </a:lnSpc>
              <a:spcBef>
                <a:spcPts val="600"/>
              </a:spcBef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 dos registros</a:t>
            </a:r>
          </a:p>
          <a:p>
            <a:pPr marL="358775" indent="-339725" algn="just">
              <a:lnSpc>
                <a:spcPct val="150000"/>
              </a:lnSpc>
              <a:spcBef>
                <a:spcPts val="600"/>
              </a:spcBef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Aperfeiçoamento do acolhimento</a:t>
            </a:r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spcBef>
                <a:spcPts val="1800"/>
              </a:spcBef>
              <a:buFont typeface="Courier New" pitchFamily="49" charset="0"/>
              <a:buChar char="o"/>
              <a:defRPr/>
            </a:pPr>
            <a:r>
              <a:rPr lang="pt-BR" sz="3200" dirty="0" smtClean="0">
                <a:latin typeface="Century Gothic" pitchFamily="34" charset="0"/>
              </a:rPr>
              <a:t>Benefícios para a equipe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1714488"/>
            <a:ext cx="7572375" cy="4286280"/>
          </a:xfrm>
        </p:spPr>
        <p:txBody>
          <a:bodyPr/>
          <a:lstStyle/>
          <a:p>
            <a:pPr marL="358775" indent="-358775" algn="just">
              <a:lnSpc>
                <a:spcPct val="150000"/>
              </a:lnSpc>
              <a:spcAft>
                <a:spcPts val="600"/>
              </a:spcAft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Capacitação da equipe. </a:t>
            </a:r>
          </a:p>
          <a:p>
            <a:pPr marL="358775" indent="-358775" algn="just">
              <a:lnSpc>
                <a:spcPct val="150000"/>
              </a:lnSpc>
              <a:spcAft>
                <a:spcPts val="600"/>
              </a:spcAft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Uso de protocolos do ministério da saúde </a:t>
            </a:r>
          </a:p>
          <a:p>
            <a:pPr marL="358775" indent="-358775" algn="just">
              <a:lnSpc>
                <a:spcPct val="150000"/>
              </a:lnSpc>
              <a:spcAft>
                <a:spcPts val="600"/>
              </a:spcAft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Utilização dos conhecimentos técnico-científicos existentes e dos meios e recursos disponíveis.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spcBef>
                <a:spcPts val="1800"/>
              </a:spcBef>
              <a:buFont typeface="Courier New" pitchFamily="49" charset="0"/>
              <a:buChar char="o"/>
              <a:defRPr/>
            </a:pPr>
            <a:r>
              <a:rPr lang="pt-BR" sz="3200" dirty="0" smtClean="0">
                <a:latin typeface="Century Gothic" pitchFamily="34" charset="0"/>
              </a:rPr>
              <a:t>Benefícios para a equipe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Texto 4"/>
          <p:cNvSpPr>
            <a:spLocks noGrp="1"/>
          </p:cNvSpPr>
          <p:nvPr>
            <p:ph idx="1"/>
          </p:nvPr>
        </p:nvSpPr>
        <p:spPr>
          <a:xfrm>
            <a:off x="642910" y="2071678"/>
            <a:ext cx="7786688" cy="4500594"/>
          </a:xfrm>
        </p:spPr>
        <p:txBody>
          <a:bodyPr/>
          <a:lstStyle/>
          <a:p>
            <a:pPr marL="358775" indent="-339725" algn="just">
              <a:lnSpc>
                <a:spcPct val="150000"/>
              </a:lnSpc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Impacto em outras atividades no serviço </a:t>
            </a:r>
          </a:p>
          <a:p>
            <a:pPr marL="358775" indent="-339725" algn="just">
              <a:lnSpc>
                <a:spcPct val="150000"/>
              </a:lnSpc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 do atendimento geral na UBS</a:t>
            </a:r>
          </a:p>
          <a:p>
            <a:pPr marL="358775" indent="-339725" algn="just">
              <a:lnSpc>
                <a:spcPct val="150000"/>
              </a:lnSpc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Contribuição para a promoção da cultura da solidariedade e legitimação do sistema público de saúde.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472" y="857232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 typeface="Courier New" pitchFamily="49" charset="0"/>
              <a:buChar char="o"/>
              <a:defRPr/>
            </a:pPr>
            <a:r>
              <a:rPr lang="pt-BR" sz="3200" dirty="0">
                <a:latin typeface="Century Gothic" pitchFamily="34" charset="0"/>
              </a:rPr>
              <a:t>Benefícios para a equipe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1857364"/>
            <a:ext cx="7786688" cy="4543442"/>
          </a:xfrm>
        </p:spPr>
        <p:txBody>
          <a:bodyPr/>
          <a:lstStyle/>
          <a:p>
            <a:pPr marL="358775" indent="-339725" algn="just">
              <a:lnSpc>
                <a:spcPct val="150000"/>
              </a:lnSpc>
              <a:tabLst>
                <a:tab pos="533400" algn="l"/>
              </a:tabLst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Participação dos profissionais nas atividades de planejamento e avaliação das ações da equipe </a:t>
            </a:r>
          </a:p>
          <a:p>
            <a:pPr marL="358775" indent="-339725" algn="just">
              <a:lnSpc>
                <a:spcPct val="150000"/>
              </a:lnSpc>
              <a:tabLst>
                <a:tab pos="533400" algn="l"/>
              </a:tabLst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Organizar a atenção ao pré-natal e </a:t>
            </a:r>
            <a:r>
              <a:rPr lang="pt-BR" sz="2800" dirty="0" err="1" smtClean="0">
                <a:latin typeface="Century Gothic" pitchFamily="34" charset="0"/>
                <a:cs typeface="Times New Roman" pitchFamily="18" charset="0"/>
              </a:rPr>
              <a:t>puerpério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 em todos os aspectos.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472" y="642918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 typeface="Courier New" pitchFamily="49" charset="0"/>
              <a:buChar char="o"/>
              <a:defRPr/>
            </a:pPr>
            <a:r>
              <a:rPr lang="pt-BR" sz="3200" dirty="0">
                <a:latin typeface="Century Gothic" pitchFamily="34" charset="0"/>
              </a:rPr>
              <a:t>Benefícios para a equipe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Texto 4"/>
          <p:cNvSpPr>
            <a:spLocks noGrp="1"/>
          </p:cNvSpPr>
          <p:nvPr>
            <p:ph idx="1"/>
          </p:nvPr>
        </p:nvSpPr>
        <p:spPr>
          <a:xfrm>
            <a:off x="642910" y="1857364"/>
            <a:ext cx="7786688" cy="4500594"/>
          </a:xfrm>
        </p:spPr>
        <p:txBody>
          <a:bodyPr/>
          <a:lstStyle/>
          <a:p>
            <a:pPr marL="446088" indent="-427038" algn="just">
              <a:buFont typeface="Arial" pitchFamily="34" charset="0"/>
              <a:buChar char="•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Participação da comunidade;</a:t>
            </a:r>
          </a:p>
          <a:p>
            <a:pPr marL="446088" indent="-427038" algn="just">
              <a:buFont typeface="Arial" pitchFamily="34" charset="0"/>
              <a:buChar char="•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Construção de um novo olhar que considera a usuária em seu ambiente social, econômico, cultural e físico no qual vive; </a:t>
            </a:r>
          </a:p>
          <a:p>
            <a:pPr marL="446088" indent="-427038" algn="just">
              <a:buFont typeface="Arial" pitchFamily="34" charset="0"/>
              <a:buChar char="•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 na qualidade de atendimento em saúde;</a:t>
            </a:r>
          </a:p>
          <a:p>
            <a:pPr marL="446088" indent="-427038" algn="just">
              <a:buFont typeface="Arial" pitchFamily="34" charset="0"/>
              <a:buChar char="•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Melhora do acolhimento e da humanização do atendimento.</a:t>
            </a:r>
          </a:p>
          <a:p>
            <a:pPr marL="0" indent="19050" algn="just">
              <a:buFont typeface="Arial" charset="0"/>
              <a:buNone/>
            </a:pPr>
            <a:endParaRPr lang="pt-BR" sz="2800" dirty="0" smtClean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857232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 typeface="Courier New" pitchFamily="49" charset="0"/>
              <a:buChar char="o"/>
              <a:defRPr/>
            </a:pPr>
            <a:r>
              <a:rPr lang="pt-BR" sz="3200" dirty="0">
                <a:latin typeface="Century Gothic" pitchFamily="34" charset="0"/>
              </a:rPr>
              <a:t>Benefícios trazidos à </a:t>
            </a:r>
            <a:r>
              <a:rPr lang="pt-BR" sz="3200" dirty="0" smtClean="0">
                <a:latin typeface="Century Gothic" pitchFamily="34" charset="0"/>
              </a:rPr>
              <a:t>população</a:t>
            </a:r>
            <a:endParaRPr lang="pt-BR" sz="3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ítulo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sz="3600" smtClean="0">
                <a:latin typeface="Century Gothic" pitchFamily="34" charset="0"/>
              </a:rPr>
              <a:t>Mudanças  na intervenção</a:t>
            </a:r>
          </a:p>
        </p:txBody>
      </p:sp>
      <p:sp>
        <p:nvSpPr>
          <p:cNvPr id="58370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2357430"/>
            <a:ext cx="7921625" cy="3721120"/>
          </a:xfrm>
        </p:spPr>
        <p:txBody>
          <a:bodyPr/>
          <a:lstStyle/>
          <a:p>
            <a:pPr marL="446088" indent="-4460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Ampliar o trabalho de conscientização da comunidade em relação ao atendimento prioritário às gestantes, </a:t>
            </a:r>
          </a:p>
          <a:p>
            <a:pPr marL="446088" indent="-4460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Aumentar as equipes de saúde bucal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428736"/>
            <a:ext cx="8072494" cy="5429264"/>
          </a:xfrm>
        </p:spPr>
        <p:txBody>
          <a:bodyPr/>
          <a:lstStyle/>
          <a:p>
            <a:pPr marL="358775" indent="-358775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Adquirir conhecimentos e reconhecer capacidades </a:t>
            </a:r>
          </a:p>
          <a:p>
            <a:pPr marL="358775" indent="-358775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Tomar atitudes e mudar comportamentos </a:t>
            </a:r>
          </a:p>
          <a:p>
            <a:pPr marL="358775" indent="-358775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Desenvolver habilidades para traçar intervenções e implantar ações programáticas, através da análise, listagem dos problemas e prioridades, </a:t>
            </a:r>
          </a:p>
          <a:p>
            <a:pPr marL="0" indent="0" algn="just">
              <a:lnSpc>
                <a:spcPct val="150000"/>
              </a:lnSpc>
              <a:buFont typeface="Courier New" pitchFamily="49" charset="0"/>
              <a:buChar char="o"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sz="3600" b="1" dirty="0" smtClean="0">
                <a:latin typeface="Century Gothic" pitchFamily="34" charset="0"/>
              </a:rPr>
              <a:t>Reflexão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190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b="1" dirty="0" smtClean="0">
              <a:latin typeface="Garamond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</p:txBody>
      </p:sp>
      <p:sp>
        <p:nvSpPr>
          <p:cNvPr id="56323" name="Espaço Reservado para Conteúdo 2"/>
          <p:cNvSpPr txBox="1">
            <a:spLocks/>
          </p:cNvSpPr>
          <p:nvPr/>
        </p:nvSpPr>
        <p:spPr bwMode="auto">
          <a:xfrm>
            <a:off x="714348" y="1142984"/>
            <a:ext cx="764381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6088" indent="-427038" algn="just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Mudar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a realidade da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assistência</a:t>
            </a:r>
          </a:p>
          <a:p>
            <a:pPr marL="446088" indent="-427038" algn="just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Organização do 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serviço de forma a atender à reais necessidades </a:t>
            </a: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da população </a:t>
            </a:r>
          </a:p>
          <a:p>
            <a:pPr marL="446088" indent="-427038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Humanização da assistência. </a:t>
            </a:r>
          </a:p>
          <a:p>
            <a:pPr marL="446088" indent="-427038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Aprimorar os conhecimentos</a:t>
            </a: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, </a:t>
            </a:r>
          </a:p>
          <a:p>
            <a:pPr marL="446088" indent="-427038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>
                <a:latin typeface="Century Gothic" pitchFamily="34" charset="0"/>
                <a:cs typeface="Times New Roman" pitchFamily="18" charset="0"/>
              </a:rPr>
              <a:t>Adquirir qualificação da prática profissional, </a:t>
            </a:r>
          </a:p>
          <a:p>
            <a:pPr marL="271463" indent="-271463" algn="just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pt-BR" sz="2800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428736"/>
            <a:ext cx="8215313" cy="4929222"/>
          </a:xfrm>
        </p:spPr>
        <p:txBody>
          <a:bodyPr rtlCol="0">
            <a:normAutofit/>
          </a:bodyPr>
          <a:lstStyle/>
          <a:p>
            <a:pPr marL="446088" indent="-427038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Na qualificação da prática profissional foi de grande valia os casos clínicos </a:t>
            </a:r>
          </a:p>
          <a:p>
            <a:pPr marL="446088" indent="-427038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Para aprimorar a capacidade de gestão, a organização dos serviços e o planejamento, tivemos conteúdos didáticos sobre saúde coletiva e insumos técnicos científicos</a:t>
            </a:r>
          </a:p>
          <a:p>
            <a:pPr marL="0" indent="19050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  <a:p>
            <a:pPr marL="446088" indent="-427038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pt-BR" sz="2800" dirty="0" smtClean="0">
              <a:latin typeface="Century Gothic" pitchFamily="34" charset="0"/>
              <a:cs typeface="Times New Roman" pitchFamily="18" charset="0"/>
            </a:endParaRPr>
          </a:p>
          <a:p>
            <a:pPr marL="446088" indent="-427038" algn="just" fontAlgn="auto">
              <a:lnSpc>
                <a:spcPct val="15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pt-BR" sz="2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7175500" cy="1238250"/>
          </a:xfrm>
        </p:spPr>
        <p:txBody>
          <a:bodyPr/>
          <a:lstStyle/>
          <a:p>
            <a:pPr marL="182563" algn="r"/>
            <a:r>
              <a:rPr lang="pt-BR" sz="40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Times New Roman" pitchFamily="18" charset="0"/>
              </a:rPr>
              <a:t>Justificativa</a:t>
            </a:r>
          </a:p>
        </p:txBody>
      </p:sp>
      <p:sp>
        <p:nvSpPr>
          <p:cNvPr id="3075" name="Subtítulo 4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143875" cy="35004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Dificuldade visível é a falta de acompanhamento ambulatorial no final da gestação momento importante onde é maior a probabilidade de </a:t>
            </a:r>
            <a:r>
              <a:rPr lang="pt-BR" sz="2800" dirty="0" err="1" smtClean="0">
                <a:solidFill>
                  <a:schemeClr val="tx1"/>
                </a:solidFill>
                <a:latin typeface="Century Gothic" pitchFamily="34" charset="0"/>
              </a:rPr>
              <a:t>intercorrências</a:t>
            </a: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 obstétricas</a:t>
            </a:r>
            <a:endParaRPr lang="en-AU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290" y="6072206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Ministério da Saúde, Atenção ao Pré-Natal de Baixo Risco, 2012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 bwMode="auto">
          <a:xfrm>
            <a:off x="428596" y="1214422"/>
            <a:ext cx="82804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6263" indent="-576263" algn="ctr">
              <a:spcBef>
                <a:spcPct val="20000"/>
              </a:spcBef>
            </a:pPr>
            <a:r>
              <a:rPr lang="pt-BR" sz="4400" dirty="0" smtClean="0">
                <a:latin typeface="Century Gothic" pitchFamily="34" charset="0"/>
                <a:cs typeface="Arial" charset="0"/>
              </a:rPr>
              <a:t>Obrigada </a:t>
            </a:r>
            <a:r>
              <a:rPr lang="pt-BR" sz="4400" dirty="0">
                <a:latin typeface="Century Gothic" pitchFamily="34" charset="0"/>
                <a:cs typeface="Arial" charset="0"/>
              </a:rPr>
              <a:t>pela atenção! </a:t>
            </a:r>
          </a:p>
        </p:txBody>
      </p:sp>
      <p:pic>
        <p:nvPicPr>
          <p:cNvPr id="5" name="Imagem 57" descr="D:\Meus Documentos\Downloads\20140218_090121-1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28662" y="2714620"/>
            <a:ext cx="7429552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429683" cy="1714512"/>
          </a:xfrm>
        </p:spPr>
        <p:txBody>
          <a:bodyPr/>
          <a:lstStyle/>
          <a:p>
            <a:pPr marL="44450" indent="0" algn="just">
              <a:buNone/>
            </a:pP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Localização</a:t>
            </a:r>
            <a:r>
              <a:rPr lang="pt-BR" dirty="0" smtClean="0">
                <a:latin typeface="Century Gothic" pitchFamily="34" charset="0"/>
                <a:cs typeface="Times New Roman" pitchFamily="18" charset="0"/>
              </a:rPr>
              <a:t>. Estado de Sergipe a 146 km de Aracaju</a:t>
            </a:r>
          </a:p>
        </p:txBody>
      </p:sp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28596" y="785794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 dirty="0" smtClean="0">
                <a:latin typeface="Century Gothic" pitchFamily="34" charset="0"/>
                <a:cs typeface="Times New Roman" pitchFamily="18" charset="0"/>
              </a:rPr>
              <a:t>Município de Poço Verde</a:t>
            </a:r>
            <a:endParaRPr lang="pt-BR" sz="3600" b="1" dirty="0"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4103" name="Picture 7" descr="http://www.detetivesnobrasil.com.br/images/Sergipe%20-%20Aracaj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643182"/>
            <a:ext cx="3933825" cy="3943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715404" cy="4143392"/>
          </a:xfrm>
        </p:spPr>
        <p:txBody>
          <a:bodyPr/>
          <a:lstStyle/>
          <a:p>
            <a:pPr marL="44450" indent="0" algn="just">
              <a:buNone/>
            </a:pP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População. </a:t>
            </a:r>
            <a:r>
              <a:rPr lang="pt-BR" dirty="0" smtClean="0">
                <a:latin typeface="Century Gothic" pitchFamily="34" charset="0"/>
                <a:cs typeface="Times New Roman" pitchFamily="18" charset="0"/>
              </a:rPr>
              <a:t>21.968 habitantes, 12.306 residentes na área urbana e 9.662 na área rural. </a:t>
            </a:r>
          </a:p>
          <a:p>
            <a:pPr marL="44450" indent="0" algn="just">
              <a:buFont typeface="Arial" charset="0"/>
              <a:buNone/>
            </a:pP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Atividades econômicas predominantes</a:t>
            </a:r>
            <a:r>
              <a:rPr lang="pt-BR" dirty="0" smtClean="0">
                <a:latin typeface="Century Gothic" pitchFamily="34" charset="0"/>
                <a:cs typeface="Times New Roman" pitchFamily="18" charset="0"/>
              </a:rPr>
              <a:t>. agricultura e pecuária. </a:t>
            </a:r>
          </a:p>
        </p:txBody>
      </p:sp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28596" y="785794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 dirty="0" smtClean="0">
                <a:latin typeface="Century Gothic" pitchFamily="34" charset="0"/>
                <a:cs typeface="Times New Roman" pitchFamily="18" charset="0"/>
              </a:rPr>
              <a:t>Município de Poço Verde</a:t>
            </a:r>
            <a:endParaRPr lang="pt-BR" sz="3600" b="1" dirty="0"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4101" name="Picture 5" descr="http://img.youtube.com/vi/0DaTE7wYP3Q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179099"/>
            <a:ext cx="3571868" cy="267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3186" name="Picture 2" descr="http://mw2.google.com/mw-panoramio/photos/medium/476590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232653"/>
            <a:ext cx="3500462" cy="2625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642918"/>
            <a:ext cx="8358246" cy="785818"/>
          </a:xfrm>
        </p:spPr>
        <p:txBody>
          <a:bodyPr/>
          <a:lstStyle/>
          <a:p>
            <a:pPr marL="44450" indent="0" algn="just">
              <a:buFont typeface="Arial" charset="0"/>
              <a:buNone/>
            </a:pPr>
            <a:r>
              <a:rPr lang="pt-BR" b="1" dirty="0" smtClean="0">
                <a:latin typeface="Century Gothic" pitchFamily="34" charset="0"/>
                <a:cs typeface="Times New Roman" pitchFamily="18" charset="0"/>
              </a:rPr>
              <a:t>Situação da UBS “Clínica da Família”</a:t>
            </a:r>
          </a:p>
          <a:p>
            <a:pPr marL="44450" indent="0" algn="just">
              <a:buFont typeface="Arial" charset="0"/>
              <a:buNone/>
            </a:pPr>
            <a:endParaRPr lang="pt-BR" sz="3600" b="1" dirty="0" smtClean="0"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3" name="Imagem 51" descr="D:\Meus Documentos\Downloads\anexos(1)\IMG-20140401-WA0015-1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164257" y="2071678"/>
            <a:ext cx="3979743" cy="4408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85720" y="2071678"/>
            <a:ext cx="471490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143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Situada na área urbana de Poço Verde. </a:t>
            </a:r>
          </a:p>
          <a:p>
            <a:pPr marL="358775" indent="-3143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Unidade mista: APS e pronto atendimento</a:t>
            </a:r>
          </a:p>
          <a:p>
            <a:pPr marL="358775" indent="-3143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PA 24 horas</a:t>
            </a:r>
          </a:p>
          <a:p>
            <a:pPr marL="358775" indent="-3143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  <a:cs typeface="Times New Roman" pitchFamily="18" charset="0"/>
              </a:rPr>
              <a:t>Não conta com serviço hospitalar. Encaminha internamentos para o Hospital Regional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1452</Words>
  <Application>Microsoft Office PowerPoint</Application>
  <PresentationFormat>Apresentação na tela (4:3)</PresentationFormat>
  <Paragraphs>158</Paragraphs>
  <Slides>60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61" baseType="lpstr">
      <vt:lpstr>Tema do Office</vt:lpstr>
      <vt:lpstr>UNIVERSIDADE FEDERAL DE PELOTAS Especialização em Saúde da Família</vt:lpstr>
      <vt:lpstr>Justificativa</vt:lpstr>
      <vt:lpstr>Justificativa</vt:lpstr>
      <vt:lpstr>Slide 4</vt:lpstr>
      <vt:lpstr>Justificativa</vt:lpstr>
      <vt:lpstr>Justificativa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Discussão</vt:lpstr>
      <vt:lpstr>Benefícios para a equipe e serviço</vt:lpstr>
      <vt:lpstr>Benefícios para a equipe e serviço</vt:lpstr>
      <vt:lpstr>Slide 53</vt:lpstr>
      <vt:lpstr>Slide 54</vt:lpstr>
      <vt:lpstr>Slide 55</vt:lpstr>
      <vt:lpstr>Mudanças  na intervenção</vt:lpstr>
      <vt:lpstr>Reflexão </vt:lpstr>
      <vt:lpstr>Slide 58</vt:lpstr>
      <vt:lpstr>Slide 59</vt:lpstr>
      <vt:lpstr>Slide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Especialização em Saúde da Família</dc:title>
  <dc:creator>Usuário do Windows</dc:creator>
  <cp:lastModifiedBy>Usuario</cp:lastModifiedBy>
  <cp:revision>319</cp:revision>
  <dcterms:created xsi:type="dcterms:W3CDTF">2014-04-25T18:48:34Z</dcterms:created>
  <dcterms:modified xsi:type="dcterms:W3CDTF">2014-05-19T17:27:16Z</dcterms:modified>
</cp:coreProperties>
</file>