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9" r:id="rId4"/>
    <p:sldId id="300" r:id="rId5"/>
    <p:sldId id="260" r:id="rId6"/>
    <p:sldId id="261" r:id="rId7"/>
    <p:sldId id="263" r:id="rId8"/>
    <p:sldId id="264" r:id="rId9"/>
    <p:sldId id="265" r:id="rId10"/>
    <p:sldId id="296" r:id="rId11"/>
    <p:sldId id="266" r:id="rId12"/>
    <p:sldId id="270" r:id="rId13"/>
    <p:sldId id="272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6" r:id="rId26"/>
    <p:sldId id="287" r:id="rId27"/>
    <p:sldId id="288" r:id="rId28"/>
    <p:sldId id="289" r:id="rId29"/>
    <p:sldId id="297" r:id="rId30"/>
    <p:sldId id="290" r:id="rId31"/>
    <p:sldId id="291" r:id="rId32"/>
    <p:sldId id="292" r:id="rId33"/>
    <p:sldId id="298" r:id="rId34"/>
    <p:sldId id="301" r:id="rId35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>
        <p:scale>
          <a:sx n="66" d="100"/>
          <a:sy n="66" d="100"/>
        </p:scale>
        <p:origin x="-128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ocuments\C&#243;pia%20de%20Sandra-final1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gestantes moradoras no território e cadastradas no programa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6778752"/>
        <c:axId val="56780288"/>
      </c:barChart>
      <c:catAx>
        <c:axId val="567787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780288"/>
        <c:crosses val="autoZero"/>
        <c:auto val="1"/>
        <c:lblAlgn val="ctr"/>
        <c:lblOffset val="100"/>
      </c:catAx>
      <c:valAx>
        <c:axId val="5678028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778752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Indicadores!$C$58</c:f>
              <c:strCache>
                <c:ptCount val="1"/>
                <c:pt idx="0">
                  <c:v>Proporção de gestantes com registro de peso na ficha-espelho na última consulta</c:v>
                </c:pt>
              </c:strCache>
            </c:strRef>
          </c:tx>
          <c:cat>
            <c:strRef>
              <c:f>Indicadores!$D$57:$G$57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Indicadores!$D$58:$G$58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8947072"/>
        <c:axId val="58948608"/>
      </c:barChart>
      <c:catAx>
        <c:axId val="589470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948608"/>
        <c:crosses val="autoZero"/>
        <c:auto val="1"/>
        <c:lblAlgn val="ctr"/>
        <c:lblOffset val="100"/>
      </c:catAx>
      <c:valAx>
        <c:axId val="5894860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947072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Indicadores!$C$63</c:f>
              <c:strCache>
                <c:ptCount val="1"/>
                <c:pt idx="0">
                  <c:v>Proporção de gestantes com avaliação de risco</c:v>
                </c:pt>
              </c:strCache>
            </c:strRef>
          </c:tx>
          <c:cat>
            <c:strRef>
              <c:f>Indicadores!$D$62:$G$62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Indicadores!$D$63:$G$63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8977280"/>
        <c:axId val="61211392"/>
      </c:barChart>
      <c:catAx>
        <c:axId val="589772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11392"/>
        <c:crosses val="autoZero"/>
        <c:auto val="1"/>
        <c:lblAlgn val="ctr"/>
        <c:lblOffset val="100"/>
      </c:catAx>
      <c:valAx>
        <c:axId val="6121139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977280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Indicadores!$C$68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Indicadores!$D$67:$G$67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Indicadores!$D$68:$G$68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1252352"/>
        <c:axId val="61253888"/>
      </c:barChart>
      <c:catAx>
        <c:axId val="612523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3888"/>
        <c:crosses val="autoZero"/>
        <c:auto val="1"/>
        <c:lblAlgn val="ctr"/>
        <c:lblOffset val="100"/>
      </c:catAx>
      <c:valAx>
        <c:axId val="6125388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2352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cat>
            <c:strRef>
              <c:f>Indicadores!$D$78:$G$78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Indicadores!$D$79:$G$79</c:f>
              <c:numCache>
                <c:formatCode>0.0%</c:formatCode>
                <c:ptCount val="4"/>
                <c:pt idx="0">
                  <c:v>0.95454545454545692</c:v>
                </c:pt>
                <c:pt idx="1">
                  <c:v>1</c:v>
                </c:pt>
                <c:pt idx="2">
                  <c:v>1</c:v>
                </c:pt>
                <c:pt idx="3">
                  <c:v>0.91666666666666652</c:v>
                </c:pt>
              </c:numCache>
            </c:numRef>
          </c:val>
        </c:ser>
        <c:axId val="61274368"/>
        <c:axId val="61280256"/>
      </c:barChart>
      <c:catAx>
        <c:axId val="612743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80256"/>
        <c:crosses val="autoZero"/>
        <c:auto val="1"/>
        <c:lblAlgn val="ctr"/>
        <c:lblOffset val="100"/>
      </c:catAx>
      <c:valAx>
        <c:axId val="6128025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74368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Indicadores!$C$85</c:f>
              <c:strCache>
                <c:ptCount val="1"/>
                <c:pt idx="0">
                  <c:v>Proporção de gestantes que receberam orientação sobre riscos do tabagismo, álcool e drogas</c:v>
                </c:pt>
              </c:strCache>
            </c:strRef>
          </c:tx>
          <c:cat>
            <c:strRef>
              <c:f>Indicadores!$D$84:$G$84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Indicadores!$D$85:$G$85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1317120"/>
        <c:axId val="61318656"/>
      </c:barChart>
      <c:catAx>
        <c:axId val="613171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318656"/>
        <c:crosses val="autoZero"/>
        <c:auto val="1"/>
        <c:lblAlgn val="ctr"/>
        <c:lblOffset val="100"/>
      </c:catAx>
      <c:valAx>
        <c:axId val="61318656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317120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gestantes que não fazem pré-natal em nenhum serviço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58659584"/>
        <c:axId val="58661120"/>
      </c:barChart>
      <c:catAx>
        <c:axId val="586595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661120"/>
        <c:crosses val="autoZero"/>
        <c:auto val="1"/>
        <c:lblAlgn val="ctr"/>
        <c:lblOffset val="100"/>
      </c:catAx>
      <c:valAx>
        <c:axId val="5866112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659584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gestantes com início do pré-natal antes de 120 dias de gestação</c:v>
                </c:pt>
              </c:strCache>
            </c:strRef>
          </c:tx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0.90909090909090906</c:v>
                </c:pt>
                <c:pt idx="1">
                  <c:v>0.95652173913043481</c:v>
                </c:pt>
                <c:pt idx="2">
                  <c:v>1</c:v>
                </c:pt>
                <c:pt idx="3">
                  <c:v>0.9583333333333337</c:v>
                </c:pt>
              </c:numCache>
            </c:numRef>
          </c:val>
        </c:ser>
        <c:axId val="58689792"/>
        <c:axId val="58695680"/>
      </c:barChart>
      <c:catAx>
        <c:axId val="5868979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695680"/>
        <c:crosses val="autoZero"/>
        <c:auto val="1"/>
        <c:lblAlgn val="ctr"/>
        <c:lblOffset val="100"/>
      </c:catAx>
      <c:valAx>
        <c:axId val="58695680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689792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gestantes com atraso no atendimento de acordo com os períodos preconizados pelo protocolo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58863616"/>
        <c:axId val="58865152"/>
      </c:barChart>
      <c:catAx>
        <c:axId val="588636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865152"/>
        <c:crosses val="autoZero"/>
        <c:auto val="1"/>
        <c:lblAlgn val="ctr"/>
        <c:lblOffset val="100"/>
      </c:catAx>
      <c:valAx>
        <c:axId val="5886515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863616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gestantes com realização de exame ginecológico</c:v>
                </c:pt>
              </c:strCache>
            </c:strRef>
          </c:tx>
          <c:cat>
            <c:strRef>
              <c:f>Indicadores!$D$24:$G$24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0.45454545454545453</c:v>
                </c:pt>
                <c:pt idx="1">
                  <c:v>0.47826086956521852</c:v>
                </c:pt>
                <c:pt idx="2">
                  <c:v>0.34782608695652273</c:v>
                </c:pt>
                <c:pt idx="3">
                  <c:v>0.62500000000000189</c:v>
                </c:pt>
              </c:numCache>
            </c:numRef>
          </c:val>
        </c:ser>
        <c:axId val="58893824"/>
        <c:axId val="58895360"/>
      </c:barChart>
      <c:catAx>
        <c:axId val="588938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895360"/>
        <c:crosses val="autoZero"/>
        <c:auto val="1"/>
        <c:lblAlgn val="ctr"/>
        <c:lblOffset val="100"/>
      </c:catAx>
      <c:valAx>
        <c:axId val="5889536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893824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Indicadores!$C$35</c:f>
              <c:strCache>
                <c:ptCount val="1"/>
                <c:pt idx="0">
                  <c:v>Proporção de gestantes com prescrição de suplementação de sulfato ferroso e ácido fólico conforme protocolo</c:v>
                </c:pt>
              </c:strCache>
            </c:strRef>
          </c:tx>
          <c:cat>
            <c:strRef>
              <c:f>Indicadores!$D$34:$G$34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Indicadores!$D$35:$G$35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8911744"/>
        <c:axId val="60035840"/>
      </c:barChart>
      <c:catAx>
        <c:axId val="5891174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035840"/>
        <c:crosses val="autoZero"/>
        <c:auto val="1"/>
        <c:lblAlgn val="ctr"/>
        <c:lblOffset val="100"/>
      </c:catAx>
      <c:valAx>
        <c:axId val="6003584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911744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gestantes com exames laboratoriais em dia</c:v>
                </c:pt>
              </c:strCache>
            </c:strRef>
          </c:tx>
          <c:cat>
            <c:strRef>
              <c:f>Indicadores!$D$40:$G$40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0060416"/>
        <c:axId val="60061952"/>
      </c:barChart>
      <c:catAx>
        <c:axId val="600604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061952"/>
        <c:crosses val="autoZero"/>
        <c:auto val="1"/>
        <c:lblAlgn val="ctr"/>
        <c:lblOffset val="100"/>
      </c:catAx>
      <c:valAx>
        <c:axId val="6006195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060416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gestantes com a vacinação em dia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0094720"/>
        <c:axId val="61161472"/>
      </c:barChart>
      <c:catAx>
        <c:axId val="600947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161472"/>
        <c:crosses val="autoZero"/>
        <c:auto val="1"/>
        <c:lblAlgn val="ctr"/>
        <c:lblOffset val="100"/>
      </c:catAx>
      <c:valAx>
        <c:axId val="6116147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094720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gestantes com avaliação de saúde bucal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Indicadores!$D$52:$G$52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Indicadores!$D$53:$G$53</c:f>
              <c:numCache>
                <c:formatCode>0.0%</c:formatCode>
                <c:ptCount val="4"/>
                <c:pt idx="0">
                  <c:v>0.27272727272727282</c:v>
                </c:pt>
                <c:pt idx="1">
                  <c:v>0.34782608695652273</c:v>
                </c:pt>
                <c:pt idx="2">
                  <c:v>0.47826086956521852</c:v>
                </c:pt>
                <c:pt idx="3">
                  <c:v>0.8333333333333337</c:v>
                </c:pt>
              </c:numCache>
            </c:numRef>
          </c:val>
        </c:ser>
        <c:axId val="61202432"/>
        <c:axId val="61203968"/>
      </c:barChart>
      <c:catAx>
        <c:axId val="6120243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03968"/>
        <c:crosses val="autoZero"/>
        <c:auto val="1"/>
        <c:lblAlgn val="ctr"/>
        <c:lblOffset val="100"/>
      </c:catAx>
      <c:valAx>
        <c:axId val="6120396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02432"/>
        <c:crosses val="autoZero"/>
        <c:crossBetween val="between"/>
        <c:min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B4FDD-71A5-4969-853C-1A6DF16316D7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 cstate="print"/>
          <a:srcRect l="6361" t="17719" r="31655" b="63578"/>
          <a:stretch>
            <a:fillRect/>
          </a:stretch>
        </p:blipFill>
        <p:spPr bwMode="auto">
          <a:xfrm>
            <a:off x="0" y="0"/>
            <a:ext cx="9144000" cy="18118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5" name="il_fi" descr="http://3.bp.blogspot.com/_TMzEax0xNOA/TOpL8Tn1RfI/AAAAAAAAAEw/3d30uvcmv3I/S220/logo_UFPEL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76672"/>
            <a:ext cx="12241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http://www.unasus.ufma.br/unasus_data/site/images/noticias/1356913b26unas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620688"/>
            <a:ext cx="1309328" cy="872885"/>
          </a:xfrm>
          <a:prstGeom prst="rect">
            <a:avLst/>
          </a:prstGeom>
          <a:noFill/>
        </p:spPr>
      </p:pic>
      <p:sp>
        <p:nvSpPr>
          <p:cNvPr id="7" name="Título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>
                <a:solidFill>
                  <a:schemeClr val="accent1"/>
                </a:solidFill>
                <a:latin typeface="Cambria" pitchFamily="18" charset="0"/>
              </a:rPr>
              <a:t>Assistência ao pré-natal  na Unidade Básica de Saúde São João Batista, Colorado-RS</a:t>
            </a:r>
            <a:endParaRPr lang="pt-BR" sz="3600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2376264"/>
          </a:xfrm>
        </p:spPr>
        <p:txBody>
          <a:bodyPr>
            <a:normAutofit fontScale="92500" lnSpcReduction="10000"/>
          </a:bodyPr>
          <a:lstStyle/>
          <a:p>
            <a:r>
              <a:rPr lang="pt-BR" sz="3000" dirty="0" smtClean="0">
                <a:solidFill>
                  <a:schemeClr val="accent1"/>
                </a:solidFill>
                <a:latin typeface="Cambria" pitchFamily="18" charset="0"/>
              </a:rPr>
              <a:t>Sandra Xavier </a:t>
            </a:r>
            <a:r>
              <a:rPr lang="pt-BR" sz="3000" dirty="0" err="1" smtClean="0">
                <a:solidFill>
                  <a:schemeClr val="accent1"/>
                </a:solidFill>
                <a:latin typeface="Cambria" pitchFamily="18" charset="0"/>
              </a:rPr>
              <a:t>Porn</a:t>
            </a:r>
            <a:endParaRPr lang="pt-BR" sz="3000" dirty="0" smtClean="0">
              <a:solidFill>
                <a:schemeClr val="accent1"/>
              </a:solidFill>
              <a:latin typeface="Cambria" pitchFamily="18" charset="0"/>
            </a:endParaRPr>
          </a:p>
          <a:p>
            <a:endParaRPr lang="pt-BR" dirty="0" smtClean="0">
              <a:latin typeface="Cambria" pitchFamily="18" charset="0"/>
            </a:endParaRPr>
          </a:p>
          <a:p>
            <a:r>
              <a:rPr lang="pt-BR" sz="2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Orientadora: Andreia Morales </a:t>
            </a:r>
            <a:r>
              <a:rPr lang="pt-BR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Cascaes</a:t>
            </a:r>
            <a:endParaRPr lang="pt-BR" sz="2600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t-BR" dirty="0" smtClean="0">
              <a:latin typeface="Cambria" pitchFamily="18" charset="0"/>
            </a:endParaRPr>
          </a:p>
          <a:p>
            <a:r>
              <a:rPr lang="pt-BR" sz="1900" i="1" dirty="0" smtClean="0">
                <a:latin typeface="Cambria" pitchFamily="18" charset="0"/>
              </a:rPr>
              <a:t>Pelotas, Outubro de 2012</a:t>
            </a:r>
            <a:endParaRPr lang="pt-BR" sz="19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Metas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 smtClean="0">
                <a:latin typeface="Cambria" pitchFamily="18" charset="0"/>
              </a:rPr>
              <a:t>Avaliar em 100% das gestantes o risco gestacional</a:t>
            </a:r>
          </a:p>
          <a:p>
            <a:pPr lvl="0" algn="just"/>
            <a:endParaRPr lang="pt-BR" sz="2400" dirty="0" smtClean="0">
              <a:latin typeface="Cambria" pitchFamily="18" charset="0"/>
            </a:endParaRPr>
          </a:p>
          <a:p>
            <a:pPr lvl="0" algn="just"/>
            <a:r>
              <a:rPr lang="pt-BR" sz="2400" dirty="0" smtClean="0">
                <a:latin typeface="Cambria" pitchFamily="18" charset="0"/>
              </a:rPr>
              <a:t>Manter registro na ficha espelho de pré-natal e vacinação em 100% das gestantes</a:t>
            </a:r>
          </a:p>
          <a:p>
            <a:pPr lvl="0" algn="just"/>
            <a:endParaRPr lang="pt-BR" sz="2400" dirty="0" smtClean="0">
              <a:latin typeface="Cambria" pitchFamily="18" charset="0"/>
            </a:endParaRPr>
          </a:p>
          <a:p>
            <a:pPr lvl="0" algn="just"/>
            <a:r>
              <a:rPr lang="pt-BR" sz="2400" dirty="0" smtClean="0">
                <a:latin typeface="Cambria" pitchFamily="18" charset="0"/>
              </a:rPr>
              <a:t>Orientar 100% das gestantes sobre os cuidados com o recém nascido (teste do pezinho, decúbito dorsal para dormir), anticoncepção após o parto, aleitamento materno</a:t>
            </a:r>
          </a:p>
          <a:p>
            <a:pPr lvl="0" algn="just"/>
            <a:endParaRPr lang="pt-BR" sz="2400" dirty="0" smtClean="0">
              <a:latin typeface="Cambria" pitchFamily="18" charset="0"/>
            </a:endParaRPr>
          </a:p>
          <a:p>
            <a:pPr lvl="0" algn="just"/>
            <a:r>
              <a:rPr lang="pt-BR" sz="2400" dirty="0" smtClean="0">
                <a:latin typeface="Cambria" pitchFamily="18" charset="0"/>
              </a:rPr>
              <a:t> Orientar 100% das gestantes sobre o risco do  tabagismo e do  uso de álcool e drogas durante a gestação</a:t>
            </a:r>
          </a:p>
          <a:p>
            <a:pPr algn="just">
              <a:buNone/>
            </a:pPr>
            <a:r>
              <a:rPr lang="pt-BR" sz="2400" dirty="0">
                <a:latin typeface="Cambria" pitchFamily="18" charset="0"/>
              </a:rPr>
              <a:t>	</a:t>
            </a:r>
          </a:p>
          <a:p>
            <a:pPr algn="just"/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Metodologia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latin typeface="Cambria" pitchFamily="18" charset="0"/>
              </a:rPr>
              <a:t>Protocolo - Ministério da saúde: </a:t>
            </a:r>
            <a:r>
              <a:rPr lang="pt-BR" i="1" dirty="0" smtClean="0">
                <a:latin typeface="Cambria" pitchFamily="18" charset="0"/>
              </a:rPr>
              <a:t>“Pré-Natal e Puerpério: Atenção Qualificada e Humanizada”</a:t>
            </a:r>
          </a:p>
          <a:p>
            <a:pPr algn="just"/>
            <a:endParaRPr lang="pt-BR" i="1" dirty="0" smtClean="0">
              <a:latin typeface="Cambria" pitchFamily="18" charset="0"/>
            </a:endParaRPr>
          </a:p>
          <a:p>
            <a:pPr algn="just"/>
            <a:r>
              <a:rPr lang="pt-BR" dirty="0" smtClean="0">
                <a:latin typeface="Cambria" pitchFamily="18" charset="0"/>
              </a:rPr>
              <a:t>Ações em 4 eixos:</a:t>
            </a:r>
          </a:p>
          <a:p>
            <a:pPr algn="just">
              <a:buNone/>
            </a:pPr>
            <a:r>
              <a:rPr lang="pt-BR" dirty="0" smtClean="0">
                <a:latin typeface="Cambria" pitchFamily="18" charset="0"/>
              </a:rPr>
              <a:t>   - Organização e gestão dos serviços</a:t>
            </a:r>
          </a:p>
          <a:p>
            <a:pPr algn="just">
              <a:buNone/>
            </a:pPr>
            <a:r>
              <a:rPr lang="pt-BR" dirty="0" smtClean="0">
                <a:latin typeface="Cambria" pitchFamily="18" charset="0"/>
              </a:rPr>
              <a:t>   - Qualificação da prática clínica</a:t>
            </a:r>
          </a:p>
          <a:p>
            <a:pPr algn="just">
              <a:buNone/>
            </a:pPr>
            <a:r>
              <a:rPr lang="pt-BR" dirty="0" smtClean="0">
                <a:latin typeface="Cambria" pitchFamily="18" charset="0"/>
              </a:rPr>
              <a:t>   - Engajamento Público </a:t>
            </a:r>
          </a:p>
          <a:p>
            <a:pPr algn="just">
              <a:buNone/>
            </a:pPr>
            <a:r>
              <a:rPr lang="pt-BR" dirty="0" smtClean="0">
                <a:latin typeface="Cambria" pitchFamily="18" charset="0"/>
              </a:rPr>
              <a:t>   - Monitoramento e avaliação</a:t>
            </a:r>
          </a:p>
          <a:p>
            <a:pPr algn="just"/>
            <a:endParaRPr lang="pt-BR" dirty="0" smtClean="0">
              <a:latin typeface="Cambria" pitchFamily="18" charset="0"/>
            </a:endParaRPr>
          </a:p>
          <a:p>
            <a:pPr algn="just"/>
            <a:r>
              <a:rPr lang="pt-BR" dirty="0" smtClean="0">
                <a:latin typeface="Cambria" pitchFamily="18" charset="0"/>
              </a:rPr>
              <a:t>Registro - fichas espelho e SISPRENATAL </a:t>
            </a:r>
          </a:p>
          <a:p>
            <a:pPr algn="just"/>
            <a:endParaRPr lang="pt-BR" dirty="0" smtClean="0">
              <a:latin typeface="Cambria" pitchFamily="18" charset="0"/>
            </a:endParaRPr>
          </a:p>
          <a:p>
            <a:pPr algn="just"/>
            <a:r>
              <a:rPr lang="pt-BR" dirty="0" smtClean="0">
                <a:latin typeface="Cambria" pitchFamily="18" charset="0"/>
              </a:rPr>
              <a:t>Monitoramento -  planilhas para coleta de dados e indicadores</a:t>
            </a:r>
          </a:p>
          <a:p>
            <a:pPr algn="just">
              <a:buNone/>
            </a:pPr>
            <a:endParaRPr lang="pt-BR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Metodologia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156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i="1" dirty="0" smtClean="0">
                <a:solidFill>
                  <a:schemeClr val="accent1"/>
                </a:solidFill>
              </a:rPr>
              <a:t>Logística</a:t>
            </a:r>
          </a:p>
          <a:p>
            <a:r>
              <a:rPr lang="pt-BR" sz="3100" dirty="0" smtClean="0">
                <a:latin typeface="Cambria" pitchFamily="18" charset="0"/>
              </a:rPr>
              <a:t>Adoção protocolo do MS</a:t>
            </a:r>
          </a:p>
          <a:p>
            <a:r>
              <a:rPr lang="pt-BR" sz="3100" dirty="0" smtClean="0">
                <a:latin typeface="Cambria" pitchFamily="18" charset="0"/>
              </a:rPr>
              <a:t>Capacitação da equipe</a:t>
            </a:r>
          </a:p>
          <a:p>
            <a:r>
              <a:rPr lang="pt-BR" sz="3100" dirty="0" smtClean="0">
                <a:latin typeface="Cambria" pitchFamily="18" charset="0"/>
              </a:rPr>
              <a:t>Consulta odontológica e exame mamas e ginecológico oferecido várias vezes na semana</a:t>
            </a:r>
          </a:p>
          <a:p>
            <a:r>
              <a:rPr lang="pt-BR" sz="3100" dirty="0" smtClean="0">
                <a:latin typeface="Cambria" pitchFamily="18" charset="0"/>
              </a:rPr>
              <a:t>Estratégia: consulta pré-natal, nutricional e o grupo de gestante mesmo dia</a:t>
            </a:r>
          </a:p>
          <a:p>
            <a:r>
              <a:rPr lang="pt-BR" sz="3100" dirty="0" smtClean="0">
                <a:latin typeface="Cambria" pitchFamily="18" charset="0"/>
              </a:rPr>
              <a:t>Consulta de pré-natal – médica e enfermeira</a:t>
            </a:r>
          </a:p>
          <a:p>
            <a:r>
              <a:rPr lang="pt-BR" sz="3100" dirty="0" smtClean="0">
                <a:latin typeface="Cambria" pitchFamily="18" charset="0"/>
              </a:rPr>
              <a:t>Monitoramento mensal dos indicadores</a:t>
            </a:r>
          </a:p>
          <a:p>
            <a:r>
              <a:rPr lang="pt-BR" sz="3100" dirty="0" smtClean="0">
                <a:latin typeface="Cambria" pitchFamily="18" charset="0"/>
              </a:rPr>
              <a:t>Reuniões quinzenais da equipe</a:t>
            </a:r>
          </a:p>
          <a:p>
            <a:r>
              <a:rPr lang="pt-BR" sz="3100" dirty="0" smtClean="0">
                <a:latin typeface="Cambria" pitchFamily="18" charset="0"/>
              </a:rPr>
              <a:t>ACS- Busca as faltosas</a:t>
            </a:r>
          </a:p>
          <a:p>
            <a:r>
              <a:rPr lang="pt-BR" sz="3100" dirty="0" smtClean="0">
                <a:latin typeface="Cambria" pitchFamily="18" charset="0"/>
              </a:rPr>
              <a:t>Visitas domiciliares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accent1"/>
                </a:solidFill>
                <a:latin typeface="Cambria" pitchFamily="18" charset="0"/>
              </a:rPr>
              <a:t>Resultados</a:t>
            </a:r>
            <a:endParaRPr lang="pt-BR" sz="4000" dirty="0">
              <a:solidFill>
                <a:schemeClr val="accent1"/>
              </a:solidFill>
              <a:latin typeface="Cambria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</p:nvPr>
        </p:nvGraphicFramePr>
        <p:xfrm>
          <a:off x="1043608" y="2708921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187624" y="1628802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Cambria" pitchFamily="18" charset="0"/>
              </a:rPr>
              <a:t>Indicador 1 - Proporção de gestantes moradoras no território e cadastradas no programa</a:t>
            </a:r>
            <a:endParaRPr lang="pt-BR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556793"/>
            <a:ext cx="7067128" cy="1066131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Cambria" pitchFamily="18" charset="0"/>
              </a:rPr>
              <a:t>Indicador 2 - Proporção de gestantes que não fazem pré-natal em nenhum serviço</a:t>
            </a:r>
            <a:endParaRPr lang="pt-BR" sz="2400" dirty="0">
              <a:latin typeface="Cambria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971600" y="2852936"/>
          <a:ext cx="72008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7077472" cy="864096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Cambria" pitchFamily="18" charset="0"/>
              </a:rPr>
              <a:t>Indicador 3 - Proporção de gestante com pré-natal antes dos 120 dias de gestação</a:t>
            </a:r>
            <a:endParaRPr lang="pt-BR" sz="2400" dirty="0">
              <a:latin typeface="Cambria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971600" y="270892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157592" cy="998984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Cambria" pitchFamily="18" charset="0"/>
              </a:rPr>
              <a:t>Indicador 4 - Proporção de gestante com atraso no atendimento de acordo com os períodos preconizados pelo protocolo</a:t>
            </a:r>
            <a:endParaRPr lang="pt-BR" sz="2400" dirty="0">
              <a:latin typeface="Cambria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27584" y="2780928"/>
          <a:ext cx="756084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485804" y="2857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628800"/>
            <a:ext cx="7221488" cy="854968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Cambria" pitchFamily="18" charset="0"/>
              </a:rPr>
              <a:t>Indicador 5 - Proporção de gestantes com realização de exame ginecológico e de mamas</a:t>
            </a:r>
            <a:endParaRPr lang="pt-BR" sz="2400" dirty="0">
              <a:latin typeface="Cambria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971600" y="2708920"/>
          <a:ext cx="734481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485804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556792"/>
            <a:ext cx="7632848" cy="1224136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Cambria" pitchFamily="18" charset="0"/>
              </a:rPr>
              <a:t>Indicador 7 - Proporção de gestantes com suplementação de sulfato ferroso e ácido fólico conforme protocolo</a:t>
            </a:r>
            <a:endParaRPr lang="pt-BR" sz="2400" dirty="0">
              <a:latin typeface="Cambria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99592" y="2780928"/>
          <a:ext cx="734481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700808"/>
            <a:ext cx="6840760" cy="936104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Cambria" pitchFamily="18" charset="0"/>
              </a:rPr>
              <a:t>Indicador 8 - Proporção de gestante com exames laboratoriais em dia</a:t>
            </a:r>
            <a:endParaRPr lang="pt-BR" sz="2400" dirty="0">
              <a:latin typeface="Cambria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331640" y="2852936"/>
          <a:ext cx="669674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i="1" dirty="0" smtClean="0">
                <a:ea typeface="+mj-ea"/>
                <a:cs typeface="+mj-cs"/>
              </a:rPr>
              <a:t/>
            </a:r>
            <a:br>
              <a:rPr lang="pt-BR" b="1" i="1" dirty="0" smtClean="0">
                <a:ea typeface="+mj-ea"/>
                <a:cs typeface="+mj-cs"/>
              </a:rPr>
            </a:b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</a:rPr>
              <a:t>Roteiro da apresentação</a:t>
            </a:r>
            <a:endParaRPr lang="pt-BR" sz="4800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1187625" y="1844824"/>
            <a:ext cx="727280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/>
              <a:buChar char="•"/>
            </a:pPr>
            <a:r>
              <a:rPr lang="pt-BR" sz="2400" dirty="0" smtClean="0">
                <a:latin typeface="Cambria" pitchFamily="18" charset="0"/>
              </a:rPr>
              <a:t>Introdução </a:t>
            </a:r>
          </a:p>
          <a:p>
            <a:pPr marL="342900" indent="-342900" algn="just">
              <a:spcBef>
                <a:spcPts val="1200"/>
              </a:spcBef>
              <a:buFont typeface="Arial"/>
              <a:buChar char="•"/>
            </a:pPr>
            <a:r>
              <a:rPr lang="pt-BR" sz="2400" dirty="0" smtClean="0">
                <a:latin typeface="Cambria" pitchFamily="18" charset="0"/>
              </a:rPr>
              <a:t>Objetivos </a:t>
            </a:r>
          </a:p>
          <a:p>
            <a:pPr marL="342900" indent="-342900" algn="just">
              <a:spcBef>
                <a:spcPts val="1200"/>
              </a:spcBef>
              <a:buFont typeface="Arial"/>
              <a:buChar char="•"/>
            </a:pPr>
            <a:r>
              <a:rPr lang="pt-BR" sz="2400" dirty="0" smtClean="0">
                <a:latin typeface="Cambria" pitchFamily="18" charset="0"/>
              </a:rPr>
              <a:t>Metas </a:t>
            </a:r>
          </a:p>
          <a:p>
            <a:pPr marL="342900" indent="-342900" algn="just">
              <a:spcBef>
                <a:spcPts val="1200"/>
              </a:spcBef>
              <a:buFont typeface="Arial"/>
              <a:buChar char="•"/>
            </a:pPr>
            <a:r>
              <a:rPr lang="pt-BR" sz="2400" dirty="0" smtClean="0">
                <a:latin typeface="Cambria" pitchFamily="18" charset="0"/>
              </a:rPr>
              <a:t>Metodologia </a:t>
            </a:r>
          </a:p>
          <a:p>
            <a:pPr marL="342900" indent="-342900" algn="just">
              <a:spcBef>
                <a:spcPts val="1200"/>
              </a:spcBef>
              <a:buFont typeface="Arial"/>
              <a:buChar char="•"/>
            </a:pPr>
            <a:r>
              <a:rPr lang="pt-BR" sz="2400" dirty="0" smtClean="0">
                <a:latin typeface="Cambria" pitchFamily="18" charset="0"/>
              </a:rPr>
              <a:t>Resultados</a:t>
            </a:r>
          </a:p>
          <a:p>
            <a:pPr marL="342900" indent="-342900" algn="just">
              <a:spcBef>
                <a:spcPts val="1200"/>
              </a:spcBef>
              <a:buFont typeface="Arial"/>
              <a:buChar char="•"/>
            </a:pPr>
            <a:r>
              <a:rPr lang="pt-BR" sz="2400" dirty="0" smtClean="0">
                <a:latin typeface="Cambria" pitchFamily="18" charset="0"/>
              </a:rPr>
              <a:t>Discussão</a:t>
            </a:r>
          </a:p>
          <a:p>
            <a:pPr marL="342900" indent="-342900" algn="just">
              <a:spcBef>
                <a:spcPts val="1200"/>
              </a:spcBef>
              <a:buFont typeface="Arial"/>
              <a:buChar char="•"/>
            </a:pPr>
            <a:r>
              <a:rPr lang="pt-BR" sz="2400" dirty="0">
                <a:latin typeface="Cambria" pitchFamily="18" charset="0"/>
              </a:rPr>
              <a:t>Reflexão crítica sobre </a:t>
            </a:r>
            <a:r>
              <a:rPr lang="pt-BR" sz="2400" dirty="0" smtClean="0">
                <a:latin typeface="Cambria" pitchFamily="18" charset="0"/>
              </a:rPr>
              <a:t>processo </a:t>
            </a:r>
            <a:r>
              <a:rPr lang="pt-BR" sz="2400" dirty="0">
                <a:latin typeface="Cambria" pitchFamily="18" charset="0"/>
              </a:rPr>
              <a:t>pessoal de aprendizagem e na implementação da intervenção  </a:t>
            </a:r>
          </a:p>
        </p:txBody>
      </p:sp>
    </p:spTree>
    <p:extLst>
      <p:ext uri="{BB962C8B-B14F-4D97-AF65-F5344CB8AC3E}">
        <p14:creationId xmlns:p14="http://schemas.microsoft.com/office/powerpoint/2010/main" xmlns="" val="14261575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412776"/>
            <a:ext cx="6480720" cy="136815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Cambria" pitchFamily="18" charset="0"/>
              </a:rPr>
              <a:t>Indicador 9 - Proporção de gestantes com vacinação em dia</a:t>
            </a:r>
            <a:endParaRPr lang="pt-BR" sz="2400" dirty="0">
              <a:latin typeface="Cambria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043608" y="2708921"/>
          <a:ext cx="7211144" cy="37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7147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556792"/>
            <a:ext cx="6840760" cy="1296144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Cambria" pitchFamily="18" charset="0"/>
              </a:rPr>
              <a:t>Indicador 10 - Proporção de gestantes com avaliação de saúde bucal</a:t>
            </a:r>
            <a:endParaRPr lang="pt-BR" sz="2400" dirty="0">
              <a:latin typeface="Cambria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043608" y="2852937"/>
          <a:ext cx="7067128" cy="37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7147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1538" y="1484784"/>
            <a:ext cx="6929486" cy="1224136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Cambria" pitchFamily="18" charset="0"/>
              </a:rPr>
              <a:t>Indicador 11 - Proporção de gestantes com registro na ficha espelho na última consulta</a:t>
            </a:r>
            <a:endParaRPr lang="pt-BR" sz="2400" dirty="0">
              <a:latin typeface="Cambria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971600" y="2780928"/>
          <a:ext cx="70567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7147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1628800"/>
            <a:ext cx="6120680" cy="1296144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Cambria" pitchFamily="18" charset="0"/>
              </a:rPr>
              <a:t>Indicador 12 - Proporção de gestantes com avaliação de risco</a:t>
            </a:r>
            <a:endParaRPr lang="pt-BR" sz="2400" dirty="0">
              <a:latin typeface="Cambria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187624" y="2852937"/>
          <a:ext cx="6923112" cy="3633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7147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1700808"/>
            <a:ext cx="7429552" cy="1296144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Cambria" pitchFamily="18" charset="0"/>
              </a:rPr>
              <a:t>Indicador 13 - Proporção de gestantes que receberam orientação nutricional</a:t>
            </a:r>
            <a:endParaRPr lang="pt-BR" sz="2400" dirty="0">
              <a:latin typeface="Cambria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115616" y="2924944"/>
          <a:ext cx="712879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7147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7290" y="1500174"/>
            <a:ext cx="7122690" cy="1279614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Cambria" pitchFamily="18" charset="0"/>
              </a:rPr>
              <a:t>Indicador 15 - Proporção de gestantes que receberam orientação sobre aleitamento materno e  cuidados com o recém-nascido </a:t>
            </a:r>
            <a:endParaRPr lang="pt-BR" sz="2400" dirty="0">
              <a:latin typeface="Cambria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142976" y="2786058"/>
          <a:ext cx="7200000" cy="356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71472" y="357166"/>
            <a:ext cx="8229600" cy="10016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628800"/>
            <a:ext cx="7509520" cy="1224136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Cambria" pitchFamily="18" charset="0"/>
              </a:rPr>
              <a:t>Indicador 16 - Proporção de gestantes que receberam orientação sobre riscos do tabagismo, álcool e drogas</a:t>
            </a:r>
            <a:endParaRPr lang="pt-BR" sz="2400" dirty="0">
              <a:latin typeface="Cambria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1071538" y="2857496"/>
          <a:ext cx="7200000" cy="37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57147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Discussão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</a:rPr>
              <a:t>Importância da intervenção para a equipe</a:t>
            </a:r>
          </a:p>
          <a:p>
            <a:r>
              <a:rPr lang="pt-BR" dirty="0" smtClean="0">
                <a:latin typeface="Cambria" pitchFamily="18" charset="0"/>
              </a:rPr>
              <a:t>Equipe capacitada</a:t>
            </a:r>
          </a:p>
          <a:p>
            <a:r>
              <a:rPr lang="pt-BR" dirty="0" smtClean="0">
                <a:latin typeface="Cambria" pitchFamily="18" charset="0"/>
              </a:rPr>
              <a:t>Trabalho integrado da equipe</a:t>
            </a:r>
          </a:p>
          <a:p>
            <a:r>
              <a:rPr lang="pt-BR" dirty="0" smtClean="0">
                <a:latin typeface="Cambria" pitchFamily="18" charset="0"/>
              </a:rPr>
              <a:t>Engajamento da equipe- qualificação e organização do pré-natal</a:t>
            </a:r>
            <a:endParaRPr lang="pt-BR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Discussão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</a:rPr>
              <a:t>Importância da intervenção para o serviço</a:t>
            </a:r>
          </a:p>
          <a:p>
            <a:r>
              <a:rPr lang="pt-BR" dirty="0" smtClean="0">
                <a:latin typeface="Cambria" pitchFamily="18" charset="0"/>
              </a:rPr>
              <a:t>Intervenção reviu as atribuições da equipe</a:t>
            </a:r>
          </a:p>
          <a:p>
            <a:r>
              <a:rPr lang="pt-BR" dirty="0" smtClean="0">
                <a:latin typeface="Cambria" pitchFamily="18" charset="0"/>
              </a:rPr>
              <a:t>Reuniões de equipe</a:t>
            </a:r>
          </a:p>
          <a:p>
            <a:r>
              <a:rPr lang="pt-BR" dirty="0" smtClean="0">
                <a:latin typeface="Cambria" pitchFamily="18" charset="0"/>
              </a:rPr>
              <a:t>Melhoria dos registros</a:t>
            </a:r>
          </a:p>
          <a:p>
            <a:r>
              <a:rPr lang="pt-BR" dirty="0" smtClean="0">
                <a:latin typeface="Cambria" pitchFamily="18" charset="0"/>
              </a:rPr>
              <a:t>Otimização da agenda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Discussão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</a:rPr>
              <a:t>Importância da Intervenção para a comunidade</a:t>
            </a:r>
          </a:p>
          <a:p>
            <a:r>
              <a:rPr lang="pt-BR" dirty="0" smtClean="0">
                <a:latin typeface="Cambria" pitchFamily="18" charset="0"/>
              </a:rPr>
              <a:t>Impacto da intervenção  foi percebida</a:t>
            </a:r>
          </a:p>
          <a:p>
            <a:r>
              <a:rPr lang="pt-BR" dirty="0" smtClean="0">
                <a:latin typeface="Cambria" pitchFamily="18" charset="0"/>
              </a:rPr>
              <a:t>Gestantes  participaram das  atividades oferecidas pela UBS</a:t>
            </a:r>
          </a:p>
          <a:p>
            <a:r>
              <a:rPr lang="pt-BR" dirty="0" smtClean="0">
                <a:latin typeface="Cambria" pitchFamily="18" charset="0"/>
              </a:rPr>
              <a:t>Agendamento prévio - satisfação</a:t>
            </a:r>
          </a:p>
          <a:p>
            <a:endParaRPr lang="pt-BR" dirty="0" smtClean="0">
              <a:latin typeface="Cambria" pitchFamily="18" charset="0"/>
            </a:endParaRP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pt-BR" sz="3500" dirty="0" smtClean="0">
                <a:latin typeface="Cambria" pitchFamily="18" charset="0"/>
                <a:cs typeface="Arial"/>
              </a:rPr>
              <a:t>• Pré-natal instituído no final do século XX</a:t>
            </a:r>
          </a:p>
          <a:p>
            <a:pPr>
              <a:buNone/>
            </a:pPr>
            <a:r>
              <a:rPr lang="pt-BR" sz="3500" dirty="0" smtClean="0">
                <a:latin typeface="Cambria" pitchFamily="18" charset="0"/>
                <a:cs typeface="Arial"/>
              </a:rPr>
              <a:t> • Início se pensava na saúde da mulher</a:t>
            </a:r>
          </a:p>
          <a:p>
            <a:pPr>
              <a:buNone/>
            </a:pPr>
            <a:r>
              <a:rPr lang="pt-BR" sz="3500" dirty="0" smtClean="0">
                <a:latin typeface="Cambria" pitchFamily="18" charset="0"/>
                <a:cs typeface="Arial"/>
              </a:rPr>
              <a:t> • Nos anos 50 e 60 – prática assistencialista</a:t>
            </a:r>
          </a:p>
          <a:p>
            <a:pPr>
              <a:buNone/>
            </a:pPr>
            <a:r>
              <a:rPr lang="pt-BR" sz="3500" dirty="0" smtClean="0">
                <a:latin typeface="Cambria" pitchFamily="18" charset="0"/>
                <a:cs typeface="Arial"/>
              </a:rPr>
              <a:t>• Gravidez exige cuidados especiais</a:t>
            </a:r>
          </a:p>
          <a:p>
            <a:pPr>
              <a:buNone/>
            </a:pPr>
            <a:r>
              <a:rPr lang="pt-BR" sz="3500" dirty="0" smtClean="0">
                <a:latin typeface="Cambria" pitchFamily="18" charset="0"/>
                <a:cs typeface="Arial"/>
              </a:rPr>
              <a:t>• MS- lançou PHPN</a:t>
            </a:r>
            <a:endParaRPr lang="pt-BR" sz="35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74637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 </a:t>
            </a:r>
            <a:br>
              <a:rPr lang="pt-BR" sz="3200" dirty="0" smtClean="0"/>
            </a:br>
            <a:r>
              <a:rPr lang="pt-BR" sz="3200" dirty="0" smtClean="0"/>
              <a:t> 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95536" y="170080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Incorporação da intervenção à rotina do serviço</a:t>
            </a:r>
            <a:endParaRPr lang="pt-BR" b="1" i="1" dirty="0" smtClean="0">
              <a:solidFill>
                <a:schemeClr val="accent1"/>
              </a:solidFill>
              <a:latin typeface="Cambria" pitchFamily="18" charset="0"/>
            </a:endParaRPr>
          </a:p>
          <a:p>
            <a:r>
              <a:rPr lang="pt-BR" dirty="0" smtClean="0">
                <a:latin typeface="Cambria" pitchFamily="18" charset="0"/>
              </a:rPr>
              <a:t>Ampliar o trabalho de conscientização </a:t>
            </a:r>
            <a:r>
              <a:rPr lang="pt-BR" dirty="0" smtClean="0">
                <a:latin typeface="Cambria" pitchFamily="18" charset="0"/>
              </a:rPr>
              <a:t>da </a:t>
            </a:r>
            <a:r>
              <a:rPr lang="pt-BR" dirty="0" smtClean="0">
                <a:latin typeface="Cambria" pitchFamily="18" charset="0"/>
              </a:rPr>
              <a:t>comunidade</a:t>
            </a:r>
          </a:p>
          <a:p>
            <a:r>
              <a:rPr lang="pt-BR" dirty="0" smtClean="0">
                <a:latin typeface="Cambria" pitchFamily="18" charset="0"/>
              </a:rPr>
              <a:t>Sensibilizar </a:t>
            </a:r>
            <a:r>
              <a:rPr lang="pt-BR" dirty="0" smtClean="0">
                <a:latin typeface="Cambria" pitchFamily="18" charset="0"/>
              </a:rPr>
              <a:t>a </a:t>
            </a:r>
            <a:r>
              <a:rPr lang="pt-BR" dirty="0" smtClean="0">
                <a:latin typeface="Cambria" pitchFamily="18" charset="0"/>
              </a:rPr>
              <a:t>população </a:t>
            </a:r>
            <a:r>
              <a:rPr lang="pt-BR" dirty="0" smtClean="0">
                <a:latin typeface="Cambria" pitchFamily="18" charset="0"/>
              </a:rPr>
              <a:t>adiscrita</a:t>
            </a:r>
            <a:endParaRPr lang="pt-BR" dirty="0" smtClean="0">
              <a:latin typeface="Cambria" pitchFamily="18" charset="0"/>
            </a:endParaRPr>
          </a:p>
          <a:p>
            <a:r>
              <a:rPr lang="pt-BR" dirty="0" smtClean="0">
                <a:latin typeface="Cambria" pitchFamily="18" charset="0"/>
              </a:rPr>
              <a:t>Inserir novos profissionais no atendimento</a:t>
            </a:r>
            <a:endParaRPr lang="pt-BR" dirty="0">
              <a:latin typeface="Cambr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28596" y="2857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Discussão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Reflexões críticas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85313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pt-BR" sz="2400" b="1" i="1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D</a:t>
            </a:r>
            <a:r>
              <a:rPr lang="pt-BR" sz="2400" b="1" i="1" dirty="0" smtClean="0">
                <a:solidFill>
                  <a:schemeClr val="accent1"/>
                </a:solidFill>
                <a:latin typeface="Cambria" pitchFamily="18" charset="0"/>
              </a:rPr>
              <a:t>esenvolvimento do curso em relação às  expectativas iniciais</a:t>
            </a:r>
          </a:p>
          <a:p>
            <a:pPr>
              <a:spcBef>
                <a:spcPts val="1200"/>
              </a:spcBef>
              <a:buNone/>
            </a:pPr>
            <a:r>
              <a:rPr lang="pt-BR" sz="2400" dirty="0" smtClean="0">
                <a:latin typeface="Cambria" pitchFamily="18" charset="0"/>
              </a:rPr>
              <a:t>  </a:t>
            </a:r>
            <a:r>
              <a:rPr lang="pt-BR" sz="2400" dirty="0" smtClean="0">
                <a:latin typeface="Cambria" pitchFamily="18" charset="0"/>
                <a:cs typeface="Arial"/>
              </a:rPr>
              <a:t>•</a:t>
            </a:r>
            <a:r>
              <a:rPr lang="pt-BR" sz="2400" dirty="0" smtClean="0">
                <a:latin typeface="Cambria" pitchFamily="18" charset="0"/>
              </a:rPr>
              <a:t> Dimensão exata de educação à distância</a:t>
            </a:r>
          </a:p>
          <a:p>
            <a:pPr>
              <a:spcBef>
                <a:spcPts val="1200"/>
              </a:spcBef>
              <a:buNone/>
            </a:pPr>
            <a:r>
              <a:rPr lang="pt-BR" sz="2400" dirty="0" smtClean="0">
                <a:latin typeface="Cambria" pitchFamily="18" charset="0"/>
              </a:rPr>
              <a:t>   </a:t>
            </a:r>
            <a:r>
              <a:rPr lang="pt-BR" sz="2400" b="1" i="1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O</a:t>
            </a:r>
            <a:r>
              <a:rPr lang="pt-BR" sz="2400" b="1" i="1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pt-BR" sz="2400" b="1" i="1" dirty="0" smtClean="0">
                <a:solidFill>
                  <a:schemeClr val="accent1"/>
                </a:solidFill>
                <a:latin typeface="Cambria" pitchFamily="18" charset="0"/>
              </a:rPr>
              <a:t>significado do curso para a  prática profissional</a:t>
            </a:r>
          </a:p>
          <a:p>
            <a:pPr>
              <a:spcBef>
                <a:spcPts val="1200"/>
              </a:spcBef>
              <a:buNone/>
            </a:pPr>
            <a:r>
              <a:rPr lang="pt-BR" sz="2400" dirty="0" smtClean="0">
                <a:latin typeface="Cambria" pitchFamily="18" charset="0"/>
              </a:rPr>
              <a:t>   </a:t>
            </a:r>
            <a:r>
              <a:rPr lang="pt-BR" sz="2400" dirty="0" smtClean="0">
                <a:latin typeface="Cambria" pitchFamily="18" charset="0"/>
                <a:cs typeface="Arial"/>
              </a:rPr>
              <a:t>• Crescimento pessoal e profissional</a:t>
            </a:r>
          </a:p>
          <a:p>
            <a:pPr>
              <a:spcBef>
                <a:spcPts val="1200"/>
              </a:spcBef>
              <a:buNone/>
            </a:pPr>
            <a:r>
              <a:rPr lang="pt-BR" sz="2400" dirty="0" smtClean="0">
                <a:latin typeface="Cambria" pitchFamily="18" charset="0"/>
                <a:cs typeface="Arial"/>
              </a:rPr>
              <a:t>   </a:t>
            </a:r>
            <a:r>
              <a:rPr lang="pt-BR" sz="2400" dirty="0" smtClean="0">
                <a:latin typeface="Cambria" pitchFamily="18" charset="0"/>
                <a:cs typeface="Arial"/>
              </a:rPr>
              <a:t>  </a:t>
            </a:r>
            <a:r>
              <a:rPr lang="pt-BR" sz="2400" dirty="0" smtClean="0">
                <a:latin typeface="Cambria" pitchFamily="18" charset="0"/>
                <a:cs typeface="Arial"/>
              </a:rPr>
              <a:t>• Desejo de mudança</a:t>
            </a:r>
          </a:p>
          <a:p>
            <a:pPr>
              <a:spcBef>
                <a:spcPts val="1200"/>
              </a:spcBef>
              <a:buNone/>
            </a:pPr>
            <a:r>
              <a:rPr lang="pt-BR" sz="2400" dirty="0" smtClean="0">
                <a:latin typeface="Cambria" pitchFamily="18" charset="0"/>
                <a:cs typeface="Arial"/>
              </a:rPr>
              <a:t>   • Profissionais comprometidos com o serviço e a </a:t>
            </a:r>
            <a:r>
              <a:rPr lang="pt-BR" sz="2400" dirty="0" smtClean="0">
                <a:latin typeface="Cambria" pitchFamily="18" charset="0"/>
                <a:cs typeface="Arial"/>
              </a:rPr>
              <a:t>população</a:t>
            </a:r>
          </a:p>
          <a:p>
            <a:pPr>
              <a:spcBef>
                <a:spcPts val="1200"/>
              </a:spcBef>
              <a:buNone/>
            </a:pPr>
            <a:r>
              <a:rPr lang="pt-BR" sz="2400" dirty="0" smtClean="0">
                <a:latin typeface="Cambria" pitchFamily="18" charset="0"/>
                <a:cs typeface="Arial"/>
              </a:rPr>
              <a:t>   • PMAQ- Nota máxima</a:t>
            </a:r>
            <a:endParaRPr lang="pt-BR" sz="2400" dirty="0" smtClean="0">
              <a:latin typeface="Cambria" pitchFamily="18" charset="0"/>
              <a:cs typeface="Arial"/>
            </a:endParaRPr>
          </a:p>
          <a:p>
            <a:pPr>
              <a:spcBef>
                <a:spcPts val="1200"/>
              </a:spcBef>
              <a:buNone/>
            </a:pPr>
            <a:r>
              <a:rPr lang="pt-BR" sz="2400" dirty="0" smtClean="0">
                <a:latin typeface="Cambria" pitchFamily="18" charset="0"/>
                <a:cs typeface="Arial"/>
              </a:rPr>
              <a:t>     </a:t>
            </a:r>
            <a:endParaRPr lang="pt-BR" sz="2400" dirty="0" smtClean="0">
              <a:latin typeface="Cambria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pt-BR" sz="2400" dirty="0" smtClean="0"/>
              <a:t>  </a:t>
            </a:r>
          </a:p>
          <a:p>
            <a:pPr>
              <a:spcBef>
                <a:spcPts val="1200"/>
              </a:spcBef>
              <a:buNone/>
            </a:pPr>
            <a:endParaRPr lang="pt-BR" sz="2400" dirty="0" smtClean="0"/>
          </a:p>
          <a:p>
            <a:pPr>
              <a:spcBef>
                <a:spcPts val="1200"/>
              </a:spcBef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Reflexões críticas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b="1" i="1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Aprendizados mais relevantes</a:t>
            </a:r>
          </a:p>
          <a:p>
            <a:pPr>
              <a:buNone/>
            </a:pPr>
            <a:r>
              <a:rPr lang="pt-BR" sz="2800" dirty="0" smtClean="0">
                <a:latin typeface="Cambria" pitchFamily="18" charset="0"/>
                <a:cs typeface="Arial"/>
              </a:rPr>
              <a:t>  • Aprendizagem – processo</a:t>
            </a:r>
          </a:p>
          <a:p>
            <a:pPr>
              <a:buNone/>
            </a:pPr>
            <a:r>
              <a:rPr lang="pt-BR" sz="2800" dirty="0" smtClean="0">
                <a:latin typeface="Cambria" pitchFamily="18" charset="0"/>
                <a:cs typeface="Arial"/>
              </a:rPr>
              <a:t>  • Conhecimento e habilidades – modificados pelo estudo e observação</a:t>
            </a:r>
          </a:p>
          <a:p>
            <a:pPr>
              <a:buNone/>
            </a:pPr>
            <a:r>
              <a:rPr lang="pt-BR" sz="2800" dirty="0" smtClean="0">
                <a:latin typeface="Cambria" pitchFamily="18" charset="0"/>
                <a:cs typeface="Arial"/>
              </a:rPr>
              <a:t>  • Despertar para uma reflexão</a:t>
            </a:r>
            <a:endParaRPr lang="pt-BR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744529"/>
            <a:ext cx="7772400" cy="1470025"/>
          </a:xfrm>
        </p:spPr>
        <p:txBody>
          <a:bodyPr>
            <a:normAutofit/>
          </a:bodyPr>
          <a:lstStyle/>
          <a:p>
            <a:r>
              <a:rPr lang="pt-BR" sz="6000" dirty="0" smtClean="0">
                <a:solidFill>
                  <a:schemeClr val="accent1"/>
                </a:solidFill>
                <a:latin typeface="Cambria" pitchFamily="18" charset="0"/>
              </a:rPr>
              <a:t>Motivação</a:t>
            </a:r>
            <a:endParaRPr lang="pt-BR" sz="6000" dirty="0">
              <a:solidFill>
                <a:schemeClr val="accent1"/>
              </a:solidFill>
              <a:latin typeface="Cambria" pitchFamily="18" charset="0"/>
            </a:endParaRPr>
          </a:p>
        </p:txBody>
      </p:sp>
      <p:pic>
        <p:nvPicPr>
          <p:cNvPr id="4" name="Imagem 3" descr="OgAAAH8ICGkgAR1rjscdEBzpcMo2l7Ad6E3u7S8ValMClPELrxMJ069BWcRvh0nT1lp8z2thHC2a6MSFMo1j0Q1WPtoAm1T1UPWrEiAWZk6aoXsJSGP6oQGM6P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96727">
            <a:off x="311538" y="2801619"/>
            <a:ext cx="4547289" cy="3150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4" descr="DSC_0096 [1600x1200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2500306"/>
            <a:ext cx="4099442" cy="3552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           </a:t>
            </a:r>
            <a:r>
              <a:rPr lang="pt-BR" sz="6600" dirty="0" smtClean="0">
                <a:solidFill>
                  <a:schemeClr val="accent1"/>
                </a:solidFill>
                <a:latin typeface="Cambria" pitchFamily="18" charset="0"/>
              </a:rPr>
              <a:t>Obrigada!!!</a:t>
            </a:r>
            <a:endParaRPr lang="pt-BR" sz="6600" dirty="0">
              <a:solidFill>
                <a:schemeClr val="accent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 Caracterização do município</a:t>
            </a:r>
          </a:p>
          <a:p>
            <a:r>
              <a:rPr lang="pt-BR" dirty="0" smtClean="0">
                <a:latin typeface="Cambria" pitchFamily="18" charset="0"/>
                <a:cs typeface="Arial" pitchFamily="34" charset="0"/>
              </a:rPr>
              <a:t>Colorado- Localizado na região norte do RS.</a:t>
            </a:r>
          </a:p>
          <a:p>
            <a:r>
              <a:rPr lang="pt-BR" dirty="0" smtClean="0">
                <a:latin typeface="Cambria" pitchFamily="18" charset="0"/>
                <a:cs typeface="Arial" pitchFamily="34" charset="0"/>
              </a:rPr>
              <a:t>Pertence à 9ª CRS - Região Missioneira.</a:t>
            </a:r>
          </a:p>
          <a:p>
            <a:r>
              <a:rPr lang="pt-BR" dirty="0" smtClean="0">
                <a:latin typeface="Cambria" pitchFamily="18" charset="0"/>
                <a:cs typeface="Arial" pitchFamily="34" charset="0"/>
              </a:rPr>
              <a:t>Município de pequeno porte.</a:t>
            </a:r>
          </a:p>
          <a:p>
            <a:r>
              <a:rPr lang="pt-BR" dirty="0" smtClean="0">
                <a:latin typeface="Cambria" pitchFamily="18" charset="0"/>
                <a:cs typeface="Arial" pitchFamily="34" charset="0"/>
              </a:rPr>
              <a:t>Essencialmente agrícola.</a:t>
            </a:r>
          </a:p>
          <a:p>
            <a:r>
              <a:rPr lang="pt-BR" dirty="0" smtClean="0">
                <a:latin typeface="Cambria" pitchFamily="18" charset="0"/>
                <a:cs typeface="Arial" pitchFamily="34" charset="0"/>
              </a:rPr>
              <a:t>Inexistência de hospital.</a:t>
            </a:r>
          </a:p>
          <a:p>
            <a:r>
              <a:rPr lang="pt-BR" dirty="0" smtClean="0">
                <a:latin typeface="Cambria" pitchFamily="18" charset="0"/>
                <a:cs typeface="Arial" pitchFamily="34" charset="0"/>
              </a:rPr>
              <a:t>Três unidades de saúde.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</a:rPr>
              <a:t>Caracterização da UBS</a:t>
            </a:r>
          </a:p>
          <a:p>
            <a:r>
              <a:rPr lang="pt-BR" dirty="0" smtClean="0">
                <a:latin typeface="Cambria" pitchFamily="18" charset="0"/>
              </a:rPr>
              <a:t>Modelo de Atenção Básica-ESF.</a:t>
            </a:r>
          </a:p>
          <a:p>
            <a:r>
              <a:rPr lang="pt-BR" dirty="0" smtClean="0">
                <a:latin typeface="Cambria" pitchFamily="18" charset="0"/>
              </a:rPr>
              <a:t>Modalidade tipo I.</a:t>
            </a:r>
          </a:p>
          <a:p>
            <a:r>
              <a:rPr lang="pt-BR" dirty="0" smtClean="0">
                <a:latin typeface="Cambria" pitchFamily="18" charset="0"/>
              </a:rPr>
              <a:t>100% população cadastrada.</a:t>
            </a:r>
          </a:p>
          <a:p>
            <a:r>
              <a:rPr lang="pt-BR" dirty="0" smtClean="0">
                <a:latin typeface="Cambria" pitchFamily="18" charset="0"/>
              </a:rPr>
              <a:t>Diversos profissionais dando suporte</a:t>
            </a:r>
            <a:r>
              <a:rPr lang="pt-BR" dirty="0" smtClean="0">
                <a:latin typeface="Cambria" pitchFamily="18" charset="0"/>
              </a:rPr>
              <a:t>.</a:t>
            </a:r>
          </a:p>
          <a:p>
            <a:r>
              <a:rPr lang="pt-BR" dirty="0" smtClean="0">
                <a:latin typeface="Cambria" pitchFamily="18" charset="0"/>
              </a:rPr>
              <a:t>Espaço físico adequado</a:t>
            </a:r>
            <a:r>
              <a:rPr lang="pt-BR" dirty="0" smtClean="0">
                <a:latin typeface="Cambria" pitchFamily="18" charset="0"/>
              </a:rPr>
              <a:t>.</a:t>
            </a:r>
            <a:endParaRPr lang="pt-BR" dirty="0" smtClean="0">
              <a:latin typeface="Cambria" pitchFamily="18" charset="0"/>
            </a:endParaRPr>
          </a:p>
          <a:p>
            <a:r>
              <a:rPr lang="pt-BR" dirty="0" smtClean="0">
                <a:latin typeface="Cambria" pitchFamily="18" charset="0"/>
              </a:rPr>
              <a:t>População alvo- 24 gestantes residentes no território de abrangência.</a:t>
            </a:r>
          </a:p>
          <a:p>
            <a:endParaRPr lang="pt-BR" dirty="0" smtClean="0">
              <a:latin typeface="Cambria" pitchFamily="18" charset="0"/>
            </a:endParaRPr>
          </a:p>
          <a:p>
            <a:pPr>
              <a:buNone/>
            </a:pPr>
            <a:endParaRPr lang="pt-BR" dirty="0" smtClean="0">
              <a:latin typeface="Cambria" pitchFamily="18" charset="0"/>
            </a:endParaRPr>
          </a:p>
          <a:p>
            <a:endParaRPr lang="pt-BR" dirty="0" smtClean="0">
              <a:latin typeface="Cambria" pitchFamily="18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Introdução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b="1" i="1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Antes da intervenção </a:t>
            </a:r>
          </a:p>
          <a:p>
            <a:pPr>
              <a:buNone/>
            </a:pPr>
            <a:r>
              <a:rPr lang="pt-BR" i="1" dirty="0" smtClean="0">
                <a:latin typeface="Cambria" pitchFamily="18" charset="0"/>
                <a:cs typeface="Arial"/>
              </a:rPr>
              <a:t>• Consulta de pré-natal - profissional médico.</a:t>
            </a:r>
          </a:p>
          <a:p>
            <a:pPr>
              <a:buNone/>
            </a:pPr>
            <a:r>
              <a:rPr lang="pt-BR" i="1" dirty="0" smtClean="0">
                <a:latin typeface="Cambria" pitchFamily="18" charset="0"/>
                <a:cs typeface="Arial"/>
              </a:rPr>
              <a:t>• Gestantes acompanhadas pelos ACS e visitadores do PIM.</a:t>
            </a:r>
          </a:p>
          <a:p>
            <a:pPr>
              <a:buNone/>
            </a:pPr>
            <a:r>
              <a:rPr lang="pt-BR" i="1" dirty="0" smtClean="0">
                <a:latin typeface="Cambria" pitchFamily="18" charset="0"/>
                <a:cs typeface="Arial"/>
              </a:rPr>
              <a:t>• Ausência de reuniões educativas.</a:t>
            </a:r>
          </a:p>
          <a:p>
            <a:pPr>
              <a:buNone/>
            </a:pPr>
            <a:r>
              <a:rPr lang="pt-BR" i="1" dirty="0" smtClean="0">
                <a:latin typeface="Cambria" pitchFamily="18" charset="0"/>
                <a:cs typeface="Arial"/>
              </a:rPr>
              <a:t>• Falta de acompanhamento nutricional e odontológico.</a:t>
            </a:r>
          </a:p>
          <a:p>
            <a:pPr>
              <a:buNone/>
            </a:pPr>
            <a:r>
              <a:rPr lang="pt-BR" i="1" dirty="0" smtClean="0">
                <a:latin typeface="Cambria" pitchFamily="18" charset="0"/>
                <a:cs typeface="Arial"/>
              </a:rPr>
              <a:t>• Baixa cobertura exame ginecológico e de mamas.</a:t>
            </a:r>
          </a:p>
          <a:p>
            <a:pPr>
              <a:buNone/>
            </a:pPr>
            <a:endParaRPr lang="pt-BR" b="1" i="1" dirty="0" smtClean="0">
              <a:latin typeface="Arial"/>
              <a:cs typeface="Arial"/>
            </a:endParaRPr>
          </a:p>
          <a:p>
            <a:pPr>
              <a:buNone/>
            </a:pPr>
            <a:endParaRPr lang="pt-BR" b="1" i="1" dirty="0" smtClean="0">
              <a:latin typeface="Cambria" pitchFamily="18" charset="0"/>
              <a:cs typeface="Arial"/>
            </a:endParaRPr>
          </a:p>
          <a:p>
            <a:pPr>
              <a:buNone/>
            </a:pPr>
            <a:endParaRPr lang="pt-BR" sz="2800" b="1" i="1" dirty="0" smtClean="0">
              <a:solidFill>
                <a:schemeClr val="accent1"/>
              </a:solidFill>
              <a:latin typeface="Cambria" pitchFamily="18" charset="0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Objetivos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824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accent1"/>
                </a:solidFill>
                <a:latin typeface="Cambria" pitchFamily="18" charset="0"/>
              </a:rPr>
              <a:t>Geral</a:t>
            </a:r>
          </a:p>
          <a:p>
            <a:r>
              <a:rPr lang="pt-BR" dirty="0" smtClean="0">
                <a:latin typeface="Cambria" pitchFamily="18" charset="0"/>
              </a:rPr>
              <a:t>Qualificar a atenção à saúde da mulher na gestação</a:t>
            </a:r>
          </a:p>
          <a:p>
            <a:pPr>
              <a:buNone/>
            </a:pPr>
            <a:endParaRPr lang="pt-BR" dirty="0" smtClean="0">
              <a:latin typeface="Cambria" pitchFamily="18" charset="0"/>
            </a:endParaRPr>
          </a:p>
          <a:p>
            <a:pPr>
              <a:buNone/>
            </a:pPr>
            <a:r>
              <a:rPr lang="pt-BR" b="1" dirty="0" smtClean="0">
                <a:solidFill>
                  <a:schemeClr val="accent1"/>
                </a:solidFill>
                <a:latin typeface="Cambria" pitchFamily="18" charset="0"/>
              </a:rPr>
              <a:t>Específicos</a:t>
            </a:r>
          </a:p>
          <a:p>
            <a:r>
              <a:rPr lang="pt-BR" sz="3300" dirty="0" smtClean="0">
                <a:latin typeface="Cambria" pitchFamily="18" charset="0"/>
              </a:rPr>
              <a:t>Ampliar a cobertura do pré-natal</a:t>
            </a:r>
          </a:p>
          <a:p>
            <a:r>
              <a:rPr lang="pt-BR" sz="3300" dirty="0" smtClean="0">
                <a:latin typeface="Cambria" pitchFamily="18" charset="0"/>
              </a:rPr>
              <a:t>Melhorar a adesão ao pré-natal</a:t>
            </a:r>
          </a:p>
          <a:p>
            <a:r>
              <a:rPr lang="pt-BR" sz="3300" dirty="0" smtClean="0">
                <a:latin typeface="Cambria" pitchFamily="18" charset="0"/>
              </a:rPr>
              <a:t>Melhorar a qualidade do pré-natal da UBS</a:t>
            </a:r>
          </a:p>
          <a:p>
            <a:r>
              <a:rPr lang="pt-BR" sz="3300" dirty="0" smtClean="0">
                <a:latin typeface="Cambria" pitchFamily="18" charset="0"/>
              </a:rPr>
              <a:t>Melhorar o registro das informações</a:t>
            </a:r>
          </a:p>
          <a:p>
            <a:r>
              <a:rPr lang="pt-BR" sz="3300" dirty="0" smtClean="0">
                <a:latin typeface="Cambria" pitchFamily="18" charset="0"/>
              </a:rPr>
              <a:t>Mapear as gestantes de risco</a:t>
            </a:r>
          </a:p>
          <a:p>
            <a:r>
              <a:rPr lang="pt-BR" sz="3300" dirty="0" smtClean="0">
                <a:latin typeface="Cambria" pitchFamily="18" charset="0"/>
              </a:rPr>
              <a:t>Realizar promoção da saúde</a:t>
            </a:r>
          </a:p>
          <a:p>
            <a:endParaRPr lang="pt-BR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Metas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pt-BR" dirty="0">
                <a:latin typeface="Cambria" pitchFamily="18" charset="0"/>
              </a:rPr>
              <a:t>Ampliar a cobertura das gestantes da área para 80</a:t>
            </a:r>
            <a:r>
              <a:rPr lang="pt-BR" dirty="0" smtClean="0">
                <a:latin typeface="Cambria" pitchFamily="18" charset="0"/>
              </a:rPr>
              <a:t>%</a:t>
            </a:r>
          </a:p>
          <a:p>
            <a:pPr lvl="0" algn="just"/>
            <a:endParaRPr lang="pt-BR" dirty="0">
              <a:latin typeface="Cambria" pitchFamily="18" charset="0"/>
            </a:endParaRPr>
          </a:p>
          <a:p>
            <a:pPr lvl="0" algn="just"/>
            <a:r>
              <a:rPr lang="pt-BR" dirty="0">
                <a:latin typeface="Cambria" pitchFamily="18" charset="0"/>
              </a:rPr>
              <a:t>Garantir a captação de 100% das gestantes antes dos 120 dias de </a:t>
            </a:r>
            <a:r>
              <a:rPr lang="pt-BR" dirty="0" smtClean="0">
                <a:latin typeface="Cambria" pitchFamily="18" charset="0"/>
              </a:rPr>
              <a:t>gestação</a:t>
            </a:r>
          </a:p>
          <a:p>
            <a:pPr lvl="0" algn="just"/>
            <a:endParaRPr lang="pt-BR" dirty="0">
              <a:latin typeface="Cambria" pitchFamily="18" charset="0"/>
            </a:endParaRPr>
          </a:p>
          <a:p>
            <a:pPr lvl="0" algn="just"/>
            <a:r>
              <a:rPr lang="pt-BR" dirty="0">
                <a:latin typeface="Cambria" pitchFamily="18" charset="0"/>
              </a:rPr>
              <a:t>Recuperação 100% de </a:t>
            </a:r>
            <a:r>
              <a:rPr lang="pt-BR" dirty="0" smtClean="0">
                <a:latin typeface="Cambria" pitchFamily="18" charset="0"/>
              </a:rPr>
              <a:t>faltosas</a:t>
            </a:r>
          </a:p>
          <a:p>
            <a:pPr lvl="0" algn="just"/>
            <a:endParaRPr lang="pt-BR" dirty="0">
              <a:latin typeface="Cambria" pitchFamily="18" charset="0"/>
            </a:endParaRPr>
          </a:p>
          <a:p>
            <a:pPr lvl="0" algn="just"/>
            <a:r>
              <a:rPr lang="pt-BR" dirty="0">
                <a:latin typeface="Cambria" pitchFamily="18" charset="0"/>
              </a:rPr>
              <a:t>Capacitar 100% da equipe para a utilização do protocolo de pré-natal do </a:t>
            </a:r>
            <a:r>
              <a:rPr lang="pt-BR" dirty="0" smtClean="0">
                <a:latin typeface="Cambria" pitchFamily="18" charset="0"/>
              </a:rPr>
              <a:t>MS</a:t>
            </a:r>
          </a:p>
          <a:p>
            <a:pPr lvl="0" algn="just"/>
            <a:endParaRPr lang="pt-BR" dirty="0">
              <a:latin typeface="Cambria" pitchFamily="18" charset="0"/>
            </a:endParaRPr>
          </a:p>
          <a:p>
            <a:pPr lvl="0" algn="just"/>
            <a:r>
              <a:rPr lang="pt-BR" dirty="0">
                <a:latin typeface="Cambria" pitchFamily="18" charset="0"/>
              </a:rPr>
              <a:t>Realizar exame ginecológico e de mamas em 100% das gestantes durante o </a:t>
            </a:r>
            <a:r>
              <a:rPr lang="pt-BR" dirty="0" smtClean="0">
                <a:latin typeface="Cambria" pitchFamily="18" charset="0"/>
              </a:rPr>
              <a:t>pré-natal</a:t>
            </a:r>
          </a:p>
          <a:p>
            <a:pPr lvl="0" algn="just"/>
            <a:endParaRPr lang="pt-BR" dirty="0">
              <a:latin typeface="Cambria" pitchFamily="18" charset="0"/>
            </a:endParaRPr>
          </a:p>
          <a:p>
            <a:pPr algn="just"/>
            <a:r>
              <a:rPr lang="pt-BR" dirty="0">
                <a:latin typeface="Cambria" pitchFamily="18" charset="0"/>
              </a:rPr>
              <a:t>Garantir a 100% das gestantes a prescrição de suplementação de ferro e ácido fólico conforme </a:t>
            </a:r>
            <a:r>
              <a:rPr lang="pt-BR" dirty="0" smtClean="0">
                <a:latin typeface="Cambria" pitchFamily="18" charset="0"/>
              </a:rPr>
              <a:t>protocolo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latin typeface="Cambria" pitchFamily="18" charset="0"/>
              </a:rPr>
              <a:t>Metas</a:t>
            </a:r>
            <a:endParaRPr lang="pt-BR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9368"/>
            <a:ext cx="8229600" cy="499715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 smtClean="0">
                <a:latin typeface="Cambria" pitchFamily="18" charset="0"/>
              </a:rPr>
              <a:t>Garantir </a:t>
            </a:r>
            <a:r>
              <a:rPr lang="pt-BR" sz="2400" dirty="0">
                <a:latin typeface="Cambria" pitchFamily="18" charset="0"/>
              </a:rPr>
              <a:t>100% das gestantes a solicitação de sorologias e exames laboratoriais conforme protocolo na primeira consulta de pré-natal e outro próximo à 30ª semana de </a:t>
            </a:r>
            <a:r>
              <a:rPr lang="pt-BR" sz="2400" dirty="0" smtClean="0">
                <a:latin typeface="Cambria" pitchFamily="18" charset="0"/>
              </a:rPr>
              <a:t>gestação</a:t>
            </a:r>
          </a:p>
          <a:p>
            <a:pPr lvl="0" algn="just"/>
            <a:endParaRPr lang="pt-BR" sz="2400" dirty="0">
              <a:latin typeface="Cambria" pitchFamily="18" charset="0"/>
            </a:endParaRPr>
          </a:p>
          <a:p>
            <a:pPr lvl="0" algn="just"/>
            <a:r>
              <a:rPr lang="pt-BR" sz="2400" dirty="0">
                <a:latin typeface="Cambria" pitchFamily="18" charset="0"/>
              </a:rPr>
              <a:t>Garantir que 100% das gestantes completem o esquema da vacina antitetânica e hepatite </a:t>
            </a:r>
            <a:r>
              <a:rPr lang="pt-BR" sz="2400" dirty="0" smtClean="0">
                <a:latin typeface="Cambria" pitchFamily="18" charset="0"/>
              </a:rPr>
              <a:t>B</a:t>
            </a:r>
          </a:p>
          <a:p>
            <a:pPr lvl="0" algn="just"/>
            <a:endParaRPr lang="pt-BR" sz="2400" dirty="0">
              <a:latin typeface="Cambria" pitchFamily="18" charset="0"/>
            </a:endParaRPr>
          </a:p>
          <a:p>
            <a:pPr lvl="0" algn="just"/>
            <a:r>
              <a:rPr lang="pt-BR" sz="2400" dirty="0">
                <a:latin typeface="Cambria" pitchFamily="18" charset="0"/>
              </a:rPr>
              <a:t>Realizar avaliação de saúde bucal em 100% das gestantes durante o </a:t>
            </a:r>
            <a:r>
              <a:rPr lang="pt-BR" sz="2400" dirty="0" smtClean="0">
                <a:latin typeface="Cambria" pitchFamily="18" charset="0"/>
              </a:rPr>
              <a:t>pré-natal</a:t>
            </a:r>
          </a:p>
          <a:p>
            <a:pPr lvl="0" algn="just"/>
            <a:endParaRPr lang="pt-BR" sz="2400" dirty="0">
              <a:latin typeface="Cambria" pitchFamily="18" charset="0"/>
            </a:endParaRPr>
          </a:p>
          <a:p>
            <a:pPr lvl="0" algn="just"/>
            <a:r>
              <a:rPr lang="pt-BR" sz="2400" dirty="0">
                <a:latin typeface="Cambria" pitchFamily="18" charset="0"/>
              </a:rPr>
              <a:t>Garantir a 100% das gestantes orientação nutricional durante a </a:t>
            </a:r>
            <a:r>
              <a:rPr lang="pt-BR" sz="2400" dirty="0" smtClean="0">
                <a:latin typeface="Cambria" pitchFamily="18" charset="0"/>
              </a:rPr>
              <a:t>gestação</a:t>
            </a:r>
            <a:endParaRPr lang="pt-BR" sz="2400" dirty="0">
              <a:latin typeface="Cambria" pitchFamily="18" charset="0"/>
            </a:endParaRPr>
          </a:p>
          <a:p>
            <a:pPr algn="just">
              <a:buNone/>
            </a:pPr>
            <a:r>
              <a:rPr lang="pt-BR" sz="2400" dirty="0">
                <a:latin typeface="Cambria" pitchFamily="18" charset="0"/>
              </a:rPr>
              <a:t>	</a:t>
            </a:r>
          </a:p>
          <a:p>
            <a:pPr algn="just"/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954</Words>
  <Application>Microsoft Office PowerPoint</Application>
  <PresentationFormat>Apresentação na tela (4:3)</PresentationFormat>
  <Paragraphs>181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Tema do Office</vt:lpstr>
      <vt:lpstr>Assistência ao pré-natal  na Unidade Básica de Saúde São João Batista, Colorado-RS</vt:lpstr>
      <vt:lpstr> Roteiro da apresentação</vt:lpstr>
      <vt:lpstr>Introdução</vt:lpstr>
      <vt:lpstr>Introdução</vt:lpstr>
      <vt:lpstr>Introdução</vt:lpstr>
      <vt:lpstr>Introdução</vt:lpstr>
      <vt:lpstr>Objetivos</vt:lpstr>
      <vt:lpstr>Metas</vt:lpstr>
      <vt:lpstr>Metas</vt:lpstr>
      <vt:lpstr>Metas</vt:lpstr>
      <vt:lpstr>Metodologia</vt:lpstr>
      <vt:lpstr>Metodologia</vt:lpstr>
      <vt:lpstr>Resultados</vt:lpstr>
      <vt:lpstr>Indicador 2 - Proporção de gestantes que não fazem pré-natal em nenhum serviço</vt:lpstr>
      <vt:lpstr>Indicador 3 - Proporção de gestante com pré-natal antes dos 120 dias de gestação</vt:lpstr>
      <vt:lpstr>Indicador 4 - Proporção de gestante com atraso no atendimento de acordo com os períodos preconizados pelo protocolo</vt:lpstr>
      <vt:lpstr>Indicador 5 - Proporção de gestantes com realização de exame ginecológico e de mamas</vt:lpstr>
      <vt:lpstr>Indicador 7 - Proporção de gestantes com suplementação de sulfato ferroso e ácido fólico conforme protocolo</vt:lpstr>
      <vt:lpstr>Indicador 8 - Proporção de gestante com exames laboratoriais em dia</vt:lpstr>
      <vt:lpstr>Indicador 9 - Proporção de gestantes com vacinação em dia</vt:lpstr>
      <vt:lpstr>Indicador 10 - Proporção de gestantes com avaliação de saúde bucal</vt:lpstr>
      <vt:lpstr>Indicador 11 - Proporção de gestantes com registro na ficha espelho na última consulta</vt:lpstr>
      <vt:lpstr>Indicador 12 - Proporção de gestantes com avaliação de risco</vt:lpstr>
      <vt:lpstr>Indicador 13 - Proporção de gestantes que receberam orientação nutricional</vt:lpstr>
      <vt:lpstr>Indicador 15 - Proporção de gestantes que receberam orientação sobre aleitamento materno e  cuidados com o recém-nascido </vt:lpstr>
      <vt:lpstr>Indicador 16 - Proporção de gestantes que receberam orientação sobre riscos do tabagismo, álcool e drogas</vt:lpstr>
      <vt:lpstr>Discussão</vt:lpstr>
      <vt:lpstr>Discussão</vt:lpstr>
      <vt:lpstr>Discussão</vt:lpstr>
      <vt:lpstr>    </vt:lpstr>
      <vt:lpstr>Reflexões críticas</vt:lpstr>
      <vt:lpstr>Reflexões críticas</vt:lpstr>
      <vt:lpstr>Motivação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Especialização em Saúde da Família</dc:title>
  <dc:creator>Rodrigo</dc:creator>
  <cp:lastModifiedBy>Rodrigo</cp:lastModifiedBy>
  <cp:revision>98</cp:revision>
  <dcterms:created xsi:type="dcterms:W3CDTF">2012-09-16T14:57:11Z</dcterms:created>
  <dcterms:modified xsi:type="dcterms:W3CDTF">2012-10-06T22:37:42Z</dcterms:modified>
</cp:coreProperties>
</file>