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93" r:id="rId13"/>
    <p:sldId id="300" r:id="rId14"/>
    <p:sldId id="294" r:id="rId15"/>
    <p:sldId id="272" r:id="rId16"/>
    <p:sldId id="274" r:id="rId17"/>
    <p:sldId id="275" r:id="rId18"/>
    <p:sldId id="276" r:id="rId19"/>
    <p:sldId id="280" r:id="rId20"/>
    <p:sldId id="295" r:id="rId21"/>
    <p:sldId id="296" r:id="rId22"/>
    <p:sldId id="297" r:id="rId23"/>
    <p:sldId id="298" r:id="rId24"/>
    <p:sldId id="289" r:id="rId25"/>
    <p:sldId id="29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2101" autoAdjust="0"/>
  </p:normalViewPr>
  <p:slideViewPr>
    <p:cSldViewPr>
      <p:cViewPr varScale="1">
        <p:scale>
          <a:sx n="68" d="100"/>
          <a:sy n="68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\Desktop\TURMA%208%20-%20Especializa&#231;&#227;o%20UFPel\SANTA%20LIBRADA%20DIAZ%20RODRIGUEZ\2014_11_06%20Coleta%20de%20dados%20HAS%20e%20DM_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\Desktop\TURMA%208%20-%20Especializa&#231;&#227;o%20UFPel\SANTA%20LIBRADA%20DIAZ%20RODRIGUEZ\2014_11_06%20Coleta%20de%20dados%20HAS%20e%20DM_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0556239180175E-2"/>
          <c:y val="2.8311453766119009E-2"/>
          <c:w val="0.87708138284995485"/>
          <c:h val="0.86728471247111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0.12133891213389121</c:v>
                </c:pt>
                <c:pt idx="1">
                  <c:v>0.22295277943813507</c:v>
                </c:pt>
                <c:pt idx="2">
                  <c:v>0.28989838613269575</c:v>
                </c:pt>
                <c:pt idx="3">
                  <c:v>0.44052600119545726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561072"/>
        <c:axId val="393561616"/>
      </c:barChart>
      <c:catAx>
        <c:axId val="39356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93561616"/>
        <c:crosses val="autoZero"/>
        <c:auto val="1"/>
        <c:lblAlgn val="ctr"/>
        <c:lblOffset val="100"/>
        <c:noMultiLvlLbl val="0"/>
      </c:catAx>
      <c:valAx>
        <c:axId val="393561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393561072"/>
        <c:crosses val="autoZero"/>
        <c:crossBetween val="between"/>
        <c:majorUnit val="0.1"/>
        <c:minorUnit val="4.0000000000000027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0.15496368038740921</c:v>
                </c:pt>
                <c:pt idx="1">
                  <c:v>0.23728813559322035</c:v>
                </c:pt>
                <c:pt idx="2">
                  <c:v>0.2857142857142857</c:v>
                </c:pt>
                <c:pt idx="3">
                  <c:v>0.43583535108958837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478144"/>
        <c:axId val="640487392"/>
      </c:barChart>
      <c:catAx>
        <c:axId val="64047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0487392"/>
        <c:crosses val="autoZero"/>
        <c:auto val="1"/>
        <c:lblAlgn val="ctr"/>
        <c:lblOffset val="100"/>
        <c:noMultiLvlLbl val="0"/>
      </c:catAx>
      <c:valAx>
        <c:axId val="640487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40478144"/>
        <c:crosses val="autoZero"/>
        <c:crossBetween val="between"/>
        <c:majorUnit val="0.1"/>
        <c:minorUnit val="4.0000000000000027E-3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itchFamily="34" charset="0"/>
          <a:ea typeface="Calibri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F75D-5F08-426C-94B4-6D395ED32A66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0DBCC-883B-4221-94CA-F2339B8549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28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DBCC-883B-4221-94CA-F2339B85492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87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ABEAC67-5E52-4F3E-975F-B05B467608CB}" type="datetimeFigureOut">
              <a:rPr lang="pt-BR" smtClean="0"/>
              <a:pPr/>
              <a:t>12/09/2015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4B120375-7C80-4C6B-98DC-DCF71C9011A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31" name="Imagem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8318728" cy="1320152"/>
          </a:xfrm>
        </p:spPr>
        <p:txBody>
          <a:bodyPr>
            <a:normAutofit fontScale="90000"/>
          </a:bodyPr>
          <a:lstStyle/>
          <a:p>
            <a:pPr marL="0" lvl="0" indent="540385" algn="ctr">
              <a:spcBef>
                <a:spcPct val="20000"/>
              </a:spcBef>
              <a:buNone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Melhoria da Atenção à Saúde da pessoa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Hipertensão Arterial e/ou com Diabetes  Mellitus na ESF Dr.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Gerardo Barbosa, Espumoso/RS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4797152"/>
            <a:ext cx="6789138" cy="882119"/>
          </a:xfrm>
        </p:spPr>
        <p:txBody>
          <a:bodyPr>
            <a:norm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Especializada: Santa Librada Diaz Rodriguez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Orientadora: Carla Ribeiro Ciochetto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692696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ABERTA DO SUS</a:t>
            </a:r>
            <a:endParaRPr lang="pt-BR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FEDERAL DE PELOTAS</a:t>
            </a:r>
            <a:endParaRPr lang="pt-BR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Especialização em Saúde da Família</a:t>
            </a:r>
            <a:endParaRPr lang="pt-BR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Modalidade a Distância</a:t>
            </a:r>
            <a:endParaRPr lang="pt-BR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ctr">
              <a:spcAft>
                <a:spcPts val="0"/>
              </a:spcAft>
            </a:pPr>
            <a:r>
              <a:rPr lang="pt-BR" b="1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Turma 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8</a:t>
            </a:r>
            <a:endParaRPr lang="pt-BR" sz="1600" b="1" dirty="0">
              <a:solidFill>
                <a:srgbClr val="000000"/>
              </a:solidFill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39552" y="548680"/>
            <a:ext cx="1440160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6672"/>
            <a:ext cx="1585475" cy="121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1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959424" cy="2969568"/>
          </a:xfrm>
          <a:prstGeom prst="rect">
            <a:avLst/>
          </a:prstGeom>
        </p:spPr>
      </p:pic>
      <p:pic>
        <p:nvPicPr>
          <p:cNvPr id="15" name="Imagem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700" y="853447"/>
            <a:ext cx="4366301" cy="29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0699" y="3882822"/>
            <a:ext cx="4366301" cy="26197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493" y="3926255"/>
            <a:ext cx="4221526" cy="25329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059832" y="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Ações</a:t>
            </a:r>
            <a:r>
              <a:rPr lang="pt-BR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678661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</a:t>
            </a:r>
            <a:b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4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Metas e Resultados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Objetivo1. Ampliar a cobertura a hipertensos e/ou diabéticos</a:t>
            </a:r>
            <a:endParaRPr lang="pt-B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263741"/>
            <a:ext cx="871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Metas 1.1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Cadastrar 70% dos hipertensos da área de abrangência no Programa de Atenção à Hipertensão Arterial Sistêmica e ao Diabetes Mellitus da unidade de saúde. </a:t>
            </a:r>
          </a:p>
        </p:txBody>
      </p:sp>
      <p:sp>
        <p:nvSpPr>
          <p:cNvPr id="15" name="Retângulo 14"/>
          <p:cNvSpPr/>
          <p:nvPr/>
        </p:nvSpPr>
        <p:spPr>
          <a:xfrm rot="10800000" flipV="1">
            <a:off x="3131840" y="6093296"/>
            <a:ext cx="6012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Figura 1. Cobertura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programa de atenção ao hipertenso na unidade de saúde, UBS Gerardo Barbosa,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Espumoso/RS, 2015.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2843808" y="2708920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79512" y="386104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203 usuários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373 usuários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 485 usuários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737 usuários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Objetivo1. Ampliar a cobertura a hipertensos e/ou diabéticos</a:t>
            </a:r>
            <a:endParaRPr lang="pt-BR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 rot="10800000" flipV="1">
            <a:off x="2627784" y="6021288"/>
            <a:ext cx="6136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Figura 2. Cobertura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programa de atenção ao diabético na unidade de saúde, UBS Gerardo Barbosa,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Espumoso/RS, 2015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1263741"/>
            <a:ext cx="8859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Metas 1.1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Cadastrar 60% dos diabéticos da área de abrangência no Programa de Atenção à Hipertensão Arterial Sistêmica e ao Diabetes Mellitus da unidade de saúde.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512" y="38610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1: 64 usuários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2: 98 usuários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3:118 usuários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Mês 4: 180 usuários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2483768" y="2636912"/>
          <a:ext cx="6264696" cy="334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2.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Melhorar a qualidade da atenção a hipertensos e/ou diabéticos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44" y="1214422"/>
            <a:ext cx="88582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/>
            <a:endParaRPr lang="pt-BR" sz="22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/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2.1 e 2.2: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exame clínico apropriado em 100% dos hipertensos e/ou diabéticos.</a:t>
            </a:r>
          </a:p>
          <a:p>
            <a:pPr indent="540385" algn="just"/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lvl="0" indent="540385" algn="just"/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2.3 e 2.4: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Garantir a 100% dos hipertensos e/ou dos diabéticos a realização de exames complementares em dia de acordo com o protocolo.   </a:t>
            </a: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2.5 e 2.6: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Priorizar a prescrição de medicamentos da farmácia popular para 100% dos hipertensos e/ou dos diabéticos cadastrados na unidade de saúde.   </a:t>
            </a: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2.7 e 2.8: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Realizar avaliação da necessidade de atendimento odontológico em 100% dos hipertensos e/ou dos diabéticos. </a:t>
            </a: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endParaRPr lang="pt-BR" sz="2200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43808" y="6165304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540385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Metas alcançadas em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47891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540385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3.1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 3.2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Buscar 100% dos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hipertensos/diabéticos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faltosos às consultas na unidade de saúde conforme a periodicidade recomendada.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540385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1" indent="540385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Metas alcançadas em 100%</a:t>
            </a:r>
          </a:p>
          <a:p>
            <a:pPr lvl="0" indent="540385" algn="just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lvl="0" indent="540385" algn="just"/>
            <a:endParaRPr lang="pt-BR" sz="2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3.</a:t>
            </a:r>
            <a:r>
              <a:rPr lang="pt-BR" sz="2800" b="1" dirty="0" smtClean="0"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Melhorar a adesão de hipertensos e/ou diabéticos ao programa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tx2"/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064" y="1613964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4.1 e 4.2: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Manter ficha de acompanhamento de 100% dos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hipertensos/diabéticos cadastrados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914400" lvl="3" indent="540385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Metas alcançadas em 100%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476672"/>
            <a:ext cx="847251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4.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Melhorar o registro das informações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589680"/>
            <a:ext cx="81369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5.1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e 5.2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hipertensos/diabéticos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457200" lvl="2" indent="540385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Metas alcançadas em 100%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5.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Mapear  hipertensos e diabéticos de risco para doença cardiovascular</a:t>
            </a:r>
          </a:p>
        </p:txBody>
      </p:sp>
    </p:spTree>
    <p:extLst>
      <p:ext uri="{BB962C8B-B14F-4D97-AF65-F5344CB8AC3E}">
        <p14:creationId xmlns:p14="http://schemas.microsoft.com/office/powerpoint/2010/main" val="20612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6" y="1321435"/>
            <a:ext cx="88582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6.1 e 6.2: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nutricional sobre alimentação saudável a 100% dos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 e/ou dos diabéticos.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2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6.3 e 6.4: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em relação à prática regular de atividade física a 100% dos hipertensos e/ou dos diabéticos.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2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6.5 e 6.6: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os riscos do tabagismo a 100% dos hipertensos e/ou dos diabéticos.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6.7 e 6.8: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higiene bucal a 100% dos hipertensos e/ou dos diabéticos.</a:t>
            </a:r>
            <a:endParaRPr lang="pt-BR" sz="22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260648"/>
            <a:ext cx="8280920" cy="11967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 6.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Promover a saúde de hipertensos e diabéticos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67744" y="5517232"/>
            <a:ext cx="4539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indent="540385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Metas alcançadas em 100%</a:t>
            </a:r>
          </a:p>
        </p:txBody>
      </p:sp>
    </p:spTree>
    <p:extLst>
      <p:ext uri="{BB962C8B-B14F-4D97-AF65-F5344CB8AC3E}">
        <p14:creationId xmlns:p14="http://schemas.microsoft.com/office/powerpoint/2010/main" val="7077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2420888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buFont typeface="Wingdings" pitchFamily="2" charset="2"/>
              <a:buChar char="q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capacitação dos profissionais da equipe.</a:t>
            </a: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Ampliar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conhecimentos, trocar ideias e experiências qualificando o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trabalho.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Melhor integração da equipe.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34250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Importância da intervenção para a equipe </a:t>
            </a:r>
          </a:p>
        </p:txBody>
      </p:sp>
    </p:spTree>
    <p:extLst>
      <p:ext uri="{BB962C8B-B14F-4D97-AF65-F5344CB8AC3E}">
        <p14:creationId xmlns:p14="http://schemas.microsoft.com/office/powerpoint/2010/main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040560"/>
          </a:xfrm>
        </p:spPr>
        <p:txBody>
          <a:bodyPr>
            <a:normAutofit/>
          </a:bodyPr>
          <a:lstStyle/>
          <a:p>
            <a:pPr marL="438150"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Diabetes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e a Hipertensão Arterial Sistêmica </a:t>
            </a:r>
          </a:p>
          <a:p>
            <a:pPr marL="895350" lvl="1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Doenças comuns nos países desenvolvidos e em desenvolvimento </a:t>
            </a:r>
          </a:p>
          <a:p>
            <a:pPr marL="895350" lvl="1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Incidência aumenta com a idade</a:t>
            </a:r>
            <a:r>
              <a:rPr lang="pt-BR" sz="2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marL="628650" lvl="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520700"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 Primária a Saúde</a:t>
            </a:r>
          </a:p>
          <a:p>
            <a:pPr marL="920750"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Controle adequado</a:t>
            </a:r>
          </a:p>
          <a:p>
            <a:pPr marL="977900" lvl="1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Diagnóstico precoce e tratamento oportuno</a:t>
            </a:r>
            <a:endParaRPr lang="pt-BR" sz="22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77800" lvl="0" indent="1651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20700"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valiação e monitoramento  </a:t>
            </a:r>
          </a:p>
          <a:p>
            <a:pPr marL="920750"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diminuiem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o índice de </a:t>
            </a:r>
            <a:r>
              <a:rPr lang="pt-BR" sz="2000" dirty="0" err="1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morbimortalidade</a:t>
            </a:r>
            <a:r>
              <a:rPr lang="pt-BR" sz="20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e de hospitalizações no Sistema Único de Saúde (SUS)</a:t>
            </a:r>
            <a:endParaRPr lang="pt-BR" sz="20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2492896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buFont typeface="Wingdings" pitchFamily="2" charset="2"/>
              <a:buChar char="q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Melhorou o acolhimento e a qualidade de atenção dispensada aos usuários hipertensos e/ou diabéticos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Possibilitou a organização dos prontuários e registros em fichas de acompanhamento dos usuários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 Promoveu a implantação de um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arquivo especifico (ficha-espelho) para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monitoramento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Importância da intervenção para o serviço </a:t>
            </a:r>
          </a:p>
        </p:txBody>
      </p:sp>
    </p:spTree>
    <p:extLst>
      <p:ext uri="{BB962C8B-B14F-4D97-AF65-F5344CB8AC3E}">
        <p14:creationId xmlns:p14="http://schemas.microsoft.com/office/powerpoint/2010/main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567210" cy="349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buFont typeface="Wingdings" pitchFamily="2" charset="2"/>
              <a:buChar char="q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Melhorou a relação equipe-comunidade.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Permitiu aumentar as atividades educativas, promovendo melhoria quanto à qualidade de vida desta população. 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/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Facilitou a troca de ideias, experiências e conhecimentos com os grupos de hipertensos e diabéticos. </a:t>
            </a:r>
            <a:endParaRPr lang="pt-BR" sz="2400" dirty="0" smtClean="0"/>
          </a:p>
          <a:p>
            <a:pPr marL="457200" indent="-4572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lnSpcReduction="1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r>
              <a:rPr lang="pt-BR" sz="5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0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64305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Importância da intervenção para a comunidade </a:t>
            </a:r>
          </a:p>
        </p:txBody>
      </p:sp>
    </p:spTree>
    <p:extLst>
      <p:ext uri="{BB962C8B-B14F-4D97-AF65-F5344CB8AC3E}">
        <p14:creationId xmlns:p14="http://schemas.microsoft.com/office/powerpoint/2010/main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1214422"/>
            <a:ext cx="8676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  <a:buFont typeface="Wingdings" pitchFamily="2" charset="2"/>
              <a:buChar char="q"/>
            </a:pPr>
            <a:endParaRPr lang="pt-BR" sz="2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</a:rPr>
              <a:t>Qualificação profissional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</a:rPr>
              <a:t>Novos conhecimentos sobre Estratégia Saúde da Família no Brasil.</a:t>
            </a: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Foi um imenso prazer compartilhar meus conhecimentos e minhas experiências na saúde da família com a equipe, assim como aprender deles suas experiências profissionais.</a:t>
            </a: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</a:rPr>
              <a:t>A participação nos fóruns também me permitiu compartilhar meus conhecimentos, discussões de casos clínicos interativos, práticas clínicas, dúvidas e experiências com profissionais de diversos países.</a:t>
            </a:r>
          </a:p>
          <a:p>
            <a:pPr marL="342900" indent="-342900" algn="just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2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5720" y="428604"/>
            <a:ext cx="8501122" cy="11430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Reflexão crítica sobre o processo pessoal de aprendizagem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32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2844" y="1428736"/>
            <a:ext cx="8676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Testes de Qualificação Cognitiva proporcionaram melhorias na prática clínica</a:t>
            </a:r>
          </a:p>
          <a:p>
            <a:pPr marL="342900" indent="-342900" algn="just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intervenção demonstrou que mesmo com dificuldades, desafios e perseverança, foi possível dispensar uma atenção de qualidade aos usuários hipertensos e/ou diabéticos acompanhados na unidade.</a:t>
            </a: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Considero que o TCC é uma proposta que serve para dar continuidade à intervenção e a possibilidade de implementar outros programas na Atenção Primária de Saúde.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5720" y="428604"/>
            <a:ext cx="8501122" cy="11430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rPr>
              <a:t>Reflexão crítica sobre o processo pessoal de aprendizagem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3200" b="1" dirty="0" smtClean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4712" y="1598434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 Ministério da Saúde. Secretaria de Atenção à Saúde. Departamento de Atenção Básica. Estratégias para o cuidado da pessoa com doença crônica: </a:t>
            </a:r>
            <a:r>
              <a:rPr lang="pt-BR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hipertensão arterial sistêmica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/ Ministério da Saúde, Secretaria de Atenção à Saúde, Departamento de Atenção Básica. – Brasília: Ministério da Saúde, 2013. 128 p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BRASIL. Ministério da Saúde. Secretaria de Atenção à Saúde. Departamento de Atenção Básica. Estratégias para o cuidado da pessoa com doença crônica: </a:t>
            </a:r>
            <a:r>
              <a:rPr lang="pt-BR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diabetes mellitus </a:t>
            </a:r>
            <a:r>
              <a:rPr lang="pt-BR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/ Ministério da Saúde, Secretaria de Atenção à Saúde, Departamento de Atenção Básica. – Brasília: Ministério da Saúde, 2013. 160 p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488" y="78579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Referências </a:t>
            </a:r>
          </a:p>
        </p:txBody>
      </p:sp>
    </p:spTree>
    <p:extLst>
      <p:ext uri="{BB962C8B-B14F-4D97-AF65-F5344CB8AC3E}">
        <p14:creationId xmlns:p14="http://schemas.microsoft.com/office/powerpoint/2010/main" val="20999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6654" y="263691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Obrigada !!</a:t>
            </a:r>
            <a:endParaRPr lang="pt-BR" sz="72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86358" cy="51428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44008" y="332656"/>
            <a:ext cx="354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Obrigada !!</a:t>
            </a:r>
          </a:p>
        </p:txBody>
      </p:sp>
    </p:spTree>
    <p:extLst>
      <p:ext uri="{BB962C8B-B14F-4D97-AF65-F5344CB8AC3E}">
        <p14:creationId xmlns:p14="http://schemas.microsoft.com/office/powerpoint/2010/main" val="14924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/>
          </p:cNvPicPr>
          <p:nvPr/>
        </p:nvPicPr>
        <p:blipFill>
          <a:blip r:embed="rId2" cstate="print"/>
          <a:srcRect l="13701" t="21176" r="14408" b="65151"/>
          <a:stretch>
            <a:fillRect/>
          </a:stretch>
        </p:blipFill>
        <p:spPr bwMode="auto">
          <a:xfrm>
            <a:off x="467544" y="5345832"/>
            <a:ext cx="83610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Espumoso/RS</a:t>
            </a:r>
            <a:endParaRPr lang="pt-B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Localização: </a:t>
            </a:r>
            <a:r>
              <a:rPr lang="pt-BR" sz="24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Na região norte do RS - maior cidade da microrregião do Alto </a:t>
            </a:r>
            <a:r>
              <a:rPr lang="pt-BR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Jacuí.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275 </a:t>
            </a:r>
            <a:r>
              <a:rPr lang="pt-BR" sz="20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km de Porto </a:t>
            </a:r>
            <a:r>
              <a:rPr lang="pt-BR" sz="20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Alegre/RS</a:t>
            </a:r>
            <a:endParaRPr lang="pt-BR" sz="200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População Total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pt-BR" sz="2400" dirty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15.271 habitantes</a:t>
            </a:r>
            <a:r>
              <a:rPr lang="pt-BR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solidFill>
                <a:prstClr val="black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Rede de saúde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 Hospital Municipal (1), Unidade Central (1), ESF (1),  Unidades de Saúde tradicionais (5), sendo</a:t>
            </a:r>
            <a:r>
              <a:rPr lang="pt-BR" sz="2400" b="1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2 na </a:t>
            </a:r>
            <a:r>
              <a:rPr lang="es-VE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zona urbana e 5 </a:t>
            </a:r>
            <a:r>
              <a:rPr lang="pt-BR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na</a:t>
            </a:r>
            <a:r>
              <a:rPr lang="es-VE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s-VE" sz="2400" dirty="0" smtClean="0">
                <a:solidFill>
                  <a:prstClr val="black"/>
                </a:solidFill>
                <a:effectLst/>
                <a:latin typeface="Arial" pitchFamily="34" charset="0"/>
                <a:cs typeface="Arial" pitchFamily="34" charset="0"/>
              </a:rPr>
              <a:t>zona rural.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5"/>
          <a:stretch>
            <a:fillRect/>
          </a:stretch>
        </p:blipFill>
        <p:spPr bwMode="auto">
          <a:xfrm>
            <a:off x="3383915" y="4653136"/>
            <a:ext cx="5760085" cy="208708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UBS Dr. Gerardo Barbosa</a:t>
            </a:r>
            <a:endParaRPr lang="pt-BR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433"/>
          </a:xfrm>
        </p:spPr>
        <p:txBody>
          <a:bodyPr>
            <a:normAutofit/>
          </a:bodyPr>
          <a:lstStyle/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Localização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Zona urbana no bairro Jardim dos Coqueiros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Unidad </a:t>
            </a: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Básica Mista. 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Pronto </a:t>
            </a: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Atendimiento </a:t>
            </a: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Atenção</a:t>
            </a: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 Básica, </a:t>
            </a:r>
            <a:r>
              <a:rPr lang="pt-BR" sz="2400" dirty="0" smtClean="0">
                <a:effectLst/>
                <a:latin typeface="Arial" pitchFamily="34" charset="0"/>
                <a:cs typeface="Arial" pitchFamily="34" charset="0"/>
              </a:rPr>
              <a:t>Urgências</a:t>
            </a:r>
            <a:r>
              <a:rPr lang="es-VE" sz="2400" dirty="0" smtClean="0">
                <a:effectLst/>
                <a:latin typeface="Arial" pitchFamily="34" charset="0"/>
                <a:cs typeface="Arial" pitchFamily="34" charset="0"/>
              </a:rPr>
              <a:t> e Saúde da Familia.</a:t>
            </a:r>
          </a:p>
          <a:p>
            <a:pPr lvl="2" algn="just">
              <a:buClr>
                <a:schemeClr val="tx2"/>
              </a:buClr>
              <a:buFont typeface="Wingdings" pitchFamily="2" charset="2"/>
              <a:buChar char="q"/>
            </a:pPr>
            <a:endParaRPr lang="es-VE" sz="20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População Total da área de abrangência:</a:t>
            </a:r>
          </a:p>
          <a:p>
            <a:pPr lvl="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11000 habitantes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5610 sexo feminino </a:t>
            </a:r>
          </a:p>
          <a:p>
            <a:pPr lvl="1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5390 sexo masculino</a:t>
            </a:r>
          </a:p>
          <a:p>
            <a:pPr lvl="0" algn="just"/>
            <a:endParaRPr lang="pt-BR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/>
            <a:endParaRPr lang="pt-BR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1663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Situação da ação programática antes da intervenção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19672" y="29249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9672" y="184482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268761"/>
            <a:ext cx="87496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Cadastro desatualizado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latin typeface="Arial"/>
              <a:ea typeface="Times New Roman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/>
                <a:ea typeface="Times New Roman"/>
              </a:rPr>
              <a:t>Baixa cobertura do </a:t>
            </a:r>
            <a:r>
              <a:rPr lang="pt-BR" sz="2400" dirty="0">
                <a:latin typeface="Arial"/>
                <a:ea typeface="Times New Roman"/>
              </a:rPr>
              <a:t>programa de atenção ao hipertenso e/ou ao </a:t>
            </a:r>
            <a:r>
              <a:rPr lang="pt-BR" sz="2400" dirty="0" smtClean="0">
                <a:latin typeface="Arial"/>
                <a:ea typeface="Times New Roman"/>
              </a:rPr>
              <a:t>diabético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atendimentos não eram realizados segundo os protocolos de atenção</a:t>
            </a:r>
            <a:r>
              <a:rPr lang="pt-BR" sz="2400" dirty="0">
                <a:solidFill>
                  <a:prstClr val="black"/>
                </a:solidFill>
                <a:latin typeface="Arial"/>
                <a:ea typeface="Times New Roman"/>
              </a:rPr>
              <a:t> do programa de atenção ao hipertenso e/ou ao </a:t>
            </a: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diabético, sendo a consulta por demanda espontânea a mais predominante. 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Atendimento odontológico escasso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Não eram realizadas visitas domiciliares programadas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404664"/>
            <a:ext cx="4802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0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Objetivo Geral</a:t>
            </a:r>
            <a:r>
              <a:rPr lang="pt-BR" sz="3200" b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" sz="320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2492896"/>
            <a:ext cx="849694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Melhoria da Atenção à Saúde da pessoa com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Hipertensão Arterial 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e/ou com Diabetes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Mellitus 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na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UBS Dr.Gerardo Barbosa, </a:t>
            </a:r>
            <a:r>
              <a:rPr lang="pt-BR" sz="2400" b="1" dirty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Espumoso/RS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12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285728"/>
            <a:ext cx="474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029675"/>
            <a:ext cx="82089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Ações da intervenção nas 16 semanas de duração, nos quatro eixos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Monitoramento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Avaliação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Organização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 Gestão do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Serviço</a:t>
            </a: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Engajamento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Público </a:t>
            </a:r>
            <a:endParaRPr lang="pt-BR" sz="22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1257300" lvl="2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Qualificação </a:t>
            </a:r>
            <a:r>
              <a:rPr lang="pt-BR" sz="22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da Prática </a:t>
            </a:r>
            <a:r>
              <a:rPr lang="pt-BR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Clínica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Protocolos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atenção</a:t>
            </a:r>
            <a:r>
              <a:rPr lang="pt-BR" sz="2400" dirty="0">
                <a:solidFill>
                  <a:prstClr val="black"/>
                </a:solidFill>
                <a:latin typeface="Arial"/>
                <a:ea typeface="Times New Roman"/>
              </a:rPr>
              <a:t> do programa de atenção ao hipertenso e/ou ao </a:t>
            </a:r>
            <a:r>
              <a:rPr lang="pt-BR" sz="2400" dirty="0" smtClean="0">
                <a:solidFill>
                  <a:prstClr val="black"/>
                </a:solidFill>
                <a:latin typeface="Arial"/>
                <a:ea typeface="Times New Roman"/>
              </a:rPr>
              <a:t>diabético do Ministério de Saúde, 2013. </a:t>
            </a: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Capacitação dos profissionais de saúde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unidade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sobre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os protocolos adotados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q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7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7056" y="1340768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Recadastramento da população hipertensa e diabética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clínico e odontológico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Visita domiciliar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da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intervenção</a:t>
            </a:r>
          </a:p>
          <a:p>
            <a:pPr marL="342900" lvl="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Atualização do arquivo específico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Ficha-espelho e planilha de coletas de dados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Divulgação do projeto nas comunidades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57422" y="285728"/>
            <a:ext cx="4742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Metodologia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9832" y="26064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Ações</a:t>
            </a:r>
            <a:r>
              <a:rPr lang="pt-BR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608" y="191683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0" name="Imagem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4005064"/>
            <a:ext cx="35591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1164088" y="6669088"/>
            <a:ext cx="4632047" cy="18891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Autor : Leticia Ravazzio,  Elizandra Moraes.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3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79" y="1195884"/>
            <a:ext cx="3527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2583" y="1196262"/>
            <a:ext cx="4052868" cy="280880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25827" y="4087266"/>
            <a:ext cx="4079624" cy="24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PPT apesentações ESF-EAD-UFPE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 PPT apesentações ESF-EAD-UFPEL</Template>
  <TotalTime>3445</TotalTime>
  <Words>1266</Words>
  <Application>Microsoft Office PowerPoint</Application>
  <PresentationFormat>Apresentação na tela (4:3)</PresentationFormat>
  <Paragraphs>186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Calibri</vt:lpstr>
      <vt:lpstr>Constantia</vt:lpstr>
      <vt:lpstr>Times New Roman</vt:lpstr>
      <vt:lpstr>Wingdings</vt:lpstr>
      <vt:lpstr>Base PPT apesentações ESF-EAD-UFPEL</vt:lpstr>
      <vt:lpstr>Melhoria da Atenção à Saúde da pessoa com Hipertensão Arterial e/ou com Diabetes  Mellitus na ESF Dr. Gerardo Barbosa, Espumoso/RS</vt:lpstr>
      <vt:lpstr>Introdução</vt:lpstr>
      <vt:lpstr>Espumoso/RS</vt:lpstr>
      <vt:lpstr>UBS Dr. Gerardo Barbosa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Metas e Resultados</vt:lpstr>
      <vt:lpstr>Objetivo1. Ampliar a cobertura a hipertensos e/ou diabéticos</vt:lpstr>
      <vt:lpstr>Objetivo1. Ampliar a cobertura a hipertensos e/ou diabéticos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da pessoa com Hipertensão Arterial e/ou com Diabetes  Mellitus na ESF Dr. René Baccin, Espumoso/RS.</dc:title>
  <dc:creator>Acer</dc:creator>
  <cp:lastModifiedBy>santa diaz rodriguez</cp:lastModifiedBy>
  <cp:revision>118</cp:revision>
  <dcterms:created xsi:type="dcterms:W3CDTF">2015-08-05T00:26:16Z</dcterms:created>
  <dcterms:modified xsi:type="dcterms:W3CDTF">2015-09-12T14:24:32Z</dcterms:modified>
</cp:coreProperties>
</file>