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93" r:id="rId7"/>
    <p:sldId id="294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3" r:id="rId17"/>
    <p:sldId id="269" r:id="rId18"/>
    <p:sldId id="270" r:id="rId19"/>
    <p:sldId id="271" r:id="rId20"/>
    <p:sldId id="272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3" autoAdjust="0"/>
    <p:restoredTop sz="98934" autoAdjust="0"/>
  </p:normalViewPr>
  <p:slideViewPr>
    <p:cSldViewPr>
      <p:cViewPr>
        <p:scale>
          <a:sx n="66" d="100"/>
          <a:sy n="66" d="100"/>
        </p:scale>
        <p:origin x="-1476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rah\Downloads\Planilha%20Coleta%20de%20Dados%20Final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rah\Downloads\Planilha%20Coleta%20de%20Dados%20Final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rah\Downloads\Planilha%20Coleta%20de%20Dados%20Final%20(1)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rah\Downloads\Planilha%20Coleta%20de%20Dados%20Final%20(1)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rah\Downloads\Planilha%20Coleta%20de%20Dados%20Final%20(1)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rah\Downloads\Planilha%20Coleta%20de%20Dados%20Final%20(1)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rah\Downloads\Planilha%20Coleta%20de%20Dados%20Final%20(1)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rah\Downloads\Planilha%20Coleta%20de%20Dados%20Final%20(1)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rah\Downloads\Planilha%20Coleta%20de%20Dados%20Final%20(1)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rah\Downloads\Planilha%20Coleta%20de%20Dados%20Final%20(1).xls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rah\Downloads\Planilha%20Coleta%20de%20Dados%20Final%20(1)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rah\Downloads\Planilha%20Coleta%20de%20Dados%20Final%20(2).xls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rah\Downloads\Planilha%20Coleta%20de%20Dados%20Final%20(1)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rah\Downloads\Planilha%20Coleta%20de%20Dados%20Final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rah\Downloads\Planilha%20Coleta%20de%20Dados%20Final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rah\Downloads\Planilha%20Coleta%20de%20Dados%20Final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rah\Downloads\Planilha%20Coleta%20de%20Dados%20Final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rah\Downloads\Planilha%20Coleta%20de%20Dados%20Final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rah\Downloads\Planilha%20Coleta%20de%20Dados%20Final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rah\Downloads\Planilha%20Coleta%20de%20Dados%20Fina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800" dirty="0"/>
              <a:t>Cobertura do programa de atenção ao  hipertenso na unidade de saúde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Coleta de Dados Final.xls]Indicadores'!$C$4</c:f>
              <c:strCache>
                <c:ptCount val="1"/>
                <c:pt idx="0">
                  <c:v>Cobertura do programa de atenção ao  hipertenso na unidade de saúde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</c:spPr>
          <c:invertIfNegative val="0"/>
          <c:cat>
            <c:strRef>
              <c:f>'[Planilha Coleta de Dados Final.xls]Indicadores'!$D$3:$G$3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Coleta de Dados Final.xls]Indicadores'!$D$4:$G$4</c:f>
              <c:numCache>
                <c:formatCode>0.0%</c:formatCode>
                <c:ptCount val="4"/>
                <c:pt idx="0">
                  <c:v>0.32333333333333331</c:v>
                </c:pt>
                <c:pt idx="1">
                  <c:v>0.61333333333333362</c:v>
                </c:pt>
                <c:pt idx="2">
                  <c:v>0.91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499648"/>
        <c:axId val="61014400"/>
      </c:barChart>
      <c:catAx>
        <c:axId val="5949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1014400"/>
        <c:crosses val="autoZero"/>
        <c:auto val="1"/>
        <c:lblAlgn val="ctr"/>
        <c:lblOffset val="100"/>
        <c:noMultiLvlLbl val="0"/>
      </c:catAx>
      <c:valAx>
        <c:axId val="6101440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9499648"/>
        <c:crosses val="autoZero"/>
        <c:crossBetween val="between"/>
        <c:majorUnit val="0.2"/>
        <c:min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0">
            <a:defRPr sz="16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Coleta de Dados Final.xls]Indicadores'!$S$37</c:f>
              <c:strCache>
                <c:ptCount val="1"/>
                <c:pt idx="0">
                  <c:v>Proporção de diabéticos com registro adequado na ficha de acompanhamento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'[Planilha Coleta de Dados Final.xls]Indicadores'!$T$36:$W$36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Coleta de Dados Final.xls]Indicadores'!$T$37:$W$37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964160"/>
        <c:axId val="71965696"/>
      </c:barChart>
      <c:catAx>
        <c:axId val="71964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1965696"/>
        <c:crosses val="autoZero"/>
        <c:auto val="1"/>
        <c:lblAlgn val="ctr"/>
        <c:lblOffset val="100"/>
        <c:noMultiLvlLbl val="0"/>
      </c:catAx>
      <c:valAx>
        <c:axId val="7196569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1964160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2130652725786326"/>
          <c:y val="3.7757972561122219E-2"/>
        </c:manualLayout>
      </c:layout>
      <c:overlay val="0"/>
      <c:spPr>
        <a:noFill/>
        <a:ln w="25400">
          <a:noFill/>
        </a:ln>
      </c:spPr>
      <c:txPr>
        <a:bodyPr/>
        <a:lstStyle/>
        <a:p>
          <a:pPr algn="ctr" rtl="0">
            <a:defRPr sz="14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Coleta de Dados Final (1).xls]Indicadores'!$C$43</c:f>
              <c:strCache>
                <c:ptCount val="1"/>
                <c:pt idx="0">
                  <c:v>Proporção de hipertensos com estratificação de risco cardiovascular por  exame clínico em dia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'[Planilha Coleta de Dados Final (1).xls]Indicadores'!$D$42:$G$42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Coleta de Dados Final (1).xls]Indicadores'!$D$43:$G$43</c:f>
              <c:numCache>
                <c:formatCode>0.0%</c:formatCode>
                <c:ptCount val="4"/>
                <c:pt idx="0">
                  <c:v>1</c:v>
                </c:pt>
                <c:pt idx="1">
                  <c:v>0.99456521739130432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019968"/>
        <c:axId val="72021504"/>
      </c:barChart>
      <c:catAx>
        <c:axId val="72019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2021504"/>
        <c:crosses val="autoZero"/>
        <c:auto val="1"/>
        <c:lblAlgn val="ctr"/>
        <c:lblOffset val="100"/>
        <c:noMultiLvlLbl val="0"/>
      </c:catAx>
      <c:valAx>
        <c:axId val="7202150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2019968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0">
            <a:defRPr sz="16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Coleta de Dados Final (1).xls]Indicadores'!$S$43</c:f>
              <c:strCache>
                <c:ptCount val="1"/>
                <c:pt idx="0">
                  <c:v>Proporção de diabéticos com estratificação de risco cardiovascular por  exame clínico em dia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'[Planilha Coleta de Dados Final (1).xls]Indicadores'!$T$42:$W$42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Coleta de Dados Final (1).xls]Indicadores'!$T$43:$W$43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699264"/>
        <c:axId val="68700800"/>
      </c:barChart>
      <c:catAx>
        <c:axId val="68699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700800"/>
        <c:crosses val="autoZero"/>
        <c:auto val="1"/>
        <c:lblAlgn val="ctr"/>
        <c:lblOffset val="100"/>
        <c:noMultiLvlLbl val="0"/>
      </c:catAx>
      <c:valAx>
        <c:axId val="6870080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699264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0">
            <a:defRPr sz="14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Coleta de Dados Final (1).xls]Indicadores'!$C$49</c:f>
              <c:strCache>
                <c:ptCount val="1"/>
                <c:pt idx="0">
                  <c:v>Proporção de hipertensos com orientação nutricional sobre alimentação saudável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'[Planilha Coleta de Dados Final (1).xls]Indicadores'!$D$48:$G$48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Coleta de Dados Final (1).xls]Indicadores'!$D$49:$G$49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722048"/>
        <c:axId val="68760704"/>
      </c:barChart>
      <c:catAx>
        <c:axId val="68722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760704"/>
        <c:crosses val="autoZero"/>
        <c:auto val="1"/>
        <c:lblAlgn val="ctr"/>
        <c:lblOffset val="100"/>
        <c:noMultiLvlLbl val="0"/>
      </c:catAx>
      <c:valAx>
        <c:axId val="6876070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722048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0">
            <a:defRPr sz="14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Coleta de Dados Final (1).xls]Indicadores'!$S$49</c:f>
              <c:strCache>
                <c:ptCount val="1"/>
                <c:pt idx="0">
                  <c:v>Proporção de diabéticos com orientação nutricional sobre alimentação saudável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'[Planilha Coleta de Dados Final (1).xls]Indicadores'!$T$48:$W$48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Coleta de Dados Final (1).xls]Indicadores'!$T$49:$W$49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793088"/>
        <c:axId val="68794624"/>
      </c:barChart>
      <c:catAx>
        <c:axId val="68793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794624"/>
        <c:crosses val="autoZero"/>
        <c:auto val="1"/>
        <c:lblAlgn val="ctr"/>
        <c:lblOffset val="100"/>
        <c:noMultiLvlLbl val="0"/>
      </c:catAx>
      <c:valAx>
        <c:axId val="6879462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793088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400"/>
              <a:t>Proporção de hipertensos com orientação sobre a prática de  atividade física regular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135730639543509"/>
          <c:y val="0.28195121951219509"/>
          <c:w val="0.85864269360456602"/>
          <c:h val="0.618797004033033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'[Planilha Coleta de Dados Final (1).xls]Indicadores'!$C$54</c:f>
              <c:strCache>
                <c:ptCount val="1"/>
                <c:pt idx="0">
                  <c:v>Proporção de hipertensos com orientação sobre a prática de atividade física regular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'[Planilha Coleta de Dados Final (1).xls]Indicadores'!$D$53:$G$53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Coleta de Dados Final (1).xls]Indicadores'!$D$54:$G$54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807680"/>
        <c:axId val="72299264"/>
      </c:barChart>
      <c:catAx>
        <c:axId val="68807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2299264"/>
        <c:crosses val="autoZero"/>
        <c:auto val="1"/>
        <c:lblAlgn val="ctr"/>
        <c:lblOffset val="100"/>
        <c:noMultiLvlLbl val="0"/>
      </c:catAx>
      <c:valAx>
        <c:axId val="7229926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807680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0">
            <a:defRPr sz="14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Coleta de Dados Final (1).xls]Indicadores'!$S$54</c:f>
              <c:strCache>
                <c:ptCount val="1"/>
                <c:pt idx="0">
                  <c:v>Proporção de diabéticos que receberam orientação sobre a prática de atividade física regular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'[Planilha Coleta de Dados Final (1).xls]Indicadores'!$T$53:$W$53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Coleta de Dados Final (1).xls]Indicadores'!$T$54:$W$54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323456"/>
        <c:axId val="72324992"/>
      </c:barChart>
      <c:catAx>
        <c:axId val="72323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2324992"/>
        <c:crosses val="autoZero"/>
        <c:auto val="1"/>
        <c:lblAlgn val="ctr"/>
        <c:lblOffset val="100"/>
        <c:noMultiLvlLbl val="0"/>
      </c:catAx>
      <c:valAx>
        <c:axId val="7232499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2323456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0">
            <a:defRPr sz="14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Coleta de Dados Final (1).xls]Indicadores'!$C$59</c:f>
              <c:strCache>
                <c:ptCount val="1"/>
                <c:pt idx="0">
                  <c:v>Proporção de hipertensos que receberam orientação sobre os riscos do tabagismo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5400">
              <a:noFill/>
            </a:ln>
          </c:spPr>
          <c:invertIfNegative val="0"/>
          <c:cat>
            <c:strRef>
              <c:f>'[Planilha Coleta de Dados Final (1).xls]Indicadores'!$D$58:$G$58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Coleta de Dados Final (1).xls]Indicadores'!$D$59:$G$59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434496"/>
        <c:axId val="61436288"/>
      </c:barChart>
      <c:catAx>
        <c:axId val="61434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1436288"/>
        <c:crosses val="autoZero"/>
        <c:auto val="1"/>
        <c:lblAlgn val="ctr"/>
        <c:lblOffset val="100"/>
        <c:noMultiLvlLbl val="0"/>
      </c:catAx>
      <c:valAx>
        <c:axId val="6143628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143449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0">
            <a:defRPr sz="16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Coleta de Dados Final (1).xls]Indicadores'!$S$59</c:f>
              <c:strCache>
                <c:ptCount val="1"/>
                <c:pt idx="0">
                  <c:v>Proporção de diabéticos que receberam orientação sobre os riscos do tabagismo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'[Planilha Coleta de Dados Final (1).xls]Indicadores'!$T$58:$W$58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Coleta de Dados Final (1).xls]Indicadores'!$T$59:$W$59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464576"/>
        <c:axId val="61466112"/>
      </c:barChart>
      <c:catAx>
        <c:axId val="61464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1466112"/>
        <c:crosses val="autoZero"/>
        <c:auto val="1"/>
        <c:lblAlgn val="ctr"/>
        <c:lblOffset val="100"/>
        <c:noMultiLvlLbl val="0"/>
      </c:catAx>
      <c:valAx>
        <c:axId val="6146611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1464576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0">
            <a:defRPr sz="16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Coleta de Dados Final (1).xls]Indicadores'!$C$65</c:f>
              <c:strCache>
                <c:ptCount val="1"/>
                <c:pt idx="0">
                  <c:v>Proporção de hipertensos que receberam orientação sobre higiene bucal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'[Planilha Coleta de Dados Final (1).xls]Indicadores'!$D$64:$G$64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Coleta de Dados Final (1).xls]Indicadores'!$D$65:$G$65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507840"/>
        <c:axId val="61513728"/>
      </c:barChart>
      <c:catAx>
        <c:axId val="61507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1513728"/>
        <c:crosses val="autoZero"/>
        <c:auto val="1"/>
        <c:lblAlgn val="ctr"/>
        <c:lblOffset val="100"/>
        <c:noMultiLvlLbl val="0"/>
      </c:catAx>
      <c:valAx>
        <c:axId val="6151372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1507840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0">
            <a:defRPr sz="18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Coleta de Dados Final (2).xls]Indicadores'!$S$4</c:f>
              <c:strCache>
                <c:ptCount val="1"/>
                <c:pt idx="0">
                  <c:v>Cobertura do programa de atenção ao  diabético na unidade de saúde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'[Planilha Coleta de Dados Final (2).xls]Indicadores'!$T$3:$W$3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Coleta de Dados Final (2).xls]Indicadores'!$T$4:$W$4</c:f>
              <c:numCache>
                <c:formatCode>0.0%</c:formatCode>
                <c:ptCount val="4"/>
                <c:pt idx="0">
                  <c:v>0.42222222222222222</c:v>
                </c:pt>
                <c:pt idx="1">
                  <c:v>0.72222222222222221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033472"/>
        <c:axId val="57035008"/>
      </c:barChart>
      <c:catAx>
        <c:axId val="57033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7035008"/>
        <c:crosses val="autoZero"/>
        <c:auto val="1"/>
        <c:lblAlgn val="ctr"/>
        <c:lblOffset val="100"/>
        <c:noMultiLvlLbl val="0"/>
      </c:catAx>
      <c:valAx>
        <c:axId val="5703500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7033472"/>
        <c:crosses val="autoZero"/>
        <c:crossBetween val="between"/>
        <c:majorUnit val="0.2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0">
            <a:defRPr sz="18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Coleta de Dados Final (1).xls]Indicadores'!$S$65</c:f>
              <c:strCache>
                <c:ptCount val="1"/>
                <c:pt idx="0">
                  <c:v>Proporção de diabéticos que receberam orientação sobre higiene bucal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'[Planilha Coleta de Dados Final (1).xls]Indicadores'!$T$64:$W$64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Coleta de Dados Final (1).xls]Indicadores'!$T$65:$W$65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529472"/>
        <c:axId val="61535360"/>
      </c:barChart>
      <c:catAx>
        <c:axId val="61529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1535360"/>
        <c:crosses val="autoZero"/>
        <c:auto val="1"/>
        <c:lblAlgn val="ctr"/>
        <c:lblOffset val="100"/>
        <c:noMultiLvlLbl val="0"/>
      </c:catAx>
      <c:valAx>
        <c:axId val="6153536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1529472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0">
            <a:defRPr sz="10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Coleta de Dados Final.xls]Indicadores'!$C$10</c:f>
              <c:strCache>
                <c:ptCount val="1"/>
                <c:pt idx="0">
                  <c:v>Proporção de hipertensos com o exame clínico em dia de acordo com o protocolo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'[Planilha Coleta de Dados Final.xls]Indicadores'!$D$9:$G$9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Coleta de Dados Final.xls]Indicadores'!$D$10:$G$10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052416"/>
        <c:axId val="61053952"/>
      </c:barChart>
      <c:catAx>
        <c:axId val="61052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1053952"/>
        <c:crosses val="autoZero"/>
        <c:auto val="1"/>
        <c:lblAlgn val="ctr"/>
        <c:lblOffset val="100"/>
        <c:noMultiLvlLbl val="0"/>
      </c:catAx>
      <c:valAx>
        <c:axId val="6105395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1052416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0">
            <a:defRPr sz="10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Coleta de Dados Final.xls]Indicadores'!$S$10</c:f>
              <c:strCache>
                <c:ptCount val="1"/>
                <c:pt idx="0">
                  <c:v>Proporção de diabéticos com o exame clínico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'[Planilha Coleta de Dados Final.xls]Indicadores'!$T$9:$W$9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Coleta de Dados Final.xls]Indicadores'!$T$10:$W$10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130816"/>
        <c:axId val="62136704"/>
      </c:barChart>
      <c:catAx>
        <c:axId val="62130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2136704"/>
        <c:crosses val="autoZero"/>
        <c:auto val="1"/>
        <c:lblAlgn val="ctr"/>
        <c:lblOffset val="100"/>
        <c:noMultiLvlLbl val="0"/>
      </c:catAx>
      <c:valAx>
        <c:axId val="6213670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2130816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200" dirty="0"/>
              <a:t>Proporção de hipertensos com os exames complementares em dia de acordo com o protocolo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Coleta de Dados Final.xls]Indicadores'!$C$15</c:f>
              <c:strCache>
                <c:ptCount val="1"/>
                <c:pt idx="0">
                  <c:v>Proporção de hipertensos com os exames complementares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'[Planilha Coleta de Dados Final.xls]Indicadores'!$D$14:$G$14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Coleta de Dados Final.xls]Indicadores'!$D$15:$G$15</c:f>
              <c:numCache>
                <c:formatCode>0.0%</c:formatCode>
                <c:ptCount val="4"/>
                <c:pt idx="0">
                  <c:v>1</c:v>
                </c:pt>
                <c:pt idx="1">
                  <c:v>0.99456521739130432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170240"/>
        <c:axId val="62171776"/>
      </c:barChart>
      <c:catAx>
        <c:axId val="62170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2171776"/>
        <c:crosses val="autoZero"/>
        <c:auto val="1"/>
        <c:lblAlgn val="ctr"/>
        <c:lblOffset val="100"/>
        <c:noMultiLvlLbl val="0"/>
      </c:catAx>
      <c:valAx>
        <c:axId val="6217177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2170240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0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Coleta de Dados Final.xls]Indicadores'!$S$15</c:f>
              <c:strCache>
                <c:ptCount val="1"/>
                <c:pt idx="0">
                  <c:v>Proporção de diabéticos com os exames complementares 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'[Planilha Coleta de Dados Final.xls]Indicadores'!$T$14:$W$14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Coleta de Dados Final.xls]Indicadores'!$T$15:$W$15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200064"/>
        <c:axId val="62201856"/>
      </c:barChart>
      <c:catAx>
        <c:axId val="62200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2201856"/>
        <c:crosses val="autoZero"/>
        <c:auto val="1"/>
        <c:lblAlgn val="ctr"/>
        <c:lblOffset val="100"/>
        <c:noMultiLvlLbl val="0"/>
      </c:catAx>
      <c:valAx>
        <c:axId val="6220185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2200064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0">
            <a:defRPr sz="16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Coleta de Dados Final.xls]Indicadores'!$C$27</c:f>
              <c:strCache>
                <c:ptCount val="1"/>
                <c:pt idx="0">
                  <c:v>Proporção de hipertensos com avaliação da necessidade de atendimento odontológico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'[Planilha Coleta de Dados Final.xls]Indicadores'!$D$26:$G$26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Coleta de Dados Final.xls]Indicadores'!$D$27:$G$27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247680"/>
        <c:axId val="62249216"/>
      </c:barChart>
      <c:catAx>
        <c:axId val="62247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2249216"/>
        <c:crosses val="autoZero"/>
        <c:auto val="1"/>
        <c:lblAlgn val="ctr"/>
        <c:lblOffset val="100"/>
        <c:noMultiLvlLbl val="0"/>
      </c:catAx>
      <c:valAx>
        <c:axId val="6224921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2247680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0">
            <a:defRPr sz="14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Coleta de Dados Final.xls]Indicadores'!$S$27</c:f>
              <c:strCache>
                <c:ptCount val="1"/>
                <c:pt idx="0">
                  <c:v>Proporção de diabéticos com avaliação da necessidade de atendimento odontológico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'[Planilha Coleta de Dados Final.xls]Indicadores'!$T$26:$W$26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Coleta de Dados Final.xls]Indicadores'!$T$27:$W$27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736256"/>
        <c:axId val="62737792"/>
      </c:barChart>
      <c:catAx>
        <c:axId val="62736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2737792"/>
        <c:crosses val="autoZero"/>
        <c:auto val="1"/>
        <c:lblAlgn val="ctr"/>
        <c:lblOffset val="100"/>
        <c:noMultiLvlLbl val="0"/>
      </c:catAx>
      <c:valAx>
        <c:axId val="6273779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2736256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0">
            <a:defRPr sz="16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Coleta de Dados Final.xls]Indicadores'!$C$37</c:f>
              <c:strCache>
                <c:ptCount val="1"/>
                <c:pt idx="0">
                  <c:v>Proporção de hipertensos com registro adequado na ficha de acompanhamento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'[Planilha Coleta de Dados Final.xls]Indicadores'!$D$36:$G$36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Coleta de Dados Final.xls]Indicadores'!$D$37:$G$37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775680"/>
        <c:axId val="62777216"/>
      </c:barChart>
      <c:catAx>
        <c:axId val="62775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2777216"/>
        <c:crosses val="autoZero"/>
        <c:auto val="1"/>
        <c:lblAlgn val="ctr"/>
        <c:lblOffset val="100"/>
        <c:noMultiLvlLbl val="0"/>
      </c:catAx>
      <c:valAx>
        <c:axId val="6277721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2775680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89AA-C77E-48AA-A0C6-C557D872A490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5005-A52B-4FEA-9922-2F55200ACEE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89AA-C77E-48AA-A0C6-C557D872A490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5005-A52B-4FEA-9922-2F55200ACEE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89AA-C77E-48AA-A0C6-C557D872A490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5005-A52B-4FEA-9922-2F55200ACEE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89AA-C77E-48AA-A0C6-C557D872A490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5005-A52B-4FEA-9922-2F55200ACEE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89AA-C77E-48AA-A0C6-C557D872A490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5005-A52B-4FEA-9922-2F55200ACEE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89AA-C77E-48AA-A0C6-C557D872A490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5005-A52B-4FEA-9922-2F55200ACEE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89AA-C77E-48AA-A0C6-C557D872A490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5005-A52B-4FEA-9922-2F55200ACEE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89AA-C77E-48AA-A0C6-C557D872A490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5005-A52B-4FEA-9922-2F55200ACEE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89AA-C77E-48AA-A0C6-C557D872A490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5005-A52B-4FEA-9922-2F55200ACEE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89AA-C77E-48AA-A0C6-C557D872A490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5005-A52B-4FEA-9922-2F55200ACEE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89AA-C77E-48AA-A0C6-C557D872A490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5005-A52B-4FEA-9922-2F55200ACEE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989AA-C77E-48AA-A0C6-C557D872A490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C5005-A52B-4FEA-9922-2F55200ACEE0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85926"/>
            <a:ext cx="7772400" cy="2500329"/>
          </a:xfrm>
        </p:spPr>
        <p:txBody>
          <a:bodyPr>
            <a:normAutofit fontScale="90000"/>
          </a:bodyPr>
          <a:lstStyle/>
          <a:p>
            <a:r>
              <a:rPr lang="pt-BR" sz="3100" b="1" dirty="0" smtClean="0"/>
              <a:t/>
            </a:r>
            <a:br>
              <a:rPr lang="pt-BR" sz="3100" b="1" dirty="0" smtClean="0"/>
            </a:br>
            <a:r>
              <a:rPr lang="pt-BR" sz="3100" b="1" dirty="0" smtClean="0"/>
              <a:t/>
            </a:r>
            <a:br>
              <a:rPr lang="pt-BR" sz="3100" b="1" dirty="0" smtClean="0"/>
            </a:br>
            <a:r>
              <a:rPr lang="pt-BR" b="1" dirty="0" smtClean="0"/>
              <a:t>Melhoria </a:t>
            </a:r>
            <a:r>
              <a:rPr lang="pt-BR" b="1" dirty="0"/>
              <a:t>da Atenção a Saúde do Paciente Hipertenso e diabético, na UBS São Francisco de Paula, Frederico Westphalen/RS</a:t>
            </a:r>
            <a:r>
              <a:rPr lang="pt-BR" sz="6000" dirty="0"/>
              <a:t/>
            </a:r>
            <a:br>
              <a:rPr lang="pt-BR" sz="6000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4282" y="5072074"/>
            <a:ext cx="8572560" cy="1323972"/>
          </a:xfrm>
        </p:spPr>
        <p:txBody>
          <a:bodyPr>
            <a:normAutofit/>
          </a:bodyPr>
          <a:lstStyle/>
          <a:p>
            <a:pPr algn="l"/>
            <a:r>
              <a:rPr lang="pt-BR" sz="2400" dirty="0" smtClean="0">
                <a:solidFill>
                  <a:schemeClr val="tx1"/>
                </a:solidFill>
              </a:rPr>
              <a:t>Aluna: Sarah </a:t>
            </a:r>
            <a:r>
              <a:rPr lang="pt-BR" sz="2400" dirty="0" err="1" smtClean="0">
                <a:solidFill>
                  <a:schemeClr val="tx1"/>
                </a:solidFill>
              </a:rPr>
              <a:t>Stoffel</a:t>
            </a:r>
            <a:r>
              <a:rPr lang="pt-BR" sz="2400" dirty="0" smtClean="0">
                <a:solidFill>
                  <a:schemeClr val="tx1"/>
                </a:solidFill>
              </a:rPr>
              <a:t> </a:t>
            </a:r>
            <a:r>
              <a:rPr lang="pt-BR" sz="2400" dirty="0" err="1" smtClean="0">
                <a:solidFill>
                  <a:schemeClr val="tx1"/>
                </a:solidFill>
              </a:rPr>
              <a:t>Dal</a:t>
            </a:r>
            <a:r>
              <a:rPr lang="pt-BR" sz="2400" dirty="0" smtClean="0">
                <a:solidFill>
                  <a:schemeClr val="tx1"/>
                </a:solidFill>
              </a:rPr>
              <a:t>- Ri</a:t>
            </a:r>
          </a:p>
          <a:p>
            <a:pPr algn="l"/>
            <a:r>
              <a:rPr lang="pt-BR" sz="2400" dirty="0" smtClean="0">
                <a:solidFill>
                  <a:schemeClr val="tx1"/>
                </a:solidFill>
              </a:rPr>
              <a:t>Orientadora: </a:t>
            </a:r>
            <a:r>
              <a:rPr lang="pt-BR" sz="2400" dirty="0">
                <a:solidFill>
                  <a:schemeClr val="tx1"/>
                </a:solidFill>
              </a:rPr>
              <a:t>Ana Luiza </a:t>
            </a:r>
            <a:r>
              <a:rPr lang="pt-BR" sz="2400" dirty="0" err="1" smtClean="0">
                <a:solidFill>
                  <a:schemeClr val="tx1"/>
                </a:solidFill>
              </a:rPr>
              <a:t>Parcianello</a:t>
            </a:r>
            <a:r>
              <a:rPr lang="pt-BR" sz="2400" dirty="0" smtClean="0">
                <a:solidFill>
                  <a:schemeClr val="tx1"/>
                </a:solidFill>
              </a:rPr>
              <a:t> </a:t>
            </a:r>
            <a:r>
              <a:rPr lang="pt-BR" sz="2400" dirty="0" err="1" smtClean="0">
                <a:solidFill>
                  <a:schemeClr val="tx1"/>
                </a:solidFill>
              </a:rPr>
              <a:t>Cerdótes</a:t>
            </a:r>
            <a:endParaRPr lang="pt-BR" sz="2400" dirty="0">
              <a:solidFill>
                <a:schemeClr val="tx1"/>
              </a:solidFill>
            </a:endParaRPr>
          </a:p>
        </p:txBody>
      </p:sp>
      <p:pic>
        <p:nvPicPr>
          <p:cNvPr id="4" name="Imagem 3" descr="http://cgfufpel.org/aveia/Imagens/Logo_UFPel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2000264" cy="1643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r>
              <a:rPr lang="pt-BR" b="1" i="1" u="sng" dirty="0"/>
              <a:t>Objetivo 3. Melhorar a adesão de hipertensos e/ou diabéticos ao </a:t>
            </a:r>
            <a:r>
              <a:rPr lang="pt-BR" b="1" i="1" u="sng" dirty="0" smtClean="0"/>
              <a:t>programa</a:t>
            </a:r>
            <a:endParaRPr lang="pt-BR" dirty="0"/>
          </a:p>
          <a:p>
            <a:pPr lvl="1" algn="just"/>
            <a:r>
              <a:rPr lang="pt-BR" b="1" i="1" dirty="0" smtClean="0"/>
              <a:t>Buscar </a:t>
            </a:r>
            <a:r>
              <a:rPr lang="pt-BR" b="1" i="1" dirty="0"/>
              <a:t>100% dos </a:t>
            </a:r>
            <a:r>
              <a:rPr lang="pt-BR" b="1" i="1" dirty="0" smtClean="0"/>
              <a:t>hipertensos e diabéticos </a:t>
            </a:r>
            <a:r>
              <a:rPr lang="pt-BR" b="1" i="1" dirty="0"/>
              <a:t>faltosos às consultas na unidade de saúde conforme a periodicidade recomendada</a:t>
            </a:r>
            <a:r>
              <a:rPr lang="pt-BR" b="1" i="1" dirty="0" smtClean="0"/>
              <a:t>.</a:t>
            </a:r>
          </a:p>
          <a:p>
            <a:pPr lvl="1" algn="just"/>
            <a:endParaRPr lang="pt-BR" b="1" i="1" dirty="0" smtClean="0"/>
          </a:p>
          <a:p>
            <a:pPr lvl="1" algn="just"/>
            <a:r>
              <a:rPr lang="pt-BR" dirty="0"/>
              <a:t>Toda equipe principalmente as ACS devem fazer busca ativa domiciliar a estes pacientes faltosos, a fim de </a:t>
            </a:r>
            <a:r>
              <a:rPr lang="pt-BR" dirty="0" smtClean="0"/>
              <a:t>orientá-los </a:t>
            </a:r>
            <a:r>
              <a:rPr lang="pt-BR" dirty="0"/>
              <a:t>e instruí-los a comparecer nas próximas consultas/grupo de saúde.</a:t>
            </a:r>
            <a:endParaRPr lang="pt-BR" b="1" i="1" dirty="0" smtClean="0"/>
          </a:p>
          <a:p>
            <a:pPr lvl="1" algn="just"/>
            <a:endParaRPr lang="pt-BR" b="1" i="1" dirty="0" smtClean="0"/>
          </a:p>
          <a:p>
            <a:pPr lvl="1" algn="just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r>
              <a:rPr lang="pt-BR" b="1" i="1" u="sng" dirty="0"/>
              <a:t>Objetivo 4. Melhorar o registro das informações.</a:t>
            </a:r>
            <a:endParaRPr lang="pt-BR" dirty="0"/>
          </a:p>
          <a:p>
            <a:pPr lvl="1" algn="just"/>
            <a:r>
              <a:rPr lang="pt-BR" b="1" i="1" dirty="0" smtClean="0"/>
              <a:t>Manter </a:t>
            </a:r>
            <a:r>
              <a:rPr lang="pt-BR" b="1" i="1" dirty="0"/>
              <a:t>ficha de acompanhamento de 100% dos hipertensos </a:t>
            </a:r>
            <a:r>
              <a:rPr lang="pt-BR" b="1" i="1" dirty="0" smtClean="0"/>
              <a:t>e diabéticos cadastrados </a:t>
            </a:r>
            <a:r>
              <a:rPr lang="pt-BR" b="1" i="1" dirty="0"/>
              <a:t>na unidade de saúde</a:t>
            </a:r>
            <a:r>
              <a:rPr lang="pt-BR" b="1" i="1" dirty="0" smtClean="0"/>
              <a:t>.</a:t>
            </a:r>
          </a:p>
          <a:p>
            <a:pPr marL="457200" lvl="1" indent="0" algn="just">
              <a:buNone/>
            </a:pPr>
            <a:endParaRPr lang="pt-BR" b="1" i="1" dirty="0"/>
          </a:p>
          <a:p>
            <a:pPr lvl="1" algn="just"/>
            <a:r>
              <a:rPr lang="pt-BR" dirty="0"/>
              <a:t>Todos pacientes possuem uma ficha individual que deve ser preenchida corretamente e monitorada pela equipe de enfermagem a cada reunião do grupo de saúde.</a:t>
            </a:r>
            <a:endParaRPr lang="pt-BR" b="1" i="1" dirty="0"/>
          </a:p>
          <a:p>
            <a:pPr algn="just">
              <a:buNone/>
            </a:pPr>
            <a:r>
              <a:rPr lang="pt-BR" dirty="0" smtClean="0"/>
              <a:t>	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r>
              <a:rPr lang="pt-BR" b="1" i="1" u="sng" dirty="0"/>
              <a:t>Objetivo 5. Mapear hipertensos e diabéticos de risco para doença </a:t>
            </a:r>
            <a:r>
              <a:rPr lang="pt-BR" b="1" i="1" u="sng" dirty="0" smtClean="0"/>
              <a:t>cardiovascular</a:t>
            </a:r>
          </a:p>
          <a:p>
            <a:pPr lvl="1"/>
            <a:r>
              <a:rPr lang="pt-BR" b="1" i="1" dirty="0"/>
              <a:t>Realizar estratificação do risco cardiovascular em 100% dos </a:t>
            </a:r>
            <a:r>
              <a:rPr lang="pt-BR" b="1" i="1" dirty="0" smtClean="0"/>
              <a:t>hipertensos e diabéticos </a:t>
            </a:r>
            <a:r>
              <a:rPr lang="pt-BR" b="1" i="1" dirty="0"/>
              <a:t>cadastrados na unidade de saúde</a:t>
            </a:r>
            <a:r>
              <a:rPr lang="pt-BR" b="1" i="1" dirty="0" smtClean="0"/>
              <a:t>.</a:t>
            </a:r>
          </a:p>
          <a:p>
            <a:pPr lvl="1"/>
            <a:endParaRPr lang="pt-BR" dirty="0"/>
          </a:p>
          <a:p>
            <a:pPr lvl="1"/>
            <a:r>
              <a:rPr lang="pt-BR" dirty="0"/>
              <a:t>Avaliar clinicamente </a:t>
            </a:r>
            <a:r>
              <a:rPr lang="pt-BR" dirty="0" smtClean="0"/>
              <a:t>e laboratorialmente o </a:t>
            </a:r>
            <a:r>
              <a:rPr lang="pt-BR" dirty="0"/>
              <a:t>número de pacientes diabéticos e hipertensos cadastrados com realização de estratificação de risco cardiovascular. </a:t>
            </a:r>
          </a:p>
          <a:p>
            <a:endParaRPr lang="pt-BR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929354"/>
          </a:xfrm>
        </p:spPr>
        <p:txBody>
          <a:bodyPr>
            <a:normAutofit/>
          </a:bodyPr>
          <a:lstStyle/>
          <a:p>
            <a:r>
              <a:rPr lang="pt-BR" b="1" i="1" u="sng" dirty="0"/>
              <a:t>Objetivo 6. Promover a saúde de hipertensos e </a:t>
            </a:r>
            <a:r>
              <a:rPr lang="pt-BR" b="1" i="1" u="sng" dirty="0" smtClean="0"/>
              <a:t>diabéticos</a:t>
            </a:r>
          </a:p>
          <a:p>
            <a:pPr lvl="1"/>
            <a:r>
              <a:rPr lang="pt-BR" dirty="0" smtClean="0"/>
              <a:t>Garantir </a:t>
            </a:r>
            <a:r>
              <a:rPr lang="pt-BR" dirty="0"/>
              <a:t>orientação nutricional sobre alimentação </a:t>
            </a:r>
            <a:r>
              <a:rPr lang="pt-BR" dirty="0" smtClean="0"/>
              <a:t>saudável </a:t>
            </a:r>
            <a:r>
              <a:rPr lang="pt-BR" dirty="0"/>
              <a:t>a 100% dos </a:t>
            </a:r>
            <a:r>
              <a:rPr lang="pt-BR" dirty="0" smtClean="0"/>
              <a:t>hipertensos e diabéticos.</a:t>
            </a:r>
            <a:endParaRPr lang="pt-BR" dirty="0"/>
          </a:p>
          <a:p>
            <a:pPr lvl="1"/>
            <a:r>
              <a:rPr lang="pt-BR" dirty="0" smtClean="0"/>
              <a:t>Garantir </a:t>
            </a:r>
            <a:r>
              <a:rPr lang="pt-BR" dirty="0"/>
              <a:t>orientação em relação à prática regular de atividade física a 100% dos pacientes </a:t>
            </a:r>
            <a:r>
              <a:rPr lang="pt-BR" dirty="0" smtClean="0"/>
              <a:t>hipertensos e diabéticos.</a:t>
            </a:r>
            <a:endParaRPr lang="pt-BR" dirty="0"/>
          </a:p>
          <a:p>
            <a:pPr lvl="1"/>
            <a:r>
              <a:rPr lang="pt-BR" dirty="0" smtClean="0"/>
              <a:t>Garantir orientação sobre </a:t>
            </a:r>
            <a:r>
              <a:rPr lang="pt-BR" dirty="0"/>
              <a:t>os riscos do tabagismo a 100% dos pacientes </a:t>
            </a:r>
            <a:r>
              <a:rPr lang="pt-BR" dirty="0" smtClean="0"/>
              <a:t>hipertensos e diabéticos.</a:t>
            </a:r>
            <a:endParaRPr lang="pt-BR" dirty="0"/>
          </a:p>
          <a:p>
            <a:pPr lvl="1"/>
            <a:r>
              <a:rPr lang="pt-BR" dirty="0" smtClean="0"/>
              <a:t>Garantir orientação sobre </a:t>
            </a:r>
            <a:r>
              <a:rPr lang="pt-BR" dirty="0"/>
              <a:t>higiene bucal a 100% dos pacientes </a:t>
            </a:r>
            <a:r>
              <a:rPr lang="pt-BR" dirty="0" smtClean="0"/>
              <a:t>hipertensos e diabéticos.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Resultados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i="1" u="sng" dirty="0"/>
              <a:t>Objetivo 1. Ampliar a cobertura a hipertensos e/ou diabéticos</a:t>
            </a:r>
          </a:p>
          <a:p>
            <a:pPr lvl="1"/>
            <a:endParaRPr lang="pt-BR" b="1" i="1" dirty="0" smtClean="0"/>
          </a:p>
          <a:p>
            <a:pPr lvl="1"/>
            <a:r>
              <a:rPr lang="pt-BR" b="1" i="1" dirty="0" smtClean="0"/>
              <a:t>ampliar </a:t>
            </a:r>
            <a:r>
              <a:rPr lang="pt-BR" b="1" i="1" dirty="0"/>
              <a:t>a cobertura em 50</a:t>
            </a:r>
            <a:r>
              <a:rPr lang="pt-BR" b="1" i="1" dirty="0" smtClean="0"/>
              <a:t>%.</a:t>
            </a:r>
            <a:endParaRPr lang="pt-BR" b="1" i="1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Hipertensos/ Diabéticos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Obtivemos resultados de 91% de cobertura.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52327514"/>
              </p:ext>
            </p:extLst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Espaço Reservado para Texto 6"/>
          <p:cNvSpPr>
            <a:spLocks noGrp="1"/>
          </p:cNvSpPr>
          <p:nvPr>
            <p:ph type="body" sz="quarter" idx="3"/>
          </p:nvPr>
        </p:nvSpPr>
        <p:spPr>
          <a:xfrm>
            <a:off x="4645025" y="1412776"/>
            <a:ext cx="4041775" cy="762099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Obtivemos resultado </a:t>
            </a:r>
            <a:r>
              <a:rPr lang="pt-BR" dirty="0" smtClean="0"/>
              <a:t>de 100% de cobertura.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979171"/>
              </p:ext>
            </p:extLst>
          </p:nvPr>
        </p:nvGraphicFramePr>
        <p:xfrm>
          <a:off x="4932039" y="2204864"/>
          <a:ext cx="3744417" cy="3963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449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pt-BR" b="1" i="1" u="sng" dirty="0"/>
              <a:t>Objetivo 2. Melhorar a qualidade da atenção a hipertensos e/ou diabéticos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543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i="1" u="sng" dirty="0"/>
              <a:t/>
            </a:r>
            <a:br>
              <a:rPr lang="pt-BR" b="1" i="1" u="sng" dirty="0"/>
            </a:br>
            <a:endParaRPr lang="pt-BR" dirty="0"/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457200" lvl="1" indent="-457200"/>
            <a:r>
              <a:rPr lang="pt-BR" b="1" i="1" dirty="0" smtClean="0"/>
              <a:t>	Realizar </a:t>
            </a:r>
            <a:r>
              <a:rPr lang="pt-BR" b="1" i="1" dirty="0"/>
              <a:t>exame clínico apropriado em 100% dos hipertensos e diabéticos. </a:t>
            </a:r>
          </a:p>
          <a:p>
            <a:r>
              <a:rPr lang="pt-BR" dirty="0" smtClean="0"/>
              <a:t>Obtivemos 100% de meta alcançada tanto em diabéticos quanto hipertensos</a:t>
            </a:r>
            <a:endParaRPr lang="pt-BR" dirty="0"/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379931349"/>
              </p:ext>
            </p:extLst>
          </p:nvPr>
        </p:nvGraphicFramePr>
        <p:xfrm>
          <a:off x="683568" y="3140968"/>
          <a:ext cx="3312368" cy="3329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1607704963"/>
              </p:ext>
            </p:extLst>
          </p:nvPr>
        </p:nvGraphicFramePr>
        <p:xfrm>
          <a:off x="4572000" y="3140968"/>
          <a:ext cx="3456384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401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l" rtl="0">
              <a:spcBef>
                <a:spcPct val="0"/>
              </a:spcBef>
            </a:pPr>
            <a:r>
              <a:rPr lang="pt-BR" sz="2200" b="1" i="1" dirty="0" smtClean="0"/>
              <a:t>	-  Garantir a 100% dos hipertensos  e diabéticos a realização de exames complementares em dia de acordo com o protocolo.</a:t>
            </a:r>
            <a:r>
              <a:rPr lang="pt-BR" b="1" i="1" dirty="0" smtClean="0"/>
              <a:t/>
            </a:r>
            <a:br>
              <a:rPr lang="pt-BR" b="1" i="1" dirty="0" smtClean="0"/>
            </a:b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1594771"/>
              </p:ext>
            </p:extLst>
          </p:nvPr>
        </p:nvGraphicFramePr>
        <p:xfrm>
          <a:off x="457200" y="2276872"/>
          <a:ext cx="3034680" cy="3849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094267744"/>
              </p:ext>
            </p:extLst>
          </p:nvPr>
        </p:nvGraphicFramePr>
        <p:xfrm>
          <a:off x="4716016" y="2348880"/>
          <a:ext cx="3347839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539552" y="1124744"/>
            <a:ext cx="741682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/>
              <a:t>Obtivemos 100% de meta alcançada tanto em diabéticos quanto </a:t>
            </a:r>
            <a:r>
              <a:rPr lang="pt-BR" sz="3200" dirty="0" smtClean="0"/>
              <a:t>hipertensos.</a:t>
            </a:r>
            <a:endParaRPr lang="pt-BR" sz="32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608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l" rtl="0">
              <a:spcBef>
                <a:spcPct val="0"/>
              </a:spcBef>
            </a:pPr>
            <a:r>
              <a:rPr lang="pt-BR" b="1" i="1" dirty="0" smtClean="0"/>
              <a:t>	</a:t>
            </a:r>
            <a:r>
              <a:rPr lang="pt-BR" sz="2700" b="1" i="1" dirty="0" smtClean="0"/>
              <a:t>- Priorizar a prescrição de medicamentos da farmácia popular para 100% dos hipertensos e diabéticos cadastrados na unidade de saúde. </a:t>
            </a:r>
            <a:r>
              <a:rPr lang="pt-BR" b="1" i="1" dirty="0" smtClean="0"/>
              <a:t/>
            </a:r>
            <a:br>
              <a:rPr lang="pt-BR" b="1" i="1" dirty="0" smtClean="0"/>
            </a:br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8920"/>
            <a:ext cx="381642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m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5976" y="2636912"/>
            <a:ext cx="424847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251520" y="1484784"/>
            <a:ext cx="3816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Obtivemos meta de 87% entre os hipertensos.</a:t>
            </a:r>
            <a:endParaRPr lang="pt-BR" sz="28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4499992" y="1547831"/>
            <a:ext cx="4032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Obtivemos meta de 92% entre os diabéticos.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87594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Introdução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/>
              <a:t>Cerca </a:t>
            </a:r>
            <a:r>
              <a:rPr lang="pt-BR" dirty="0"/>
              <a:t>de 40% de toda população mundial adulta convive com a Hipertensão arterial. </a:t>
            </a:r>
            <a:endParaRPr lang="pt-BR" dirty="0" smtClean="0"/>
          </a:p>
          <a:p>
            <a:pPr algn="just"/>
            <a:r>
              <a:rPr lang="pt-BR" dirty="0" smtClean="0"/>
              <a:t>Já </a:t>
            </a:r>
            <a:r>
              <a:rPr lang="pt-BR" dirty="0"/>
              <a:t>o diabetes </a:t>
            </a:r>
            <a:r>
              <a:rPr lang="pt-BR" dirty="0" err="1"/>
              <a:t>mellitus</a:t>
            </a:r>
            <a:r>
              <a:rPr lang="pt-BR" dirty="0"/>
              <a:t> se apresenta em um percentual de 8% da população. </a:t>
            </a:r>
            <a:endParaRPr lang="pt-BR" dirty="0" smtClean="0"/>
          </a:p>
          <a:p>
            <a:pPr algn="just"/>
            <a:r>
              <a:rPr lang="pt-BR" dirty="0" smtClean="0"/>
              <a:t>Cada </a:t>
            </a:r>
            <a:r>
              <a:rPr lang="pt-BR" dirty="0"/>
              <a:t>paciente deve receber atenção individual e tratamento especifico, para isso ações coletivas como grupos e palestras são importantes para esclarecimento do paciente bem como ações individuais como avaliação de risco cardiovascular e risco de complicações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l" rtl="0">
              <a:spcBef>
                <a:spcPct val="0"/>
              </a:spcBef>
            </a:pPr>
            <a:r>
              <a:rPr lang="pt-BR" b="1" i="1" dirty="0" smtClean="0"/>
              <a:t>	</a:t>
            </a:r>
            <a:r>
              <a:rPr lang="pt-BR" sz="2700" b="1" i="1" dirty="0" smtClean="0"/>
              <a:t>- Realizar avaliação da necessidade de atendimento odontológico em 100% dos hipertensos e diabéticos.</a:t>
            </a:r>
            <a:r>
              <a:rPr lang="pt-BR" b="1" i="1" dirty="0" smtClean="0"/>
              <a:t/>
            </a:r>
            <a:br>
              <a:rPr lang="pt-BR" b="1" i="1" dirty="0" smtClean="0"/>
            </a:b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2628766"/>
              </p:ext>
            </p:extLst>
          </p:nvPr>
        </p:nvGraphicFramePr>
        <p:xfrm>
          <a:off x="457200" y="2708920"/>
          <a:ext cx="3538736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23566940"/>
              </p:ext>
            </p:extLst>
          </p:nvPr>
        </p:nvGraphicFramePr>
        <p:xfrm>
          <a:off x="4788024" y="2636912"/>
          <a:ext cx="352839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467544" y="1412776"/>
            <a:ext cx="784887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/>
              <a:t>Obtivemos 100% de meta alcançada tanto em diabéticos quanto hipertensos.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5222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rmAutofit fontScale="90000"/>
          </a:bodyPr>
          <a:lstStyle/>
          <a:p>
            <a:r>
              <a:rPr lang="pt-BR" b="1" i="1" u="sng" dirty="0"/>
              <a:t>Objetivo 3. Melhorar a adesão de hipertensos e/ou diabéticos ao </a:t>
            </a:r>
            <a:r>
              <a:rPr lang="pt-BR" b="1" i="1" u="sng" dirty="0" smtClean="0"/>
              <a:t>programa</a:t>
            </a:r>
            <a:br>
              <a:rPr lang="pt-BR" b="1" i="1" u="sng" dirty="0" smtClean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pPr marL="0" indent="0">
              <a:buNone/>
            </a:pPr>
            <a:r>
              <a:rPr lang="pt-BR" b="1" i="1" dirty="0"/>
              <a:t>	- Buscar 100% dos hipertensos e diabéticos faltosos às consultas na unidade de saúde conforme a periodicidade recomendada</a:t>
            </a:r>
            <a:r>
              <a:rPr lang="pt-BR" b="1" i="1" dirty="0" smtClean="0"/>
              <a:t>.</a:t>
            </a:r>
          </a:p>
          <a:p>
            <a:pPr marL="0" indent="0">
              <a:buNone/>
            </a:pPr>
            <a:endParaRPr lang="pt-BR" b="1" i="1" dirty="0"/>
          </a:p>
          <a:p>
            <a:r>
              <a:rPr lang="pt-BR" dirty="0" smtClean="0"/>
              <a:t>Meta alcançada em 100% pois não houveram pacientes faltosos.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781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Autofit/>
          </a:bodyPr>
          <a:lstStyle/>
          <a:p>
            <a:r>
              <a:rPr lang="pt-BR" sz="4800" b="1" i="1" u="sng" dirty="0" smtClean="0"/>
              <a:t/>
            </a:r>
            <a:br>
              <a:rPr lang="pt-BR" sz="4800" b="1" i="1" u="sng" dirty="0" smtClean="0"/>
            </a:br>
            <a:r>
              <a:rPr lang="pt-BR" sz="4800" b="1" i="1" u="sng" dirty="0" smtClean="0"/>
              <a:t>Objetivo </a:t>
            </a:r>
            <a:r>
              <a:rPr lang="pt-BR" sz="4800" b="1" i="1" u="sng" dirty="0"/>
              <a:t>4. Melhorar o registro das informações.</a:t>
            </a:r>
            <a:r>
              <a:rPr lang="pt-BR" sz="4800" dirty="0"/>
              <a:t/>
            </a:r>
            <a:br>
              <a:rPr lang="pt-BR" sz="4800" dirty="0"/>
            </a:br>
            <a:endParaRPr lang="pt-BR" sz="4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937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l" rtl="0">
              <a:spcBef>
                <a:spcPct val="0"/>
              </a:spcBef>
            </a:pPr>
            <a:r>
              <a:rPr lang="pt-BR" sz="3100" b="1" i="1" dirty="0" smtClean="0"/>
              <a:t>- Manter ficha de acompanhamento de 100% dos hipertensos e diabéticos cadastrados na unidade de saúde.</a:t>
            </a:r>
            <a:r>
              <a:rPr lang="pt-BR" b="1" i="1" dirty="0" smtClean="0"/>
              <a:t/>
            </a:r>
            <a:br>
              <a:rPr lang="pt-BR" b="1" i="1" dirty="0" smtClean="0"/>
            </a:b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4078145"/>
              </p:ext>
            </p:extLst>
          </p:nvPr>
        </p:nvGraphicFramePr>
        <p:xfrm>
          <a:off x="323528" y="2420888"/>
          <a:ext cx="3538736" cy="4061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673103777"/>
              </p:ext>
            </p:extLst>
          </p:nvPr>
        </p:nvGraphicFramePr>
        <p:xfrm>
          <a:off x="4499992" y="2420888"/>
          <a:ext cx="3744416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323528" y="1340768"/>
            <a:ext cx="799288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/>
              <a:t>Obtivemos 100% de meta alcançada tanto em diabéticos quanto hipertensos</a:t>
            </a:r>
            <a:r>
              <a:rPr lang="pt-BR" sz="2000" dirty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0755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rmAutofit fontScale="90000"/>
          </a:bodyPr>
          <a:lstStyle/>
          <a:p>
            <a:r>
              <a:rPr lang="pt-BR" b="1" i="1" u="sng" dirty="0"/>
              <a:t>Objetivo 5. Mapear hipertensos e diabéticos de risco para doença cardiovascular</a:t>
            </a:r>
            <a:br>
              <a:rPr lang="pt-BR" b="1" i="1" u="sng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219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l" rtl="0">
              <a:spcBef>
                <a:spcPct val="0"/>
              </a:spcBef>
            </a:pPr>
            <a:r>
              <a:rPr lang="pt-BR" sz="2700" b="1" i="1" dirty="0" smtClean="0"/>
              <a:t> - Realizar estratificação do risco cardiovascular em 100% dos hipertensos e diabéticos cadastrados na unidade de saúde.</a:t>
            </a:r>
            <a:r>
              <a:rPr lang="pt-BR" b="1" i="1" dirty="0" smtClean="0"/>
              <a:t/>
            </a:r>
            <a:br>
              <a:rPr lang="pt-BR" b="1" i="1" dirty="0" smtClean="0"/>
            </a:b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4731400"/>
              </p:ext>
            </p:extLst>
          </p:nvPr>
        </p:nvGraphicFramePr>
        <p:xfrm>
          <a:off x="457200" y="2924944"/>
          <a:ext cx="346672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645979139"/>
              </p:ext>
            </p:extLst>
          </p:nvPr>
        </p:nvGraphicFramePr>
        <p:xfrm>
          <a:off x="4716016" y="2924944"/>
          <a:ext cx="352839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683568" y="1484784"/>
            <a:ext cx="748883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/>
              <a:t>Obtivemos 100% de meta alcançada tanto em diabéticos quanto hipertensos</a:t>
            </a:r>
            <a:r>
              <a:rPr lang="pt-BR" sz="2000" dirty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188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rmAutofit/>
          </a:bodyPr>
          <a:lstStyle/>
          <a:p>
            <a:r>
              <a:rPr lang="pt-BR" b="1" i="1" u="sng" dirty="0"/>
              <a:t>Objetivo 6. Promover a saúde de hipertensos e diabéticos</a:t>
            </a:r>
            <a:br>
              <a:rPr lang="pt-BR" b="1" i="1" u="sng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504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l" rtl="0">
              <a:spcBef>
                <a:spcPct val="0"/>
              </a:spcBef>
            </a:pPr>
            <a:r>
              <a:rPr lang="pt-BR" sz="3100" b="1" dirty="0" smtClean="0"/>
              <a:t> - Garantir orientação nutricional sobre alimentação saudável a 100% dos hipertensos e diabéticos.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6938673"/>
              </p:ext>
            </p:extLst>
          </p:nvPr>
        </p:nvGraphicFramePr>
        <p:xfrm>
          <a:off x="323528" y="2780928"/>
          <a:ext cx="3528392" cy="3701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678462195"/>
              </p:ext>
            </p:extLst>
          </p:nvPr>
        </p:nvGraphicFramePr>
        <p:xfrm>
          <a:off x="4572000" y="2708920"/>
          <a:ext cx="3672408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611560" y="1484784"/>
            <a:ext cx="756084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/>
              <a:t>Obtivemos 100% de meta alcançada tanto em diabéticos quanto hipertensos</a:t>
            </a:r>
            <a:r>
              <a:rPr lang="pt-BR" sz="2000" dirty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012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l" rtl="0">
              <a:spcBef>
                <a:spcPct val="0"/>
              </a:spcBef>
            </a:pPr>
            <a:r>
              <a:rPr lang="pt-BR" sz="3100" b="1" dirty="0" smtClean="0"/>
              <a:t> - Garantir orientação em relação à prática regular de atividade física a 100% dos pacientes hipertensos e diabéticos.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6975019"/>
              </p:ext>
            </p:extLst>
          </p:nvPr>
        </p:nvGraphicFramePr>
        <p:xfrm>
          <a:off x="467544" y="2996952"/>
          <a:ext cx="3610744" cy="36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4220228589"/>
              </p:ext>
            </p:extLst>
          </p:nvPr>
        </p:nvGraphicFramePr>
        <p:xfrm>
          <a:off x="4860032" y="2996952"/>
          <a:ext cx="3816424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683568" y="1556792"/>
            <a:ext cx="784887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/>
              <a:t>Obtivemos 100% de meta alcançada tanto em diabéticos quanto hipertensos</a:t>
            </a:r>
            <a:r>
              <a:rPr lang="pt-BR" sz="1200" dirty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4539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l" rtl="0">
              <a:spcBef>
                <a:spcPct val="0"/>
              </a:spcBef>
            </a:pPr>
            <a:r>
              <a:rPr lang="pt-BR" sz="3100" dirty="0" smtClean="0"/>
              <a:t> -</a:t>
            </a:r>
            <a:r>
              <a:rPr lang="pt-BR" sz="3100" b="1" dirty="0" smtClean="0"/>
              <a:t> Garantir orientação sobre os riscos do tabagismo a 100% dos pacientes hipertensos e diabéticos.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0293919"/>
              </p:ext>
            </p:extLst>
          </p:nvPr>
        </p:nvGraphicFramePr>
        <p:xfrm>
          <a:off x="457200" y="3068960"/>
          <a:ext cx="375476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312267235"/>
              </p:ext>
            </p:extLst>
          </p:nvPr>
        </p:nvGraphicFramePr>
        <p:xfrm>
          <a:off x="4788024" y="3068960"/>
          <a:ext cx="3888432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683568" y="1628800"/>
            <a:ext cx="792088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/>
              <a:t>Obtivemos 100% de meta alcançada tanto em diabéticos quanto hipertensos</a:t>
            </a:r>
            <a:r>
              <a:rPr lang="pt-BR" sz="1200" dirty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521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I</a:t>
            </a:r>
            <a:r>
              <a:rPr lang="pt-BR" dirty="0" smtClean="0">
                <a:solidFill>
                  <a:srgbClr val="FF0000"/>
                </a:solidFill>
              </a:rPr>
              <a:t>ntrodução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Município de </a:t>
            </a:r>
            <a:r>
              <a:rPr lang="pt-BR" dirty="0"/>
              <a:t>F</a:t>
            </a:r>
            <a:r>
              <a:rPr lang="pt-BR" dirty="0" smtClean="0"/>
              <a:t>rederico </a:t>
            </a:r>
            <a:r>
              <a:rPr lang="pt-BR" dirty="0"/>
              <a:t>W</a:t>
            </a:r>
            <a:r>
              <a:rPr lang="pt-BR" dirty="0" smtClean="0"/>
              <a:t>estphalen, cerca de 30.251 habitantes.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Unidade de Saúde São Francisco de Paula/ESF I atende uma população de 3.000 habitantes cadastrados.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pPr lvl="1" algn="l" rtl="0">
              <a:spcBef>
                <a:spcPct val="0"/>
              </a:spcBef>
            </a:pPr>
            <a:r>
              <a:rPr lang="pt-BR" sz="3600" dirty="0" smtClean="0"/>
              <a:t> -</a:t>
            </a:r>
            <a:r>
              <a:rPr lang="pt-BR" sz="3600" b="1" dirty="0" smtClean="0"/>
              <a:t> Garantir orientação sobre higiene bucal a 100% dos pacientes hipertensos e diabéticos.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0107498"/>
              </p:ext>
            </p:extLst>
          </p:nvPr>
        </p:nvGraphicFramePr>
        <p:xfrm>
          <a:off x="457200" y="2996952"/>
          <a:ext cx="3682752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874559328"/>
              </p:ext>
            </p:extLst>
          </p:nvPr>
        </p:nvGraphicFramePr>
        <p:xfrm>
          <a:off x="4644008" y="2996952"/>
          <a:ext cx="403244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683568" y="1700808"/>
            <a:ext cx="792088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/>
              <a:t>Obtivemos 100% de meta alcançada tanto em diabéticos quanto hipertensos</a:t>
            </a:r>
            <a:r>
              <a:rPr lang="pt-BR" sz="900" dirty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111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Resultados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3600" dirty="0" smtClean="0"/>
              <a:t>Obtivemos resultados extremamente positivos. Alcançamos todas as metas previstas em todos os eixos e em todos os objetivos. </a:t>
            </a:r>
          </a:p>
          <a:p>
            <a:endParaRPr lang="pt-BR" sz="3600" dirty="0" smtClean="0"/>
          </a:p>
          <a:p>
            <a:r>
              <a:rPr lang="pt-BR" sz="3600" dirty="0" smtClean="0"/>
              <a:t>A qualidade de atendimento melhorou em todos os pontos em relação aos atendimentos anteriores a intervenção.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84185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Discussão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pt-BR" sz="3600" dirty="0" smtClean="0"/>
              <a:t>A intervenção foi grande importância para a equipe e para toda a comunidade. Conseguimos melhorar a qualidade de atendimento para a população e a equipe aprendeu e viveu momentos importantíssimos para o aprendizado de todos. Conseguimos unir e fazer laços de maior confiabilidade entre equipe e comunidade.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406623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Autofit/>
          </a:bodyPr>
          <a:lstStyle/>
          <a:p>
            <a:r>
              <a:rPr lang="pt-BR" sz="3600" dirty="0" smtClean="0"/>
              <a:t>A intervenção vai continuar e toda equipe está preparada para continuarmos melhorando a qualidade do atendimento dos cidadãos. </a:t>
            </a:r>
          </a:p>
          <a:p>
            <a:endParaRPr lang="pt-BR" sz="3600" dirty="0" smtClean="0"/>
          </a:p>
          <a:p>
            <a:r>
              <a:rPr lang="pt-BR" sz="3600" dirty="0" smtClean="0"/>
              <a:t>Vamos corrigir possíveis erros e assim melhorar e aumentar ainda mais a meta de cadastramento e qualidade de atendimento de toda a população da área coberta pela Unidade de Saúde São </a:t>
            </a:r>
            <a:r>
              <a:rPr lang="pt-BR" sz="3600" dirty="0"/>
              <a:t>F</a:t>
            </a:r>
            <a:r>
              <a:rPr lang="pt-BR" sz="3600" dirty="0" smtClean="0"/>
              <a:t>rancisco de Paula.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21354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rah\Documents\POS\DSC061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539681" cy="565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95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Sarah\Documents\POS\DSC061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7340633" cy="55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75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solidFill>
                  <a:srgbClr val="FF0000"/>
                </a:solidFill>
              </a:rPr>
              <a:t>Reflexão crítica sobre seu processo pessoal de aprendizagem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pt-BR" sz="3600" dirty="0" smtClean="0"/>
              <a:t>Minha expectativa em relação ao curso foi toda preenchida. Esperava aprender bastante sobre medicina comunitária e da família. Aprendi tudo e pude colocar em prática tudo que aprendi durante o projeto e a intervenção.</a:t>
            </a:r>
          </a:p>
          <a:p>
            <a:r>
              <a:rPr lang="pt-BR" sz="3600" dirty="0" smtClean="0"/>
              <a:t>Estou muito satisfeita e realizada em poder aprender a cada dia mais.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38255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pt-BR" sz="3600" dirty="0"/>
              <a:t>Assim como a parte teórica, em que resolvíamos casos clínicos, líamos artigos e realizávamos o projeto, foi muito importante, não posso deixar de dar importância também à parte pratica. A isso me refiro a trabalhar em um local diferente do que estou acostumada e longe da minha cidade onde já conheço os recursos para o trabalho.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6764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pt-BR" sz="4000" dirty="0"/>
              <a:t>Aprendi como profissional e como pessoa. Em todos os momentos tive apoio de minha orientadora e de meus colegas. Estou muito grata por poder ter participado desta experiência e assim ter ganhado tanto conhecimento para a minha vida pessoal e clínica.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6512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Obrigada pela Atenção!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c2.staticflickr.com/6/5008/5211396130_fe630dee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94756"/>
            <a:ext cx="439248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004048" y="4941168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FF0000"/>
                </a:solidFill>
              </a:rPr>
              <a:t>Catedral de Frederico Westphalen</a:t>
            </a:r>
            <a:endParaRPr lang="pt-B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081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4000" dirty="0" smtClean="0"/>
              <a:t>Antes do projeto e da intervenção os 300 hipertensos e os 80 pacientes </a:t>
            </a:r>
            <a:r>
              <a:rPr lang="pt-BR" sz="4000" dirty="0" err="1" smtClean="0"/>
              <a:t>diabeticos</a:t>
            </a:r>
            <a:r>
              <a:rPr lang="pt-BR" sz="4000" dirty="0" smtClean="0"/>
              <a:t> que existem na nossa área tinham pouco acompanhamento e pouca qualidade de atendimento, ou, seja, tinham pouco acompanhamento, pouca orientação, e poucos exames em dia tanto clínicos quanto laboratoriais.</a:t>
            </a:r>
          </a:p>
          <a:p>
            <a:pPr algn="just"/>
            <a:endParaRPr lang="pt-BR" dirty="0" smtClean="0">
              <a:solidFill>
                <a:srgbClr val="FF0000"/>
              </a:solidFill>
            </a:endParaRPr>
          </a:p>
          <a:p>
            <a:endParaRPr lang="pt-B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Objetivo geral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/>
              <a:t>Melhorar o serviço de saúde aos pacientes hipertensos e diabéticos na UBS São Francisco de Paula, Frederico Westphalen,RS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endParaRPr lang="pt-BR" dirty="0"/>
          </a:p>
          <a:p>
            <a:pPr>
              <a:buNone/>
            </a:pPr>
            <a:r>
              <a:rPr lang="pt-BR" dirty="0" smtClean="0"/>
              <a:t>	Objetivos específicos</a:t>
            </a:r>
            <a:endParaRPr lang="pt-BR" dirty="0"/>
          </a:p>
          <a:p>
            <a:pPr lvl="1"/>
            <a:r>
              <a:rPr lang="pt-BR" dirty="0" smtClean="0"/>
              <a:t>Ampliar </a:t>
            </a:r>
            <a:r>
              <a:rPr lang="pt-BR" dirty="0"/>
              <a:t>a cobertura a hipertensos e/ou diabéticos;</a:t>
            </a:r>
          </a:p>
          <a:p>
            <a:pPr lvl="1"/>
            <a:r>
              <a:rPr lang="pt-BR" dirty="0"/>
              <a:t>Melhorar a qualidade da atenção a hipertensos e/ou diabéticos;</a:t>
            </a:r>
          </a:p>
          <a:p>
            <a:pPr lvl="1"/>
            <a:r>
              <a:rPr lang="pt-BR" dirty="0" smtClean="0"/>
              <a:t>Melhorar </a:t>
            </a:r>
            <a:r>
              <a:rPr lang="pt-BR" dirty="0"/>
              <a:t>a adesão de hipertensos e/ou diabéticos ao programa;</a:t>
            </a:r>
          </a:p>
          <a:p>
            <a:pPr lvl="1"/>
            <a:r>
              <a:rPr lang="pt-BR" dirty="0"/>
              <a:t>Melhorar o registro das informações;</a:t>
            </a:r>
          </a:p>
          <a:p>
            <a:pPr lvl="1"/>
            <a:r>
              <a:rPr lang="pt-BR" dirty="0"/>
              <a:t>Mapear hipertensos e diabéticos de risco para doença cardiovascular;</a:t>
            </a:r>
          </a:p>
          <a:p>
            <a:pPr lvl="1"/>
            <a:r>
              <a:rPr lang="pt-BR" dirty="0"/>
              <a:t>Promover a saúde de hipertensos e diabéticos.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Logística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/>
          </a:bodyPr>
          <a:lstStyle/>
          <a:p>
            <a:r>
              <a:rPr lang="pt-BR" sz="3900" dirty="0"/>
              <a:t>Para realizar a intervenção no programa de hipertensão arterial sistêmica e diabetes mellitus vamos adotar as Diretrizes da Sociedade Brasileiras de Diabetes 2013-2014  para diabetes e a Diretriz Brasileira de Hipertensão Arterial 2010 para Hipertensão arterial, além de consensos e materiais do programa Hiperdia do Governo Federal.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9903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>
            <a:normAutofit/>
          </a:bodyPr>
          <a:lstStyle/>
          <a:p>
            <a:r>
              <a:rPr lang="pt-BR" sz="3600" dirty="0" smtClean="0"/>
              <a:t>Os pacientes foram cadastrados individualmente e obtiveram melhoria da qualidade de seu atendimento com exames laboratoriais e clínicos em dia e orientações em vários aspectos </a:t>
            </a:r>
          </a:p>
          <a:p>
            <a:r>
              <a:rPr lang="pt-BR" sz="3600" dirty="0"/>
              <a:t>Com aumento de cobertura e melhor qualidade de atendimento poderemos melhorar a atenção básica em saúde dos pacientes atendidos na Unidade de saúde, bem como tratamento adequado para cada um deles.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7831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Metodologia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i="1" u="sng" dirty="0"/>
              <a:t>Objetivo 1. Ampliar a cobertura a hipertensos e/ou </a:t>
            </a:r>
            <a:r>
              <a:rPr lang="pt-BR" b="1" i="1" u="sng" dirty="0" smtClean="0"/>
              <a:t>diabéticos</a:t>
            </a:r>
          </a:p>
          <a:p>
            <a:pPr lvl="1" algn="just"/>
            <a:r>
              <a:rPr lang="pt-BR" b="1" i="1" dirty="0" smtClean="0"/>
              <a:t>ampliar a cobertura em 50% com qualidade total de atendimento.</a:t>
            </a:r>
          </a:p>
          <a:p>
            <a:pPr lvl="1" algn="just"/>
            <a:r>
              <a:rPr lang="pt-BR" dirty="0"/>
              <a:t>A avaliação e monitoramento destes dados serão realizados com o uso da ficha espelho, individual e de acompanhamento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6286520"/>
          </a:xfrm>
        </p:spPr>
        <p:txBody>
          <a:bodyPr>
            <a:normAutofit/>
          </a:bodyPr>
          <a:lstStyle/>
          <a:p>
            <a:r>
              <a:rPr lang="pt-BR" b="1" i="1" u="sng" dirty="0"/>
              <a:t>Objetivo 2. Melhorar a qualidade da atenção a hipertensos e/ou </a:t>
            </a:r>
            <a:r>
              <a:rPr lang="pt-BR" b="1" i="1" u="sng" dirty="0" smtClean="0"/>
              <a:t>diabéticos</a:t>
            </a:r>
          </a:p>
          <a:p>
            <a:pPr lvl="1" algn="just"/>
            <a:r>
              <a:rPr lang="pt-BR" b="1" i="1" dirty="0" smtClean="0"/>
              <a:t>Realizar </a:t>
            </a:r>
            <a:r>
              <a:rPr lang="pt-BR" b="1" i="1" dirty="0"/>
              <a:t>exame clínico apropriado em 100% dos </a:t>
            </a:r>
            <a:r>
              <a:rPr lang="pt-BR" b="1" i="1" dirty="0" smtClean="0"/>
              <a:t>hipertensos e diabéticos. </a:t>
            </a:r>
          </a:p>
          <a:p>
            <a:pPr lvl="1" algn="just"/>
            <a:r>
              <a:rPr lang="pt-BR" b="1" i="1" dirty="0" smtClean="0"/>
              <a:t>Garantir </a:t>
            </a:r>
            <a:r>
              <a:rPr lang="pt-BR" b="1" i="1" dirty="0"/>
              <a:t>a 100% dos hipertensos </a:t>
            </a:r>
            <a:r>
              <a:rPr lang="pt-BR" b="1" i="1" dirty="0" smtClean="0"/>
              <a:t> e diabéticos a </a:t>
            </a:r>
            <a:r>
              <a:rPr lang="pt-BR" b="1" i="1" dirty="0"/>
              <a:t>realização de exames complementares em dia de acordo com o </a:t>
            </a:r>
            <a:r>
              <a:rPr lang="pt-BR" b="1" i="1" dirty="0" smtClean="0"/>
              <a:t>protocolo.</a:t>
            </a:r>
          </a:p>
          <a:p>
            <a:pPr lvl="1" algn="just"/>
            <a:r>
              <a:rPr lang="pt-BR" b="1" i="1" dirty="0" smtClean="0"/>
              <a:t>Priorizar </a:t>
            </a:r>
            <a:r>
              <a:rPr lang="pt-BR" b="1" i="1" dirty="0"/>
              <a:t>a prescrição de medicamentos da farmácia popular para 100% dos hipertensos </a:t>
            </a:r>
            <a:r>
              <a:rPr lang="pt-BR" b="1" i="1" dirty="0" smtClean="0"/>
              <a:t>e diabéticos cadastrados </a:t>
            </a:r>
            <a:r>
              <a:rPr lang="pt-BR" b="1" i="1" dirty="0"/>
              <a:t>na unidade de saúde. </a:t>
            </a:r>
            <a:endParaRPr lang="pt-BR" b="1" i="1" dirty="0" smtClean="0"/>
          </a:p>
          <a:p>
            <a:pPr lvl="1" algn="just"/>
            <a:r>
              <a:rPr lang="pt-BR" b="1" i="1" dirty="0" smtClean="0"/>
              <a:t>Realizar </a:t>
            </a:r>
            <a:r>
              <a:rPr lang="pt-BR" b="1" i="1" dirty="0"/>
              <a:t>avaliação da necessidade de atendimento odontológico em 100% dos </a:t>
            </a:r>
            <a:r>
              <a:rPr lang="pt-BR" b="1" i="1" dirty="0" smtClean="0"/>
              <a:t>hipertensos e diabéticos.</a:t>
            </a:r>
            <a:endParaRPr lang="pt-BR" b="1" i="1" dirty="0"/>
          </a:p>
          <a:p>
            <a:pPr lvl="1"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1490</Words>
  <Application>Microsoft Office PowerPoint</Application>
  <PresentationFormat>Apresentação na tela (4:3)</PresentationFormat>
  <Paragraphs>127</Paragraphs>
  <Slides>39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0" baseType="lpstr">
      <vt:lpstr>Tema do Office</vt:lpstr>
      <vt:lpstr>  Melhoria da Atenção a Saúde do Paciente Hipertenso e diabético, na UBS São Francisco de Paula, Frederico Westphalen/RS </vt:lpstr>
      <vt:lpstr>Introdução</vt:lpstr>
      <vt:lpstr>Introdução</vt:lpstr>
      <vt:lpstr>Apresentação do PowerPoint</vt:lpstr>
      <vt:lpstr>Objetivo geral</vt:lpstr>
      <vt:lpstr>Logística</vt:lpstr>
      <vt:lpstr>Apresentação do PowerPoint</vt:lpstr>
      <vt:lpstr>Metodologia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Resultados</vt:lpstr>
      <vt:lpstr>Hipertensos/ Diabéticos</vt:lpstr>
      <vt:lpstr>Objetivo 2. Melhorar a qualidade da atenção a hipertensos e/ou diabéticos</vt:lpstr>
      <vt:lpstr> </vt:lpstr>
      <vt:lpstr> -  Garantir a 100% dos hipertensos  e diabéticos a realização de exames complementares em dia de acordo com o protocolo. </vt:lpstr>
      <vt:lpstr> - Priorizar a prescrição de medicamentos da farmácia popular para 100% dos hipertensos e diabéticos cadastrados na unidade de saúde.  </vt:lpstr>
      <vt:lpstr> - Realizar avaliação da necessidade de atendimento odontológico em 100% dos hipertensos e diabéticos. </vt:lpstr>
      <vt:lpstr>Objetivo 3. Melhorar a adesão de hipertensos e/ou diabéticos ao programa  </vt:lpstr>
      <vt:lpstr> Objetivo 4. Melhorar o registro das informações. </vt:lpstr>
      <vt:lpstr>- Manter ficha de acompanhamento de 100% dos hipertensos e diabéticos cadastrados na unidade de saúde. </vt:lpstr>
      <vt:lpstr>Objetivo 5. Mapear hipertensos e diabéticos de risco para doença cardiovascular </vt:lpstr>
      <vt:lpstr> - Realizar estratificação do risco cardiovascular em 100% dos hipertensos e diabéticos cadastrados na unidade de saúde. </vt:lpstr>
      <vt:lpstr>Objetivo 6. Promover a saúde de hipertensos e diabéticos </vt:lpstr>
      <vt:lpstr> - Garantir orientação nutricional sobre alimentação saudável a 100% dos hipertensos e diabéticos. </vt:lpstr>
      <vt:lpstr> - Garantir orientação em relação à prática regular de atividade física a 100% dos pacientes hipertensos e diabéticos. </vt:lpstr>
      <vt:lpstr> - Garantir orientação sobre os riscos do tabagismo a 100% dos pacientes hipertensos e diabéticos. </vt:lpstr>
      <vt:lpstr> - Garantir orientação sobre higiene bucal a 100% dos pacientes hipertensos e diabéticos. </vt:lpstr>
      <vt:lpstr>Resultados</vt:lpstr>
      <vt:lpstr>Discussão</vt:lpstr>
      <vt:lpstr>Apresentação do PowerPoint</vt:lpstr>
      <vt:lpstr>Apresentação do PowerPoint</vt:lpstr>
      <vt:lpstr>Apresentação do PowerPoint</vt:lpstr>
      <vt:lpstr>Reflexão crítica sobre seu processo pessoal de aprendizagem </vt:lpstr>
      <vt:lpstr>Apresentação do PowerPoint</vt:lpstr>
      <vt:lpstr>Apresentação do PowerPoint</vt:lpstr>
      <vt:lpstr>Obrigada pela Atenção!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Melhoria da Atenção a Saúde do Paciente Hipertenso e diabético, na UBS São Francisco de Paula, Frederico Westphalen/RS</dc:title>
  <dc:creator>Frederico Westphalen</dc:creator>
  <cp:lastModifiedBy>Sarah Stoffel Dal-Ri</cp:lastModifiedBy>
  <cp:revision>23</cp:revision>
  <dcterms:created xsi:type="dcterms:W3CDTF">2015-01-19T17:53:36Z</dcterms:created>
  <dcterms:modified xsi:type="dcterms:W3CDTF">2015-01-23T00:54:42Z</dcterms:modified>
</cp:coreProperties>
</file>