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65" r:id="rId4"/>
    <p:sldId id="266" r:id="rId5"/>
    <p:sldId id="257" r:id="rId6"/>
    <p:sldId id="258" r:id="rId7"/>
    <p:sldId id="270" r:id="rId8"/>
    <p:sldId id="271" r:id="rId9"/>
    <p:sldId id="267" r:id="rId10"/>
    <p:sldId id="305" r:id="rId11"/>
    <p:sldId id="304" r:id="rId12"/>
    <p:sldId id="288" r:id="rId13"/>
    <p:sldId id="291" r:id="rId14"/>
    <p:sldId id="292" r:id="rId15"/>
    <p:sldId id="289" r:id="rId16"/>
    <p:sldId id="293" r:id="rId17"/>
    <p:sldId id="268" r:id="rId18"/>
    <p:sldId id="275" r:id="rId19"/>
    <p:sldId id="296" r:id="rId20"/>
    <p:sldId id="276" r:id="rId21"/>
    <p:sldId id="299" r:id="rId22"/>
    <p:sldId id="285" r:id="rId23"/>
    <p:sldId id="300" r:id="rId24"/>
    <p:sldId id="301" r:id="rId25"/>
    <p:sldId id="261" r:id="rId26"/>
    <p:sldId id="262" r:id="rId27"/>
    <p:sldId id="272" r:id="rId2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362" autoAdjust="0"/>
    <p:restoredTop sz="94671" autoAdjust="0"/>
  </p:normalViewPr>
  <p:slideViewPr>
    <p:cSldViewPr>
      <p:cViewPr>
        <p:scale>
          <a:sx n="40" d="100"/>
          <a:sy n="40" d="100"/>
        </p:scale>
        <p:origin x="-2022" y="-7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ângulo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onector reto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Conector reto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Conector reto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Conector reto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e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e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e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e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22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126E6-3555-4653-83F6-243858F64A11}" type="datetimeFigureOut">
              <a:rPr lang="pt-BR"/>
              <a:pPr>
                <a:defRPr/>
              </a:pPr>
              <a:t>01/05/2014</a:t>
            </a:fld>
            <a:endParaRPr lang="pt-BR"/>
          </a:p>
        </p:txBody>
      </p:sp>
      <p:sp>
        <p:nvSpPr>
          <p:cNvPr id="23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4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89B8A-DC6C-49DE-92A6-61AF40DB401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969F0-1B30-4BDF-885E-896F4A227577}" type="datetimeFigureOut">
              <a:rPr lang="pt-BR"/>
              <a:pPr>
                <a:defRPr/>
              </a:pPr>
              <a:t>01/05/2014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A957F-90F6-4496-BD26-B2405280123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9C7E8-E505-403B-BBFE-B6791E328A3D}" type="datetimeFigureOut">
              <a:rPr lang="pt-BR"/>
              <a:pPr>
                <a:defRPr/>
              </a:pPr>
              <a:t>01/05/2014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FC01E-85C6-4982-8500-D4A624BE393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E57AA7F-EC83-4B61-A3EC-CCBFC06A5255}" type="datetimeFigureOut">
              <a:rPr lang="pt-BR"/>
              <a:pPr>
                <a:defRPr/>
              </a:pPr>
              <a:t>01/05/2014</a:t>
            </a:fld>
            <a:endParaRPr lang="pt-BR"/>
          </a:p>
        </p:txBody>
      </p:sp>
      <p:sp>
        <p:nvSpPr>
          <p:cNvPr id="5" name="Espaço Reservado para Número de Slide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9A6B770-F3D6-408D-A6B8-50007097120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Espaço Reservado para Rodapé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ângulo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Conector reto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Conector reto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Conector reto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e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e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e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e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Conector reto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A94A3-0E77-4153-A008-6AA2612A7F03}" type="datetimeFigureOut">
              <a:rPr lang="pt-BR"/>
              <a:pPr>
                <a:defRPr/>
              </a:pPr>
              <a:t>01/05/2014</a:t>
            </a:fld>
            <a:endParaRPr lang="pt-BR"/>
          </a:p>
        </p:txBody>
      </p:sp>
      <p:sp>
        <p:nvSpPr>
          <p:cNvPr id="21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5CE4C-8971-454C-BC1C-613B0754A71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FDD22-0E4C-4D78-9D8D-7499648725C2}" type="datetimeFigureOut">
              <a:rPr lang="pt-BR"/>
              <a:pPr>
                <a:defRPr/>
              </a:pPr>
              <a:t>01/05/2014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6640D-EF85-46BE-B6DD-621277E0D0A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2939B-9605-4765-AA9C-0DB93EE83DE9}" type="datetimeFigureOut">
              <a:rPr lang="pt-BR"/>
              <a:pPr>
                <a:defRPr/>
              </a:pPr>
              <a:t>01/05/2014</a:t>
            </a:fld>
            <a:endParaRPr lang="pt-BR"/>
          </a:p>
        </p:txBody>
      </p:sp>
      <p:sp>
        <p:nvSpPr>
          <p:cNvPr id="8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E646C-F1E1-4B7D-8BEC-20AB40CF9C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484B110-F55F-48E4-8EA5-F566B475E947}" type="datetimeFigureOut">
              <a:rPr lang="pt-BR"/>
              <a:pPr>
                <a:defRPr/>
              </a:pPr>
              <a:t>01/05/2014</a:t>
            </a:fld>
            <a:endParaRPr lang="pt-BR"/>
          </a:p>
        </p:txBody>
      </p:sp>
      <p:sp>
        <p:nvSpPr>
          <p:cNvPr id="4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9A719AC-7832-4B9D-9DA7-4F0CD8D8BCD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ECF60-C79A-4D18-AB3F-84FB44C9C9BD}" type="datetimeFigureOut">
              <a:rPr lang="pt-BR"/>
              <a:pPr>
                <a:defRPr/>
              </a:pPr>
              <a:t>01/05/2014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5DF8E-5E3C-4225-826D-D34A6F67794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Conector reto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Elipse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2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BA9B08B-2414-4C8E-9CF9-09F1DD3B6196}" type="datetimeFigureOut">
              <a:rPr lang="pt-BR"/>
              <a:pPr>
                <a:defRPr/>
              </a:pPr>
              <a:t>01/05/2014</a:t>
            </a:fld>
            <a:endParaRPr lang="pt-BR"/>
          </a:p>
        </p:txBody>
      </p:sp>
      <p:sp>
        <p:nvSpPr>
          <p:cNvPr id="13" name="Espaço Reservado para Número de Slide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805414C-239A-44FE-AFD6-B90DE5FA88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Elipse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Conector reto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2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13FA1CE-AAC8-4785-BBCC-E0BB2DAFB305}" type="datetimeFigureOut">
              <a:rPr lang="pt-BR"/>
              <a:pPr>
                <a:defRPr/>
              </a:pPr>
              <a:t>01/05/2014</a:t>
            </a:fld>
            <a:endParaRPr lang="pt-BR"/>
          </a:p>
        </p:txBody>
      </p:sp>
      <p:sp>
        <p:nvSpPr>
          <p:cNvPr id="13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9667E01-0F75-482F-B277-A695C4FA7F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028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D24372-A0AE-4DD5-BB67-DD20050191BA}" type="datetimeFigureOut">
              <a:rPr lang="pt-BR"/>
              <a:pPr>
                <a:defRPr/>
              </a:pPr>
              <a:t>01/05/2014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EA8433-455E-4E15-AD19-8E1A710EFE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5" r:id="rId4"/>
    <p:sldLayoutId id="2147483694" r:id="rId5"/>
    <p:sldLayoutId id="2147483699" r:id="rId6"/>
    <p:sldLayoutId id="2147483693" r:id="rId7"/>
    <p:sldLayoutId id="2147483700" r:id="rId8"/>
    <p:sldLayoutId id="2147483701" r:id="rId9"/>
    <p:sldLayoutId id="2147483692" r:id="rId10"/>
    <p:sldLayoutId id="214748369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60350"/>
            <a:ext cx="7989888" cy="17287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2800" dirty="0">
                <a:latin typeface="Garamond" pitchFamily="18" charset="0"/>
              </a:rPr>
              <a:t>Universidade Federal de Pelotas</a:t>
            </a:r>
            <a:br>
              <a:rPr lang="pt-BR" sz="2800" dirty="0">
                <a:latin typeface="Garamond" pitchFamily="18" charset="0"/>
              </a:rPr>
            </a:br>
            <a:r>
              <a:rPr lang="pt-BR" sz="2800" dirty="0">
                <a:latin typeface="Garamond" pitchFamily="18" charset="0"/>
              </a:rPr>
              <a:t>Especialização em Saúde da Família</a:t>
            </a:r>
            <a:br>
              <a:rPr lang="pt-BR" sz="2800" dirty="0">
                <a:latin typeface="Garamond" pitchFamily="18" charset="0"/>
              </a:rPr>
            </a:br>
            <a:r>
              <a:rPr lang="pt-BR" sz="2800" dirty="0">
                <a:latin typeface="Garamond" pitchFamily="18" charset="0"/>
              </a:rPr>
              <a:t>Modalidade a Distância</a:t>
            </a:r>
            <a:br>
              <a:rPr lang="pt-BR" sz="2800" dirty="0">
                <a:latin typeface="Garamond" pitchFamily="18" charset="0"/>
              </a:rPr>
            </a:br>
            <a:endParaRPr lang="pt-BR" sz="2800" dirty="0"/>
          </a:p>
        </p:txBody>
      </p:sp>
      <p:sp>
        <p:nvSpPr>
          <p:cNvPr id="13314" name="Subtítulo 2"/>
          <p:cNvSpPr>
            <a:spLocks noGrp="1"/>
          </p:cNvSpPr>
          <p:nvPr>
            <p:ph type="subTitle" idx="1"/>
          </p:nvPr>
        </p:nvSpPr>
        <p:spPr>
          <a:xfrm>
            <a:off x="1979613" y="2565400"/>
            <a:ext cx="6624637" cy="4032250"/>
          </a:xfrm>
        </p:spPr>
        <p:txBody>
          <a:bodyPr/>
          <a:lstStyle/>
          <a:p>
            <a:pPr algn="ctr" eaLnBrk="1" hangingPunct="1"/>
            <a:r>
              <a:rPr lang="pt-BR" sz="2600" smtClean="0"/>
              <a:t>Qualificação na Saúde da Mulher na Prevenção do Câncer de Colo de Útero e Detecção do Câncer de Mama em Prudentópolis/PR</a:t>
            </a:r>
          </a:p>
          <a:p>
            <a:pPr algn="ctr" eaLnBrk="1" hangingPunct="1"/>
            <a:endParaRPr lang="pt-BR" sz="2600" smtClean="0"/>
          </a:p>
          <a:p>
            <a:pPr algn="ctr" eaLnBrk="1" hangingPunct="1"/>
            <a:endParaRPr lang="pt-BR" sz="2600" smtClean="0"/>
          </a:p>
          <a:p>
            <a:pPr algn="r" eaLnBrk="1" hangingPunct="1"/>
            <a:r>
              <a:rPr lang="pt-BR" smtClean="0"/>
              <a:t>Aluna: Selma Regina de Moraes</a:t>
            </a:r>
          </a:p>
          <a:p>
            <a:pPr algn="r" eaLnBrk="1" hangingPunct="1"/>
            <a:r>
              <a:rPr lang="pt-BR" smtClean="0"/>
              <a:t>Orientadora: Helen Pereira Rocha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4294967295"/>
          </p:nvPr>
        </p:nvSpPr>
        <p:spPr>
          <a:xfrm>
            <a:off x="179388" y="333375"/>
            <a:ext cx="8424862" cy="1727200"/>
          </a:xfrm>
        </p:spPr>
        <p:txBody>
          <a:bodyPr>
            <a:normAutofit/>
          </a:bodyPr>
          <a:lstStyle/>
          <a:p>
            <a:pPr marL="742950" lvl="1" indent="-285750" algn="ctr" eaLnBrk="1" hangingPunct="1">
              <a:buFont typeface="Wingdings 2" pitchFamily="18" charset="2"/>
              <a:buNone/>
            </a:pPr>
            <a:r>
              <a:rPr lang="pt-BR" sz="2000" b="1" dirty="0" smtClean="0"/>
              <a:t>META 2</a:t>
            </a:r>
            <a:r>
              <a:rPr lang="pt-BR" sz="2000" dirty="0" smtClean="0"/>
              <a:t>: Ampliar a cobertura de detecção precoce do câncer </a:t>
            </a:r>
            <a:r>
              <a:rPr lang="pt-BR" sz="2000" dirty="0" smtClean="0"/>
              <a:t>de mama </a:t>
            </a:r>
            <a:r>
              <a:rPr lang="pt-BR" sz="2000" dirty="0" smtClean="0"/>
              <a:t>na faixa etária entre 50 e 69 anos de idade de 4% para 20%</a:t>
            </a:r>
          </a:p>
          <a:p>
            <a:pPr marL="742950" lvl="1" indent="-285750" eaLnBrk="1" hangingPunct="1">
              <a:buFont typeface="Wingdings 2" pitchFamily="18" charset="2"/>
              <a:buNone/>
            </a:pPr>
            <a:r>
              <a:rPr lang="pt-BR" sz="2000" b="1" dirty="0" smtClean="0"/>
              <a:t>INDICADOR 2 : </a:t>
            </a:r>
            <a:r>
              <a:rPr lang="pt-BR" sz="2000" dirty="0" smtClean="0"/>
              <a:t>Proporção de mulheres entre 50 e 69 anos com exame em dia para detecção precoce do câncer de mama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250825" y="2492375"/>
            <a:ext cx="2017713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pt-BR" b="1" dirty="0">
                <a:latin typeface="Century Schoolbook" pitchFamily="18" charset="0"/>
              </a:rPr>
              <a:t>População: </a:t>
            </a:r>
            <a:r>
              <a:rPr lang="pt-BR" dirty="0">
                <a:latin typeface="Century Schoolbook" pitchFamily="18" charset="0"/>
              </a:rPr>
              <a:t>159 mulheres</a:t>
            </a:r>
          </a:p>
          <a:p>
            <a:pPr>
              <a:buFontTx/>
              <a:buChar char="•"/>
            </a:pPr>
            <a:r>
              <a:rPr lang="pt-BR" b="1" dirty="0">
                <a:latin typeface="Century Schoolbook" pitchFamily="18" charset="0"/>
              </a:rPr>
              <a:t>Mês 1</a:t>
            </a:r>
            <a:r>
              <a:rPr lang="pt-BR" b="1" dirty="0" smtClean="0">
                <a:latin typeface="Century Schoolbook" pitchFamily="18" charset="0"/>
              </a:rPr>
              <a:t>:  </a:t>
            </a:r>
            <a:r>
              <a:rPr lang="pt-BR" dirty="0" smtClean="0">
                <a:latin typeface="Century Schoolbook" pitchFamily="18" charset="0"/>
              </a:rPr>
              <a:t>1</a:t>
            </a:r>
            <a:endParaRPr lang="pt-BR" b="1" dirty="0">
              <a:latin typeface="Century Schoolbook" pitchFamily="18" charset="0"/>
            </a:endParaRPr>
          </a:p>
          <a:p>
            <a:pPr>
              <a:buFontTx/>
              <a:buChar char="•"/>
            </a:pPr>
            <a:r>
              <a:rPr lang="pt-BR" b="1" dirty="0">
                <a:latin typeface="Century Schoolbook" pitchFamily="18" charset="0"/>
              </a:rPr>
              <a:t>Mês 2</a:t>
            </a:r>
            <a:r>
              <a:rPr lang="pt-BR" b="1" dirty="0" smtClean="0">
                <a:latin typeface="Century Schoolbook" pitchFamily="18" charset="0"/>
              </a:rPr>
              <a:t>: </a:t>
            </a:r>
            <a:r>
              <a:rPr lang="pt-BR" dirty="0" smtClean="0">
                <a:latin typeface="Century Schoolbook" pitchFamily="18" charset="0"/>
              </a:rPr>
              <a:t> 1</a:t>
            </a:r>
            <a:endParaRPr lang="pt-BR" b="1" dirty="0">
              <a:latin typeface="Century Schoolbook" pitchFamily="18" charset="0"/>
            </a:endParaRPr>
          </a:p>
          <a:p>
            <a:pPr>
              <a:buFontTx/>
              <a:buChar char="•"/>
            </a:pPr>
            <a:r>
              <a:rPr lang="pt-BR" b="1" dirty="0">
                <a:latin typeface="Century Schoolbook" pitchFamily="18" charset="0"/>
              </a:rPr>
              <a:t>Mês 3</a:t>
            </a:r>
            <a:r>
              <a:rPr lang="pt-BR" b="1" dirty="0" smtClean="0">
                <a:latin typeface="Century Schoolbook" pitchFamily="18" charset="0"/>
              </a:rPr>
              <a:t>: </a:t>
            </a:r>
            <a:r>
              <a:rPr lang="pt-BR" dirty="0" smtClean="0">
                <a:latin typeface="Century Schoolbook" pitchFamily="18" charset="0"/>
              </a:rPr>
              <a:t> 3</a:t>
            </a:r>
            <a:endParaRPr lang="pt-BR" b="1" dirty="0">
              <a:latin typeface="Century Schoolbook" pitchFamily="18" charset="0"/>
            </a:endParaRPr>
          </a:p>
          <a:p>
            <a:pPr>
              <a:buFontTx/>
              <a:buChar char="•"/>
            </a:pPr>
            <a:r>
              <a:rPr lang="pt-BR" b="1" dirty="0">
                <a:latin typeface="Century Schoolbook" pitchFamily="18" charset="0"/>
              </a:rPr>
              <a:t>Mês 4</a:t>
            </a:r>
            <a:r>
              <a:rPr lang="pt-BR" b="1" dirty="0" smtClean="0">
                <a:latin typeface="Century Schoolbook" pitchFamily="18" charset="0"/>
              </a:rPr>
              <a:t>:  </a:t>
            </a:r>
            <a:r>
              <a:rPr lang="pt-BR" dirty="0" smtClean="0">
                <a:latin typeface="Century Schoolbook" pitchFamily="18" charset="0"/>
              </a:rPr>
              <a:t>4</a:t>
            </a:r>
            <a:endParaRPr lang="pt-BR" b="1" dirty="0">
              <a:latin typeface="Century Schoolbook" pitchFamily="18" charset="0"/>
            </a:endParaRPr>
          </a:p>
          <a:p>
            <a:pPr>
              <a:buFontTx/>
              <a:buChar char="•"/>
            </a:pPr>
            <a:r>
              <a:rPr lang="pt-BR" b="1" dirty="0">
                <a:latin typeface="Century Schoolbook" pitchFamily="18" charset="0"/>
              </a:rPr>
              <a:t>Total: </a:t>
            </a:r>
          </a:p>
          <a:p>
            <a:r>
              <a:rPr lang="pt-BR" dirty="0">
                <a:latin typeface="Century Schoolbook" pitchFamily="18" charset="0"/>
              </a:rPr>
              <a:t>15 </a:t>
            </a:r>
            <a:r>
              <a:rPr lang="pt-BR" dirty="0" smtClean="0">
                <a:latin typeface="Century Schoolbook" pitchFamily="18" charset="0"/>
              </a:rPr>
              <a:t>exames (9,3%), </a:t>
            </a:r>
            <a:r>
              <a:rPr lang="pt-BR" dirty="0">
                <a:latin typeface="Century Schoolbook" pitchFamily="18" charset="0"/>
              </a:rPr>
              <a:t>mas apenas 4 mulheres estavam com exame em dia</a:t>
            </a:r>
          </a:p>
        </p:txBody>
      </p:sp>
      <p:pic>
        <p:nvPicPr>
          <p:cNvPr id="614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2420937"/>
            <a:ext cx="5616575" cy="383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404813"/>
            <a:ext cx="8218488" cy="12954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pt-BR" sz="2000" b="1" smtClean="0"/>
              <a:t>META 3</a:t>
            </a:r>
            <a:r>
              <a:rPr lang="pt-BR" sz="2000" smtClean="0"/>
              <a:t>: Buscar 100% das mulheres que tiveram exame alterado e que não retornaram a unidade de saúde.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pt-BR" sz="2000" b="1" smtClean="0"/>
              <a:t>INDICADOR 3: </a:t>
            </a:r>
            <a:r>
              <a:rPr lang="pt-BR" sz="2000" smtClean="0"/>
              <a:t>Proporção de mulheres com exame citopatológico alterado.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2492375"/>
            <a:ext cx="5903912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95288" y="2781300"/>
            <a:ext cx="1655762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pt-BR" b="1" dirty="0">
                <a:latin typeface="Century Schoolbook" pitchFamily="18" charset="0"/>
              </a:rPr>
              <a:t>Mês 1: </a:t>
            </a:r>
            <a:r>
              <a:rPr lang="pt-BR" dirty="0" smtClean="0">
                <a:latin typeface="Century Schoolbook" pitchFamily="18" charset="0"/>
              </a:rPr>
              <a:t> 1</a:t>
            </a:r>
            <a:endParaRPr lang="pt-BR" dirty="0">
              <a:latin typeface="Century Schoolbook" pitchFamily="18" charset="0"/>
            </a:endParaRPr>
          </a:p>
          <a:p>
            <a:pPr>
              <a:buFontTx/>
              <a:buChar char="•"/>
            </a:pPr>
            <a:r>
              <a:rPr lang="pt-BR" b="1" dirty="0">
                <a:latin typeface="Century Schoolbook" pitchFamily="18" charset="0"/>
              </a:rPr>
              <a:t>Mês 2: </a:t>
            </a:r>
            <a:r>
              <a:rPr lang="pt-BR" dirty="0" smtClean="0">
                <a:latin typeface="Century Schoolbook" pitchFamily="18" charset="0"/>
              </a:rPr>
              <a:t> 1</a:t>
            </a:r>
            <a:endParaRPr lang="pt-BR" dirty="0">
              <a:latin typeface="Century Schoolbook" pitchFamily="18" charset="0"/>
            </a:endParaRPr>
          </a:p>
          <a:p>
            <a:pPr>
              <a:buFontTx/>
              <a:buChar char="•"/>
            </a:pPr>
            <a:r>
              <a:rPr lang="pt-BR" b="1" dirty="0">
                <a:latin typeface="Century Schoolbook" pitchFamily="18" charset="0"/>
              </a:rPr>
              <a:t>Mês 3: </a:t>
            </a:r>
            <a:r>
              <a:rPr lang="pt-BR" dirty="0" smtClean="0">
                <a:latin typeface="Century Schoolbook" pitchFamily="18" charset="0"/>
              </a:rPr>
              <a:t> 1</a:t>
            </a:r>
            <a:endParaRPr lang="pt-BR" dirty="0">
              <a:latin typeface="Century Schoolbook" pitchFamily="18" charset="0"/>
            </a:endParaRPr>
          </a:p>
          <a:p>
            <a:pPr>
              <a:buFontTx/>
              <a:buChar char="•"/>
            </a:pPr>
            <a:r>
              <a:rPr lang="pt-BR" b="1" dirty="0">
                <a:latin typeface="Century Schoolbook" pitchFamily="18" charset="0"/>
              </a:rPr>
              <a:t>Mês 4: </a:t>
            </a:r>
            <a:r>
              <a:rPr lang="pt-BR" dirty="0">
                <a:latin typeface="Century Schoolbook" pitchFamily="18" charset="0"/>
              </a:rPr>
              <a:t> </a:t>
            </a:r>
            <a:r>
              <a:rPr lang="pt-BR" dirty="0" smtClean="0">
                <a:latin typeface="Century Schoolbook" pitchFamily="18" charset="0"/>
              </a:rPr>
              <a:t>1</a:t>
            </a:r>
            <a:endParaRPr lang="pt-BR" b="1" dirty="0">
              <a:latin typeface="Century Schoolbook" pitchFamily="18" charset="0"/>
            </a:endParaRPr>
          </a:p>
          <a:p>
            <a:pPr>
              <a:buFontTx/>
              <a:buChar char="•"/>
            </a:pPr>
            <a:r>
              <a:rPr lang="pt-BR" b="1" dirty="0">
                <a:latin typeface="Century Schoolbook" pitchFamily="18" charset="0"/>
              </a:rPr>
              <a:t>Total: </a:t>
            </a:r>
            <a:r>
              <a:rPr lang="pt-BR" dirty="0" smtClean="0">
                <a:latin typeface="Century Schoolbook" pitchFamily="18" charset="0"/>
              </a:rPr>
              <a:t>3 citopatológico alterado que corresponde a 4,92%, das 61 coletas realizadas.</a:t>
            </a:r>
            <a:endParaRPr lang="pt-BR" dirty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8313" y="404813"/>
            <a:ext cx="7427912" cy="606901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pt-BR" sz="2200" b="1" dirty="0" smtClean="0"/>
              <a:t>INDICADOR 4: </a:t>
            </a:r>
            <a:r>
              <a:rPr lang="pt-BR" sz="2200" dirty="0" smtClean="0"/>
              <a:t>Mulheres com citopatológico alterado que não retornaram a unidade</a:t>
            </a:r>
          </a:p>
          <a:p>
            <a:pPr algn="ctr" eaLnBrk="1" hangingPunct="1">
              <a:buFont typeface="Wingdings" pitchFamily="2" charset="2"/>
              <a:buNone/>
            </a:pPr>
            <a:endParaRPr lang="pt-BR" sz="2200" b="1" dirty="0" smtClean="0"/>
          </a:p>
          <a:p>
            <a:pPr algn="ctr" eaLnBrk="1" hangingPunct="1">
              <a:buFont typeface="Wingdings" pitchFamily="2" charset="2"/>
              <a:buNone/>
            </a:pPr>
            <a:endParaRPr lang="pt-BR" sz="2200" b="1" dirty="0" smtClean="0"/>
          </a:p>
          <a:p>
            <a:pPr eaLnBrk="1" hangingPunct="1"/>
            <a:endParaRPr lang="pt-BR" sz="2200" dirty="0" smtClean="0"/>
          </a:p>
          <a:p>
            <a:pPr eaLnBrk="1" hangingPunct="1"/>
            <a:r>
              <a:rPr lang="pt-BR" sz="2200" dirty="0" smtClean="0"/>
              <a:t>Tivemos 3 </a:t>
            </a:r>
            <a:r>
              <a:rPr lang="pt-BR" sz="2200" dirty="0" smtClean="0"/>
              <a:t>mulheres com exame alterado </a:t>
            </a:r>
            <a:r>
              <a:rPr lang="pt-BR" sz="2200" dirty="0" smtClean="0"/>
              <a:t>, e todas </a:t>
            </a:r>
            <a:r>
              <a:rPr lang="pt-BR" sz="2200" dirty="0" smtClean="0"/>
              <a:t>retornaram  </a:t>
            </a:r>
            <a:r>
              <a:rPr lang="pt-BR" sz="2200" dirty="0" smtClean="0"/>
              <a:t>à unidade para buscar o resultado</a:t>
            </a:r>
          </a:p>
          <a:p>
            <a:pPr eaLnBrk="1" hangingPunct="1"/>
            <a:r>
              <a:rPr lang="pt-BR" sz="2200" dirty="0" smtClean="0"/>
              <a:t>100% de retorno das </a:t>
            </a:r>
            <a:r>
              <a:rPr lang="pt-BR" sz="2200" dirty="0" smtClean="0"/>
              <a:t>mulheres.</a:t>
            </a:r>
          </a:p>
          <a:p>
            <a:pPr eaLnBrk="1" hangingPunct="1"/>
            <a:r>
              <a:rPr lang="pt-BR" sz="2200" dirty="0" smtClean="0"/>
              <a:t>A unidade  entra em contato com  as pacientes para que estas compareçam na unidade buscar o resultado.</a:t>
            </a:r>
            <a:endParaRPr lang="pt-BR" sz="2200" dirty="0" smtClean="0"/>
          </a:p>
          <a:p>
            <a:pPr eaLnBrk="1" hangingPunct="1"/>
            <a:endParaRPr lang="pt-BR" sz="2200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8313" y="333375"/>
            <a:ext cx="8291512" cy="57467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pt-BR" sz="2000" b="1" smtClean="0"/>
              <a:t>INDICADOR  5: </a:t>
            </a:r>
            <a:r>
              <a:rPr lang="pt-BR" sz="2000" smtClean="0"/>
              <a:t>Proporção de mulheres com mamografia alterada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1628775"/>
            <a:ext cx="5665787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23850" y="1700213"/>
            <a:ext cx="2016125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pt-BR" b="1" dirty="0">
                <a:latin typeface="Century Schoolbook" pitchFamily="18" charset="0"/>
              </a:rPr>
              <a:t>Mês 1</a:t>
            </a:r>
            <a:r>
              <a:rPr lang="pt-BR" b="1" dirty="0" smtClean="0">
                <a:latin typeface="Century Schoolbook" pitchFamily="18" charset="0"/>
              </a:rPr>
              <a:t>:  </a:t>
            </a:r>
            <a:r>
              <a:rPr lang="pt-BR" dirty="0" smtClean="0">
                <a:latin typeface="Century Schoolbook" pitchFamily="18" charset="0"/>
              </a:rPr>
              <a:t>1</a:t>
            </a:r>
            <a:endParaRPr lang="pt-BR" b="1" dirty="0">
              <a:latin typeface="Century Schoolbook" pitchFamily="18" charset="0"/>
            </a:endParaRPr>
          </a:p>
          <a:p>
            <a:pPr>
              <a:buFontTx/>
              <a:buChar char="•"/>
            </a:pPr>
            <a:r>
              <a:rPr lang="pt-BR" b="1" dirty="0">
                <a:latin typeface="Century Schoolbook" pitchFamily="18" charset="0"/>
              </a:rPr>
              <a:t>Mês 2: </a:t>
            </a:r>
            <a:r>
              <a:rPr lang="pt-BR" dirty="0" smtClean="0">
                <a:latin typeface="Century Schoolbook" pitchFamily="18" charset="0"/>
              </a:rPr>
              <a:t> 1</a:t>
            </a:r>
            <a:endParaRPr lang="pt-BR" b="1" dirty="0">
              <a:latin typeface="Century Schoolbook" pitchFamily="18" charset="0"/>
            </a:endParaRPr>
          </a:p>
          <a:p>
            <a:pPr>
              <a:buFontTx/>
              <a:buChar char="•"/>
            </a:pPr>
            <a:r>
              <a:rPr lang="pt-BR" b="1" dirty="0">
                <a:latin typeface="Century Schoolbook" pitchFamily="18" charset="0"/>
              </a:rPr>
              <a:t>Mês 3:  </a:t>
            </a:r>
            <a:r>
              <a:rPr lang="pt-BR" dirty="0" smtClean="0">
                <a:latin typeface="Century Schoolbook" pitchFamily="18" charset="0"/>
              </a:rPr>
              <a:t>1</a:t>
            </a:r>
            <a:endParaRPr lang="pt-BR" b="1" dirty="0">
              <a:latin typeface="Century Schoolbook" pitchFamily="18" charset="0"/>
            </a:endParaRPr>
          </a:p>
          <a:p>
            <a:pPr>
              <a:buFontTx/>
              <a:buChar char="•"/>
            </a:pPr>
            <a:r>
              <a:rPr lang="pt-BR" b="1" dirty="0">
                <a:latin typeface="Century Schoolbook" pitchFamily="18" charset="0"/>
              </a:rPr>
              <a:t>Mês 4:</a:t>
            </a:r>
            <a:r>
              <a:rPr lang="pt-BR" dirty="0"/>
              <a:t> </a:t>
            </a:r>
            <a:r>
              <a:rPr lang="pt-BR" b="1" dirty="0" smtClean="0"/>
              <a:t> </a:t>
            </a:r>
            <a:r>
              <a:rPr lang="pt-BR" dirty="0" smtClean="0"/>
              <a:t>1</a:t>
            </a:r>
            <a:endParaRPr lang="pt-BR" dirty="0"/>
          </a:p>
          <a:p>
            <a:pPr>
              <a:buFontTx/>
              <a:buChar char="•"/>
            </a:pPr>
            <a:endParaRPr lang="pt-BR" b="1" dirty="0" smtClean="0">
              <a:latin typeface="Century Schoolbook" pitchFamily="18" charset="0"/>
            </a:endParaRPr>
          </a:p>
          <a:p>
            <a:pPr>
              <a:buFontTx/>
              <a:buChar char="•"/>
            </a:pPr>
            <a:r>
              <a:rPr lang="pt-BR" b="1" dirty="0" smtClean="0">
                <a:latin typeface="Century Schoolbook" pitchFamily="18" charset="0"/>
              </a:rPr>
              <a:t>Total</a:t>
            </a:r>
            <a:r>
              <a:rPr lang="pt-BR" b="1" dirty="0">
                <a:latin typeface="Century Schoolbook" pitchFamily="18" charset="0"/>
              </a:rPr>
              <a:t>:</a:t>
            </a:r>
            <a:r>
              <a:rPr lang="pt-BR" dirty="0">
                <a:latin typeface="Century Schoolbook" pitchFamily="18" charset="0"/>
              </a:rPr>
              <a:t> 2 mamografias com alteração, o que corresponde a 13,33% do total de solicitações realizadas (15). </a:t>
            </a:r>
          </a:p>
          <a:p>
            <a:r>
              <a:rPr lang="pt-BR" dirty="0">
                <a:latin typeface="Century Schoolbook" pitchFamily="18" charset="0"/>
              </a:rPr>
              <a:t>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620713"/>
            <a:ext cx="7931150" cy="5184551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pt-BR" sz="2200" b="1" dirty="0" smtClean="0"/>
              <a:t>INDICADOR 6: </a:t>
            </a:r>
            <a:r>
              <a:rPr lang="pt-BR" sz="2200" dirty="0" smtClean="0"/>
              <a:t>Proporção de mulheres com mamografia alterada que não retornaram para conhecer o resultado</a:t>
            </a:r>
          </a:p>
          <a:p>
            <a:pPr algn="ctr" eaLnBrk="1" hangingPunct="1">
              <a:buFont typeface="Wingdings" pitchFamily="2" charset="2"/>
              <a:buNone/>
            </a:pPr>
            <a:endParaRPr lang="pt-BR" sz="2200" b="1" dirty="0" smtClean="0"/>
          </a:p>
          <a:p>
            <a:pPr eaLnBrk="1" hangingPunct="1"/>
            <a:endParaRPr lang="pt-BR" sz="2200" dirty="0" smtClean="0"/>
          </a:p>
          <a:p>
            <a:pPr eaLnBrk="1" hangingPunct="1"/>
            <a:endParaRPr lang="pt-BR" sz="2200" dirty="0"/>
          </a:p>
          <a:p>
            <a:pPr algn="just" eaLnBrk="1" hangingPunct="1"/>
            <a:r>
              <a:rPr lang="pt-BR" sz="2200" dirty="0" smtClean="0"/>
              <a:t>Tivemos 2 mulheres </a:t>
            </a:r>
            <a:r>
              <a:rPr lang="pt-BR" sz="2200" dirty="0" smtClean="0"/>
              <a:t>com mamografia </a:t>
            </a:r>
            <a:r>
              <a:rPr lang="pt-BR" sz="2200" dirty="0" smtClean="0"/>
              <a:t>alterada e todas retornaram  </a:t>
            </a:r>
            <a:r>
              <a:rPr lang="pt-BR" sz="2200" dirty="0" smtClean="0"/>
              <a:t>à unidade para buscar o resultado</a:t>
            </a:r>
          </a:p>
          <a:p>
            <a:pPr eaLnBrk="1" hangingPunct="1"/>
            <a:r>
              <a:rPr lang="pt-BR" sz="2200" dirty="0" smtClean="0"/>
              <a:t>100% de retorno das mulheres</a:t>
            </a:r>
          </a:p>
          <a:p>
            <a:pPr algn="just" eaLnBrk="1" hangingPunct="1"/>
            <a:r>
              <a:rPr lang="pt-BR" sz="2200" dirty="0" smtClean="0"/>
              <a:t>No momento em que os resultados chegam , a unidade entra em contato com a paciente para que a mesma busque o resultado</a:t>
            </a:r>
            <a:r>
              <a:rPr lang="pt-BR" sz="2200" dirty="0" smtClean="0">
                <a:solidFill>
                  <a:schemeClr val="accent1"/>
                </a:solidFill>
              </a:rPr>
              <a:t>.</a:t>
            </a:r>
            <a:endParaRPr lang="pt-BR" dirty="0" smtClean="0"/>
          </a:p>
          <a:p>
            <a:pPr algn="just" eaLnBrk="1" hangingPunct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692150"/>
            <a:ext cx="7570788" cy="496887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pt-BR" sz="2200" b="1" dirty="0" smtClean="0"/>
              <a:t>INDICADOR 7: </a:t>
            </a:r>
            <a:r>
              <a:rPr lang="pt-BR" sz="2200" dirty="0" smtClean="0"/>
              <a:t>Mulheres com citopatológico alterado que não retornaram para tratamento e foi realizado busca ativa</a:t>
            </a:r>
          </a:p>
          <a:p>
            <a:pPr eaLnBrk="1" hangingPunct="1"/>
            <a:endParaRPr lang="pt-BR" sz="2200" dirty="0" smtClean="0"/>
          </a:p>
          <a:p>
            <a:pPr eaLnBrk="1" hangingPunct="1">
              <a:buFont typeface="Wingdings" pitchFamily="2" charset="2"/>
              <a:buNone/>
            </a:pPr>
            <a:endParaRPr lang="pt-BR" b="1" dirty="0" smtClean="0"/>
          </a:p>
          <a:p>
            <a:pPr eaLnBrk="1" hangingPunct="1"/>
            <a:r>
              <a:rPr lang="pt-BR" sz="2200" dirty="0" smtClean="0"/>
              <a:t>Todas as mulheres  com exame alterado de retornaram  à </a:t>
            </a:r>
            <a:r>
              <a:rPr lang="pt-BR" sz="2200" dirty="0" smtClean="0"/>
              <a:t>unidade para tratamento, não sendo necessário busca ativa</a:t>
            </a:r>
          </a:p>
          <a:p>
            <a:pPr eaLnBrk="1" hangingPunct="1"/>
            <a:r>
              <a:rPr lang="pt-BR" sz="2200" dirty="0" smtClean="0"/>
              <a:t>Ao ser entrado em contato com a paciente por telefone ou  através do ACS, a mesma já é orientada sobre a necessidade  de comparecer na unidade para buscar o resultado e consulta médica.</a:t>
            </a:r>
            <a:endParaRPr lang="pt-BR" dirty="0" smtClean="0"/>
          </a:p>
          <a:p>
            <a:pPr eaLnBrk="1" hangingPunct="1"/>
            <a:endParaRPr lang="pt-BR" sz="1600" dirty="0" smtClean="0"/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288" y="692150"/>
            <a:ext cx="7777162" cy="489743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pt-BR" sz="2200" b="1" dirty="0" smtClean="0"/>
              <a:t>INDICADOR 8: </a:t>
            </a:r>
            <a:r>
              <a:rPr lang="pt-BR" sz="2200" dirty="0" smtClean="0"/>
              <a:t>Proporção de mulheres com mamografia alterada que não retornaram para tratamento e foi realizado busca ativa</a:t>
            </a:r>
            <a:endParaRPr lang="pt-BR" sz="2200" b="1" dirty="0" smtClean="0"/>
          </a:p>
          <a:p>
            <a:pPr algn="just" eaLnBrk="1" hangingPunct="1">
              <a:buFont typeface="Wingdings" pitchFamily="2" charset="2"/>
              <a:buNone/>
            </a:pPr>
            <a:endParaRPr lang="pt-BR" sz="2200" b="1" dirty="0" smtClean="0"/>
          </a:p>
          <a:p>
            <a:pPr eaLnBrk="1" hangingPunct="1"/>
            <a:endParaRPr lang="pt-BR" sz="2200" dirty="0" smtClean="0"/>
          </a:p>
          <a:p>
            <a:pPr eaLnBrk="1" hangingPunct="1"/>
            <a:r>
              <a:rPr lang="pt-BR" sz="2200" dirty="0" smtClean="0"/>
              <a:t>Todas as mulheres com mamografia alterada  retornaram  </a:t>
            </a:r>
            <a:r>
              <a:rPr lang="pt-BR" sz="2200" dirty="0" smtClean="0"/>
              <a:t>à unidade para tratamento, não sendo necessário busca ativa</a:t>
            </a:r>
          </a:p>
          <a:p>
            <a:pPr eaLnBrk="1" hangingPunct="1"/>
            <a:r>
              <a:rPr lang="pt-BR" sz="2200" dirty="0" smtClean="0"/>
              <a:t>Assim como nos exames citopatológicos  as pacientes  são orientadas a comparecer na unidade para buscar o resultado e realizar consulta médica.</a:t>
            </a:r>
            <a:endParaRPr lang="pt-BR" sz="2200" dirty="0" smtClean="0"/>
          </a:p>
          <a:p>
            <a:pPr eaLnBrk="1" hangingPunct="1"/>
            <a:endParaRPr lang="pt-BR" sz="2200" dirty="0" smtClean="0"/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8313" y="476250"/>
            <a:ext cx="7467600" cy="151288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pt-BR" sz="2000" b="1" smtClean="0">
                <a:solidFill>
                  <a:srgbClr val="000000"/>
                </a:solidFill>
              </a:rPr>
              <a:t>META 4</a:t>
            </a:r>
            <a:r>
              <a:rPr lang="pt-BR" sz="2000" smtClean="0">
                <a:solidFill>
                  <a:srgbClr val="000000"/>
                </a:solidFill>
              </a:rPr>
              <a:t>: Obter 85% de coleta de amostras satisfatórias do exame citopatológico de colo uterino.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pt-BR" sz="2000" b="1" smtClean="0"/>
              <a:t>INDICADOR 9</a:t>
            </a:r>
            <a:r>
              <a:rPr lang="pt-BR" sz="2000" smtClean="0"/>
              <a:t>: Proporção de mulheres com amostras satisfatórias do exame citopatológico do colo do útero.</a:t>
            </a:r>
            <a:endParaRPr lang="pt-BR" smtClean="0"/>
          </a:p>
        </p:txBody>
      </p:sp>
      <p:pic>
        <p:nvPicPr>
          <p:cNvPr id="3277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2349500"/>
            <a:ext cx="609917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468313" y="2492375"/>
            <a:ext cx="1366837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pt-BR" b="1" dirty="0">
                <a:latin typeface="Century Schoolbook" pitchFamily="18" charset="0"/>
              </a:rPr>
              <a:t>Mês 1</a:t>
            </a:r>
            <a:r>
              <a:rPr lang="pt-BR" b="1" dirty="0" smtClean="0">
                <a:latin typeface="Century Schoolbook" pitchFamily="18" charset="0"/>
              </a:rPr>
              <a:t>: </a:t>
            </a:r>
            <a:r>
              <a:rPr lang="pt-BR" dirty="0" smtClean="0">
                <a:latin typeface="Century Schoolbook" pitchFamily="18" charset="0"/>
              </a:rPr>
              <a:t>9</a:t>
            </a:r>
            <a:r>
              <a:rPr lang="pt-BR" b="1" dirty="0" smtClean="0">
                <a:latin typeface="Century Schoolbook" pitchFamily="18" charset="0"/>
              </a:rPr>
              <a:t> </a:t>
            </a:r>
            <a:endParaRPr lang="pt-BR" b="1" dirty="0">
              <a:latin typeface="Century Schoolbook" pitchFamily="18" charset="0"/>
            </a:endParaRPr>
          </a:p>
          <a:p>
            <a:pPr>
              <a:buFontTx/>
              <a:buChar char="•"/>
            </a:pPr>
            <a:r>
              <a:rPr lang="pt-BR" b="1" dirty="0">
                <a:latin typeface="Century Schoolbook" pitchFamily="18" charset="0"/>
              </a:rPr>
              <a:t>Mês </a:t>
            </a:r>
            <a:r>
              <a:rPr lang="pt-BR" b="1" dirty="0" smtClean="0">
                <a:latin typeface="Century Schoolbook" pitchFamily="18" charset="0"/>
              </a:rPr>
              <a:t>2: </a:t>
            </a:r>
            <a:r>
              <a:rPr lang="pt-BR" dirty="0" smtClean="0">
                <a:latin typeface="Century Schoolbook" pitchFamily="18" charset="0"/>
              </a:rPr>
              <a:t>15</a:t>
            </a:r>
            <a:endParaRPr lang="pt-BR" b="1" dirty="0">
              <a:latin typeface="Century Schoolbook" pitchFamily="18" charset="0"/>
            </a:endParaRPr>
          </a:p>
          <a:p>
            <a:pPr>
              <a:buFontTx/>
              <a:buChar char="•"/>
            </a:pPr>
            <a:r>
              <a:rPr lang="pt-BR" b="1" dirty="0">
                <a:latin typeface="Century Schoolbook" pitchFamily="18" charset="0"/>
              </a:rPr>
              <a:t>Mês 3</a:t>
            </a:r>
            <a:r>
              <a:rPr lang="pt-BR" b="1" dirty="0" smtClean="0">
                <a:latin typeface="Century Schoolbook" pitchFamily="18" charset="0"/>
              </a:rPr>
              <a:t>: </a:t>
            </a:r>
            <a:r>
              <a:rPr lang="pt-BR" dirty="0" smtClean="0">
                <a:latin typeface="Century Schoolbook" pitchFamily="18" charset="0"/>
              </a:rPr>
              <a:t>21</a:t>
            </a:r>
            <a:endParaRPr lang="pt-BR" b="1" dirty="0">
              <a:latin typeface="Century Schoolbook" pitchFamily="18" charset="0"/>
            </a:endParaRPr>
          </a:p>
          <a:p>
            <a:pPr>
              <a:buFontTx/>
              <a:buChar char="•"/>
            </a:pPr>
            <a:r>
              <a:rPr lang="pt-BR" b="1" dirty="0">
                <a:latin typeface="Century Schoolbook" pitchFamily="18" charset="0"/>
              </a:rPr>
              <a:t>Mês 4</a:t>
            </a:r>
            <a:r>
              <a:rPr lang="pt-BR" b="1" dirty="0" smtClean="0">
                <a:latin typeface="Century Schoolbook" pitchFamily="18" charset="0"/>
              </a:rPr>
              <a:t>:</a:t>
            </a:r>
            <a:r>
              <a:rPr lang="pt-BR" dirty="0" smtClean="0">
                <a:latin typeface="Century Schoolbook" pitchFamily="18" charset="0"/>
              </a:rPr>
              <a:t> 22</a:t>
            </a:r>
          </a:p>
          <a:p>
            <a:pPr>
              <a:buFontTx/>
              <a:buChar char="•"/>
            </a:pPr>
            <a:endParaRPr lang="pt-BR" b="1" dirty="0">
              <a:latin typeface="Century Schoolbook" pitchFamily="18" charset="0"/>
            </a:endParaRPr>
          </a:p>
          <a:p>
            <a:pPr>
              <a:buFontTx/>
              <a:buChar char="•"/>
            </a:pPr>
            <a:r>
              <a:rPr lang="pt-BR" b="1" dirty="0" smtClean="0">
                <a:latin typeface="Century Schoolbook" pitchFamily="18" charset="0"/>
              </a:rPr>
              <a:t>Total</a:t>
            </a:r>
            <a:r>
              <a:rPr lang="pt-BR" dirty="0" smtClean="0">
                <a:latin typeface="Century Schoolbook" pitchFamily="18" charset="0"/>
              </a:rPr>
              <a:t>: 61 coletas, exames em dia 22.</a:t>
            </a:r>
            <a:endParaRPr lang="pt-BR" dirty="0">
              <a:latin typeface="Century Schoolbook" pitchFamily="18" charset="0"/>
            </a:endParaRPr>
          </a:p>
          <a:p>
            <a:endParaRPr lang="pt-BR" b="1" dirty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8313" y="549275"/>
            <a:ext cx="7715250" cy="1655589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pt-BR" sz="1800" b="1" dirty="0" smtClean="0"/>
              <a:t>META 5</a:t>
            </a:r>
            <a:r>
              <a:rPr lang="pt-BR" sz="1800" dirty="0" smtClean="0"/>
              <a:t>: Manter registro da coleta de exame citopatológico de colo uterino e realização da mamografia em registro específico em 100% das mulheres cadastradas nos programas da unidade de saúde.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pt-BR" sz="1800" b="1" dirty="0" smtClean="0"/>
              <a:t>INDICADOR 10</a:t>
            </a:r>
            <a:r>
              <a:rPr lang="pt-BR" sz="1800" dirty="0" smtClean="0"/>
              <a:t>: Proporção de mulheres com registro adequado do exame citopatológico do colo do útero</a:t>
            </a:r>
          </a:p>
        </p:txBody>
      </p:sp>
      <p:pic>
        <p:nvPicPr>
          <p:cNvPr id="3482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2348880"/>
            <a:ext cx="6264275" cy="4104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250825" y="2852738"/>
            <a:ext cx="1368425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pt-BR" b="1" dirty="0">
                <a:latin typeface="Century Schoolbook" pitchFamily="18" charset="0"/>
              </a:rPr>
              <a:t>Mês 1: </a:t>
            </a:r>
            <a:r>
              <a:rPr lang="pt-BR" dirty="0" smtClean="0">
                <a:latin typeface="Century Schoolbook" pitchFamily="18" charset="0"/>
              </a:rPr>
              <a:t>19</a:t>
            </a:r>
            <a:endParaRPr lang="pt-BR" b="1" dirty="0">
              <a:latin typeface="Century Schoolbook" pitchFamily="18" charset="0"/>
            </a:endParaRPr>
          </a:p>
          <a:p>
            <a:pPr>
              <a:buFontTx/>
              <a:buChar char="•"/>
            </a:pPr>
            <a:r>
              <a:rPr lang="pt-BR" b="1" dirty="0">
                <a:latin typeface="Century Schoolbook" pitchFamily="18" charset="0"/>
              </a:rPr>
              <a:t>Mês 2</a:t>
            </a:r>
            <a:r>
              <a:rPr lang="pt-BR" b="1" dirty="0" smtClean="0">
                <a:latin typeface="Century Schoolbook" pitchFamily="18" charset="0"/>
              </a:rPr>
              <a:t>: </a:t>
            </a:r>
            <a:r>
              <a:rPr lang="pt-BR" dirty="0" smtClean="0">
                <a:latin typeface="Century Schoolbook" pitchFamily="18" charset="0"/>
              </a:rPr>
              <a:t>36</a:t>
            </a:r>
            <a:endParaRPr lang="pt-BR" b="1" dirty="0">
              <a:latin typeface="Century Schoolbook" pitchFamily="18" charset="0"/>
            </a:endParaRPr>
          </a:p>
          <a:p>
            <a:pPr>
              <a:buFontTx/>
              <a:buChar char="•"/>
            </a:pPr>
            <a:r>
              <a:rPr lang="pt-BR" b="1" dirty="0">
                <a:latin typeface="Century Schoolbook" pitchFamily="18" charset="0"/>
              </a:rPr>
              <a:t>Mês 3</a:t>
            </a:r>
            <a:r>
              <a:rPr lang="pt-BR" b="1" dirty="0" smtClean="0">
                <a:latin typeface="Century Schoolbook" pitchFamily="18" charset="0"/>
              </a:rPr>
              <a:t>: </a:t>
            </a:r>
            <a:r>
              <a:rPr lang="pt-BR" dirty="0" smtClean="0">
                <a:latin typeface="Century Schoolbook" pitchFamily="18" charset="0"/>
              </a:rPr>
              <a:t>56</a:t>
            </a:r>
            <a:endParaRPr lang="pt-BR" b="1" dirty="0">
              <a:latin typeface="Century Schoolbook" pitchFamily="18" charset="0"/>
            </a:endParaRPr>
          </a:p>
          <a:p>
            <a:pPr>
              <a:buFontTx/>
              <a:buChar char="•"/>
            </a:pPr>
            <a:r>
              <a:rPr lang="pt-BR" b="1" dirty="0">
                <a:latin typeface="Century Schoolbook" pitchFamily="18" charset="0"/>
              </a:rPr>
              <a:t>Mês 4</a:t>
            </a:r>
            <a:r>
              <a:rPr lang="pt-BR" b="1" dirty="0" smtClean="0">
                <a:latin typeface="Century Schoolbook" pitchFamily="18" charset="0"/>
              </a:rPr>
              <a:t>: </a:t>
            </a:r>
            <a:r>
              <a:rPr lang="pt-BR" dirty="0" smtClean="0">
                <a:latin typeface="Century Schoolbook" pitchFamily="18" charset="0"/>
              </a:rPr>
              <a:t>61</a:t>
            </a:r>
            <a:endParaRPr lang="pt-BR" b="1" dirty="0">
              <a:latin typeface="Century Schoolbook" pitchFamily="18" charset="0"/>
            </a:endParaRPr>
          </a:p>
          <a:p>
            <a:pPr>
              <a:buFontTx/>
              <a:buChar char="•"/>
            </a:pPr>
            <a:r>
              <a:rPr lang="pt-BR" dirty="0">
                <a:latin typeface="Century Schoolbook" pitchFamily="18" charset="0"/>
              </a:rPr>
              <a:t>Queda no 4º mês  devido a quebra de contrato com laboratório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620713"/>
            <a:ext cx="8075613" cy="72072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pt-BR" sz="2000" b="1" smtClean="0"/>
              <a:t>INDICADOR 11</a:t>
            </a:r>
            <a:r>
              <a:rPr lang="pt-BR" sz="2000" smtClean="0"/>
              <a:t>: Proporção de mulheres com registro adequado do exame de mamas e mamografias.</a:t>
            </a: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1901447"/>
            <a:ext cx="5761038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50825" y="2276475"/>
            <a:ext cx="208915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pt-BR" b="1" dirty="0">
                <a:latin typeface="Century Schoolbook" pitchFamily="18" charset="0"/>
              </a:rPr>
              <a:t>Mês 1</a:t>
            </a:r>
            <a:r>
              <a:rPr lang="pt-BR" b="1" dirty="0" smtClean="0">
                <a:latin typeface="Century Schoolbook" pitchFamily="18" charset="0"/>
              </a:rPr>
              <a:t>: </a:t>
            </a:r>
            <a:r>
              <a:rPr lang="pt-BR" dirty="0" smtClean="0">
                <a:latin typeface="Century Schoolbook" pitchFamily="18" charset="0"/>
              </a:rPr>
              <a:t>2</a:t>
            </a:r>
            <a:endParaRPr lang="pt-BR" b="1" dirty="0">
              <a:latin typeface="Century Schoolbook" pitchFamily="18" charset="0"/>
            </a:endParaRPr>
          </a:p>
          <a:p>
            <a:pPr>
              <a:buFontTx/>
              <a:buChar char="•"/>
            </a:pPr>
            <a:r>
              <a:rPr lang="pt-BR" b="1" dirty="0">
                <a:latin typeface="Century Schoolbook" pitchFamily="18" charset="0"/>
              </a:rPr>
              <a:t>Mês 2: </a:t>
            </a:r>
            <a:r>
              <a:rPr lang="pt-BR" b="1" dirty="0">
                <a:latin typeface="Century Schoolbook" pitchFamily="18" charset="0"/>
              </a:rPr>
              <a:t> </a:t>
            </a:r>
            <a:r>
              <a:rPr lang="pt-BR" dirty="0">
                <a:latin typeface="Century Schoolbook" pitchFamily="18" charset="0"/>
              </a:rPr>
              <a:t>6</a:t>
            </a:r>
            <a:endParaRPr lang="pt-BR" b="1" dirty="0">
              <a:latin typeface="Century Schoolbook" pitchFamily="18" charset="0"/>
            </a:endParaRPr>
          </a:p>
          <a:p>
            <a:pPr>
              <a:buFontTx/>
              <a:buChar char="•"/>
            </a:pPr>
            <a:r>
              <a:rPr lang="pt-BR" b="1" dirty="0">
                <a:latin typeface="Century Schoolbook" pitchFamily="18" charset="0"/>
              </a:rPr>
              <a:t>Mês 3: </a:t>
            </a:r>
            <a:r>
              <a:rPr lang="pt-BR" dirty="0" smtClean="0">
                <a:latin typeface="Century Schoolbook" pitchFamily="18" charset="0"/>
              </a:rPr>
              <a:t> 12</a:t>
            </a:r>
            <a:r>
              <a:rPr lang="pt-BR" b="1" dirty="0" smtClean="0">
                <a:latin typeface="Century Schoolbook" pitchFamily="18" charset="0"/>
              </a:rPr>
              <a:t> </a:t>
            </a:r>
            <a:endParaRPr lang="pt-BR" b="1" dirty="0">
              <a:latin typeface="Century Schoolbook" pitchFamily="18" charset="0"/>
            </a:endParaRPr>
          </a:p>
          <a:p>
            <a:pPr>
              <a:buFontTx/>
              <a:buChar char="•"/>
            </a:pPr>
            <a:r>
              <a:rPr lang="pt-BR" b="1" dirty="0">
                <a:latin typeface="Century Schoolbook" pitchFamily="18" charset="0"/>
              </a:rPr>
              <a:t>Mês 4:</a:t>
            </a:r>
            <a:r>
              <a:rPr lang="pt-BR" dirty="0">
                <a:latin typeface="Century Schoolbook" pitchFamily="18" charset="0"/>
              </a:rPr>
              <a:t> </a:t>
            </a:r>
            <a:r>
              <a:rPr lang="pt-BR" b="1" dirty="0" smtClean="0">
                <a:latin typeface="Century Schoolbook" pitchFamily="18" charset="0"/>
              </a:rPr>
              <a:t> </a:t>
            </a:r>
            <a:r>
              <a:rPr lang="pt-BR" dirty="0" smtClean="0">
                <a:latin typeface="Century Schoolbook" pitchFamily="18" charset="0"/>
              </a:rPr>
              <a:t>15</a:t>
            </a:r>
          </a:p>
          <a:p>
            <a:pPr>
              <a:buFontTx/>
              <a:buChar char="•"/>
            </a:pPr>
            <a:endParaRPr lang="pt-BR" dirty="0">
              <a:latin typeface="Century Schoolbook" pitchFamily="18" charset="0"/>
            </a:endParaRPr>
          </a:p>
          <a:p>
            <a:pPr>
              <a:buFontTx/>
              <a:buChar char="•"/>
            </a:pPr>
            <a:r>
              <a:rPr lang="pt-BR" dirty="0">
                <a:latin typeface="Century Schoolbook" pitchFamily="18" charset="0"/>
              </a:rPr>
              <a:t>No 2º mês, uma das pacientes se negou a realizar a mamografia realizando apenas o exame citopatológico.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8509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sz="4400" cap="none" smtClean="0"/>
              <a:t>INTRODUÇÃO</a:t>
            </a:r>
            <a:endParaRPr lang="pt-BR" sz="2700" cap="none" smtClean="0"/>
          </a:p>
        </p:txBody>
      </p:sp>
      <p:sp>
        <p:nvSpPr>
          <p:cNvPr id="14338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indent="449263" algn="just" eaLnBrk="1" hangingPunct="1">
              <a:lnSpc>
                <a:spcPct val="150000"/>
              </a:lnSpc>
            </a:pPr>
            <a:r>
              <a:rPr lang="pt-BR" smtClean="0">
                <a:ea typeface="Calibri" pitchFamily="34" charset="0"/>
                <a:cs typeface="Times New Roman" pitchFamily="18" charset="0"/>
              </a:rPr>
              <a:t>O Município de Prudentópolis-RS, de acordo com IBGE (2010), possui 48.792 habitantes, destes 22.463 são residentes na zona urbana e 26.329 na zona rural.</a:t>
            </a:r>
          </a:p>
          <a:p>
            <a:pPr indent="449263" algn="just" eaLnBrk="1" hangingPunct="1">
              <a:lnSpc>
                <a:spcPct val="150000"/>
              </a:lnSpc>
            </a:pPr>
            <a:r>
              <a:rPr lang="pt-BR" smtClean="0">
                <a:ea typeface="Calibri" pitchFamily="34" charset="0"/>
                <a:cs typeface="Times New Roman" pitchFamily="18" charset="0"/>
              </a:rPr>
              <a:t>É o 5º maior município em extensão territorial e também o município com maior proporção de população rural versus urbana do Paraná.</a:t>
            </a:r>
          </a:p>
          <a:p>
            <a:pPr indent="449263" eaLnBrk="1" hangingPunct="1">
              <a:buFont typeface="Wingdings" pitchFamily="2" charset="2"/>
              <a:buNone/>
            </a:pPr>
            <a:endParaRPr lang="pt-BR" smtClean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42194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pt-BR" sz="2000" b="1" cap="none" dirty="0" smtClean="0">
                <a:solidFill>
                  <a:schemeClr val="tx1"/>
                </a:solidFill>
              </a:rPr>
              <a:t>META 6: </a:t>
            </a:r>
            <a:r>
              <a:rPr lang="pt-BR" sz="2000" cap="none" dirty="0" smtClean="0">
                <a:solidFill>
                  <a:schemeClr val="tx1"/>
                </a:solidFill>
              </a:rPr>
              <a:t>Realizar avaliação de risco (ou pesquisar sinais de alerta para identificação de câncer de colo de útero e de mama) em 100% das mulheres nas faixas etárias-alvo</a:t>
            </a:r>
            <a:br>
              <a:rPr lang="pt-BR" sz="2000" cap="none" dirty="0" smtClean="0">
                <a:solidFill>
                  <a:schemeClr val="tx1"/>
                </a:solidFill>
              </a:rPr>
            </a:br>
            <a:r>
              <a:rPr lang="pt-BR" sz="2000" b="1" cap="none" dirty="0" smtClean="0">
                <a:solidFill>
                  <a:schemeClr val="tx1"/>
                </a:solidFill>
              </a:rPr>
              <a:t>INDICADOR 12: </a:t>
            </a:r>
            <a:r>
              <a:rPr lang="pt-BR" sz="2000" cap="none" dirty="0" smtClean="0">
                <a:solidFill>
                  <a:schemeClr val="tx1"/>
                </a:solidFill>
              </a:rPr>
              <a:t>Proporção de mulheres entre 25 e 64 anos com pesquisa de sinais de alerta para câncer de colo de útero</a:t>
            </a:r>
          </a:p>
        </p:txBody>
      </p:sp>
      <p:sp>
        <p:nvSpPr>
          <p:cNvPr id="37890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0825" y="2349500"/>
            <a:ext cx="2017713" cy="42481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pt-BR" sz="1800" b="1" dirty="0" smtClean="0"/>
              <a:t>Mês 1: </a:t>
            </a:r>
            <a:r>
              <a:rPr lang="pt-BR" sz="1800" dirty="0" smtClean="0"/>
              <a:t>19</a:t>
            </a:r>
            <a:endParaRPr lang="pt-BR" sz="1800" b="1" dirty="0" smtClean="0"/>
          </a:p>
          <a:p>
            <a:pPr>
              <a:buFont typeface="Wingdings" pitchFamily="2" charset="2"/>
              <a:buNone/>
            </a:pPr>
            <a:r>
              <a:rPr lang="pt-BR" sz="1800" b="1" dirty="0" smtClean="0"/>
              <a:t>Mês 2</a:t>
            </a:r>
            <a:r>
              <a:rPr lang="pt-BR" sz="1800" b="1" dirty="0" smtClean="0"/>
              <a:t>: </a:t>
            </a:r>
            <a:r>
              <a:rPr lang="pt-BR" sz="1800" dirty="0" smtClean="0"/>
              <a:t>36</a:t>
            </a:r>
            <a:endParaRPr lang="pt-BR" sz="1800" b="1" dirty="0" smtClean="0"/>
          </a:p>
          <a:p>
            <a:pPr>
              <a:buFont typeface="Wingdings" pitchFamily="2" charset="2"/>
              <a:buNone/>
            </a:pPr>
            <a:r>
              <a:rPr lang="pt-BR" sz="1800" b="1" dirty="0" smtClean="0"/>
              <a:t>Mês 3</a:t>
            </a:r>
            <a:r>
              <a:rPr lang="pt-BR" sz="1800" b="1" dirty="0" smtClean="0"/>
              <a:t>: </a:t>
            </a:r>
            <a:r>
              <a:rPr lang="pt-BR" sz="1800" dirty="0" smtClean="0"/>
              <a:t>56</a:t>
            </a:r>
            <a:endParaRPr lang="pt-BR" sz="1800" b="1" dirty="0" smtClean="0"/>
          </a:p>
          <a:p>
            <a:pPr>
              <a:buFont typeface="Wingdings" pitchFamily="2" charset="2"/>
              <a:buNone/>
            </a:pPr>
            <a:r>
              <a:rPr lang="pt-BR" sz="1800" b="1" dirty="0" smtClean="0"/>
              <a:t>Mês 4</a:t>
            </a:r>
            <a:r>
              <a:rPr lang="pt-BR" sz="1800" b="1" dirty="0" smtClean="0"/>
              <a:t>: </a:t>
            </a:r>
            <a:r>
              <a:rPr lang="pt-BR" sz="1800" dirty="0" smtClean="0"/>
              <a:t>61</a:t>
            </a:r>
          </a:p>
          <a:p>
            <a:pPr>
              <a:buNone/>
            </a:pPr>
            <a:r>
              <a:rPr lang="pt-BR" sz="1800" dirty="0" smtClean="0"/>
              <a:t>No 4º mês de o </a:t>
            </a:r>
          </a:p>
          <a:p>
            <a:pPr>
              <a:buNone/>
            </a:pPr>
            <a:r>
              <a:rPr lang="pt-BR" sz="1800" dirty="0" smtClean="0"/>
              <a:t>percentual  </a:t>
            </a:r>
            <a:r>
              <a:rPr lang="pt-BR" sz="1800" dirty="0" smtClean="0"/>
              <a:t>ficou </a:t>
            </a:r>
          </a:p>
          <a:p>
            <a:pPr>
              <a:buNone/>
            </a:pPr>
            <a:r>
              <a:rPr lang="pt-BR" sz="1800" dirty="0" smtClean="0"/>
              <a:t>em </a:t>
            </a:r>
            <a:r>
              <a:rPr lang="pt-BR" sz="1800" dirty="0"/>
              <a:t>95,3% </a:t>
            </a:r>
            <a:r>
              <a:rPr lang="pt-BR" sz="1800" dirty="0" smtClean="0"/>
              <a:t>porque</a:t>
            </a:r>
          </a:p>
          <a:p>
            <a:pPr>
              <a:buNone/>
            </a:pPr>
            <a:r>
              <a:rPr lang="pt-BR" sz="1800" dirty="0" smtClean="0"/>
              <a:t> </a:t>
            </a:r>
            <a:r>
              <a:rPr lang="pt-BR" sz="1800" dirty="0"/>
              <a:t>não pudemos </a:t>
            </a:r>
            <a:endParaRPr lang="pt-BR" sz="1800" dirty="0" smtClean="0"/>
          </a:p>
          <a:p>
            <a:pPr>
              <a:buNone/>
            </a:pPr>
            <a:r>
              <a:rPr lang="pt-BR" sz="1800" dirty="0" smtClean="0"/>
              <a:t>realizar </a:t>
            </a:r>
            <a:r>
              <a:rPr lang="pt-BR" sz="1800" dirty="0"/>
              <a:t>coletas </a:t>
            </a:r>
            <a:endParaRPr lang="pt-BR" sz="1800" dirty="0" smtClean="0"/>
          </a:p>
          <a:p>
            <a:pPr>
              <a:buNone/>
            </a:pPr>
            <a:r>
              <a:rPr lang="pt-BR" sz="1800" dirty="0" smtClean="0"/>
              <a:t>de </a:t>
            </a:r>
            <a:r>
              <a:rPr lang="pt-BR" sz="1800" dirty="0"/>
              <a:t>exames </a:t>
            </a:r>
            <a:endParaRPr lang="pt-BR" sz="1800" dirty="0" smtClean="0"/>
          </a:p>
          <a:p>
            <a:pPr>
              <a:buNone/>
            </a:pPr>
            <a:r>
              <a:rPr lang="pt-BR" sz="1800" dirty="0" smtClean="0"/>
              <a:t>preventivos</a:t>
            </a:r>
            <a:endParaRPr lang="pt-BR" sz="1800" dirty="0" smtClean="0"/>
          </a:p>
          <a:p>
            <a:pPr>
              <a:buFont typeface="Wingdings" pitchFamily="2" charset="2"/>
              <a:buNone/>
            </a:pPr>
            <a:r>
              <a:rPr lang="pt-BR" sz="1800" dirty="0"/>
              <a:t>	</a:t>
            </a:r>
            <a:endParaRPr lang="pt-BR" sz="1800" dirty="0" smtClean="0"/>
          </a:p>
        </p:txBody>
      </p:sp>
      <p:pic>
        <p:nvPicPr>
          <p:cNvPr id="3789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2565400"/>
            <a:ext cx="561657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476250"/>
            <a:ext cx="8218488" cy="720725"/>
          </a:xfrm>
        </p:spPr>
        <p:txBody>
          <a:bodyPr/>
          <a:lstStyle/>
          <a:p>
            <a:pPr algn="just" eaLnBrk="1" hangingPunct="1"/>
            <a:r>
              <a:rPr lang="pt-BR" sz="2000" b="1" smtClean="0"/>
              <a:t>INDICADOR 13: </a:t>
            </a:r>
            <a:r>
              <a:rPr lang="pt-BR" sz="2000" smtClean="0"/>
              <a:t>Proporção de mulheres entre 50 e 69 anos com avaliação de risco para câncer de mama.</a:t>
            </a:r>
            <a:endParaRPr lang="pt-BR" sz="1600" smtClean="0"/>
          </a:p>
          <a:p>
            <a:pPr algn="just" eaLnBrk="1" hangingPunct="1"/>
            <a:endParaRPr lang="pt-BR" smtClean="0"/>
          </a:p>
          <a:p>
            <a:pPr eaLnBrk="1" hangingPunct="1"/>
            <a:endParaRPr lang="pt-BR" smtClean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1844675"/>
            <a:ext cx="5761037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250825" y="2060575"/>
            <a:ext cx="1728788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pt-BR" b="1" dirty="0">
                <a:latin typeface="Century Schoolbook" pitchFamily="18" charset="0"/>
              </a:rPr>
              <a:t>Mês 1</a:t>
            </a:r>
            <a:r>
              <a:rPr lang="pt-BR" b="1" dirty="0" smtClean="0">
                <a:latin typeface="Century Schoolbook" pitchFamily="18" charset="0"/>
              </a:rPr>
              <a:t>: </a:t>
            </a:r>
            <a:r>
              <a:rPr lang="pt-BR" dirty="0" smtClean="0">
                <a:latin typeface="Century Schoolbook" pitchFamily="18" charset="0"/>
              </a:rPr>
              <a:t>2</a:t>
            </a:r>
            <a:endParaRPr lang="pt-BR" dirty="0">
              <a:latin typeface="Century Schoolbook" pitchFamily="18" charset="0"/>
            </a:endParaRPr>
          </a:p>
          <a:p>
            <a:pPr>
              <a:buFontTx/>
              <a:buChar char="•"/>
            </a:pPr>
            <a:r>
              <a:rPr lang="pt-BR" b="1" dirty="0">
                <a:latin typeface="Century Schoolbook" pitchFamily="18" charset="0"/>
              </a:rPr>
              <a:t>Mês 2: </a:t>
            </a:r>
            <a:r>
              <a:rPr lang="pt-BR" dirty="0" smtClean="0">
                <a:latin typeface="Century Schoolbook" pitchFamily="18" charset="0"/>
              </a:rPr>
              <a:t> 7</a:t>
            </a:r>
            <a:endParaRPr lang="pt-BR" dirty="0">
              <a:latin typeface="Century Schoolbook" pitchFamily="18" charset="0"/>
            </a:endParaRPr>
          </a:p>
          <a:p>
            <a:pPr>
              <a:buFontTx/>
              <a:buChar char="•"/>
            </a:pPr>
            <a:r>
              <a:rPr lang="pt-BR" b="1" dirty="0">
                <a:latin typeface="Century Schoolbook" pitchFamily="18" charset="0"/>
              </a:rPr>
              <a:t>Mês 3: </a:t>
            </a:r>
            <a:r>
              <a:rPr lang="pt-BR" b="1" dirty="0" smtClean="0">
                <a:latin typeface="Century Schoolbook" pitchFamily="18" charset="0"/>
              </a:rPr>
              <a:t> </a:t>
            </a:r>
            <a:r>
              <a:rPr lang="pt-BR" dirty="0" smtClean="0">
                <a:latin typeface="Century Schoolbook" pitchFamily="18" charset="0"/>
              </a:rPr>
              <a:t>13</a:t>
            </a:r>
            <a:endParaRPr lang="pt-BR" dirty="0">
              <a:latin typeface="Century Schoolbook" pitchFamily="18" charset="0"/>
            </a:endParaRPr>
          </a:p>
          <a:p>
            <a:pPr>
              <a:buFontTx/>
              <a:buChar char="•"/>
            </a:pPr>
            <a:r>
              <a:rPr lang="pt-BR" b="1" dirty="0">
                <a:latin typeface="Century Schoolbook" pitchFamily="18" charset="0"/>
              </a:rPr>
              <a:t>Mês 4: </a:t>
            </a:r>
            <a:r>
              <a:rPr lang="pt-BR" b="1" dirty="0" smtClean="0">
                <a:latin typeface="Century Schoolbook" pitchFamily="18" charset="0"/>
              </a:rPr>
              <a:t> </a:t>
            </a:r>
            <a:r>
              <a:rPr lang="pt-BR" dirty="0" smtClean="0">
                <a:latin typeface="Century Schoolbook" pitchFamily="18" charset="0"/>
              </a:rPr>
              <a:t>16</a:t>
            </a:r>
            <a:endParaRPr lang="pt-BR" dirty="0">
              <a:latin typeface="Century Schoolbook" pitchFamily="18" charset="0"/>
            </a:endParaRPr>
          </a:p>
          <a:p>
            <a:pPr>
              <a:buFontTx/>
              <a:buChar char="•"/>
            </a:pPr>
            <a:endParaRPr lang="pt-BR" b="1" dirty="0">
              <a:latin typeface="Century Schoolbook" pitchFamily="18" charset="0"/>
            </a:endParaRPr>
          </a:p>
          <a:p>
            <a:pPr>
              <a:buFontTx/>
              <a:buChar char="•"/>
            </a:pPr>
            <a:r>
              <a:rPr lang="pt-BR" dirty="0">
                <a:latin typeface="Century Schoolbook" pitchFamily="18" charset="0"/>
              </a:rPr>
              <a:t>No 2º mês de intervenção uma paciente se negou a realizar a mamografia.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8313" y="476250"/>
            <a:ext cx="7715250" cy="172878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pt-BR" sz="2000" b="1" smtClean="0"/>
              <a:t>META 7: </a:t>
            </a:r>
            <a:r>
              <a:rPr lang="pt-BR" sz="2000" smtClean="0"/>
              <a:t>Orientar 100% das mulheres cadastradas sobre doenças sexualmente transmissíveis (DST) e fatores de risco para câncer de colo de útero e de mama.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pt-BR" sz="2000" b="1" smtClean="0"/>
              <a:t>INDICADOR 14: </a:t>
            </a:r>
            <a:r>
              <a:rPr lang="pt-BR" sz="2000" smtClean="0"/>
              <a:t>Proporção de mulheres entre 25 e 64 anos que receberam orientações sobre DSTs</a:t>
            </a:r>
            <a:endParaRPr lang="pt-BR" smtClean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2349500"/>
            <a:ext cx="583247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250825" y="2349500"/>
            <a:ext cx="194468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pt-BR" b="1" dirty="0">
                <a:latin typeface="Century Schoolbook" pitchFamily="18" charset="0"/>
              </a:rPr>
              <a:t>Mês 1</a:t>
            </a:r>
            <a:r>
              <a:rPr lang="pt-BR" b="1" dirty="0" smtClean="0">
                <a:latin typeface="Century Schoolbook" pitchFamily="18" charset="0"/>
              </a:rPr>
              <a:t>: </a:t>
            </a:r>
            <a:r>
              <a:rPr lang="pt-BR" dirty="0" smtClean="0">
                <a:latin typeface="Century Schoolbook" pitchFamily="18" charset="0"/>
              </a:rPr>
              <a:t>19</a:t>
            </a:r>
            <a:endParaRPr lang="pt-BR" b="1" dirty="0">
              <a:latin typeface="Century Schoolbook" pitchFamily="18" charset="0"/>
            </a:endParaRPr>
          </a:p>
          <a:p>
            <a:pPr>
              <a:buFontTx/>
              <a:buChar char="•"/>
            </a:pPr>
            <a:r>
              <a:rPr lang="pt-BR" b="1" dirty="0">
                <a:latin typeface="Century Schoolbook" pitchFamily="18" charset="0"/>
              </a:rPr>
              <a:t>Mês 2: </a:t>
            </a:r>
            <a:r>
              <a:rPr lang="pt-BR" b="1" dirty="0" smtClean="0">
                <a:latin typeface="Century Schoolbook" pitchFamily="18" charset="0"/>
              </a:rPr>
              <a:t> </a:t>
            </a:r>
            <a:r>
              <a:rPr lang="pt-BR" dirty="0" smtClean="0">
                <a:latin typeface="Century Schoolbook" pitchFamily="18" charset="0"/>
              </a:rPr>
              <a:t>36</a:t>
            </a:r>
            <a:endParaRPr lang="pt-BR" b="1" dirty="0">
              <a:latin typeface="Century Schoolbook" pitchFamily="18" charset="0"/>
            </a:endParaRPr>
          </a:p>
          <a:p>
            <a:pPr>
              <a:buFontTx/>
              <a:buChar char="•"/>
            </a:pPr>
            <a:r>
              <a:rPr lang="pt-BR" b="1" dirty="0">
                <a:latin typeface="Century Schoolbook" pitchFamily="18" charset="0"/>
              </a:rPr>
              <a:t>Mês 3: </a:t>
            </a:r>
            <a:r>
              <a:rPr lang="pt-BR" b="1" dirty="0" smtClean="0">
                <a:latin typeface="Century Schoolbook" pitchFamily="18" charset="0"/>
              </a:rPr>
              <a:t> </a:t>
            </a:r>
            <a:r>
              <a:rPr lang="pt-BR" dirty="0" smtClean="0">
                <a:latin typeface="Century Schoolbook" pitchFamily="18" charset="0"/>
              </a:rPr>
              <a:t>56</a:t>
            </a:r>
            <a:endParaRPr lang="pt-BR" b="1" dirty="0">
              <a:latin typeface="Century Schoolbook" pitchFamily="18" charset="0"/>
            </a:endParaRPr>
          </a:p>
          <a:p>
            <a:pPr>
              <a:buFontTx/>
              <a:buChar char="•"/>
            </a:pPr>
            <a:r>
              <a:rPr lang="pt-BR" b="1" dirty="0">
                <a:latin typeface="Century Schoolbook" pitchFamily="18" charset="0"/>
              </a:rPr>
              <a:t>Mês 4:</a:t>
            </a:r>
            <a:r>
              <a:rPr lang="pt-BR" dirty="0">
                <a:latin typeface="Century Schoolbook" pitchFamily="18" charset="0"/>
              </a:rPr>
              <a:t> </a:t>
            </a:r>
            <a:r>
              <a:rPr lang="pt-BR" dirty="0" smtClean="0">
                <a:latin typeface="Century Schoolbook" pitchFamily="18" charset="0"/>
              </a:rPr>
              <a:t> 61</a:t>
            </a:r>
          </a:p>
          <a:p>
            <a:pPr>
              <a:buFontTx/>
              <a:buChar char="•"/>
            </a:pPr>
            <a:endParaRPr lang="pt-BR" dirty="0">
              <a:latin typeface="Century Schoolbook" pitchFamily="18" charset="0"/>
            </a:endParaRPr>
          </a:p>
          <a:p>
            <a:pPr>
              <a:buFontTx/>
              <a:buChar char="•"/>
            </a:pPr>
            <a:r>
              <a:rPr lang="pt-BR" dirty="0">
                <a:latin typeface="Century Schoolbook" pitchFamily="18" charset="0"/>
              </a:rPr>
              <a:t>No 4º mês, não foram realizadas coletas de citopatológicos, ao qual o indicador estava vinculado na planilha de coleta de dados.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404813"/>
            <a:ext cx="7859713" cy="10795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pt-BR" sz="2000" b="1" smtClean="0"/>
              <a:t>INDICADOR 15: </a:t>
            </a:r>
            <a:r>
              <a:rPr lang="pt-BR" sz="2000" smtClean="0"/>
              <a:t>mulheres com idade entre 25 e 64 anos que receberam orientações sobre fatores de risco para câncer de colo de útero</a:t>
            </a:r>
            <a:endParaRPr lang="pt-BR" sz="2000" b="1" smtClean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1844675"/>
            <a:ext cx="597693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79388" y="1916113"/>
            <a:ext cx="1944687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pt-BR" b="1" dirty="0">
                <a:latin typeface="Century Schoolbook" pitchFamily="18" charset="0"/>
              </a:rPr>
              <a:t>Mês 1</a:t>
            </a:r>
            <a:r>
              <a:rPr lang="pt-BR" b="1" dirty="0" smtClean="0">
                <a:latin typeface="Century Schoolbook" pitchFamily="18" charset="0"/>
              </a:rPr>
              <a:t>: </a:t>
            </a:r>
            <a:r>
              <a:rPr lang="pt-BR" dirty="0" smtClean="0">
                <a:latin typeface="Century Schoolbook" pitchFamily="18" charset="0"/>
              </a:rPr>
              <a:t>19</a:t>
            </a:r>
            <a:endParaRPr lang="pt-BR" b="1" dirty="0">
              <a:latin typeface="Century Schoolbook" pitchFamily="18" charset="0"/>
            </a:endParaRPr>
          </a:p>
          <a:p>
            <a:pPr>
              <a:buFontTx/>
              <a:buChar char="•"/>
            </a:pPr>
            <a:r>
              <a:rPr lang="pt-BR" b="1" dirty="0">
                <a:latin typeface="Century Schoolbook" pitchFamily="18" charset="0"/>
              </a:rPr>
              <a:t>Mês 2: </a:t>
            </a:r>
            <a:r>
              <a:rPr lang="pt-BR" b="1" dirty="0" smtClean="0">
                <a:latin typeface="Century Schoolbook" pitchFamily="18" charset="0"/>
              </a:rPr>
              <a:t> </a:t>
            </a:r>
            <a:r>
              <a:rPr lang="pt-BR" dirty="0" smtClean="0">
                <a:latin typeface="Century Schoolbook" pitchFamily="18" charset="0"/>
              </a:rPr>
              <a:t>36</a:t>
            </a:r>
            <a:endParaRPr lang="pt-BR" b="1" dirty="0">
              <a:latin typeface="Century Schoolbook" pitchFamily="18" charset="0"/>
            </a:endParaRPr>
          </a:p>
          <a:p>
            <a:pPr>
              <a:buFontTx/>
              <a:buChar char="•"/>
            </a:pPr>
            <a:r>
              <a:rPr lang="pt-BR" b="1" dirty="0">
                <a:latin typeface="Century Schoolbook" pitchFamily="18" charset="0"/>
              </a:rPr>
              <a:t>Mês 3: </a:t>
            </a:r>
            <a:r>
              <a:rPr lang="pt-BR" b="1" dirty="0" smtClean="0">
                <a:latin typeface="Century Schoolbook" pitchFamily="18" charset="0"/>
              </a:rPr>
              <a:t> </a:t>
            </a:r>
            <a:r>
              <a:rPr lang="pt-BR" dirty="0" smtClean="0">
                <a:latin typeface="Century Schoolbook" pitchFamily="18" charset="0"/>
              </a:rPr>
              <a:t>56</a:t>
            </a:r>
            <a:endParaRPr lang="pt-BR" b="1" dirty="0">
              <a:latin typeface="Century Schoolbook" pitchFamily="18" charset="0"/>
            </a:endParaRPr>
          </a:p>
          <a:p>
            <a:pPr>
              <a:buFontTx/>
              <a:buChar char="•"/>
            </a:pPr>
            <a:r>
              <a:rPr lang="pt-BR" b="1" dirty="0">
                <a:latin typeface="Century Schoolbook" pitchFamily="18" charset="0"/>
              </a:rPr>
              <a:t>Mês 4:</a:t>
            </a:r>
            <a:r>
              <a:rPr lang="pt-BR" dirty="0">
                <a:latin typeface="Century Schoolbook" pitchFamily="18" charset="0"/>
              </a:rPr>
              <a:t> </a:t>
            </a:r>
            <a:r>
              <a:rPr lang="pt-BR" dirty="0" smtClean="0">
                <a:latin typeface="Century Schoolbook" pitchFamily="18" charset="0"/>
              </a:rPr>
              <a:t> </a:t>
            </a:r>
            <a:r>
              <a:rPr lang="pt-BR" dirty="0" smtClean="0">
                <a:latin typeface="Century Schoolbook" pitchFamily="18" charset="0"/>
              </a:rPr>
              <a:t>61</a:t>
            </a:r>
            <a:endParaRPr lang="pt-BR" dirty="0" smtClean="0">
              <a:latin typeface="Century Schoolbook" pitchFamily="18" charset="0"/>
            </a:endParaRPr>
          </a:p>
          <a:p>
            <a:pPr>
              <a:buFontTx/>
              <a:buChar char="•"/>
            </a:pPr>
            <a:endParaRPr lang="pt-BR" dirty="0">
              <a:latin typeface="Century Schoolbook" pitchFamily="18" charset="0"/>
            </a:endParaRPr>
          </a:p>
          <a:p>
            <a:pPr>
              <a:buFontTx/>
              <a:buChar char="•"/>
            </a:pPr>
            <a:r>
              <a:rPr lang="pt-BR" dirty="0">
                <a:latin typeface="Century Schoolbook" pitchFamily="18" charset="0"/>
              </a:rPr>
              <a:t>No 4º mês especificamente não realizamos coletas de exames.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549275"/>
            <a:ext cx="7840663" cy="93503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pt-BR" sz="2000" b="1" dirty="0" smtClean="0"/>
              <a:t>INDICADOR 16: </a:t>
            </a:r>
            <a:r>
              <a:rPr lang="pt-BR" sz="2000" dirty="0" smtClean="0"/>
              <a:t>Proporção de mulheres entre 50 e 69 anos que receberam orientações sobre os fatores de risco para câncer de mama</a:t>
            </a:r>
            <a:endParaRPr lang="pt-BR" dirty="0" smtClean="0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08662" y="1916832"/>
            <a:ext cx="5905500" cy="388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611188" y="2492375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395288" y="2276475"/>
            <a:ext cx="1728787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pt-BR" b="1" dirty="0">
                <a:latin typeface="Century Schoolbook" pitchFamily="18" charset="0"/>
              </a:rPr>
              <a:t>Mês 1</a:t>
            </a:r>
            <a:r>
              <a:rPr lang="pt-BR" b="1" dirty="0" smtClean="0">
                <a:latin typeface="Century Schoolbook" pitchFamily="18" charset="0"/>
              </a:rPr>
              <a:t>: </a:t>
            </a:r>
            <a:r>
              <a:rPr lang="pt-BR" dirty="0" smtClean="0">
                <a:latin typeface="Century Schoolbook" pitchFamily="18" charset="0"/>
              </a:rPr>
              <a:t>2</a:t>
            </a:r>
            <a:endParaRPr lang="pt-BR" b="1" dirty="0">
              <a:latin typeface="Century Schoolbook" pitchFamily="18" charset="0"/>
            </a:endParaRPr>
          </a:p>
          <a:p>
            <a:pPr>
              <a:buFontTx/>
              <a:buChar char="•"/>
            </a:pPr>
            <a:r>
              <a:rPr lang="pt-BR" b="1" dirty="0">
                <a:latin typeface="Century Schoolbook" pitchFamily="18" charset="0"/>
              </a:rPr>
              <a:t>Mês 2</a:t>
            </a:r>
            <a:r>
              <a:rPr lang="pt-BR" b="1" dirty="0" smtClean="0">
                <a:latin typeface="Century Schoolbook" pitchFamily="18" charset="0"/>
              </a:rPr>
              <a:t>: </a:t>
            </a:r>
            <a:r>
              <a:rPr lang="pt-BR" dirty="0" smtClean="0">
                <a:latin typeface="Century Schoolbook" pitchFamily="18" charset="0"/>
              </a:rPr>
              <a:t>6</a:t>
            </a:r>
            <a:endParaRPr lang="pt-BR" b="1" dirty="0">
              <a:latin typeface="Century Schoolbook" pitchFamily="18" charset="0"/>
            </a:endParaRPr>
          </a:p>
          <a:p>
            <a:pPr>
              <a:buFontTx/>
              <a:buChar char="•"/>
            </a:pPr>
            <a:r>
              <a:rPr lang="pt-BR" b="1" dirty="0">
                <a:latin typeface="Century Schoolbook" pitchFamily="18" charset="0"/>
              </a:rPr>
              <a:t>Mês 3: </a:t>
            </a:r>
            <a:r>
              <a:rPr lang="pt-BR" dirty="0" smtClean="0">
                <a:latin typeface="Century Schoolbook" pitchFamily="18" charset="0"/>
              </a:rPr>
              <a:t>12</a:t>
            </a:r>
            <a:r>
              <a:rPr lang="pt-BR" b="1" dirty="0" smtClean="0">
                <a:latin typeface="Century Schoolbook" pitchFamily="18" charset="0"/>
              </a:rPr>
              <a:t> </a:t>
            </a:r>
            <a:endParaRPr lang="pt-BR" b="1" dirty="0">
              <a:latin typeface="Century Schoolbook" pitchFamily="18" charset="0"/>
            </a:endParaRPr>
          </a:p>
          <a:p>
            <a:pPr>
              <a:buFontTx/>
              <a:buChar char="•"/>
            </a:pPr>
            <a:r>
              <a:rPr lang="pt-BR" b="1" dirty="0">
                <a:latin typeface="Century Schoolbook" pitchFamily="18" charset="0"/>
              </a:rPr>
              <a:t>Mês 4: </a:t>
            </a:r>
            <a:r>
              <a:rPr lang="pt-BR" dirty="0" smtClean="0">
                <a:latin typeface="Century Schoolbook" pitchFamily="18" charset="0"/>
              </a:rPr>
              <a:t>15</a:t>
            </a:r>
            <a:endParaRPr lang="pt-BR" b="1" dirty="0" smtClean="0">
              <a:latin typeface="Century Schoolbook" pitchFamily="18" charset="0"/>
            </a:endParaRPr>
          </a:p>
          <a:p>
            <a:pPr>
              <a:buFontTx/>
              <a:buChar char="•"/>
            </a:pPr>
            <a:endParaRPr lang="pt-BR" b="1" dirty="0">
              <a:latin typeface="Century Schoolbook" pitchFamily="18" charset="0"/>
            </a:endParaRPr>
          </a:p>
          <a:p>
            <a:pPr>
              <a:buFontTx/>
              <a:buChar char="•"/>
            </a:pPr>
            <a:r>
              <a:rPr lang="pt-BR" dirty="0">
                <a:latin typeface="Century Schoolbook" pitchFamily="18" charset="0"/>
              </a:rPr>
              <a:t>No 2º mês de intervenção uma paciente se negou a realizar a mamografia.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ítulo 1"/>
          <p:cNvSpPr>
            <a:spLocks noGrp="1"/>
          </p:cNvSpPr>
          <p:nvPr>
            <p:ph type="title"/>
          </p:nvPr>
        </p:nvSpPr>
        <p:spPr bwMode="auto">
          <a:xfrm>
            <a:off x="457200" y="476250"/>
            <a:ext cx="7467600" cy="79216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sz="4400" cap="none" smtClean="0"/>
              <a:t>DISCUSSÃO</a:t>
            </a:r>
          </a:p>
        </p:txBody>
      </p:sp>
      <p:sp>
        <p:nvSpPr>
          <p:cNvPr id="45058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just" eaLnBrk="1" hangingPunct="1"/>
            <a:r>
              <a:rPr lang="pt-BR" smtClean="0"/>
              <a:t>A intervenção poderia ter sido mais abrangente se tivéssemos uma logística mais favorável desde o inicio do projeto, como mais períodos para realização das coletas de citopatológicos e estrutura física adequada. </a:t>
            </a:r>
          </a:p>
          <a:p>
            <a:pPr algn="just" eaLnBrk="1" hangingPunct="1"/>
            <a:r>
              <a:rPr lang="pt-BR" smtClean="0"/>
              <a:t>O projeto tornou a equipe mais atuante e participativa no processo de trabalho, o que proporcionou a oferta de um serviço com mais qualidade para a comunidade.</a:t>
            </a:r>
          </a:p>
          <a:p>
            <a:pPr eaLnBrk="1" hangingPunct="1"/>
            <a:r>
              <a:rPr lang="pt-BR" smtClean="0"/>
              <a:t>Ao concluir o projeto, a equipe está mais integrada e a intervenção já faz parte das atividades diárias da unidade.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ítulo 1"/>
          <p:cNvSpPr>
            <a:spLocks noGrp="1"/>
          </p:cNvSpPr>
          <p:nvPr>
            <p:ph type="title"/>
          </p:nvPr>
        </p:nvSpPr>
        <p:spPr bwMode="auto">
          <a:xfrm>
            <a:off x="611188" y="274638"/>
            <a:ext cx="8075612" cy="135413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sz="3600" cap="none" smtClean="0"/>
              <a:t>REFLEXÃO CRÍTICA SOBRE O PROCESSO DE APRENDIZAGEM</a:t>
            </a:r>
            <a:r>
              <a:rPr lang="pt-BR" sz="3200" cap="none" smtClean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288" y="2060575"/>
            <a:ext cx="7848600" cy="3994150"/>
          </a:xfrm>
        </p:spPr>
        <p:txBody>
          <a:bodyPr>
            <a:normAutofit/>
          </a:bodyPr>
          <a:lstStyle/>
          <a:p>
            <a:pPr eaLnBrk="1" hangingPunct="1"/>
            <a:r>
              <a:rPr lang="pt-BR" smtClean="0"/>
              <a:t>A especialização em saúde da família ampliou muito o meu horizonte em relação à Saúde Pública.</a:t>
            </a:r>
          </a:p>
          <a:p>
            <a:pPr eaLnBrk="1" hangingPunct="1"/>
            <a:endParaRPr lang="pt-BR" smtClean="0"/>
          </a:p>
          <a:p>
            <a:pPr algn="just" eaLnBrk="1" hangingPunct="1">
              <a:lnSpc>
                <a:spcPct val="110000"/>
              </a:lnSpc>
            </a:pPr>
            <a:r>
              <a:rPr lang="pt-BR" smtClean="0"/>
              <a:t>O decorrer do curso </a:t>
            </a:r>
            <a:r>
              <a:rPr lang="pt-BR" smtClean="0">
                <a:ea typeface="Calibri" pitchFamily="34" charset="0"/>
                <a:cs typeface="Times New Roman" pitchFamily="18" charset="0"/>
              </a:rPr>
              <a:t>fez com que eu ficasse mais atenta para as deficiências e carências da unidade, assim como para as melhorias que eram possíveis de ser feitas, com pequenos gestos, atitudes e observações que podem fazer toda a diferença no atendimento ao usuário.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549275"/>
            <a:ext cx="7467600" cy="59245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pt-BR" sz="4400" smtClean="0"/>
          </a:p>
          <a:p>
            <a:pPr algn="ctr" eaLnBrk="1" hangingPunct="1">
              <a:buFont typeface="Wingdings" pitchFamily="2" charset="2"/>
              <a:buNone/>
            </a:pPr>
            <a:endParaRPr lang="pt-BR" sz="4400" smtClean="0"/>
          </a:p>
          <a:p>
            <a:pPr algn="ctr" eaLnBrk="1" hangingPunct="1">
              <a:buFont typeface="Wingdings" pitchFamily="2" charset="2"/>
              <a:buNone/>
            </a:pPr>
            <a:endParaRPr lang="pt-BR" sz="4400" smtClean="0"/>
          </a:p>
          <a:p>
            <a:pPr algn="ctr" eaLnBrk="1" hangingPunct="1">
              <a:buFont typeface="Wingdings" pitchFamily="2" charset="2"/>
              <a:buNone/>
            </a:pPr>
            <a:r>
              <a:rPr lang="pt-BR" sz="4400" smtClean="0"/>
              <a:t>Obrigada!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auto">
          <a:xfrm>
            <a:off x="468313" y="260350"/>
            <a:ext cx="7467600" cy="63341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pt-BR" sz="4400" cap="none" smtClean="0"/>
              <a:t/>
            </a:r>
            <a:br>
              <a:rPr lang="pt-BR" sz="4400" cap="none" smtClean="0"/>
            </a:br>
            <a:r>
              <a:rPr lang="pt-BR" sz="4400" cap="none" smtClean="0"/>
              <a:t/>
            </a:r>
            <a:br>
              <a:rPr lang="pt-BR" sz="4400" cap="none" smtClean="0"/>
            </a:br>
            <a:r>
              <a:rPr lang="pt-BR" sz="4400" cap="none" smtClean="0"/>
              <a:t/>
            </a:r>
            <a:br>
              <a:rPr lang="pt-BR" sz="4400" cap="none" smtClean="0"/>
            </a:br>
            <a:r>
              <a:rPr lang="pt-BR" sz="4400" cap="none" smtClean="0"/>
              <a:t/>
            </a:r>
            <a:br>
              <a:rPr lang="pt-BR" sz="4400" cap="none" smtClean="0"/>
            </a:br>
            <a:r>
              <a:rPr lang="pt-BR" sz="4400" cap="none" smtClean="0"/>
              <a:t/>
            </a:r>
            <a:br>
              <a:rPr lang="pt-BR" sz="4400" cap="none" smtClean="0"/>
            </a:br>
            <a:endParaRPr lang="pt-BR" sz="4400" cap="none" smtClean="0"/>
          </a:p>
        </p:txBody>
      </p:sp>
      <p:sp>
        <p:nvSpPr>
          <p:cNvPr id="15362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96975"/>
            <a:ext cx="7499350" cy="5276850"/>
          </a:xfrm>
        </p:spPr>
        <p:txBody>
          <a:bodyPr/>
          <a:lstStyle/>
          <a:p>
            <a:pPr algn="just" eaLnBrk="1" hangingPunct="1">
              <a:lnSpc>
                <a:spcPct val="130000"/>
              </a:lnSpc>
            </a:pPr>
            <a:r>
              <a:rPr lang="pt-BR" dirty="0" smtClean="0"/>
              <a:t>A ESF Casa Feliz está situada na periferia de Prudentópolis, iniciou suas atividades como ESF em fevereiro de 2013 e atende uma população adstrita de aproximadamente 2600 pessoas.</a:t>
            </a:r>
          </a:p>
          <a:p>
            <a:pPr algn="just" eaLnBrk="1" hangingPunct="1">
              <a:lnSpc>
                <a:spcPct val="130000"/>
              </a:lnSpc>
            </a:pPr>
            <a:r>
              <a:rPr lang="pt-BR" dirty="0" smtClean="0"/>
              <a:t>Há aproximadamente 676 mulheres com idade entre 25 e 64 anos e 159 mulheres na idade entre 50 e 69 anos e como projeto de intervenção, considerando a governabilidade sobre a ação, foi que escolhi o programa de prevenção de câncer de colo de útero e detecção do câncer de mama.</a:t>
            </a:r>
          </a:p>
          <a:p>
            <a:pPr eaLnBrk="1" hangingPunct="1">
              <a:lnSpc>
                <a:spcPct val="80000"/>
              </a:lnSpc>
            </a:pPr>
            <a:endParaRPr lang="pt-BR" dirty="0" smtClean="0"/>
          </a:p>
        </p:txBody>
      </p:sp>
      <p:sp>
        <p:nvSpPr>
          <p:cNvPr id="15363" name="Título 1"/>
          <p:cNvSpPr>
            <a:spLocks/>
          </p:cNvSpPr>
          <p:nvPr/>
        </p:nvSpPr>
        <p:spPr bwMode="auto">
          <a:xfrm>
            <a:off x="468313" y="260350"/>
            <a:ext cx="74676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pt-BR" sz="4400">
                <a:solidFill>
                  <a:schemeClr val="tx2"/>
                </a:solidFill>
                <a:latin typeface="Century Schoolbook" pitchFamily="18" charset="0"/>
              </a:rPr>
              <a:t>INTRODUÇÃO</a:t>
            </a:r>
            <a:endParaRPr lang="pt-BR" sz="2700">
              <a:solidFill>
                <a:schemeClr val="tx2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075613" cy="8509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sz="4400" cap="none" smtClean="0"/>
              <a:t>ANTES DA INTERVENÇÃO</a:t>
            </a:r>
          </a:p>
        </p:txBody>
      </p:sp>
      <p:sp>
        <p:nvSpPr>
          <p:cNvPr id="16386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just" eaLnBrk="1" hangingPunct="1"/>
            <a:r>
              <a:rPr lang="pt-BR" dirty="0" smtClean="0"/>
              <a:t>A equipe não era capacitada para manejo das mulheres com idade para realizar exames preventivos e solicitação de mamografia.</a:t>
            </a:r>
          </a:p>
          <a:p>
            <a:pPr eaLnBrk="1" hangingPunct="1">
              <a:buFont typeface="Wingdings" pitchFamily="2" charset="2"/>
              <a:buNone/>
            </a:pPr>
            <a:endParaRPr lang="pt-BR" dirty="0" smtClean="0"/>
          </a:p>
          <a:p>
            <a:pPr eaLnBrk="1" hangingPunct="1"/>
            <a:r>
              <a:rPr lang="pt-BR" dirty="0" smtClean="0"/>
              <a:t>Não havia busca ativa.</a:t>
            </a:r>
          </a:p>
          <a:p>
            <a:pPr eaLnBrk="1" hangingPunct="1"/>
            <a:endParaRPr lang="pt-BR" dirty="0" smtClean="0"/>
          </a:p>
          <a:p>
            <a:pPr algn="just" eaLnBrk="1" hangingPunct="1"/>
            <a:r>
              <a:rPr lang="pt-BR" dirty="0" smtClean="0"/>
              <a:t>Não havia controle adequado das mulheres que haviam realizado coleta de exame citopatológico ou mamografia.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8509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sz="4400" cap="none" smtClean="0"/>
              <a:t>OBJETIVO GERAL</a:t>
            </a:r>
          </a:p>
        </p:txBody>
      </p:sp>
      <p:sp>
        <p:nvSpPr>
          <p:cNvPr id="17410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pt-BR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pt-BR" sz="2800" smtClean="0"/>
              <a:t>Melhorar a cobertura de detecção de câncer de colo do útero e de mama na ESF Casa Feliz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ítulo 1"/>
          <p:cNvSpPr>
            <a:spLocks noGrp="1"/>
          </p:cNvSpPr>
          <p:nvPr>
            <p:ph type="title"/>
          </p:nvPr>
        </p:nvSpPr>
        <p:spPr bwMode="auto">
          <a:xfrm>
            <a:off x="468313" y="260350"/>
            <a:ext cx="7467600" cy="8509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sz="4400" cap="none" smtClean="0"/>
              <a:t>METODOLOGIA</a:t>
            </a:r>
          </a:p>
        </p:txBody>
      </p:sp>
      <p:sp>
        <p:nvSpPr>
          <p:cNvPr id="18434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8313" y="1628775"/>
            <a:ext cx="7467600" cy="4873625"/>
          </a:xfrm>
        </p:spPr>
        <p:txBody>
          <a:bodyPr/>
          <a:lstStyle/>
          <a:p>
            <a:pPr algn="just" eaLnBrk="1" hangingPunct="1"/>
            <a:r>
              <a:rPr lang="pt-BR" dirty="0" smtClean="0"/>
              <a:t>Monitorar a cobertura de detecção precoce do câncer de colo uterino das mulheres na faixa etária entre 25 e 64 anos de idade periodicamente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dirty="0" smtClean="0"/>
          </a:p>
          <a:p>
            <a:pPr algn="just" eaLnBrk="1" hangingPunct="1"/>
            <a:r>
              <a:rPr lang="pt-BR" dirty="0" smtClean="0"/>
              <a:t>Monitorar a cobertura de detecção precoce do câncer de mama das mulheres na faixa etária entre 50 e 69 anos de idade periodicamente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dirty="0" smtClean="0"/>
          </a:p>
          <a:p>
            <a:pPr algn="just" eaLnBrk="1" hangingPunct="1"/>
            <a:r>
              <a:rPr lang="pt-BR" dirty="0" smtClean="0"/>
              <a:t>Monitorar os resultados de todos os exames para detecção câncer de colo de útero e de mama, bem como o cumprimento da periodicidade de realização dos exames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just" eaLnBrk="1" hangingPunct="1"/>
            <a:r>
              <a:rPr lang="pt-BR" dirty="0" smtClean="0"/>
              <a:t>Monitorar a adequabilidade das amostras dos exames coletados de acordo com a chegada dos resultados na unidade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dirty="0" smtClean="0"/>
          </a:p>
          <a:p>
            <a:pPr algn="just" eaLnBrk="1" hangingPunct="1"/>
            <a:r>
              <a:rPr lang="pt-BR" dirty="0" smtClean="0"/>
              <a:t>Monitorar o livro de registro dos exames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dirty="0" smtClean="0"/>
          </a:p>
          <a:p>
            <a:pPr algn="just" eaLnBrk="1" hangingPunct="1"/>
            <a:r>
              <a:rPr lang="pt-BR" dirty="0" smtClean="0"/>
              <a:t>Monitorar a realização de avaliação de risco através da ficha espelho.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dirty="0" smtClean="0"/>
          </a:p>
          <a:p>
            <a:pPr algn="just" eaLnBrk="1" hangingPunct="1"/>
            <a:r>
              <a:rPr lang="pt-BR" dirty="0" smtClean="0"/>
              <a:t>Monitorar o numero de mulheres que receberam orientações sobre DST.</a:t>
            </a:r>
          </a:p>
        </p:txBody>
      </p:sp>
      <p:sp>
        <p:nvSpPr>
          <p:cNvPr id="19458" name="Título 1"/>
          <p:cNvSpPr>
            <a:spLocks noGrp="1"/>
          </p:cNvSpPr>
          <p:nvPr>
            <p:ph type="title" idx="4294967295"/>
          </p:nvPr>
        </p:nvSpPr>
        <p:spPr bwMode="auto">
          <a:xfrm>
            <a:off x="457200" y="274638"/>
            <a:ext cx="7467600" cy="777875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sz="4400" cap="none" smtClean="0"/>
              <a:t>METODOLOGIA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12875"/>
            <a:ext cx="8218488" cy="5060950"/>
          </a:xfrm>
        </p:spPr>
        <p:txBody>
          <a:bodyPr/>
          <a:lstStyle/>
          <a:p>
            <a:pPr algn="just" eaLnBrk="1" hangingPunct="1"/>
            <a:r>
              <a:rPr lang="pt-BR" dirty="0" smtClean="0"/>
              <a:t>Realizar o cadastramento de todas as mulheres de 25 a 69 anos de idade e acolher todas as mulheres que demandem atendimento para realização de exame citopatológico e mamografia.</a:t>
            </a:r>
          </a:p>
          <a:p>
            <a:pPr algn="just" eaLnBrk="1" hangingPunct="1"/>
            <a:r>
              <a:rPr lang="pt-BR" dirty="0" smtClean="0"/>
              <a:t>Facilitar o acesso aos resultados dos exames.</a:t>
            </a:r>
          </a:p>
          <a:p>
            <a:pPr algn="just" eaLnBrk="1" hangingPunct="1"/>
            <a:r>
              <a:rPr lang="pt-BR" dirty="0" smtClean="0"/>
              <a:t>Implantar ficha espelho.</a:t>
            </a:r>
          </a:p>
          <a:p>
            <a:pPr algn="just" eaLnBrk="1" hangingPunct="1">
              <a:buClr>
                <a:srgbClr val="FE8637"/>
              </a:buClr>
            </a:pPr>
            <a:r>
              <a:rPr lang="pt-BR" dirty="0" smtClean="0">
                <a:solidFill>
                  <a:srgbClr val="000000"/>
                </a:solidFill>
              </a:rPr>
              <a:t>Organizar visitas domiciliares para busca de mulheres faltosas.</a:t>
            </a:r>
          </a:p>
          <a:p>
            <a:pPr algn="just" eaLnBrk="1" hangingPunct="1">
              <a:buClr>
                <a:srgbClr val="FE8637"/>
              </a:buClr>
            </a:pPr>
            <a:r>
              <a:rPr lang="pt-BR" dirty="0" smtClean="0">
                <a:solidFill>
                  <a:srgbClr val="000000"/>
                </a:solidFill>
              </a:rPr>
              <a:t>Identificar as mulheres de maior risco para câncer de colo do útero e mama.</a:t>
            </a:r>
          </a:p>
          <a:p>
            <a:pPr algn="just" eaLnBrk="1" hangingPunct="1">
              <a:buClr>
                <a:srgbClr val="FE8637"/>
              </a:buClr>
            </a:pPr>
            <a:r>
              <a:rPr lang="pt-BR" dirty="0" smtClean="0"/>
              <a:t>Orientar a comunidade.</a:t>
            </a:r>
          </a:p>
        </p:txBody>
      </p:sp>
      <p:sp>
        <p:nvSpPr>
          <p:cNvPr id="20482" name="Título 1"/>
          <p:cNvSpPr>
            <a:spLocks noGrp="1"/>
          </p:cNvSpPr>
          <p:nvPr>
            <p:ph type="title" idx="4294967295"/>
          </p:nvPr>
        </p:nvSpPr>
        <p:spPr bwMode="auto">
          <a:xfrm>
            <a:off x="457200" y="274638"/>
            <a:ext cx="7467600" cy="777875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sz="4400" cap="none" smtClean="0"/>
              <a:t>METODOLOGIA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850106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pt-BR" sz="3200" cap="none" dirty="0" smtClean="0"/>
              <a:t>METAS, INDICADORES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388" y="1412875"/>
            <a:ext cx="8413750" cy="1368425"/>
          </a:xfrm>
        </p:spPr>
        <p:txBody>
          <a:bodyPr>
            <a:normAutofit/>
          </a:bodyPr>
          <a:lstStyle/>
          <a:p>
            <a:pPr marL="742950" lvl="1" indent="-285750" eaLnBrk="1" hangingPunct="1">
              <a:buFont typeface="Wingdings 2" pitchFamily="18" charset="2"/>
              <a:buNone/>
            </a:pPr>
            <a:r>
              <a:rPr lang="pt-BR" sz="1900" b="1" dirty="0" smtClean="0"/>
              <a:t>META 1</a:t>
            </a:r>
            <a:r>
              <a:rPr lang="pt-BR" sz="1900" dirty="0" smtClean="0"/>
              <a:t>: Ampliar a cobertura de detecção precoce do câncer de colo do útero na faixa etária entre 25 e 64 anos de idade de 4% para 36%</a:t>
            </a:r>
          </a:p>
          <a:p>
            <a:pPr marL="742950" lvl="1" indent="-285750" eaLnBrk="1" hangingPunct="1">
              <a:buFont typeface="Wingdings 2" pitchFamily="18" charset="2"/>
              <a:buNone/>
            </a:pPr>
            <a:r>
              <a:rPr lang="pt-BR" sz="1900" b="1" dirty="0" smtClean="0"/>
              <a:t>INDICADOR 1 : </a:t>
            </a:r>
            <a:r>
              <a:rPr lang="pt-BR" sz="1900" dirty="0" smtClean="0"/>
              <a:t>Proporção de mulheres entre 25 e 64 anos com exame em dia para detecção precoce do câncer de colo de útero.</a:t>
            </a:r>
            <a:endParaRPr lang="pt-BR" sz="1900" dirty="0" smtClean="0">
              <a:solidFill>
                <a:schemeClr val="hlink"/>
              </a:solidFill>
            </a:endParaRPr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2924175"/>
            <a:ext cx="583247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50825" y="2924175"/>
            <a:ext cx="187325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pt-BR" b="1" dirty="0" smtClean="0">
                <a:latin typeface="Century Schoolbook" pitchFamily="18" charset="0"/>
              </a:rPr>
              <a:t>População: </a:t>
            </a:r>
            <a:r>
              <a:rPr lang="pt-BR" dirty="0" smtClean="0">
                <a:latin typeface="Century Schoolbook" pitchFamily="18" charset="0"/>
              </a:rPr>
              <a:t>528 mulheres</a:t>
            </a:r>
            <a:endParaRPr lang="pt-BR" b="1" dirty="0" smtClean="0">
              <a:latin typeface="Century Schoolbook" pitchFamily="18" charset="0"/>
            </a:endParaRPr>
          </a:p>
          <a:p>
            <a:pPr>
              <a:buFontTx/>
              <a:buChar char="•"/>
            </a:pPr>
            <a:r>
              <a:rPr lang="pt-BR" b="1" dirty="0" smtClean="0">
                <a:latin typeface="Century Schoolbook" pitchFamily="18" charset="0"/>
              </a:rPr>
              <a:t>Mês </a:t>
            </a:r>
            <a:r>
              <a:rPr lang="pt-BR" b="1" dirty="0">
                <a:latin typeface="Century Schoolbook" pitchFamily="18" charset="0"/>
              </a:rPr>
              <a:t>1</a:t>
            </a:r>
            <a:r>
              <a:rPr lang="pt-BR" b="1" dirty="0" smtClean="0">
                <a:latin typeface="Century Schoolbook" pitchFamily="18" charset="0"/>
              </a:rPr>
              <a:t>:</a:t>
            </a:r>
            <a:r>
              <a:rPr lang="pt-BR" dirty="0" smtClean="0">
                <a:latin typeface="Century Schoolbook" pitchFamily="18" charset="0"/>
              </a:rPr>
              <a:t> 9</a:t>
            </a:r>
            <a:endParaRPr lang="pt-BR" b="1" dirty="0">
              <a:latin typeface="Century Schoolbook" pitchFamily="18" charset="0"/>
            </a:endParaRPr>
          </a:p>
          <a:p>
            <a:pPr>
              <a:buFontTx/>
              <a:buChar char="•"/>
            </a:pPr>
            <a:r>
              <a:rPr lang="pt-BR" b="1" dirty="0">
                <a:latin typeface="Century Schoolbook" pitchFamily="18" charset="0"/>
              </a:rPr>
              <a:t>Mês 2</a:t>
            </a:r>
            <a:r>
              <a:rPr lang="pt-BR" b="1" dirty="0" smtClean="0">
                <a:latin typeface="Century Schoolbook" pitchFamily="18" charset="0"/>
              </a:rPr>
              <a:t>: </a:t>
            </a:r>
            <a:r>
              <a:rPr lang="pt-BR" dirty="0" smtClean="0">
                <a:latin typeface="Century Schoolbook" pitchFamily="18" charset="0"/>
              </a:rPr>
              <a:t>15  </a:t>
            </a:r>
            <a:endParaRPr lang="pt-BR" b="1" dirty="0">
              <a:latin typeface="Century Schoolbook" pitchFamily="18" charset="0"/>
            </a:endParaRPr>
          </a:p>
          <a:p>
            <a:pPr>
              <a:buFontTx/>
              <a:buChar char="•"/>
            </a:pPr>
            <a:r>
              <a:rPr lang="pt-BR" b="1" dirty="0">
                <a:latin typeface="Century Schoolbook" pitchFamily="18" charset="0"/>
              </a:rPr>
              <a:t>Mês 3</a:t>
            </a:r>
            <a:r>
              <a:rPr lang="pt-BR" b="1" dirty="0" smtClean="0">
                <a:latin typeface="Century Schoolbook" pitchFamily="18" charset="0"/>
              </a:rPr>
              <a:t>: </a:t>
            </a:r>
            <a:r>
              <a:rPr lang="pt-BR" dirty="0" smtClean="0">
                <a:latin typeface="Century Schoolbook" pitchFamily="18" charset="0"/>
              </a:rPr>
              <a:t>21</a:t>
            </a:r>
            <a:endParaRPr lang="pt-BR" b="1" dirty="0">
              <a:latin typeface="Century Schoolbook" pitchFamily="18" charset="0"/>
            </a:endParaRPr>
          </a:p>
          <a:p>
            <a:pPr>
              <a:buFontTx/>
              <a:buChar char="•"/>
            </a:pPr>
            <a:r>
              <a:rPr lang="pt-BR" b="1" dirty="0">
                <a:latin typeface="Century Schoolbook" pitchFamily="18" charset="0"/>
              </a:rPr>
              <a:t>Mês 4</a:t>
            </a:r>
            <a:r>
              <a:rPr lang="pt-BR" b="1" dirty="0" smtClean="0">
                <a:latin typeface="Century Schoolbook" pitchFamily="18" charset="0"/>
              </a:rPr>
              <a:t>:</a:t>
            </a:r>
            <a:r>
              <a:rPr lang="pt-BR" dirty="0" smtClean="0">
                <a:latin typeface="Century Schoolbook" pitchFamily="18" charset="0"/>
              </a:rPr>
              <a:t> 22</a:t>
            </a:r>
            <a:endParaRPr lang="pt-BR" b="1" dirty="0">
              <a:latin typeface="Century Schoolbook" pitchFamily="18" charset="0"/>
            </a:endParaRPr>
          </a:p>
          <a:p>
            <a:pPr>
              <a:buFontTx/>
              <a:buChar char="•"/>
            </a:pPr>
            <a:r>
              <a:rPr lang="pt-BR" b="1" dirty="0">
                <a:latin typeface="Century Schoolbook" pitchFamily="18" charset="0"/>
              </a:rPr>
              <a:t>Total: </a:t>
            </a:r>
          </a:p>
          <a:p>
            <a:r>
              <a:rPr lang="pt-BR" dirty="0">
                <a:latin typeface="Century Schoolbook" pitchFamily="18" charset="0"/>
              </a:rPr>
              <a:t>61 </a:t>
            </a:r>
            <a:r>
              <a:rPr lang="pt-BR" dirty="0" smtClean="0">
                <a:latin typeface="Century Schoolbook" pitchFamily="18" charset="0"/>
              </a:rPr>
              <a:t>exames (12%), mas </a:t>
            </a:r>
            <a:r>
              <a:rPr lang="pt-BR" dirty="0">
                <a:latin typeface="Century Schoolbook" pitchFamily="18" charset="0"/>
              </a:rPr>
              <a:t>apenas 22 mulheres estavam com exame em 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alcão Envidraçado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1919</TotalTime>
  <Words>1624</Words>
  <Application>Microsoft Office PowerPoint</Application>
  <PresentationFormat>Apresentação na tela (4:3)</PresentationFormat>
  <Paragraphs>177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Balcão Envidraçado</vt:lpstr>
      <vt:lpstr>Universidade Federal de Pelotas Especialização em Saúde da Família Modalidade a Distância </vt:lpstr>
      <vt:lpstr>INTRODUÇÃO</vt:lpstr>
      <vt:lpstr>     </vt:lpstr>
      <vt:lpstr>ANTES DA INTERVENÇÃO</vt:lpstr>
      <vt:lpstr>OBJETIVO GERAL</vt:lpstr>
      <vt:lpstr>METODOLOGIA</vt:lpstr>
      <vt:lpstr>METODOLOGIA</vt:lpstr>
      <vt:lpstr>METODOLOGIA</vt:lpstr>
      <vt:lpstr>METAS, INDICADORES E RESULTADOS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META 6: Realizar avaliação de risco (ou pesquisar sinais de alerta para identificação de câncer de colo de útero e de mama) em 100% das mulheres nas faixas etárias-alvo INDICADOR 12: Proporção de mulheres entre 25 e 64 anos com pesquisa de sinais de alerta para câncer de colo de útero</vt:lpstr>
      <vt:lpstr>Apresentação do PowerPoint</vt:lpstr>
      <vt:lpstr>Apresentação do PowerPoint</vt:lpstr>
      <vt:lpstr>Apresentação do PowerPoint</vt:lpstr>
      <vt:lpstr>Apresentação do PowerPoint</vt:lpstr>
      <vt:lpstr>DISCUSSÃO</vt:lpstr>
      <vt:lpstr>REFLEXÃO CRÍTICA SOBRE O PROCESSO DE APRENDIZAGEM 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Selma</dc:creator>
  <cp:lastModifiedBy>Selma</cp:lastModifiedBy>
  <cp:revision>112</cp:revision>
  <dcterms:created xsi:type="dcterms:W3CDTF">2014-03-26T23:07:11Z</dcterms:created>
  <dcterms:modified xsi:type="dcterms:W3CDTF">2014-05-01T15:47:01Z</dcterms:modified>
</cp:coreProperties>
</file>