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8" r:id="rId10"/>
    <p:sldId id="280" r:id="rId11"/>
    <p:sldId id="267" r:id="rId12"/>
    <p:sldId id="268" r:id="rId13"/>
    <p:sldId id="269" r:id="rId14"/>
    <p:sldId id="263" r:id="rId15"/>
    <p:sldId id="275" r:id="rId16"/>
    <p:sldId id="270" r:id="rId17"/>
    <p:sldId id="271" r:id="rId18"/>
    <p:sldId id="272" r:id="rId19"/>
    <p:sldId id="273" r:id="rId20"/>
    <p:sldId id="274" r:id="rId21"/>
    <p:sldId id="264" r:id="rId22"/>
    <p:sldId id="265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PROVAB\Planilha%20de%20Coleta%20de%20Dados%20Ca%20de%20Colo%20e%20Mama%20modificada%20-%20Shaiane%20Gazz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PROVAB\Planilha%20de%20Coleta%20de%20Dados%20Ca%20de%20Colo%20e%20Mama%20modificada%20-%20Shaiane%20Gazz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PROVAB\Planilha%20de%20Coleta%20de%20Dados%20Ca%20de%20Colo%20e%20Mama%20modificada%20-%20Shaiane%20Gazzi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PROVAB\Planilha%20de%20Coleta%20de%20Dados%20Ca%20de%20Colo%20e%20Mama%20modificada%20-%20Shaiane%20Gazz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PROVAB\Planilha%20de%20Coleta%20de%20Dados%20Ca%20de%20Colo%20e%20Mama%20modificada%20-%20Shaiane%20Gazz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849069097634564"/>
          <c:y val="0.24509745256622664"/>
          <c:w val="0.8584915546823868"/>
          <c:h val="0.622547529518206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7.0085470085470114E-2</c:v>
                </c:pt>
                <c:pt idx="1">
                  <c:v>0.18547008547008675</c:v>
                </c:pt>
                <c:pt idx="2">
                  <c:v>0.42393162393162392</c:v>
                </c:pt>
              </c:numCache>
            </c:numRef>
          </c:val>
        </c:ser>
        <c:axId val="81024128"/>
        <c:axId val="81025664"/>
      </c:barChart>
      <c:catAx>
        <c:axId val="81024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25664"/>
        <c:crosses val="autoZero"/>
        <c:auto val="1"/>
        <c:lblAlgn val="ctr"/>
        <c:lblOffset val="100"/>
      </c:catAx>
      <c:valAx>
        <c:axId val="810256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241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9.6256684491978509E-2</c:v>
                </c:pt>
                <c:pt idx="1">
                  <c:v>0.16844919786096518</c:v>
                </c:pt>
                <c:pt idx="2">
                  <c:v>0.43315508021390381</c:v>
                </c:pt>
              </c:numCache>
            </c:numRef>
          </c:val>
        </c:ser>
        <c:axId val="81774848"/>
        <c:axId val="81780736"/>
      </c:barChart>
      <c:catAx>
        <c:axId val="81774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80736"/>
        <c:crosses val="autoZero"/>
        <c:auto val="1"/>
        <c:lblAlgn val="ctr"/>
        <c:lblOffset val="100"/>
      </c:catAx>
      <c:valAx>
        <c:axId val="817807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74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1788288"/>
        <c:axId val="81081472"/>
      </c:barChart>
      <c:catAx>
        <c:axId val="81788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81472"/>
        <c:crosses val="autoZero"/>
        <c:auto val="1"/>
        <c:lblAlgn val="ctr"/>
        <c:lblOffset val="100"/>
      </c:catAx>
      <c:valAx>
        <c:axId val="810814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88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axId val="41406464"/>
        <c:axId val="81083776"/>
      </c:barChart>
      <c:catAx>
        <c:axId val="41406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83776"/>
        <c:crosses val="autoZero"/>
        <c:auto val="1"/>
        <c:lblAlgn val="ctr"/>
        <c:lblOffset val="100"/>
      </c:catAx>
      <c:valAx>
        <c:axId val="810837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06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Proporção de mulheres que não retornaram para resultado de mamografia e  foi feita busca ativa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mulheres que não retornaram para resultado de mamografia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axId val="41403136"/>
        <c:axId val="69304704"/>
      </c:barChart>
      <c:catAx>
        <c:axId val="41403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04704"/>
        <c:crosses val="autoZero"/>
        <c:auto val="1"/>
        <c:lblAlgn val="ctr"/>
        <c:lblOffset val="100"/>
      </c:catAx>
      <c:valAx>
        <c:axId val="693047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03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0F4-5CA2-4B57-88D4-7C13517C2BB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6E85-0646-4E2F-AB86-C4A452FBD3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/>
              <a:t>No Brasil, excluídos os tumores de pele não melanoma, o câncer de mama também é o mais incidente em mulheres de todas as regiões (exceto na região Norte - câncer do colo do útero 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6E85-0646-4E2F-AB86-C4A452FBD3E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Lembrar: </a:t>
            </a:r>
          </a:p>
          <a:p>
            <a:r>
              <a:rPr lang="pt-BR" dirty="0" smtClean="0"/>
              <a:t>Migração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Programa de Saúde da Família (PSF), hoje denominado Estratégia de Saúde da Família (ESF) foi implantado em 2004 no município</a:t>
            </a:r>
          </a:p>
          <a:p>
            <a:r>
              <a:rPr lang="pt-BR" dirty="0" smtClean="0"/>
              <a:t>Unidade </a:t>
            </a:r>
            <a:r>
              <a:rPr lang="pt-BR" dirty="0" err="1" smtClean="0"/>
              <a:t>basicas</a:t>
            </a:r>
            <a:r>
              <a:rPr lang="pt-BR" baseline="0" dirty="0" smtClean="0"/>
              <a:t>: </a:t>
            </a:r>
            <a:r>
              <a:rPr lang="pt-BR" dirty="0" smtClean="0"/>
              <a:t>23 são consideradas ESF, 12 são consideradas EACS e 12 são unidades tradicionais.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6E85-0646-4E2F-AB86-C4A452FBD3E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0EC106-25BC-4442-B7D8-C2156A95A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48B4B9-42FB-4524-AAB1-F1E0F88A6B0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478488" cy="2160239"/>
          </a:xfrm>
        </p:spPr>
        <p:txBody>
          <a:bodyPr>
            <a:normAutofit/>
          </a:bodyPr>
          <a:lstStyle/>
          <a:p>
            <a:pPr algn="ctr"/>
            <a:r>
              <a:rPr lang="pt-BR" sz="2400" b="0" dirty="0" smtClean="0">
                <a:solidFill>
                  <a:schemeClr val="bg1"/>
                </a:solidFill>
              </a:rPr>
              <a:t>Universidade Federal de Pelotas</a:t>
            </a:r>
            <a:br>
              <a:rPr lang="pt-BR" sz="2400" b="0" dirty="0" smtClean="0">
                <a:solidFill>
                  <a:schemeClr val="bg1"/>
                </a:solidFill>
              </a:rPr>
            </a:br>
            <a:r>
              <a:rPr lang="pt-BR" sz="2400" b="0" dirty="0" smtClean="0">
                <a:solidFill>
                  <a:schemeClr val="bg1"/>
                </a:solidFill>
              </a:rPr>
              <a:t>Universidade Aberta do SUS</a:t>
            </a:r>
            <a:br>
              <a:rPr lang="pt-BR" sz="2400" b="0" dirty="0" smtClean="0">
                <a:solidFill>
                  <a:schemeClr val="bg1"/>
                </a:solidFill>
              </a:rPr>
            </a:br>
            <a:r>
              <a:rPr lang="pt-BR" sz="2400" b="0" dirty="0" smtClean="0">
                <a:solidFill>
                  <a:schemeClr val="bg1"/>
                </a:solidFill>
              </a:rPr>
              <a:t>Departamento de Medicina Social</a:t>
            </a:r>
            <a:br>
              <a:rPr lang="pt-BR" sz="2400" b="0" dirty="0" smtClean="0">
                <a:solidFill>
                  <a:schemeClr val="bg1"/>
                </a:solidFill>
              </a:rPr>
            </a:br>
            <a:r>
              <a:rPr lang="pt-BR" sz="2400" b="0" dirty="0" smtClean="0">
                <a:solidFill>
                  <a:schemeClr val="bg1"/>
                </a:solidFill>
              </a:rPr>
              <a:t>Curso de Especialização em Saúde da Família</a:t>
            </a:r>
            <a:br>
              <a:rPr lang="pt-BR" sz="2400" b="0" dirty="0" smtClean="0">
                <a:solidFill>
                  <a:schemeClr val="bg1"/>
                </a:solidFill>
              </a:rPr>
            </a:br>
            <a:r>
              <a:rPr lang="pt-BR" sz="2400" b="0" dirty="0" smtClean="0">
                <a:solidFill>
                  <a:schemeClr val="bg1"/>
                </a:solidFill>
              </a:rPr>
              <a:t>Modalidade à Distância</a:t>
            </a:r>
            <a:endParaRPr lang="pt-BR" sz="2400" b="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pt-BR" b="1" cap="all" dirty="0" smtClean="0">
                <a:solidFill>
                  <a:schemeClr val="tx1"/>
                </a:solidFill>
              </a:rPr>
              <a:t>Melhoria nos programas de prevenção do Câncer de Colo de Útero e de Mama, na Unidade Básica de Saúde Centenário, Caxias do Sul/RS</a:t>
            </a:r>
          </a:p>
          <a:p>
            <a:endParaRPr lang="pt-BR" dirty="0"/>
          </a:p>
        </p:txBody>
      </p:sp>
      <p:pic>
        <p:nvPicPr>
          <p:cNvPr id="4" name="Picture 1" descr="Macintosh HD:Users:gabrielafurlin:Desktop:Captura de Tela 2013-10-03 às 13.20.5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839026" cy="1484416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331640" y="5589240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Pós-graduanda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B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Shaiane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Gazzi</a:t>
            </a:r>
            <a:endParaRPr kumimoji="0" lang="pt-BR" sz="20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lang="pt-BR" sz="2000" i="1" baseline="0" dirty="0" smtClean="0">
                <a:solidFill>
                  <a:schemeClr val="bg1"/>
                </a:solidFill>
              </a:rPr>
              <a:t>Orientadora: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Ana Luiza </a:t>
            </a:r>
            <a:r>
              <a:rPr lang="pt-BR" sz="2000" dirty="0" err="1">
                <a:solidFill>
                  <a:schemeClr val="bg1"/>
                </a:solidFill>
              </a:rPr>
              <a:t>Parcianello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Cerdótes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616624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Material Informativo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 descr="C:\Users\HP\Downloads\foto folder ca mama..jpeg"/>
          <p:cNvPicPr/>
          <p:nvPr/>
        </p:nvPicPr>
        <p:blipFill>
          <a:blip r:embed="rId2" cstate="print"/>
          <a:srcRect l="11272" t="9302"/>
          <a:stretch>
            <a:fillRect/>
          </a:stretch>
        </p:blipFill>
        <p:spPr bwMode="auto">
          <a:xfrm rot="5400000">
            <a:off x="118145" y="2194223"/>
            <a:ext cx="422719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HP\Downloads\foto cartilha mulher.jpeg"/>
          <p:cNvPicPr/>
          <p:nvPr/>
        </p:nvPicPr>
        <p:blipFill>
          <a:blip r:embed="rId3" cstate="print"/>
          <a:srcRect l="-6668" t="3294"/>
          <a:stretch>
            <a:fillRect/>
          </a:stretch>
        </p:blipFill>
        <p:spPr bwMode="auto">
          <a:xfrm>
            <a:off x="4211960" y="2636912"/>
            <a:ext cx="460730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Monitorar a adequabilidade das amostras dos exames </a:t>
            </a:r>
            <a:r>
              <a:rPr lang="pt-BR" dirty="0" smtClean="0"/>
              <a:t>coletados</a:t>
            </a:r>
          </a:p>
          <a:p>
            <a:pPr lvl="1"/>
            <a:r>
              <a:rPr lang="pt-BR" dirty="0"/>
              <a:t>Acompanhar o resultado de todos os exames </a:t>
            </a:r>
            <a:r>
              <a:rPr lang="pt-BR" dirty="0" err="1"/>
              <a:t>citopatológicos</a:t>
            </a:r>
            <a:r>
              <a:rPr lang="pt-BR" dirty="0"/>
              <a:t> do colo do útero  </a:t>
            </a:r>
            <a:r>
              <a:rPr lang="pt-BR" dirty="0" smtClean="0"/>
              <a:t>e, se necessário, realizar recoleta</a:t>
            </a:r>
          </a:p>
          <a:p>
            <a:r>
              <a:rPr lang="pt-BR" dirty="0"/>
              <a:t>Organizar arquivo para acomodar os resultados dos </a:t>
            </a:r>
            <a:r>
              <a:rPr lang="pt-BR" dirty="0" smtClean="0"/>
              <a:t>exames</a:t>
            </a:r>
          </a:p>
          <a:p>
            <a:pPr lvl="1"/>
            <a:r>
              <a:rPr lang="pt-BR" dirty="0" smtClean="0"/>
              <a:t>Ficha espelho, planilhas, cadernos, prontuário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 (Ações/Logística)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 (Ações/Logística)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Facilitar o acesso das mulheres ao resultado do exame </a:t>
            </a:r>
            <a:r>
              <a:rPr lang="pt-BR" dirty="0" err="1" smtClean="0"/>
              <a:t>citopatológico</a:t>
            </a:r>
            <a:r>
              <a:rPr lang="pt-BR" dirty="0" smtClean="0"/>
              <a:t> </a:t>
            </a:r>
            <a:r>
              <a:rPr lang="pt-BR" dirty="0"/>
              <a:t>de colo de útero e da </a:t>
            </a:r>
            <a:r>
              <a:rPr lang="pt-BR" dirty="0" smtClean="0"/>
              <a:t>mamografia</a:t>
            </a:r>
          </a:p>
          <a:p>
            <a:pPr lvl="1"/>
            <a:r>
              <a:rPr lang="pt-BR" dirty="0" smtClean="0"/>
              <a:t>Tempo estimado de retorno dos resultados</a:t>
            </a:r>
            <a:endParaRPr lang="pt-BR" dirty="0"/>
          </a:p>
          <a:p>
            <a:r>
              <a:rPr lang="pt-BR" dirty="0"/>
              <a:t>Realizar busca ativa das mulheres com alteração do exame </a:t>
            </a:r>
            <a:r>
              <a:rPr lang="pt-BR" dirty="0" err="1"/>
              <a:t>citopatológico</a:t>
            </a:r>
            <a:r>
              <a:rPr lang="pt-BR" dirty="0"/>
              <a:t> do colo do útero ou da mamografia ou com exames </a:t>
            </a:r>
            <a:r>
              <a:rPr lang="pt-BR" dirty="0" smtClean="0"/>
              <a:t>atrasados</a:t>
            </a:r>
          </a:p>
          <a:p>
            <a:pPr lvl="1"/>
            <a:r>
              <a:rPr lang="pt-BR" dirty="0" smtClean="0"/>
              <a:t>Contato telefônico, visitas domiciliares, ACS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pt-BR" sz="3000" dirty="0"/>
              <a:t>Incentivar na comunidade </a:t>
            </a:r>
            <a:r>
              <a:rPr lang="pt-BR" sz="3000" dirty="0" smtClean="0"/>
              <a:t>para </a:t>
            </a:r>
            <a:r>
              <a:rPr lang="pt-BR" sz="3000" dirty="0"/>
              <a:t>o uso de preservativos; a não adesão ao uso de tabaco, álcool e drogas; a prática de atividade física regular; os hábitos alimentares saudáveis</a:t>
            </a:r>
          </a:p>
          <a:p>
            <a:pPr lvl="1"/>
            <a:r>
              <a:rPr lang="pt-BR" sz="2600" dirty="0" smtClean="0"/>
              <a:t>Consultas médicas e com enfermagem, acolhimento, preservativos em locais estratégicos</a:t>
            </a:r>
            <a:endParaRPr lang="pt-BR" sz="2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 (Ações/Logística)</a:t>
            </a:r>
          </a:p>
        </p:txBody>
      </p:sp>
      <p:pic>
        <p:nvPicPr>
          <p:cNvPr id="5" name="Imagem 4" descr="C:\Users\HP\Downloads\foto camisinha..jpeg"/>
          <p:cNvPicPr/>
          <p:nvPr/>
        </p:nvPicPr>
        <p:blipFill>
          <a:blip r:embed="rId2" cstate="print"/>
          <a:srcRect t="14353" r="13933"/>
          <a:stretch>
            <a:fillRect/>
          </a:stretch>
        </p:blipFill>
        <p:spPr bwMode="auto">
          <a:xfrm>
            <a:off x="2555776" y="4509120"/>
            <a:ext cx="4032448" cy="21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Objetivo 1: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</a:rPr>
              <a:t>Ampliar </a:t>
            </a:r>
            <a:r>
              <a:rPr lang="pt-BR" sz="3100" b="1" dirty="0" smtClean="0">
                <a:solidFill>
                  <a:schemeClr val="tx1"/>
                </a:solidFill>
              </a:rPr>
              <a:t>a cobertura de detecção precoce do câncer de colo e do câncer de mama</a:t>
            </a:r>
            <a:endParaRPr lang="pt-BR" sz="31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33464"/>
            <a:ext cx="8229600" cy="441987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Ampliar a cobertura de detecção precoce do câncer de colo de útero das mulheres na faixa etária entre 25 e 64 anos de idade para 50</a:t>
            </a:r>
            <a:r>
              <a:rPr lang="pt-BR" sz="2400" dirty="0" smtClean="0"/>
              <a:t>%.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Resultado: </a:t>
            </a:r>
            <a:r>
              <a:rPr lang="pt-BR" sz="2400" dirty="0"/>
              <a:t>7</a:t>
            </a:r>
            <a:r>
              <a:rPr lang="pt-BR" sz="2400" dirty="0" smtClean="0"/>
              <a:t>% (1º mês)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</a:t>
            </a:r>
            <a:r>
              <a:rPr lang="pt-BR" sz="2400" dirty="0"/>
              <a:t>18,5%  </a:t>
            </a:r>
            <a:r>
              <a:rPr lang="pt-BR" sz="2400" dirty="0" smtClean="0"/>
              <a:t>(2º mês)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42,4</a:t>
            </a:r>
            <a:r>
              <a:rPr lang="pt-BR" sz="2400" dirty="0"/>
              <a:t>% </a:t>
            </a:r>
            <a:r>
              <a:rPr lang="pt-BR" sz="2400" dirty="0" smtClean="0"/>
              <a:t>(3º mês)</a:t>
            </a: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411760" y="3501008"/>
          <a:ext cx="4392488" cy="213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Objetivo 1: Ampliar a cobertura de detecção precoce do câncer de colo e do câncer de mama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76872"/>
            <a:ext cx="8363272" cy="420384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Meta:</a:t>
            </a:r>
            <a:r>
              <a:rPr lang="pt-BR" sz="2400" dirty="0" smtClean="0"/>
              <a:t> Ampliar a cobertura de detecção precoce do câncer de mama das mulheres na faixa etária entre 50 e 69 anos de idade para 50%.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sz="2400" dirty="0" smtClean="0"/>
              <a:t>Resultado: 9,6% (1º mês)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16,8%  (2º mês)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43,3% (3º mês)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267744" y="3356992"/>
          <a:ext cx="45365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Objetivo 2: Melhorar a qualidade do atendimento das mulheres que realizam detecção precoce de câncer de colo de útero e de mama na unidade de saúde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093915"/>
          </a:xfrm>
        </p:spPr>
        <p:txBody>
          <a:bodyPr>
            <a:normAutofit/>
          </a:bodyPr>
          <a:lstStyle/>
          <a:p>
            <a:r>
              <a:rPr lang="pt-BR" b="1" dirty="0" smtClean="0"/>
              <a:t>Meta:</a:t>
            </a:r>
            <a:r>
              <a:rPr lang="pt-BR" dirty="0" smtClean="0"/>
              <a:t> </a:t>
            </a:r>
            <a:r>
              <a:rPr lang="pt-BR" dirty="0"/>
              <a:t>Obter 100% de coleta de </a:t>
            </a:r>
            <a:r>
              <a:rPr lang="pt-BR" dirty="0" smtClean="0"/>
              <a:t>amostras satisfatórias </a:t>
            </a:r>
            <a:r>
              <a:rPr lang="pt-BR" dirty="0"/>
              <a:t>do exame </a:t>
            </a:r>
            <a:r>
              <a:rPr lang="pt-BR" dirty="0" err="1"/>
              <a:t>citopatológico</a:t>
            </a:r>
            <a:r>
              <a:rPr lang="pt-BR" dirty="0"/>
              <a:t> de colo de útero. 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sz="30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23728" y="3573016"/>
          <a:ext cx="48245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288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Objetivo 3: Melhorar a adesão das mulheres à realização de exame </a:t>
            </a:r>
            <a:r>
              <a:rPr lang="pt-BR" sz="2800" b="1" dirty="0" err="1" smtClean="0">
                <a:solidFill>
                  <a:schemeClr val="tx1"/>
                </a:solidFill>
              </a:rPr>
              <a:t>citopatológico</a:t>
            </a:r>
            <a:r>
              <a:rPr lang="pt-BR" sz="2800" b="1" dirty="0" smtClean="0">
                <a:solidFill>
                  <a:schemeClr val="tx1"/>
                </a:solidFill>
              </a:rPr>
              <a:t> de colo </a:t>
            </a:r>
            <a:r>
              <a:rPr lang="pt-BR" sz="2800" b="1" dirty="0" smtClean="0">
                <a:solidFill>
                  <a:schemeClr val="tx1"/>
                </a:solidFill>
              </a:rPr>
              <a:t>uterino </a:t>
            </a:r>
            <a:r>
              <a:rPr lang="pt-BR" sz="2800" b="1" dirty="0" smtClean="0">
                <a:solidFill>
                  <a:schemeClr val="tx1"/>
                </a:solidFill>
              </a:rPr>
              <a:t>e mamografia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Identificar 100% das mulheres com exame </a:t>
            </a:r>
            <a:r>
              <a:rPr lang="pt-BR" sz="2400" dirty="0" err="1"/>
              <a:t>citopatológico</a:t>
            </a:r>
            <a:r>
              <a:rPr lang="pt-BR" sz="2400" dirty="0"/>
              <a:t> alterado ou mamografia alterada sem acompanhamento pela unidade de saúde</a:t>
            </a:r>
          </a:p>
          <a:p>
            <a:r>
              <a:rPr lang="pt-BR" sz="2400" b="1" dirty="0" smtClean="0"/>
              <a:t>Meta:</a:t>
            </a:r>
            <a:r>
              <a:rPr lang="pt-BR" sz="2400" dirty="0" smtClean="0"/>
              <a:t> Realizar busca ativa em 100% de mulheres com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alterado  ou mamografia alterada sem acompanhamento pela unidade de saúde</a:t>
            </a:r>
          </a:p>
          <a:p>
            <a:endParaRPr lang="pt-BR" sz="28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4365104"/>
          <a:ext cx="3816424" cy="21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644008" y="4365104"/>
          <a:ext cx="388843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152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Objetivo 4: Melhorar o registro das informações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pt-BR" b="1" dirty="0" smtClean="0"/>
              <a:t>Meta:</a:t>
            </a:r>
            <a:r>
              <a:rPr lang="pt-BR" dirty="0" smtClean="0"/>
              <a:t> </a:t>
            </a:r>
            <a:r>
              <a:rPr lang="pt-BR" dirty="0"/>
              <a:t>Manter registro da coleta de exame </a:t>
            </a:r>
            <a:r>
              <a:rPr lang="pt-BR" dirty="0" err="1"/>
              <a:t>citopatológico</a:t>
            </a:r>
            <a:r>
              <a:rPr lang="pt-BR" dirty="0"/>
              <a:t> de colo de útero  e da mamografia em registro específico em 100% das mulheres cadastradas.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Objetivo 5: Mapear as mulheres de risco para câncer de colo de útero e de mama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04653"/>
            <a:ext cx="8229600" cy="4353347"/>
          </a:xfrm>
        </p:spPr>
        <p:txBody>
          <a:bodyPr>
            <a:normAutofit/>
          </a:bodyPr>
          <a:lstStyle/>
          <a:p>
            <a:r>
              <a:rPr lang="pt-BR" b="1" dirty="0" smtClean="0"/>
              <a:t>Meta:</a:t>
            </a:r>
            <a:r>
              <a:rPr lang="pt-BR" dirty="0" smtClean="0"/>
              <a:t> </a:t>
            </a:r>
            <a:r>
              <a:rPr lang="pt-BR" dirty="0"/>
              <a:t>Pesquisar sinais de alerta para  câncer de colo de útero em 100% das mulheres entre 25 e 64 anos (Dor e sangramento após relação sexual e/ou corrimento vaginal excessivo).</a:t>
            </a:r>
          </a:p>
          <a:p>
            <a:r>
              <a:rPr lang="pt-BR" b="1" dirty="0" smtClean="0"/>
              <a:t>Meta:</a:t>
            </a:r>
            <a:r>
              <a:rPr lang="pt-BR" dirty="0" smtClean="0"/>
              <a:t> </a:t>
            </a:r>
            <a:r>
              <a:rPr lang="pt-BR" dirty="0"/>
              <a:t>Realizar avaliação de risco para câncer de mama em 100% das mulheres entre 50 e 69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Importância da Intervenção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200" b="1" u="sng" dirty="0" smtClean="0"/>
              <a:t>Câncer de Mama</a:t>
            </a:r>
            <a:r>
              <a:rPr lang="pt-BR" sz="2200" b="1" u="sng" dirty="0" smtClean="0">
                <a:sym typeface="Wingdings" pitchFamily="2" charset="2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pt-BR" sz="2200" dirty="0" smtClean="0"/>
              <a:t>Câncer que mais acomete as mulheres em todo o mundo</a:t>
            </a:r>
          </a:p>
          <a:p>
            <a:pPr lvl="1">
              <a:spcBef>
                <a:spcPts val="0"/>
              </a:spcBef>
            </a:pPr>
            <a:r>
              <a:rPr lang="pt-BR" sz="2200" dirty="0" smtClean="0"/>
              <a:t>5ª causa de morte por câncer em geral (522.000 óbitos) </a:t>
            </a:r>
          </a:p>
          <a:p>
            <a:pPr lvl="1">
              <a:spcBef>
                <a:spcPts val="0"/>
              </a:spcBef>
            </a:pPr>
            <a:r>
              <a:rPr lang="pt-BR" sz="2200" dirty="0" smtClean="0"/>
              <a:t>Causa mais frequente de morte por câncer em mulheres</a:t>
            </a:r>
          </a:p>
          <a:p>
            <a:pPr lvl="1">
              <a:spcBef>
                <a:spcPts val="0"/>
              </a:spcBef>
            </a:pPr>
            <a:r>
              <a:rPr lang="pt-BR" sz="2200" dirty="0" smtClean="0"/>
              <a:t>Brasil – 2014 </a:t>
            </a:r>
            <a:r>
              <a:rPr lang="pt-BR" sz="2200" dirty="0" smtClean="0">
                <a:sym typeface="Wingdings" pitchFamily="2" charset="2"/>
              </a:rPr>
              <a:t></a:t>
            </a:r>
            <a:r>
              <a:rPr lang="pt-BR" sz="2200" dirty="0" smtClean="0"/>
              <a:t> estima-se </a:t>
            </a:r>
            <a:r>
              <a:rPr lang="pt-BR" sz="2200" dirty="0"/>
              <a:t>57.120 casos novos, </a:t>
            </a:r>
            <a:r>
              <a:rPr lang="pt-BR" sz="2200" dirty="0" smtClean="0"/>
              <a:t> taxa </a:t>
            </a:r>
            <a:r>
              <a:rPr lang="pt-BR" sz="2200" dirty="0"/>
              <a:t>de incidência de 56,1 casos por 100.000 mulheres</a:t>
            </a:r>
            <a:endParaRPr lang="pt-BR" sz="2200" dirty="0" smtClean="0"/>
          </a:p>
          <a:p>
            <a:pPr lvl="1">
              <a:buNone/>
            </a:pPr>
            <a:endParaRPr lang="pt-BR" sz="22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200" b="1" u="sng" dirty="0" smtClean="0">
                <a:sym typeface="Wingdings" pitchFamily="2" charset="2"/>
              </a:rPr>
              <a:t>Câncer do Colo do Útero:</a:t>
            </a:r>
          </a:p>
          <a:p>
            <a:pPr lvl="1"/>
            <a:r>
              <a:rPr lang="pt-BR" sz="2200" dirty="0" smtClean="0"/>
              <a:t>4º  câncer </a:t>
            </a:r>
            <a:r>
              <a:rPr lang="pt-BR" sz="2200" dirty="0"/>
              <a:t>mais comum entre as </a:t>
            </a:r>
            <a:r>
              <a:rPr lang="pt-BR" sz="2200" dirty="0" smtClean="0"/>
              <a:t>mulheres</a:t>
            </a:r>
          </a:p>
          <a:p>
            <a:pPr lvl="1"/>
            <a:r>
              <a:rPr lang="pt-BR" sz="2200" dirty="0" smtClean="0"/>
              <a:t>Incidência </a:t>
            </a:r>
            <a:r>
              <a:rPr lang="pt-BR" sz="2200" dirty="0"/>
              <a:t>é maior em países menos </a:t>
            </a:r>
            <a:r>
              <a:rPr lang="pt-BR" sz="2200" dirty="0" smtClean="0"/>
              <a:t>desenvolvidos</a:t>
            </a:r>
          </a:p>
          <a:p>
            <a:pPr lvl="1"/>
            <a:r>
              <a:rPr lang="pt-BR" sz="2200" dirty="0" smtClean="0"/>
              <a:t>Brasil - 2014 </a:t>
            </a:r>
            <a:r>
              <a:rPr lang="pt-BR" sz="2200" dirty="0" smtClean="0">
                <a:sym typeface="Wingdings" pitchFamily="2" charset="2"/>
              </a:rPr>
              <a:t></a:t>
            </a:r>
            <a:r>
              <a:rPr lang="pt-BR" sz="2200" dirty="0" smtClean="0"/>
              <a:t> </a:t>
            </a:r>
            <a:r>
              <a:rPr lang="pt-BR" sz="2200" dirty="0"/>
              <a:t>são esperados 15.590 casos novos de câncer do colo do útero, com um risco estimado de 15,33 casos a cada 100 mil mulheres.</a:t>
            </a:r>
            <a:endParaRPr lang="pt-BR" sz="2200" dirty="0" smtClean="0">
              <a:sym typeface="Wingdings" pitchFamily="2" charset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8024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Fonte: Instituto Nacional de Câncer (INCA)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chemeClr val="tx1"/>
                </a:solidFill>
              </a:rPr>
              <a:t>Objetivo 6: Promover a saúde das mulheres que realizam detecção precoce de câncer de colo de útero e de mama  na unidade de saúde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805883"/>
          </a:xfrm>
        </p:spPr>
        <p:txBody>
          <a:bodyPr/>
          <a:lstStyle/>
          <a:p>
            <a:r>
              <a:rPr lang="pt-BR" b="1" dirty="0" smtClean="0"/>
              <a:t>Meta:</a:t>
            </a:r>
            <a:r>
              <a:rPr lang="pt-BR" dirty="0" smtClean="0"/>
              <a:t> </a:t>
            </a:r>
            <a:r>
              <a:rPr lang="pt-BR" dirty="0"/>
              <a:t>Orientar 100% das mulheres cadastradas sobre doenças sexualmente transmissíveis (DST) e fatores de risco para câncer de colo de útero e de mama.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2890664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32856"/>
            <a:ext cx="8229600" cy="4925144"/>
          </a:xfrm>
        </p:spPr>
        <p:txBody>
          <a:bodyPr>
            <a:normAutofit/>
          </a:bodyPr>
          <a:lstStyle/>
          <a:p>
            <a:r>
              <a:rPr lang="pt-BR" dirty="0" smtClean="0"/>
              <a:t>Aumento significativo na </a:t>
            </a:r>
            <a:r>
              <a:rPr lang="pt-BR" dirty="0"/>
              <a:t>proporção de mulheres com exames </a:t>
            </a:r>
            <a:r>
              <a:rPr lang="pt-BR" dirty="0" smtClean="0"/>
              <a:t>em dia (CP e mamografias)</a:t>
            </a:r>
          </a:p>
          <a:p>
            <a:r>
              <a:rPr lang="pt-BR" dirty="0" smtClean="0"/>
              <a:t>Melhorias no </a:t>
            </a:r>
            <a:r>
              <a:rPr lang="pt-BR" dirty="0"/>
              <a:t>registro de </a:t>
            </a:r>
            <a:r>
              <a:rPr lang="pt-BR" dirty="0" smtClean="0"/>
              <a:t>dados</a:t>
            </a:r>
          </a:p>
          <a:p>
            <a:r>
              <a:rPr lang="pt-BR" dirty="0"/>
              <a:t>Q</a:t>
            </a:r>
            <a:r>
              <a:rPr lang="pt-BR" dirty="0" smtClean="0"/>
              <a:t>ualificação </a:t>
            </a:r>
            <a:r>
              <a:rPr lang="pt-BR" dirty="0"/>
              <a:t>da atenção, através das capacitações para os profissionais e encontros informativos </a:t>
            </a:r>
            <a:r>
              <a:rPr lang="pt-BR" dirty="0" smtClean="0"/>
              <a:t>para a comunidade</a:t>
            </a:r>
          </a:p>
          <a:p>
            <a:r>
              <a:rPr lang="pt-BR" dirty="0" smtClean="0"/>
              <a:t>Vínculo entre profissionais e usuárias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04456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Reflexão crítica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pt-BR" dirty="0" smtClean="0"/>
              <a:t>Qualificação profissional –  fóruns, casos clínicos, testes de qualificação cognitiva</a:t>
            </a:r>
          </a:p>
          <a:p>
            <a:r>
              <a:rPr lang="pt-BR" dirty="0" smtClean="0"/>
              <a:t>Trabalho em equipe</a:t>
            </a:r>
          </a:p>
          <a:p>
            <a:r>
              <a:rPr lang="pt-BR" dirty="0" smtClean="0"/>
              <a:t>Compreensão do processo de trabalho da ESF</a:t>
            </a:r>
          </a:p>
          <a:p>
            <a:r>
              <a:rPr lang="pt-BR" dirty="0" smtClean="0"/>
              <a:t>Crescimento e amadurecimento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408712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Equipe UBS Centenário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C:\Users\HP\Downloads\foto capacitacao mama equi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367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08712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Município Caxias do Sul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Possui 435.564 habitantes</a:t>
            </a:r>
          </a:p>
          <a:p>
            <a:r>
              <a:rPr lang="pt-BR" dirty="0" smtClean="0"/>
              <a:t>2º município </a:t>
            </a:r>
            <a:r>
              <a:rPr lang="pt-BR" dirty="0"/>
              <a:t>mais populoso do </a:t>
            </a:r>
            <a:r>
              <a:rPr lang="pt-BR" dirty="0" smtClean="0"/>
              <a:t>estado</a:t>
            </a:r>
          </a:p>
          <a:p>
            <a:r>
              <a:rPr lang="pt-BR" dirty="0" smtClean="0"/>
              <a:t>Conta </a:t>
            </a:r>
            <a:r>
              <a:rPr lang="pt-BR" dirty="0"/>
              <a:t>com 47 </a:t>
            </a:r>
            <a:r>
              <a:rPr lang="pt-BR" dirty="0" smtClean="0"/>
              <a:t>UBS (23 são consideradas ESF)</a:t>
            </a:r>
          </a:p>
          <a:p>
            <a:r>
              <a:rPr lang="pt-BR" dirty="0" smtClean="0"/>
              <a:t>Serviços prestados:</a:t>
            </a:r>
          </a:p>
          <a:p>
            <a:pPr lvl="1"/>
            <a:r>
              <a:rPr lang="pt-BR" dirty="0" smtClean="0"/>
              <a:t>Pronto-Atendimento 24h</a:t>
            </a:r>
          </a:p>
          <a:p>
            <a:pPr lvl="1"/>
            <a:r>
              <a:rPr lang="pt-BR" dirty="0" smtClean="0"/>
              <a:t>SAMU</a:t>
            </a:r>
          </a:p>
          <a:p>
            <a:pPr lvl="1"/>
            <a:r>
              <a:rPr lang="pt-BR" dirty="0"/>
              <a:t>N</a:t>
            </a:r>
            <a:r>
              <a:rPr lang="pt-BR" dirty="0" smtClean="0"/>
              <a:t>ível secundário (AMCE, CES)</a:t>
            </a:r>
          </a:p>
          <a:p>
            <a:pPr lvl="1"/>
            <a:r>
              <a:rPr lang="pt-BR" dirty="0"/>
              <a:t>2</a:t>
            </a:r>
            <a:r>
              <a:rPr lang="pt-BR" dirty="0" smtClean="0"/>
              <a:t> hospitais ligados aos SUS</a:t>
            </a:r>
          </a:p>
          <a:p>
            <a:pPr lvl="1"/>
            <a:r>
              <a:rPr lang="pt-BR" dirty="0" smtClean="0"/>
              <a:t>Atendimento psiquiátrico (CAPS)</a:t>
            </a:r>
          </a:p>
          <a:p>
            <a:pPr lvl="1"/>
            <a:r>
              <a:rPr lang="pt-BR" dirty="0" smtClean="0"/>
              <a:t>CEO</a:t>
            </a:r>
          </a:p>
          <a:p>
            <a:pPr lvl="1"/>
            <a:r>
              <a:rPr lang="pt-BR" dirty="0" smtClean="0"/>
              <a:t>Hemocentro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64088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Fonte: Censo Demográfico 2010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b="1" dirty="0" smtClean="0">
                <a:solidFill>
                  <a:schemeClr val="tx1"/>
                </a:solidFill>
              </a:rPr>
              <a:t>Unidade Básica de Saúde Centenário</a:t>
            </a:r>
            <a:endParaRPr lang="pt-BR" sz="4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Localizada na área urbana</a:t>
            </a:r>
          </a:p>
          <a:p>
            <a:r>
              <a:rPr lang="pt-BR" dirty="0" smtClean="0"/>
              <a:t>Possui uma equipe </a:t>
            </a:r>
            <a:r>
              <a:rPr lang="pt-BR" dirty="0"/>
              <a:t>de </a:t>
            </a:r>
            <a:r>
              <a:rPr lang="pt-BR" dirty="0" smtClean="0"/>
              <a:t>ESF</a:t>
            </a:r>
          </a:p>
          <a:p>
            <a:r>
              <a:rPr lang="pt-BR" dirty="0" smtClean="0"/>
              <a:t>Foi </a:t>
            </a:r>
            <a:r>
              <a:rPr lang="pt-BR" dirty="0"/>
              <a:t>adaptada de um antigo Centro Comunitário, sendo inaugurada em </a:t>
            </a:r>
            <a:r>
              <a:rPr lang="pt-BR" dirty="0" smtClean="0"/>
              <a:t>2009</a:t>
            </a:r>
            <a:endParaRPr lang="pt-BR" dirty="0"/>
          </a:p>
          <a:p>
            <a:r>
              <a:rPr lang="pt-BR" dirty="0" smtClean="0"/>
              <a:t>Estima-se uma população de 4.500 habitantes</a:t>
            </a:r>
          </a:p>
          <a:p>
            <a:pPr lvl="1"/>
            <a:r>
              <a:rPr lang="pt-BR" dirty="0" smtClean="0"/>
              <a:t>Mulheres entre </a:t>
            </a:r>
            <a:r>
              <a:rPr lang="pt-BR" dirty="0"/>
              <a:t>25 a 64 </a:t>
            </a:r>
            <a:r>
              <a:rPr lang="pt-BR" dirty="0" smtClean="0"/>
              <a:t>anos: 1.170 </a:t>
            </a:r>
          </a:p>
          <a:p>
            <a:pPr lvl="1"/>
            <a:r>
              <a:rPr lang="pt-BR" dirty="0" smtClean="0"/>
              <a:t>Mulheres entre </a:t>
            </a:r>
            <a:r>
              <a:rPr lang="pt-BR" dirty="0"/>
              <a:t>50 a 69 </a:t>
            </a:r>
            <a:r>
              <a:rPr lang="pt-BR" dirty="0" smtClean="0"/>
              <a:t>anos: 374 </a:t>
            </a:r>
          </a:p>
          <a:p>
            <a:r>
              <a:rPr lang="pt-BR" dirty="0" smtClean="0"/>
              <a:t>Possui 6 microáreas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Situação antes da intervenção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Baixa cobertura de exames </a:t>
            </a:r>
            <a:r>
              <a:rPr lang="pt-BR" dirty="0" err="1" smtClean="0"/>
              <a:t>citopatológicos</a:t>
            </a:r>
            <a:endParaRPr lang="pt-BR" dirty="0" smtClean="0"/>
          </a:p>
          <a:p>
            <a:r>
              <a:rPr lang="pt-BR" dirty="0" smtClean="0"/>
              <a:t>Baixa cobertura de mamografias</a:t>
            </a:r>
          </a:p>
          <a:p>
            <a:r>
              <a:rPr lang="pt-BR" dirty="0" smtClean="0"/>
              <a:t>Falta de informações acerca do câncer de mama e câncer do colo do útero</a:t>
            </a:r>
          </a:p>
          <a:p>
            <a:r>
              <a:rPr lang="pt-BR" dirty="0" smtClean="0"/>
              <a:t>Falta de ações de prevenção e promoção à saúde</a:t>
            </a:r>
          </a:p>
          <a:p>
            <a:r>
              <a:rPr lang="pt-BR" dirty="0" smtClean="0"/>
              <a:t>Escassez de dados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330824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Objetivo Geral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Melhorar </a:t>
            </a:r>
            <a:r>
              <a:rPr lang="pt-BR" dirty="0"/>
              <a:t>os programas de prevenção do Câncer de Colo de Útero e Câncer de Mama na Unidade Básica de Saúde Centenário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Metodologia (Ações/Logística)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Monitorar </a:t>
            </a:r>
            <a:r>
              <a:rPr lang="pt-BR" dirty="0"/>
              <a:t>a cobertura de detecção precoce do câncer de colo uterino </a:t>
            </a:r>
            <a:r>
              <a:rPr lang="pt-BR" dirty="0" smtClean="0"/>
              <a:t>e do câncer de mama</a:t>
            </a:r>
          </a:p>
          <a:p>
            <a:pPr lvl="1"/>
            <a:r>
              <a:rPr lang="pt-BR" dirty="0" smtClean="0"/>
              <a:t>Avaliação trimestral</a:t>
            </a:r>
          </a:p>
          <a:p>
            <a:r>
              <a:rPr lang="pt-BR" dirty="0" smtClean="0"/>
              <a:t>Acolhimento das mulheres (demanda </a:t>
            </a:r>
            <a:r>
              <a:rPr lang="pt-BR" dirty="0"/>
              <a:t>induzida e espontânea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Agendamento imediato para coleta de CP e mamografia</a:t>
            </a:r>
          </a:p>
          <a:p>
            <a:r>
              <a:rPr lang="pt-BR" dirty="0" smtClean="0"/>
              <a:t>Cadastramento das mulheres</a:t>
            </a:r>
          </a:p>
          <a:p>
            <a:pPr lvl="1"/>
            <a:r>
              <a:rPr lang="pt-BR" dirty="0" smtClean="0"/>
              <a:t>Revisão de prontuários / ACS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Metodologia (Ações/Logística)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Esclarecer a comunidade </a:t>
            </a:r>
            <a:r>
              <a:rPr lang="pt-BR" dirty="0"/>
              <a:t>sobre a importância da realização do exame </a:t>
            </a:r>
            <a:r>
              <a:rPr lang="pt-BR" dirty="0" err="1"/>
              <a:t>citopatológico</a:t>
            </a:r>
            <a:r>
              <a:rPr lang="pt-BR" dirty="0"/>
              <a:t> do colo uterino </a:t>
            </a:r>
            <a:r>
              <a:rPr lang="pt-BR" dirty="0" smtClean="0"/>
              <a:t> e da mamografia</a:t>
            </a:r>
          </a:p>
          <a:p>
            <a:pPr lvl="1"/>
            <a:r>
              <a:rPr lang="pt-BR" dirty="0" smtClean="0"/>
              <a:t>Consultas médicas e com enfermagem, sala de espera, palestras na comunidade</a:t>
            </a:r>
          </a:p>
          <a:p>
            <a:r>
              <a:rPr lang="pt-BR" dirty="0" smtClean="0"/>
              <a:t>Capacitar a equipe em relação ao câncer de mama e câncer do colo do útero</a:t>
            </a:r>
          </a:p>
          <a:p>
            <a:pPr lvl="1"/>
            <a:r>
              <a:rPr lang="pt-BR" dirty="0" smtClean="0"/>
              <a:t>Palestras durante reuniões de equipe, protocolos do Ministério da Saúde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00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Grupo de Mulheres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C:\Users\HP\Downloads\foto capacitacao mama.JPG"/>
          <p:cNvPicPr/>
          <p:nvPr/>
        </p:nvPicPr>
        <p:blipFill>
          <a:blip r:embed="rId2" cstate="print"/>
          <a:srcRect t="7174"/>
          <a:stretch>
            <a:fillRect/>
          </a:stretch>
        </p:blipFill>
        <p:spPr bwMode="auto">
          <a:xfrm>
            <a:off x="971600" y="1772816"/>
            <a:ext cx="6984776" cy="46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1221</Words>
  <Application>Microsoft Office PowerPoint</Application>
  <PresentationFormat>Apresentação na tela (4:3)</PresentationFormat>
  <Paragraphs>131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Fluxo</vt:lpstr>
      <vt:lpstr>Universidade Federal de Pelotas Universidade Aberta do SUS Departamento de Medicina Social Curso de Especialização em Saúde da Família Modalidade à Distância</vt:lpstr>
      <vt:lpstr>Importância da Intervenção</vt:lpstr>
      <vt:lpstr>Município Caxias do Sul</vt:lpstr>
      <vt:lpstr>Unidade Básica de Saúde Centenário</vt:lpstr>
      <vt:lpstr>Situação antes da intervenção</vt:lpstr>
      <vt:lpstr>Objetivo Geral</vt:lpstr>
      <vt:lpstr>Metodologia (Ações/Logística)</vt:lpstr>
      <vt:lpstr>Metodologia (Ações/Logística)</vt:lpstr>
      <vt:lpstr>Grupo de Mulheres</vt:lpstr>
      <vt:lpstr>Material Informativo</vt:lpstr>
      <vt:lpstr>Slide 11</vt:lpstr>
      <vt:lpstr>Metodologia (Ações/Logística)</vt:lpstr>
      <vt:lpstr>Slide 13</vt:lpstr>
      <vt:lpstr>Objetivo 1: Ampliar a cobertura de detecção precoce do câncer de colo e do câncer de mama</vt:lpstr>
      <vt:lpstr>Objetivo 1: Ampliar a cobertura de detecção precoce do câncer de colo e do câncer de mama</vt:lpstr>
      <vt:lpstr>Objetivo 2: Melhorar a qualidade do atendimento das mulheres que realizam detecção precoce de câncer de colo de útero e de mama na unidade de saúde</vt:lpstr>
      <vt:lpstr>Objetivo 3: Melhorar a adesão das mulheres à realização de exame citopatológico de colo uterino e mamografia</vt:lpstr>
      <vt:lpstr>Objetivo 4: Melhorar o registro das informações</vt:lpstr>
      <vt:lpstr>Objetivo 5: Mapear as mulheres de risco para câncer de colo de útero e de mama</vt:lpstr>
      <vt:lpstr>Objetivo 6: Promover a saúde das mulheres que realizam detecção precoce de câncer de colo de útero e de mama  na unidade de saúde</vt:lpstr>
      <vt:lpstr>Discussão</vt:lpstr>
      <vt:lpstr>Reflexão crítica</vt:lpstr>
      <vt:lpstr>Equipe UBS Centenário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Universidade Aberta do SUS Departamento de Medicina Social Curso de Especialização em Saúde da Família Modalidade à Distância</dc:title>
  <dc:creator>HP</dc:creator>
  <cp:lastModifiedBy>HP</cp:lastModifiedBy>
  <cp:revision>21</cp:revision>
  <dcterms:created xsi:type="dcterms:W3CDTF">2015-01-21T18:40:42Z</dcterms:created>
  <dcterms:modified xsi:type="dcterms:W3CDTF">2015-01-23T01:06:23Z</dcterms:modified>
</cp:coreProperties>
</file>