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0" r:id="rId2"/>
    <p:sldId id="257" r:id="rId3"/>
    <p:sldId id="271" r:id="rId4"/>
    <p:sldId id="263" r:id="rId5"/>
    <p:sldId id="264" r:id="rId6"/>
    <p:sldId id="295" r:id="rId7"/>
    <p:sldId id="272" r:id="rId8"/>
    <p:sldId id="297" r:id="rId9"/>
    <p:sldId id="300" r:id="rId10"/>
    <p:sldId id="273" r:id="rId11"/>
    <p:sldId id="266" r:id="rId12"/>
    <p:sldId id="268" r:id="rId13"/>
    <p:sldId id="282" r:id="rId14"/>
    <p:sldId id="283" r:id="rId15"/>
    <p:sldId id="269" r:id="rId16"/>
    <p:sldId id="288" r:id="rId17"/>
    <p:sldId id="274" r:id="rId18"/>
    <p:sldId id="275" r:id="rId19"/>
    <p:sldId id="276" r:id="rId20"/>
    <p:sldId id="293" r:id="rId21"/>
    <p:sldId id="277" r:id="rId22"/>
    <p:sldId id="290" r:id="rId23"/>
    <p:sldId id="291" r:id="rId24"/>
    <p:sldId id="292" r:id="rId25"/>
    <p:sldId id="279" r:id="rId26"/>
    <p:sldId id="280" r:id="rId27"/>
    <p:sldId id="298" r:id="rId28"/>
    <p:sldId id="301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B417399-889E-4C92-A9D6-01FFCBA92AFE}" type="datetimeFigureOut">
              <a:rPr lang="pt-BR"/>
              <a:pPr>
                <a:defRPr/>
              </a:pPr>
              <a:t>04/12/2013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E4B241-3711-4EE3-9EED-205A1CA319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F5E14-1CB6-490E-B1BB-A6477831D1BF}" type="datetimeFigureOut">
              <a:rPr lang="pt-BR"/>
              <a:pPr>
                <a:defRPr/>
              </a:pPr>
              <a:t>04/12/2013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EE93-AEB8-48D0-A51D-409D4CCEFE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8BE6-B914-4E5A-806B-2DAFD6DABF7C}" type="datetimeFigureOut">
              <a:rPr lang="pt-BR"/>
              <a:pPr>
                <a:defRPr/>
              </a:pPr>
              <a:t>04/12/2013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8779-9A14-4C74-B3E9-D747CB6D66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E7A1-1CC0-436B-8EC1-F59A54118C84}" type="datetimeFigureOut">
              <a:rPr lang="pt-BR"/>
              <a:pPr>
                <a:defRPr/>
              </a:pPr>
              <a:t>04/12/2013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35C1-47F4-44BB-B2BE-6A3C90FD98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08A3-6614-4A19-AC51-11445C378197}" type="datetimeFigureOut">
              <a:rPr lang="pt-BR"/>
              <a:pPr>
                <a:defRPr/>
              </a:pPr>
              <a:t>04/12/2013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37981-46DF-4028-8FDB-C5F3B7A391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BA62E-1E42-4F92-B87F-B277C4CC08ED}" type="datetimeFigureOut">
              <a:rPr lang="pt-BR"/>
              <a:pPr>
                <a:defRPr/>
              </a:pPr>
              <a:t>04/12/2013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DB1BD-30CF-43C2-9D99-56915C4666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43D3-6D78-4F07-A129-9C44D6B5316F}" type="datetimeFigureOut">
              <a:rPr lang="pt-BR"/>
              <a:pPr>
                <a:defRPr/>
              </a:pPr>
              <a:t>04/12/2013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BC67-1919-4111-8303-016D2C5186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EA21-E6BD-48D0-BA0D-E15929522CD6}" type="datetimeFigureOut">
              <a:rPr lang="pt-BR"/>
              <a:pPr>
                <a:defRPr/>
              </a:pPr>
              <a:t>04/12/2013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6EFD7-820D-4BF4-9360-618969D619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4BEED-8E29-43A5-995E-171CCDDD1451}" type="datetimeFigureOut">
              <a:rPr lang="pt-BR"/>
              <a:pPr>
                <a:defRPr/>
              </a:pPr>
              <a:t>04/12/2013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C60C-E253-4749-A2B0-0F9CA5F81A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AA38-795E-48C9-91AF-63B292BAE643}" type="datetimeFigureOut">
              <a:rPr lang="pt-BR"/>
              <a:pPr>
                <a:defRPr/>
              </a:pPr>
              <a:t>04/12/2013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CBCDF-B10D-42E4-B37E-33277CF726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C85D5-55D6-4088-AC75-28CA108902DA}" type="datetimeFigureOut">
              <a:rPr lang="pt-BR"/>
              <a:pPr>
                <a:defRPr/>
              </a:pPr>
              <a:t>04/12/2013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12F46-5B9E-4435-BC07-966B2C279E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974A-EF27-49B4-89F3-08748D0F62BA}" type="datetimeFigureOut">
              <a:rPr lang="pt-BR"/>
              <a:pPr>
                <a:defRPr/>
              </a:pPr>
              <a:t>04/12/2013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D5B12-B765-402F-B852-52D0CB895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1EC98E-A0A0-406D-AC9B-078C84531CF6}" type="datetimeFigureOut">
              <a:rPr lang="pt-BR"/>
              <a:pPr>
                <a:defRPr/>
              </a:pPr>
              <a:t>04/12/2013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B2928C-1FD7-4FE2-952C-649BE4B9FD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br/pdf/abc/v89n4/a15v89n4.pdf" TargetMode="External"/><Relationship Id="rId2" Type="http://schemas.openxmlformats.org/officeDocument/2006/relationships/hyperlink" Target="http://www.scielo.br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3200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0" dirty="0" smtClean="0">
                <a:solidFill>
                  <a:schemeClr val="bg1"/>
                </a:solidFill>
                <a:effectLst/>
              </a:rPr>
              <a:t>Universidade aberta do SUS</a:t>
            </a:r>
            <a:br>
              <a:rPr lang="pt-BR" sz="2400" b="0" dirty="0" smtClean="0">
                <a:solidFill>
                  <a:schemeClr val="bg1"/>
                </a:solidFill>
                <a:effectLst/>
              </a:rPr>
            </a:br>
            <a:r>
              <a:rPr lang="pt-BR" sz="2400" b="0" dirty="0" smtClean="0">
                <a:solidFill>
                  <a:schemeClr val="bg1"/>
                </a:solidFill>
                <a:effectLst/>
              </a:rPr>
              <a:t>Especialização em Saúde da Família</a:t>
            </a:r>
            <a:br>
              <a:rPr lang="pt-BR" sz="2400" b="0" dirty="0" smtClean="0">
                <a:solidFill>
                  <a:schemeClr val="bg1"/>
                </a:solidFill>
                <a:effectLst/>
              </a:rPr>
            </a:br>
            <a:r>
              <a:rPr lang="pt-BR" sz="2400" b="0" dirty="0" smtClean="0">
                <a:solidFill>
                  <a:schemeClr val="bg1"/>
                </a:solidFill>
                <a:effectLst/>
              </a:rPr>
              <a:t>Universidade Federal de Pelotas</a:t>
            </a:r>
            <a:br>
              <a:rPr lang="pt-BR" sz="2400" b="0" dirty="0" smtClean="0">
                <a:solidFill>
                  <a:schemeClr val="bg1"/>
                </a:solidFill>
                <a:effectLst/>
              </a:rPr>
            </a:br>
            <a:r>
              <a:rPr lang="pt-BR" sz="2400" b="0" dirty="0" smtClean="0">
                <a:solidFill>
                  <a:schemeClr val="bg1"/>
                </a:solidFill>
                <a:effectLst/>
              </a:rPr>
              <a:t>Departamento de Medicina Social</a:t>
            </a:r>
            <a:r>
              <a:rPr lang="pt-BR" sz="6000" dirty="0" smtClean="0">
                <a:solidFill>
                  <a:schemeClr val="bg1"/>
                </a:solidFill>
              </a:rPr>
              <a:t/>
            </a:r>
            <a:br>
              <a:rPr lang="pt-BR" sz="6000" dirty="0" smtClean="0">
                <a:solidFill>
                  <a:schemeClr val="bg1"/>
                </a:solidFill>
              </a:rPr>
            </a:br>
            <a:endParaRPr lang="pt-BR" dirty="0"/>
          </a:p>
        </p:txBody>
      </p:sp>
      <p:sp>
        <p:nvSpPr>
          <p:cNvPr id="5123" name="Subtítulo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295650"/>
          </a:xfrm>
        </p:spPr>
        <p:txBody>
          <a:bodyPr/>
          <a:lstStyle/>
          <a:p>
            <a:pPr marR="0"/>
            <a:endParaRPr lang="pt-BR" b="1" dirty="0" smtClean="0"/>
          </a:p>
          <a:p>
            <a:pPr marR="0" algn="ctr"/>
            <a:r>
              <a:rPr lang="pt-BR" b="1" dirty="0" smtClean="0"/>
              <a:t>Qualificação do atendimento a hipertensos e diabéticos na Estratégia de Saúde da Família Ouro Verde – Bento Gonçalves/RS</a:t>
            </a:r>
          </a:p>
          <a:p>
            <a:pPr marR="0" algn="ctr"/>
            <a:endParaRPr lang="pt-BR" b="1" dirty="0" smtClean="0"/>
          </a:p>
          <a:p>
            <a:pPr marR="0" algn="ctr"/>
            <a:r>
              <a:rPr lang="pt-BR" b="1" dirty="0" err="1" smtClean="0"/>
              <a:t>Silvane</a:t>
            </a:r>
            <a:r>
              <a:rPr lang="pt-BR" b="1" dirty="0" smtClean="0"/>
              <a:t> </a:t>
            </a:r>
            <a:r>
              <a:rPr lang="pt-BR" b="1" dirty="0" err="1" smtClean="0"/>
              <a:t>Rasador</a:t>
            </a:r>
            <a:endParaRPr lang="pt-BR" dirty="0" smtClean="0"/>
          </a:p>
          <a:p>
            <a:pPr marR="0" algn="ctr"/>
            <a:r>
              <a:rPr lang="pt-BR" dirty="0" smtClean="0"/>
              <a:t>Orientador: </a:t>
            </a:r>
            <a:r>
              <a:rPr lang="pt-BR" dirty="0" err="1" smtClean="0"/>
              <a:t>Jandro</a:t>
            </a:r>
            <a:r>
              <a:rPr lang="pt-BR" dirty="0" smtClean="0"/>
              <a:t> Moraes Cortes</a:t>
            </a:r>
          </a:p>
          <a:p>
            <a:pPr marR="0"/>
            <a:endParaRPr lang="pt-BR" dirty="0" smtClean="0"/>
          </a:p>
        </p:txBody>
      </p:sp>
      <p:pic>
        <p:nvPicPr>
          <p:cNvPr id="5124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420938"/>
            <a:ext cx="1484312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5976665"/>
          </a:xfrm>
        </p:spPr>
        <p:txBody>
          <a:bodyPr>
            <a:noAutofit/>
          </a:bodyPr>
          <a:lstStyle/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Protocolos do MS sobre HAS e DM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Revisão lista do HIPERDIA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Usuários (consulta em atraso e planos privados)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Adesão ao tratamento – Ampliação da cobertura 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Qualidade no atendimento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Orientação à comunidade (medida da PA após18 anos)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noProof="0" dirty="0" smtClean="0">
                <a:solidFill>
                  <a:schemeClr val="accent1">
                    <a:lumMod val="75000"/>
                  </a:schemeClr>
                </a:solidFill>
              </a:rPr>
              <a:t>Logística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24111"/>
            <a:ext cx="8507288" cy="52292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800" b="1" dirty="0" smtClean="0"/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	Ampliar a cobertura à hipertensos e diabéticos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pt-BR" sz="2800" dirty="0" smtClean="0">
                <a:latin typeface="Arial" charset="0"/>
                <a:cs typeface="Arial" charset="0"/>
              </a:rPr>
              <a:t>Há 402 hipertensos </a:t>
            </a:r>
          </a:p>
          <a:p>
            <a:r>
              <a:rPr lang="pt-BR" sz="2800" dirty="0" smtClean="0">
                <a:latin typeface="Arial" charset="0"/>
                <a:cs typeface="Arial" charset="0"/>
              </a:rPr>
              <a:t>382 realizam acompanhamento na UBS (95%)</a:t>
            </a:r>
          </a:p>
          <a:p>
            <a:r>
              <a:rPr lang="pt-BR" sz="2800" dirty="0" smtClean="0">
                <a:latin typeface="Arial" charset="0"/>
                <a:cs typeface="Arial" charset="0"/>
              </a:rPr>
              <a:t>Dos 382, 236 foram acompanhados nos 4 meses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/>
          </a:p>
        </p:txBody>
      </p:sp>
      <p:pic>
        <p:nvPicPr>
          <p:cNvPr id="4" name="Gráfico 297286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3717032"/>
            <a:ext cx="604867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Objetivo 1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60648"/>
            <a:ext cx="8435280" cy="534387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pt-BR" b="1" dirty="0" smtClean="0"/>
          </a:p>
          <a:p>
            <a:pPr>
              <a:lnSpc>
                <a:spcPct val="20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Ampliar a cobertura à hipertensos e diabéticos </a:t>
            </a:r>
            <a:endParaRPr lang="pt-BR" sz="2800" b="1" dirty="0" smtClean="0">
              <a:latin typeface="Arial" charset="0"/>
              <a:cs typeface="Arial" charset="0"/>
            </a:endParaRPr>
          </a:p>
          <a:p>
            <a:pPr algn="just">
              <a:lnSpc>
                <a:spcPct val="200000"/>
              </a:lnSpc>
            </a:pPr>
            <a:r>
              <a:rPr lang="pt-BR" sz="2800" dirty="0" smtClean="0">
                <a:latin typeface="Arial" charset="0"/>
                <a:cs typeface="Arial" charset="0"/>
              </a:rPr>
              <a:t>Há 93 diabéticos </a:t>
            </a: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89 realizam acompanhamento na UBS (95,7%)</a:t>
            </a: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 Destes 89 usuários, 81 foram acompanhados nestes 4 meses de intervenção</a:t>
            </a:r>
          </a:p>
        </p:txBody>
      </p:sp>
      <p:pic>
        <p:nvPicPr>
          <p:cNvPr id="17412" name="Imag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719" y="4149080"/>
            <a:ext cx="594360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Objetivo 1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133672" y="908720"/>
            <a:ext cx="8686800" cy="4695825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Ampliar a cobertura à hipertensos e diabéticos</a:t>
            </a:r>
            <a:endParaRPr lang="pt-BR" sz="2800" b="1" dirty="0" smtClean="0">
              <a:latin typeface="Arial" charset="0"/>
              <a:cs typeface="Arial" charset="0"/>
            </a:endParaRP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Meta: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Cadastrar 90% dos hipertensos </a:t>
            </a:r>
            <a:r>
              <a:rPr lang="pt-BR" sz="2800" dirty="0" smtClean="0">
                <a:latin typeface="Arial" charset="0"/>
                <a:cs typeface="Arial" charset="0"/>
              </a:rPr>
              <a:t>(calculada sobre todos os pacientes hipertensos residentes na área e acompanhados na </a:t>
            </a:r>
            <a:r>
              <a:rPr lang="pt-BR" sz="2800" dirty="0" smtClean="0">
                <a:latin typeface="Arial" charset="0"/>
                <a:cs typeface="Arial" charset="0"/>
              </a:rPr>
              <a:t>UBS)</a:t>
            </a:r>
            <a:endParaRPr lang="pt-BR" sz="2800" dirty="0" smtClean="0">
              <a:latin typeface="Arial" charset="0"/>
              <a:cs typeface="Arial" charset="0"/>
            </a:endParaRP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Dos 382, 236 estavam cadastrados (61,8%)</a:t>
            </a:r>
          </a:p>
          <a:p>
            <a:endParaRPr lang="pt-BR" sz="2800" dirty="0" smtClean="0"/>
          </a:p>
        </p:txBody>
      </p:sp>
      <p:pic>
        <p:nvPicPr>
          <p:cNvPr id="18436" name="Imagem 1" descr="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645024"/>
            <a:ext cx="5760640" cy="302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Objetivo 1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83779"/>
            <a:ext cx="8712968" cy="4389437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800" dirty="0" smtClean="0">
                <a:latin typeface="Arial" charset="0"/>
                <a:cs typeface="Arial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Ampliar a cobertura à hipertensos e diabéticos</a:t>
            </a:r>
            <a:endParaRPr lang="pt-BR" sz="2800" b="1" dirty="0" smtClean="0">
              <a:latin typeface="Arial" charset="0"/>
              <a:cs typeface="Arial" charset="0"/>
            </a:endParaRPr>
          </a:p>
          <a:p>
            <a:r>
              <a:rPr lang="pt-BR" sz="2800" dirty="0" smtClean="0">
                <a:latin typeface="Arial" charset="0"/>
                <a:cs typeface="Arial" charset="0"/>
              </a:rPr>
              <a:t>Meta: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Cadastrar </a:t>
            </a:r>
            <a:r>
              <a:rPr lang="pt-BR" sz="2800" dirty="0" smtClean="0">
                <a:latin typeface="Arial" charset="0"/>
                <a:cs typeface="Arial" charset="0"/>
              </a:rPr>
              <a:t>90%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dos diabéticos</a:t>
            </a:r>
            <a:endParaRPr lang="pt-BR" sz="2800" dirty="0" smtClean="0">
              <a:latin typeface="Arial" charset="0"/>
              <a:cs typeface="Arial" charset="0"/>
            </a:endParaRPr>
          </a:p>
          <a:p>
            <a:r>
              <a:rPr lang="pt-BR" sz="2800" dirty="0" smtClean="0">
                <a:latin typeface="Arial" charset="0"/>
                <a:cs typeface="Arial" charset="0"/>
              </a:rPr>
              <a:t>Dos 89 usuários, 75 tinham cadastro (84,3%)</a:t>
            </a:r>
          </a:p>
        </p:txBody>
      </p:sp>
      <p:pic>
        <p:nvPicPr>
          <p:cNvPr id="19460" name="Gráfico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3284984"/>
            <a:ext cx="61206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Objetivo 1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3399656"/>
          </a:xfrm>
        </p:spPr>
        <p:txBody>
          <a:bodyPr/>
          <a:lstStyle/>
          <a:p>
            <a:pPr>
              <a:buNone/>
            </a:pPr>
            <a:endParaRPr lang="pt-BR" sz="2800" b="1" dirty="0" smtClean="0">
              <a:latin typeface="Arial" charset="0"/>
              <a:cs typeface="Arial" charset="0"/>
            </a:endParaRPr>
          </a:p>
          <a:p>
            <a:r>
              <a:rPr lang="pt-BR" sz="2800" dirty="0" smtClean="0">
                <a:latin typeface="Arial" charset="0"/>
                <a:cs typeface="Arial" charset="0"/>
              </a:rPr>
              <a:t>Meta: captar 90% sem consulta há mais de 01 ano</a:t>
            </a:r>
          </a:p>
          <a:p>
            <a:r>
              <a:rPr lang="pt-BR" sz="2800" dirty="0" smtClean="0">
                <a:latin typeface="Arial" charset="0"/>
                <a:cs typeface="Arial" charset="0"/>
              </a:rPr>
              <a:t>Dos 382, 237 estavam com a consulta em dia (62%)</a:t>
            </a:r>
          </a:p>
          <a:p>
            <a:r>
              <a:rPr lang="pt-BR" sz="2800" dirty="0" smtClean="0">
                <a:latin typeface="Arial" charset="0"/>
                <a:cs typeface="Arial" charset="0"/>
              </a:rPr>
              <a:t>Falta do profissional médico</a:t>
            </a:r>
          </a:p>
          <a:p>
            <a:endParaRPr lang="pt-BR" sz="2800" dirty="0" smtClean="0">
              <a:latin typeface="Arial" charset="0"/>
              <a:cs typeface="Arial" charset="0"/>
            </a:endParaRPr>
          </a:p>
          <a:p>
            <a:endParaRPr lang="pt-BR" sz="2800" dirty="0" smtClean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endParaRPr lang="pt-BR" sz="2800" dirty="0" smtClean="0">
              <a:latin typeface="Arial" charset="0"/>
              <a:cs typeface="Arial" charset="0"/>
            </a:endParaRPr>
          </a:p>
        </p:txBody>
      </p:sp>
      <p:pic>
        <p:nvPicPr>
          <p:cNvPr id="4" name="Imagem 2" descr="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69038"/>
            <a:ext cx="5328592" cy="267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Objetivo 2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179512" y="1052736"/>
            <a:ext cx="8712968" cy="128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Melhorar  a adesão do hipertenso e/ou diabético ao programa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757535"/>
            <a:ext cx="8496944" cy="4767809"/>
          </a:xfrm>
        </p:spPr>
        <p:txBody>
          <a:bodyPr/>
          <a:lstStyle/>
          <a:p>
            <a:pPr>
              <a:buNone/>
            </a:pPr>
            <a:endParaRPr lang="pt-BR" sz="2800" b="1" dirty="0" smtClean="0">
              <a:latin typeface="Arial" charset="0"/>
              <a:cs typeface="Arial" charset="0"/>
            </a:endParaRP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Meta: captar </a:t>
            </a:r>
            <a:r>
              <a:rPr lang="pt-BR" sz="2800" dirty="0" smtClean="0">
                <a:latin typeface="Arial" charset="0"/>
                <a:cs typeface="Arial" charset="0"/>
              </a:rPr>
              <a:t>90% sem </a:t>
            </a:r>
            <a:r>
              <a:rPr lang="pt-BR" sz="2800" dirty="0" smtClean="0">
                <a:latin typeface="Arial" charset="0"/>
                <a:cs typeface="Arial" charset="0"/>
              </a:rPr>
              <a:t>consulta há mais de um ano</a:t>
            </a: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Dos 89, 71 usuários estavam com a consulta em dia (79,8%)</a:t>
            </a:r>
          </a:p>
        </p:txBody>
      </p:sp>
      <p:pic>
        <p:nvPicPr>
          <p:cNvPr id="22532" name="Gráfico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61048"/>
            <a:ext cx="53285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Objetivo 2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179512" y="1052736"/>
            <a:ext cx="8496944" cy="10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Melhorar  a adesão do hipertenso e/ou diabético ao programa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9228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charset="0"/>
                <a:cs typeface="Arial" charset="0"/>
              </a:rPr>
              <a:t>Meta: realizar exame </a:t>
            </a:r>
            <a:r>
              <a:rPr lang="pt-BR" sz="2800" dirty="0" smtClean="0">
                <a:latin typeface="Arial" charset="0"/>
                <a:cs typeface="Arial" charset="0"/>
              </a:rPr>
              <a:t>em </a:t>
            </a:r>
            <a:r>
              <a:rPr lang="pt-BR" sz="2800" dirty="0" smtClean="0">
                <a:latin typeface="Arial" charset="0"/>
                <a:cs typeface="Arial" charset="0"/>
              </a:rPr>
              <a:t>90 % dos diabéticos</a:t>
            </a:r>
          </a:p>
          <a:p>
            <a:r>
              <a:rPr lang="pt-BR" sz="2800" dirty="0" smtClean="0">
                <a:latin typeface="Arial" charset="0"/>
                <a:cs typeface="Arial" charset="0"/>
              </a:rPr>
              <a:t>Dos 89 pacientes, 57 (64%) realizaram o exame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/>
          </a:p>
        </p:txBody>
      </p:sp>
      <p:pic>
        <p:nvPicPr>
          <p:cNvPr id="4" name="Gráfico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3933056"/>
            <a:ext cx="561662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Objetivo 3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179512" y="980728"/>
            <a:ext cx="8229600" cy="138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Melhorar a qualidade do atendimento ao paciente hipertenso e/ou diabético realizado na unidade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80728"/>
            <a:ext cx="8229600" cy="4389437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pt-BR" dirty="0" smtClean="0"/>
              <a:t>	</a:t>
            </a:r>
            <a:r>
              <a:rPr lang="pt-BR" sz="2800" b="1" dirty="0" smtClean="0">
                <a:latin typeface="Arial" charset="0"/>
                <a:cs typeface="Arial" charset="0"/>
              </a:rPr>
              <a:t>Melhorar o registro das informações</a:t>
            </a:r>
            <a:endParaRPr lang="pt-BR" sz="2800" dirty="0" smtClean="0">
              <a:latin typeface="Arial" charset="0"/>
              <a:cs typeface="Arial" charset="0"/>
            </a:endParaRPr>
          </a:p>
          <a:p>
            <a:r>
              <a:rPr lang="pt-BR" sz="2800" dirty="0" smtClean="0">
                <a:latin typeface="Arial" charset="0"/>
                <a:cs typeface="Arial" charset="0"/>
              </a:rPr>
              <a:t>METAS:</a:t>
            </a:r>
          </a:p>
          <a:p>
            <a:pPr marL="273050" lvl="3" indent="-273050">
              <a:buSzPct val="95000"/>
            </a:pPr>
            <a:r>
              <a:rPr lang="pt-BR" sz="2800" dirty="0" smtClean="0">
                <a:latin typeface="Arial" charset="0"/>
                <a:cs typeface="Arial" charset="0"/>
              </a:rPr>
              <a:t>Manter ficha de acompanhamento de 90% dos hipertensos e/ou diabéticos acompanhados na UBS.</a:t>
            </a:r>
          </a:p>
          <a:p>
            <a:endParaRPr lang="pt-BR" sz="280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Objetivo 4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28800"/>
            <a:ext cx="8229600" cy="2304255"/>
          </a:xfrm>
        </p:spPr>
        <p:txBody>
          <a:bodyPr/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 </a:t>
            </a:r>
            <a:endParaRPr lang="pt-BR" dirty="0" smtClean="0">
              <a:latin typeface="Arial" charset="0"/>
              <a:cs typeface="Arial" charset="0"/>
            </a:endParaRP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Meta: </a:t>
            </a:r>
            <a:r>
              <a:rPr lang="pt-BR" sz="2800" dirty="0" smtClean="0">
                <a:latin typeface="Arial" charset="0"/>
                <a:cs typeface="Arial" charset="0"/>
              </a:rPr>
              <a:t>avaliar </a:t>
            </a:r>
            <a:r>
              <a:rPr lang="pt-BR" sz="2800" dirty="0" smtClean="0">
                <a:latin typeface="Arial" charset="0"/>
                <a:cs typeface="Arial" charset="0"/>
              </a:rPr>
              <a:t>comprometimento de órgãos alvo em 90% dos hipertensos de alto risco.</a:t>
            </a: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Dos 382, 217  foram avaliados (56,8%)</a:t>
            </a:r>
          </a:p>
          <a:p>
            <a:endParaRPr lang="pt-BR" dirty="0" smtClean="0">
              <a:latin typeface="Arial" charset="0"/>
              <a:cs typeface="Arial" charset="0"/>
            </a:endParaRPr>
          </a:p>
          <a:p>
            <a:endParaRPr lang="pt-BR" dirty="0" smtClean="0"/>
          </a:p>
        </p:txBody>
      </p:sp>
      <p:pic>
        <p:nvPicPr>
          <p:cNvPr id="4" name="Imagem 11" descr="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789040"/>
            <a:ext cx="63373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Objetivo 5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107504" y="1052737"/>
            <a:ext cx="8229600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Mapear hipertensos e/ou diabéticos de risco para doença cardiovascular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296988"/>
          </a:xfrm>
        </p:spPr>
        <p:txBody>
          <a:bodyPr/>
          <a:lstStyle/>
          <a:p>
            <a:pPr algn="just"/>
            <a:r>
              <a:rPr lang="pt-BR" dirty="0" smtClean="0">
                <a:latin typeface="Arial" charset="0"/>
                <a:cs typeface="Arial" charset="0"/>
              </a:rPr>
              <a:t>Bento Gonçalves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95825"/>
          </a:xfrm>
        </p:spPr>
        <p:txBody>
          <a:bodyPr/>
          <a:lstStyle/>
          <a:p>
            <a:r>
              <a:rPr lang="pt-BR" sz="2800" dirty="0" smtClean="0">
                <a:latin typeface="Arial" charset="0"/>
                <a:cs typeface="Arial" charset="0"/>
              </a:rPr>
              <a:t>108.151 mil habitantes (IBGE 2011)</a:t>
            </a:r>
          </a:p>
          <a:p>
            <a:r>
              <a:rPr lang="pt-BR" sz="2800" dirty="0" smtClean="0">
                <a:latin typeface="Arial" charset="0"/>
                <a:cs typeface="Arial" charset="0"/>
              </a:rPr>
              <a:t>10 UBS e 11 com ESF; Especialidades + NASF</a:t>
            </a:r>
          </a:p>
          <a:p>
            <a:r>
              <a:rPr lang="pt-BR" sz="2800" dirty="0" smtClean="0">
                <a:latin typeface="Arial" charset="0"/>
                <a:cs typeface="Arial" charset="0"/>
              </a:rPr>
              <a:t>01 PA 24 </a:t>
            </a:r>
            <a:r>
              <a:rPr lang="pt-BR" sz="2800" dirty="0" err="1" smtClean="0">
                <a:latin typeface="Arial" charset="0"/>
                <a:cs typeface="Arial" charset="0"/>
              </a:rPr>
              <a:t>hs</a:t>
            </a:r>
            <a:r>
              <a:rPr lang="pt-BR" sz="2800" dirty="0" smtClean="0">
                <a:latin typeface="Arial" charset="0"/>
                <a:cs typeface="Arial" charset="0"/>
              </a:rPr>
              <a:t>; 01 unidade móvel </a:t>
            </a:r>
          </a:p>
          <a:p>
            <a:r>
              <a:rPr lang="pt-BR" sz="2800" dirty="0" smtClean="0">
                <a:latin typeface="Arial" charset="0"/>
                <a:cs typeface="Arial" charset="0"/>
              </a:rPr>
              <a:t>01 Hospital (</a:t>
            </a:r>
            <a:r>
              <a:rPr lang="pt-BR" sz="2800" dirty="0" err="1" smtClean="0">
                <a:latin typeface="Arial" charset="0"/>
                <a:cs typeface="Arial" charset="0"/>
              </a:rPr>
              <a:t>Tacchini</a:t>
            </a:r>
            <a:r>
              <a:rPr lang="pt-BR" sz="2800" dirty="0" smtClean="0">
                <a:latin typeface="Arial" charset="0"/>
                <a:cs typeface="Arial" charset="0"/>
              </a:rPr>
              <a:t>)</a:t>
            </a:r>
          </a:p>
          <a:p>
            <a:endParaRPr lang="pt-BR" dirty="0" smtClean="0"/>
          </a:p>
        </p:txBody>
      </p:sp>
      <p:pic>
        <p:nvPicPr>
          <p:cNvPr id="6148" name="Picture 2" descr="http://www.cbtm.org.br/Data/Sites/1/imprensa/bento_goncalves_serra_gaucha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6338"/>
            <a:ext cx="41036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AutoShape 4" descr="data:image/jpeg;base64,/9j/4AAQSkZJRgABAQAAAQABAAD/2wCEAAkGBxQSEhQUExQVFhUVGBwWFxYYFxwaHBwYGBwXHBYXGBwYHCggGBwlHB8YITEhJSkrLi4uGB8zODMsNygtLisBCgoKDg0OGxAQGiwkICQsLCwsLCwvLCwsLCwsLCwsLCwsLCw0LCwsLCwsLCwsLCwsLCwsLCwsLCwsLCwsLCwsLP/AABEIAMIBAwMBIgACEQEDEQH/xAAcAAAABwEBAAAAAAAAAAAAAAAAAQIDBAUGBwj/xABKEAACAQIEAwUFBQUFBgMJAAABAhEAAwQSITEFQVEGEyJhcTKBkaGxFCNCwdEHUmJy8BWSorLhJDNTgsLxNENjFiVkc3SDs8PE/8QAGAEAAwEBAAAAAAAAAAAAAAAAAAECAwT/xAArEQACAgEDAwQBAwUAAAAAAAAAAQIRIQMSMUFRYQQTofAiccHxFIGx0eH/2gAMAwEAAhEDEQA/AMJZxLqco0kag7wsaAyJkgCB8DUpLADkhyx2EajTKNzt8t6iC6PGo8WeRmyyQQQZ0Ma9enKacvsw+71LCOQIiJ0jynX+hytGY6LisyMWHhlSpAMgZonpzBjXSdeT5tnNr4kIHiggEsCYE6iABt1k71REQVXTUZsw8xJO3IaEa86vcDNvw5w2eSQoZhCg9NBIjUT7oodxyhmuw3Eke1astaGeVR5MeEOzhjHISp1/d8tKji+azjwyhcxtpcI5kLCOuu+bLE6z/wA5osJdV/EWB230Lb8x6bzV/wAOtWL15WdmkIPE0S34gWltAANDrsDptXToa7m6lyJqjpfZ7iovWlKktpOYzOvUxlPuNMcTVw6kH2jH60jsJhSuFtlh4gCkwNVUkLty6etW+J4aHMkn3V0wnGEzOcXKInB3RlgwY0mn5+BpNrh6qIBPWaFy3BB10Gg5VDcW8DSklkN8ArAg7Gm7PB7a8ifU1KwpaPFE+VG2IUBmzCEnMRrECTMc45VO+SxZahF5oqOIcBDEFIEdZ1qJb4IzHxACelXj8TtC2l3MMlwoEYag94QE+MinHxKi4ts+0ysw9EKhv8wrReomlRL0IN2UJ4I6A5YP1p3B8Md/94fD09KubOKVndFMtbIDjpmEj5Udi+jrmVgV11B00MHX1kUP1E2hexGyk4pwomAm3509wjhbW9SRHSrhxppRK/kaT15OO0PZjusEEjpSgtHNAGsTag6FCioGHRUKOgAURo6KgQVGKFFQAl3ikm79aciiKjoKAEG95UZfypLMB502blNJk2PzRUznoqe0NyPMNu2s5w1wMBoADA58pOx5bmKj5QQSXAOvh5g6+Wog76neYpu7jMkqcwKwMrDKTrvJGgFV4vSxLag+f9T/AK1ybWOhxrwBMAhQeWvTQZgRmjY+VWlnieUZFXJqQRo0DSRIAzazrAqluWCJ6CPOJ/OnUYyNMpHQ/Xz9P+1uOAo0+EvB2Byhgpg6aGQeU6ED0GlXHDbro8yFkgactFBA1IB315xWSt4lMyysEgSc0nXmBoAf6POtDwZjABAgCcs8hLDT8Q0Pi5R6VnBOLtA8nc+ybfdDqfE0gggmMog76efy0F7VJ2YX7lTnzGIKqTlUjcLOp9TVni8WlpC9xgqLux0AkwJ99dcuQQrF4pLSF7jqiCJZiFAkgCSdBqQPfWT4528tW2xlhZF2xZ71XgFDovnuCy6Heucdqu2F7HlwC1rDOig2yQRKvOeYB10/oVl7WNS3bd7atcCBUuFTC6+wrE6EEpMAH2Z5UkrHZ0q520uXbvCrrN3WZWfEBSSmQll8Q88sgakSKjYPtQttuJklz9qY9wFEgCHUOwYjLoV84UVR8K7O3LuPOFvXFtgWe/drQll0UhZuCJGYfhqVwzs9bbhmJxV17rXEuOto94UARSgEi3AYzm3/ACqmvv8AcVlgO1KfYsNhgjzZa0zsYhshzMBBO9Wt79oM30u/Z2+7R0y5xrnKGZy8svzp3HdkMIiYGLILPdtC4SztmBHjBzMdCeVXV7slgvtVtfstnL3VwkZRBIa0FJ6kCfjQxmdwHbtEu4m61m5F4qQFIOXKgUzMetVT9pEPDEwwLi4jyRlgMoZjEgnqN+YrVYDshgrmKxiNYEIbWUKzplDWwTGRhEnWsfb7LIOG3sQly6L1u4V1YMpGdRBDg8m5EGjAGvTtaX4iqpcFyz9nZlRObhS5B/j8JGuwPnUzgXbm3cs22vQty7dNtUQExqsEydgGWTz5DlXOOK9mb1q9hEtul04pM6lgbWVvDIJBaRqNQBVFexrWy9o5rZt3CGkeFLjQD4xoCcgiT+DQaGlQHpEMDMEGDBjkeh86VFcO7M9rLmDdBJ7kt3lxAFJclcujH3HcbV2bhPEFxFlLqbOoaJBKkgEqY5iYNIB1HbMQRpyNP0IoU2CVAoqFA0gCoqOhQIFCaFHFAxJamrjU6VqPeSaqNWTIjtcpsuakraG1Yh/2oYJbxtEXAqtkNxkgZpg6e0AOpArXckZbWazvTQp21eRwGQhlIkMNQR1BoU9yFR5FuqWPtSR4QSeQ21JgfGnkK5gYCA6GfFHmJ3peCwRuKWH4d42EzlkxpMH4VDxGjeenzEneuWmjclrjGUhkOU6TEGSJgiRp7qXcuFiOoABgztAmZOv61ARj6VJPw1I36dOlSxl7Yz3QNBbSQGbKCFXnIJnqY+FdC7M9mmZA4unu7TTGXUBQJ0HiymB7WsbjeMt2E4bcuXAtq2LmoDlge6WRqG0OYkRGggzyE11vs1wGLouXLao1oELkDIJfU+EMQdI12kmK104bVZDfQu+AWVS2WU5ixJzQZj8IkkkgDYmsv+2Dja2sIlsn/euCVG7Kmsf3slbW8+WNJrkf7T3L43Wctq0FVeRLS7N/lHuqpLAovNHP2svdKC5p99lyg+HKMs/zH2tT8qtsHhs9i0ka4rGQfMAIo+btUZiAQByUx/MwYj/MPhU/AYw22wTBC4wxLFTpmuF2ffWABkG34acaX372KZt+DXM3EOL3v+Haa2D/ADTH+QU0Bl4Cn/rO0eZe5cI+lY61xx7AxCC7bX7SQ16SC0S2g6DU8qev3cUbVi0RiDZLKlgG06pnJi3kJUAkzofOkn+wUde47pfwKdbxj/kWasWuf7ag/wDh3P8Ajt1x/E8Kx/fWluLizcct3QNzU5Vl4Y3IU5Z3InzpY4JxHvAncYvvMhaO+tzkkCc3fwPFymfKh5BKjrPCD/tuO/8As/5DWfwdkNw/iCfu3n/wi0aw+HwfEEuXVtrjBdTL3kPmMEEpJVyG023jyqHb45jbQvojXsrMwvhrE+MiGzk2/C0eYOlTRRtuK7cIvf8ADBU/38OPoprL9orGVuMoRu/ef47QHyumqw9q7r4dMPNthaJKOs5hmJOviIIk9OVS+KdobeIu4u4VNv7TacQZYB+5RUEqNQbltdSBvNMRmsbZ7p27v2VVSUOxJMEg/hPOfLaupfsV4uHW9ZzbEXAp3zezc/8A1+XxrmnEyHN8gyAqGf8AmO1W3YC+cPxWyZ8Ny41pvMOvh/xMPnQB6EoUKFSUCimjpNAgUKFCgQdJL0TCkG3TQNii9NMaS1voZppbbTrpVpIhtjwNZ7ivYnA4q6bt2zmdvah3UExALBSBPn5VoRZ9/rTqrSbGrOZXf2UwSLWNv27f4UOVso6SRrQrpZSjp2OjyXhRayAkFXVT0hzIn12HhIO535VuMvNcJZtDOg+OgGwA1+NJtsSfDyn/AFNG1sk9dNI+nrWTkMK2nz1qVagCTzPhGYeW43G46Tynkw6hWgaxG8eRMiPl5Hel2m+P56/AVDA23ZPji21Kd49sR4u7yw4EjUkTtoOddE4L24UrkAllG8+0D+IGBmO0mPOuJWbqrBYkqNYGp2MaSJAPmKsuyTziUF0eEgyDtImBrr766dDVc2oujGcKTZ3LAdqA5hsu8SNjy061zDtxxIPir7z4Q2RZ/hhQAOZOXl1qD2i4zkcNbJWdDl5mDlOh5afKqhrmZld0lgwYHpENIk/H0G9PWnG6SDStZY1d4gxV2tqBkIUlxqSc2y8vZ5/CtL2UwSXMRe+0E3bdvCM5V/Z71u7CHKAB7TQNKzaJ4AP3rhJ9BlA/6qteE8cFs4y3lk3rejTGVbMmI5yQnwrPg2NRg1S12euQFBv3naBHmo06eCtr2ltweFWv3b1vT+Tu/wBK4+bynCMARmK2VUczrdzGOgaB6103tbxFk4jhrcyMOouKD1Wzedix3M5U58qp/v8A4FRqOJvPEMF5C6fijCppb/bR/wDTn/8AItUljGG5i+HtcjM2ENxyNFDMBPprOlHhu0AONw5OQd7buIxzaKFe4QZ6nIv96pAteGf+PxY6pZPyYflULszbi/xFOt2f7/eTVXc7RlMVjbihJQ2LcTIZDeVC2h3ysfKR7qHFMY9huLmy2W4lpLqtAMaEzqCDz3pDMsmAtv2fbNbXPbuW/FlGYF2sgwdx7Zqm7Q4LDLewi2HKK1oHFKJfKwRWJAuGASrAwCBryqZwPHjLfs3LgVbuGR1RmhTdR7RGVSYzmYEamB0qmxrK2KXyskN6qCo9fAEpgVeJVrZuLcXS22RnXbcASp139aseAcSAxFi6Y8F5LhI2hIDDyMDao168z2b7uINy4CdIGpttInkQZHkarscpDuy8mAI6+EfORv60AerM1GDWf7G8U+1YLD3ifEyAN/Osq/p4gdKvQ3rSoLHKKgDQApFCWjnRijAo6BUIg0MgoyaKaBBxSGNKoiKAEZ6S70ukNVITESaFHrQqiTyC+DggSvr09Y89KO5hiBIYTzG0Dlvvv02pFmJll9w+tSLs8mHUONoI2kiegrmtlkAnUjz3qQhEfn9IqLT7XTl1k8hzihjLFFOVCpkrJGhmRBMHTbeljGKoOXNm2IGixpO3tct9Z91QcLdjnB6R05+RnLtUu/3bZT3YtgEKxUkli0ncmBEbae1VRXYkscHgzdQ3GJZc0LJ1BJBjfyPw+Eu6SRCglsoEDqTr/hNV74wKuRRC8xrPnpvG/PrVnheJNaQmyqFz/wCY8wAOYA323mN60lJdBRVch2Oz9+ASIAHv1kn6/Kk3itm2bL3EALm42YjNmjLE75Y5VGu4q8964Ll53totwkewCwUhRCR+KDr0p0iycJZtrlJR8r+GCGuO7FSSNfCE1FUsorqJw6AtbQBibjC1bGRhmYkZUBiN2HkM1WmNwNxGa01q7nQEtOTQW1zNrngwsaegqw7K+O5wlDrnvviPet27B+CA1YcYxmfF43yOJUeuezZ+pPxp10CylxPY/Fi8tgYcvca33wUNajJIWZLxM8pnWodngGKNxFGFdmuqSgzJ4xrJHigbNoY2rtoX/wB7jywhA8vvF/r3VTcLM4nhnnYn4pfNSgOXXuC3wbifZ2VrCg3BKeHNAGuaCfEugk608/A8aly9Z7u73lu2HuhXXS3vJKvDCOWvpW84p/4ni3/ywfgLBq77kf2piR/xMJ8/AKBnDrFzOwiS66gZSWAABESNguunKnkxRz5/C+4kHfNI5E1ffs+hOI4Zj+K6yfGyVj51WYrCItkggZkvXRPPxB1n3NbHoSKYEfFYtXslApDeH0OQKvu0Ub0LtsM15htntkHkRLAmmL9nLaQrPeB4YsZDK6ZgIJ3Gon0pF4NbZwdMhALDY5oKkjXnpzjSkB2z9jpH9n5eaXrinymGj5z763DVyz9ivEwftFokSct0AbHVg7L1GqCuplqQgUZamzPKkEmnQrH89HNMW260ov50qHY5FFNMi9QuXTBj609rFuQ4TRzVDhe0tpmyE5H2ynXX1Gkec9elQ8d2yRLmQJn/AJWGs85OkD15ik2hbkag3IEkwOtGTWH4t2ytMYVSUjUtIOYZhlAEn3jaZOlKt9tlCD2WfNlYElcsnaSNlE6neJMA1O+PcLNn3tCqNO01mNWUHozZTHIkRpIg++hV2gs8pKeZ1B68z/X1pdlzvJEdDrTKg7RShIncViWPXTI2+UydPnTLc/LqINGOZnnRZTuT+vXntTAn4LERmGniGx2MciJA9/wq07i21tSFGUOrsfETG7Wg0eAEmZO0DXrS4RJPOrbF4trLpaKDwqjZWYlJIBLZT1BHpHuoTaeBUV3FMG1tyupVQonkfCCSPKSfdT/DcdEgk5YPSSdBHlp8POm7+Oe8zG4Sx/PT8qYsYclyugPT1n4f61TpgTjjAcx1y6ak9SZzHU8vPnpVhctDIUFvnqCdc2UdNSddvP3Cn+z/AHbbzIkT00929WNnEWLtwXMRcZCxMhBAWAoVhoZHlM6HXaRJNAXuA4ZjFfBpgnnEi2963BXwqwByjvJUHKSIOkk1Dt43EjxBc95mfv8Aw5vG2JRtk0Ba8irpocxA3EaPBcYwvfDulvXHt20T7oPnhSBcnu2zZTsJ8pFNYbjNi8UXD4fMftFsnxMM4L3DbtOCgU5hImfw+s69cATD+0fGWsQMRdwX35tm09rLctwgZSGhgSJPupjA9vbifZ7i4cO+EUWQmc+MBCucwpy+3MQdt9as3x9xLjWTgraXLSrmDGzJLrCEE3AHaYMIdPmY6cWn2sBaAKqfHlgDxtmWQQJzNJiIUclFShkK/wBqL118TdFmGxKFXQZmFtCqZnmBtlBkgDWrTD8b4lfvLdFjusU65UTuiv3UDxAXjrrPi208qgpigzrc+xWioDyoMTqgO1sHwlWiZ1ZuQinLfFUtXWuXMLdTTwBXdGXxXAYKgEjx2105qJ1NMRm8Pgrjd1bDFLhxJQNmKlSXRQcy6iJOo1qdxTg5tJets0vYLgkTDffOpOuu5X41LXjOABTMl5XBDFid2GpcS+jZspO/zmhisfZu/aGbEN3zAjKwHi1zgGFGU5guu+p06gEK/hwVQQJ72yJ5wbV35aD41U4m7K3z+8ba+8ZT+RrU2MAGlrV+zcnKMpOVhkIIJXUzAI99ZfEplF9D7ecQPNZBHSgC6/ZziTZ4rZjRLlx7bD+dW1/vZPh5V6ENec+DYkWsbZujZMQjE/wkDN8g1ejKTAQ1yKIEGlsoosoowLIQamrtvmKdKUXdnrTToTVkYyOVQrvEhNy2uXvFXMASACddOukT7xVrkrlvbTHFbzn2WkgE75YgZTzB5c5pamooqydpU9p+J/7RmhQuzGJTXY+EncaSOg6VVcfv32ktbdQqT41I0WB4A/4djCyDlml4vEOUW45tlTCw8ZoSQdDJyEgg+g32qrbEWj4DLALCMrFiD4dQNpIy89NRpXK857gkSe/N23ILDWGUkjTQEluXodNBpTeM4gLeggmVWGMtvA3Ex/XKpWKRUBh8xkLARVAkFmJAaS2/XaI5VRXiQj3JaDmycgWIlR1I1577aRWbhmgLhLhYT3rjyDHSNI1cbbbcqFYlmZCVc5WBMjTQ0VV7THtI6Wyu/Pl1/wBaXYG+hLch56AaU/etOVDA+EHXXWOXqAPhUdgRoeg6R1IrRZLDxFs7mAQdRoPWKJrJBK6EjoZHxFPWrea4Bow0/Leiukh7piI5AGADEDXYVVrgaI+DugXFJByg6xvHvq/43aJxRctIa0t4DoIhE56iB8TVHh8KXRiN9h76m8QDG+yz+BVJHTIpj4xWi4AgJdytoNTp6eh+tFYvnNm2Ouu+8g0i94X09R5a6flROsD1/WKQF2il7jBTKsR7XUTqQdM2hPn6EioWMJ1IUHNCtC6Ek5oEaAkqfdNK4dd9slh4FLAfxeEQJ5/ofKp5xaIkRnuuQQo1htQPOdTtqZpxW3Ii94dxs2r+IxGQfe28gJaApMFuRnXl5Vn04mLYhCTGXbT/AHYIQzvIDNqOpqwwXAHvWMZevsyfZVb7qI+8CFgDOwGkjfXcVrz2cw4/sxDYty4+9OUS+WwScx3bxQfUV0x09Sa7f9ZlLUhF/eiMXwjjVwExiLeHDRJZLjFoMj2LbCc3WKs8O2HPdm7xS5yzhLLg2hlYwDsYfKvhHOdhWlw/ZTCM2NLWFi08W4ZhlAs22MQ2viJOvWnh2MwcYX7o/fEC594+v3Nx/wB7TxKDpG1UvTyE9ePn4MncTBA3AmOxW33UK8PKic3h8PjkaxoBUC7xJrao1jGX3OmZXQwrbwMzEMM46RpOtdAw/ZPCC5ih3I+6VO7l3MShY/i18WutRrfBMOLXDW7m3941sXJUHOWtsTmnQ+LxetD0X4+e4lrLz8djDnjtzKbd23buDLocoDAMqgGRpoF201Jk60MTxX7Rd724+e4UyEkCSsFTpEE5ZE+h3E10G5hFDcVtqqgd1bKgCAPu3mI21qix/Z+1ijw8CLTX7Grqo9tLcgsPxbAdfOoejJcP7wUtVPlfasznDcEbtyAxAgCASBomwA6sI9861Ct3HNrOTm8QGo3BnXTnpzmgt27h3BMgqfC/mp5cj6GnbFxciqNsy/U/rWODYTdxBUlGGUgwRynyPWJ5D316K4Dxzv8AD2ro1zqCeubZgfRgR7q878QGZrmn4gD6gEfrXVP2Y3CcCgJ0V3A6gZpAPx+lbaMdzpmOs3FWjp1jFBqkA1Q4aBsSxqdnccqJ6STwTDUxksJoTUdHMa1H4jfZUJWSRrAjUc/a2+tZbTXcNcf4x9mCkgHNMDcmNfCOfxFcv47jBiszOjBgoVnEZRLICXJQx1ktoJ2gToOP9pfu2zWyHjwMwCkKYzFWU+NTrsNIHOsZd7SK5Iu2s6qc34ljTRh3ZVeZbWJPMVjKSuhXZVcSuqngS5l2MxEODJbvDqcsDxA7jqKtcFh7cO95sl2GYXB+IEKEPhkZfD0Bm4PdUJxq24/2hS6KAttQoZgqzqGaQhbc6a60riGPHdqLduMqwWVYMZgAxA5nw7xDE660nSWAZD7wBDJNyDmDAKNTvAGvPkYMtO2lXfshbamWm5qApMCSxRROm5/TnS7uKGXwk+0SFOkEzuoO3pp4gKseKWbS4aVaZZWZCwlCcwDHLogJ1389KiEGwSK4WlXQiwx3ltzOsmdZ1oVLw9whVzLaDQCQVDHXX2jv60KnegM8MSViV0KgCBzHI/1zprEPPjAgERv9fP8ASnboYLIQMBrMxHz0ioIvEnTTXYCdJ+daJIpE9BoIOaR7K76CdQNY+Wh6URxIy3t5ciPQE76edItXwTBbwrMKSQeQAJXQa6zNRTEefTy9aaiNI0PAcKmVWILNMhZgeWaN6g4m8Wv3WMA7aeQAH0FSLGKGSCAAg/7xGvXc86hYeGNx2MAknpuSaUG23YR5IF5pY0RafpSLh10pVoVqUOI5ExWo7KX8LZxeEuG97OdrzOpVVYqRbVeup9r6VWYVE+zXEyp3tx1AY+0qjXQnRQTMkdddhXROHdiMFiuK3LERh0wi3T3TkeNmENOu6nbatYfj+WPuTOTv8Stt8TtnAcWYXELXcRdKLmGZkYoFIG5BBOvlWvxLA4zh6KQQtu82hn2URf8Aqrn69jcOeF28abxS5cu5VVnQL3ffG2WhgGMICZmqviHCcCl4ph8c91YJJTDMzZgRAAlAwiTmnSBoZ03Wu1iu3wZPRT69/wDR1nDiE4if/UufKxbqZdWPsQ/j/wD571cNuB0JAbExzDWymm3iAuGKVbe5C95exNtZ9shio3Er94JPLTqfSmvUrt8kv0/k7lhrf3+LHUWv8jCqG5cAwXDGna9h/cCGUk/GsPwvhNjENrxREgATeV1zTP8AxHA09TM1A4hw20tkMl3O1zMxXLGQZiAsliWMDoNxSlr10+fILSXf48HSMRxOwmMxge7bC3cOgBzCCwDgqIOp12rMtxy39nwORvvcOLgcAHSdFhog6CdJ3rI2VGZGBgQY02Om9WPdqtkLlGdDJeWkySesADQab1zz9Taxj+bLWml98UO4q7mtshAOZhck6EESPoeXlVGwa0wkEev6Hn+tWqq3jOiECQJ32BiNB193KnOIYdSinSGSTOnjCnbedVI85rGKlyap0Mhw6u/OUb1PiB/KumfsiK5MRaYmUuBwOUNmX/o+dcfwjQG1Mfrr+Vbv9lvFwuLNsn/fKVBH76+OD00D1vpN7idVfizt6uBsBQa4DuDUAXT1pF25510+1k5vcwTu9j+hVbxjijWVLQCPLUxIk6eU9aUjDmTRuLbCCWinLT7CUzmPHuOMcxFpQwJESc3IlswjMwgy2p+c40vLFmBCnYEMAec5tPLnpoa6J26t4cMltWIuO0EgS0a6gnSd9DBgb1kr1hRolwpbBCEZgJUQwzHUCDrOg1HpXDLSlvy7N4vBBwyqjLlIyjp4iDoCxMxzjlJ1iDUfGYwMWWTqSe78QJKkNlbQ5T+hq64w1u0ltEKqWSWAzsoaSfUiY0MHQSNdcph8SFmHPebKEWQ0n8QkQQJ2k7dKxlptSKWRhDmJCkZmg8yRuMs7QJ1/l66G3wGDAt31Y5sySRsR3ZBBHM771WrigLlwuMpMmfE0EbhCeZkbnmKn9nmDXND7Vt1g7k6mZ5+yabUrKHO+H7oHOIA39BQqqF+N111mZ/LShXP7bCivshY15jmY15xUVwVPL3a0q2/KPf8Al6UV5IP5etdRQ6zhgSzHMdIHSNyY15CJ60EgwJA5kn6ADn5VGFKYwT8KBlqbmvskA6GTuNNzttv59KhJb2Mcz9NPnT/D7oEkgSOon6/96RaQxv8AKlBZYkMW01Eg6GjsLrUy6DmInaBsN4E0zbGp66zV0MUzSVCnXnP9bRWq7LYzGm61jCXVS9fC2zdcqPu1GgDHNHTQE6ACKyFxsxG3h57b9etaLslx0YS4LyR3oBUTtqCM0RuOWtTdOyWao9jsNgLVy5i0e9dQFbXeStkleaopzMomdTB6Cm+Idq73dLasIti1oVFlRaLaEGSoAy6n5a1U47jd6/Jds8ycrMSd9SBPhHOKg28Oqqcu8RoxffmRpWGp6m+MGd9x9LjTmYhmO4zyZncsxg/M0Y4m6k+PwARCMQddIPzkRUAXAIzW28jqN9Nhz8vKmlvBCbapnPMneTHSsKbYiwPdEkuiBSIBLQZJ3GU7+ojU1Fv8PAUm2xA3ImRHqBHuOo+dQcSjqxUzrykga7jWNKd4YXachiAZ1gagxWsVKKtPBStDY+8IC6HU76SPXarSxe8OsRz9/lURbeUtoScojMVMA6mGHPaPKagJfMa7ZjJ5x0HM++tWlKi+S+F2HymCTbzEE9VzdYmOvlQtYsNkWQGUMpB28WYRp/CeWoqnwtoXLieLIGYDM2w/mnT46e6gIBOpYh8sRod9dPOdPOrquA2kjD2Zt3ttCvn++N+e9Suy7ZMfhnnL98gJH8Rgg9Zn51Iw1jwYkAadN9hPU/Wq9AQSy+0CjL5EqxH+KK0i8pjatHo21aBMVJ+yr76p8b2owdvu8xJDwWy7IGCsuad5zDboelVPaftEuScJfUMCxKnK0hVmBrKmYGxma6nrxfDORaddEDjPa6xZ9kNcjmBCkSQcpI8RkHao+D7bYe5o6skjUkSus784PIka1zvF33dYDNmbmTOsnWJ6z8ar8UXcBc50MwSY069Oe351y/1srwyvZRvuM9rMG6t3ObvcuYMqbzrG8sTETrG461zbFcXBYuVU3DpnEyD+9vvuZImactWrou508BUEd4GMiQykiNiQfmetU2JwrKQYJUHf4Gf5ehoetv6o0hBI2WIxrXbYW4uVUUKpKBWOUAK7FQCAZYAE/wCmfxhAH3YKqQAWIyyVA18zPMczRtiJT20aABvJAHOI13Mn31V5wX8RYj1200id/lWcpuTHGI9duLqQ0kCArIfFqJBj/Q/nZ8EQ271gFlnMUylfFDgmQYjfw7zqREVWI6LuxUqdFjURImY+vnpR4a+e/tQdBcVtY0hgd+vlQpMsj4w/eODAhiv4h7Jjl6UKkccwRGIuwygFydxz1/OhVNhaKu3EGd+VIJomoUDHLSS0bUhtz6mn8Jqxk7DT41HNAyVhkEOdZAPwETNOrTOHuwGAA10J8jSrAOdNTrB321/SKaAl5CS7geHORMjf61GQ6mm3vGTqdyd/P0o7WxNOwF4dDc8IgEcz010peEcKTMyBp0ka6+W1R7DEE9eVX3AMC2IZ2BTOFIXNqc4ByN4hESBtsBWbEQLtzOCc+aBmM6R1Ak6+7fpTNvFKFjWZkydPhU3H4DE6Z0UgaZkKPPme7JmoVjhN24GKIzBRmaNwOsbn3TRtSWRVYb8SciJ+Gn0o1xraCY5THL13NMpw+7lLd28DnlPv+WtMjafd8ZpbI9g2omfbjEAnWNW+cdKkWMQUGXTKZ10nYzFVUaA/1pTwZpEzqNPpTcEFD9/GggATHmevI/11od/oFIGh0n3dKjphHlhlbwjxQJgecaCpF21sTIzHl0P9GiksDSBdxH4YAHlznb6UkjXmR1/M0TZRm0OadNoj9aZd9wDp/R+sGgZqezrEpcU/1Kx9arExJUn1X/CZFWHYa01289sEaqGknSF3+oqs4vhSty6DoVJHvDR+dWhlvYvNdQMdQAFCySTlAE/wgAD5aUq/jyqZYJkTMCZMDcCfcTVPwvEFQVk79PLTX41Z4nLAJAnn+dcupalRk8MiriiWmZnaPfTtq/qQZjz3Pr5UyBb9oxHWdNNtzvrypAyudyGGg1HI8pOnPaaTSCx48S8WVV19Y/L0p/DXpMXQPIxVU96TCrJHM7npBkedHgXzDVj08tOh1mhwSQUWn9lsBmtuvl4QPdPly9KgXbCoVABUqDLEgAmROgB5aD1q9wnDbpQ5bbOFMMwgwQJMknSBBPSag4mw11MilgRuB4pHU/P4UKVPIIzd54YEbg+R1HyP0pWKaLkjSCDMdNzUtuC3wCws3GQaZghMaTJH4dufQ1X3Uk5Rr1it1RZpOP8ADw+IuNpqR9BFHV2lkXVR4PiRD/gWireh2c45UVLS2TsJqQvDLhBIXYT0+Z0+dZ2gGrR9o+VNCp9rBsIVlInSQOR59D8asLXArRUE4kLPJrL/AFWRSAp10Unqfp/Rp2z7a+Rj3CP0p3iOHVMqrcV9d1BHvIYab0nD4dgQxB5mfcf9KaGQmp8EZdf66Vf8L7KZ7a3Lxdc+qCAoI5HM419AOmtQeKYexac2/vCViSGWNYOnh10+dK+gUFwJUyuXAJJABPLrHxrQ8Ptuulq2xH8KFvamYgHkTUXsPxq3hbjHKzFhlElSBJGskCCYArdjt1bGXN3gzKG3UCCSBqWHSqUeoid/7PWWVXNpJIB1TKZjWZgz61VYnhOHllazfkeybNsupEDTMbgCnNPLpV1Z4yl0ZkKnzLrPymnVxU/u/wB7/SrSa5E6ZnH7FAwVxN1SNsyzG+mjAHfpUO92AvSXS9bctv3iTMbTmUjl0rb2MXB1A+O3ypF64+4AYdZ1+lRJZopcGBfsTiTobeD9wA/yqNfcKdXsNe0JXDALr4e8mBr0itkuKYdPfTg4g3MLtG/I7ggiCKNnkRQ3+y9iyne4nIhnLmUEySIAg6kxPKsLx7CWSxGFvC4pZdlIyRAAM+1JJ22ium8Wwn2tQr3EtBZIyoWkkRJ8S5YE7A71k7f7O7lkkpdF6YPgCpsZ/wDNuAmo20MxDWwrshILEE5hMAqpJGoHTeouIjwx+7HqZPx3rXXeAYq013PhQcwbLnYKVDCGcHYjloaqrWBCANcW2v8AGGRyx5qArEk0rCguw2KKYgR/w3HvgH6LS+Py1y6x3YZj6yJp5cCtqLtv/eGYzaKBGU6D2Tr7LczFR72KYnxBZOk5flOo6VdhRCcBGY77x6kAj13pbYzOmdtYIGmhk6binWusRJVTljNKDYxEyOUdeXvps3xlKd2hUtmOUMojYaAiOetTKNuxUF3hKDNl8UyQD6AMefPWeVKR8oOY6kAERGoGn9GlJiLeVlCCNN2bSNtzPTTQb0H7llUFSukyrQNJ1ErrJn4H3ztZOwSMQNgJJ15Hf3wv+taHszwxLnjPdhVXO1rOAxXUkwAxB2MEeQkms7ewuHyam8I56EH+WR66eXwtcNxSyttMO63CgOfLOTx6yzR4Wlcq6qdAYgmaFBA4M29q0uIZVt6qvgFxrckFYDqWeCCSSpzBZYCBTtnvcO6qLWVzcDM0B5QE5oREBQsq6EAmQBB5YyzxwLmhyqurZ1yiZbNojK4YGSDp031M2dnjOGUAl8QDAthjlJVZlgcgSWbMwL6mW33Bah16hTJ/EuKulx2DE6iFzrkBYq2RpAJyneVB3nWKh8QxmEx0W71tO9DrFzDqULqBJkldQdBrqJnSDVNicbbuOe8uDQ5s+U5m1/FHh2/d6SQZkWXCcVh7TZvCXhhnVQCc0+MeMMlzVlJBGhA5RTW68k7S4w1lbaKi+ygCjXNoukE8z185oVEsOEXKl1MonLmuKzQSSMxkSY8qFWm+xWSlTs1aUqwLT09qfMgCSPl6Vcqsp3ZMquwM5f7uvKaxNrilxZ32AEiRpPP3mrTB8eYe0FI6ZTJ8pDTFc705SKs1WE4Y7tKSBzJJIHoJ39K0VjszhyPHZRzzZgCfy0rCp2tZBCIV6w5j3Bpik/8AtbenS86j0B+orSOjQ00jYY/sVhWEC1bTzVRWaxvYm3YGbvSwLIsd2p0dlU6zroTppNSMN2vCiXvXLn8qCffIqBxftot0ZBbaAwMlo1Go0g09rXA8DNntIbxEMPCAADOUADLpMyYnXSZ+Gd4fwW5i711VZAQxLMZA1MaBZ+HzqHiMHcsd2WibiZgAJ8J2kEaTWv7CXEtI+YyzkEqqOzCJgHKNOZq2hWNWf2fNzvf3U/MtWp4Z2SUWiveXZQAjUCQCZ/D51aYa4riQrD1BX/MtWnDri23DQY2I02O9JJjKT+xrQEHN72OvvFNng1r+LT+Nv1q8vKJIqFcswdKpMkhrw23zDeuZv1pf9k2xtI9GP02p3N1pxHiqAjtwu2dw09cx/Wm7nZ+1EgsfIszVYqQaLap/Rjsqv7BQfgb++x/OmjwK3OjPPm7E+6Tp7qvFxHWnAytuZ8oH6T86LaCkZ0cCQTIJkQSXckiZgnNMTrE1Ms8Pti01kqMrTqRmcSAPA75mTQaQRFWpw6naR6U2cM3IhqLsVFDd7KYdhGdxrJ1GvSdI202qK/Ya2SSLjExpqpEzMkZYNaRkI3BHzpEjr+VLYh2zHY3sPe/AytJ1zLGg81ny+HlVXe7J4hdcoJn8MH19qNTp8Ph0YOR1pX2tufzpbPIWclxPCr672bmn7tvbXSInSCff13LFvD5SPuSYk6hkIiI384+Pw7D9qU7qPhH0pDiy3tJ/XvmjawtHG2vwQQAYPhX843EmPPU0hiV1cGToIGvlqfyPTWuv3OEYZjOUAxHsg+6dKrcR2PwzCABsRz59Oh8+VFPsFo5kG8OsE77iIHKPxdRSg4iQp0015dACuv8AWtbjEdglMEXG02Eg9P0FQ8T2KuECWmOY8JPmSAZPwpAZAXo0mCdNASD6HnPypeUlfCRvpMzPw0G/wFXt3steSYEjkJnbkZI9xGtQb/D7gJDWbknbKPCDGmpPu1pWMYTEWgAGRSRuczj5UKbFmN5B6E0dPcgG8xnc0uhQrRkDi0oChQpMBsUqNR6j60KFV2A2HFVH9qXlgQCoA5AZLegFawIBsAKFConyNcD6UJoUKEDI+LusLqAExG0+lTLtFQqpdAIl0b0mzQoUkIUKlodKKhQxoJxTS0KFCAcQ1KuWwyDMAdeYn60KFZ6vT9So9Q7ewpjFKOgoUKsTIC7/ABp4UVCqJGnFM0KFDAaJpds0KFCGx5DTqMetChVEjwpu7bHQfChQqGNEB0E7D4UKFCsxn//Z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onstantia" pitchFamily="18" charset="0"/>
            </a:endParaRPr>
          </a:p>
        </p:txBody>
      </p:sp>
      <p:sp>
        <p:nvSpPr>
          <p:cNvPr id="6150" name="AutoShape 6" descr="data:image/jpeg;base64,/9j/4AAQSkZJRgABAQAAAQABAAD/2wCEAAkGBxQSEhQUExQVFhUVGBwWFxYYFxwaHBwYGBwXHBYXGBwYHCggGBwlHB8YITEhJSkrLi4uGB8zODMsNygtLisBCgoKDg0OGxAQGiwkICQsLCwsLCwvLCwsLCwsLCwsLCwsLCw0LCwsLCwsLCwsLCwsLCwsLCwsLCwsLCwsLCwsLP/AABEIAMIBAwMBIgACEQEDEQH/xAAcAAAABwEBAAAAAAAAAAAAAAAAAQIDBAUGBwj/xABKEAACAQIEAwUFBQUFBgMJAAABAhEAAwQSITEFQVEGEyJhcTKBkaGxFCNCwdEHUmJy8BWSorLhJDNTgsLxNENjFiVkc3SDs8PE/8QAGAEAAwEBAAAAAAAAAAAAAAAAAAECAwT/xAArEQACAgEDAwQBAwUAAAAAAAAAAQIRIQMSMUFRYQQTofAiccHxFIGx0eH/2gAMAwEAAhEDEQA/AMJZxLqco0kag7wsaAyJkgCB8DUpLADkhyx2EajTKNzt8t6iC6PGo8WeRmyyQQQZ0Ma9enKacvsw+71LCOQIiJ0jynX+hytGY6LisyMWHhlSpAMgZonpzBjXSdeT5tnNr4kIHiggEsCYE6iABt1k71REQVXTUZsw8xJO3IaEa86vcDNvw5w2eSQoZhCg9NBIjUT7oodxyhmuw3Eke1astaGeVR5MeEOzhjHISp1/d8tKji+azjwyhcxtpcI5kLCOuu+bLE6z/wA5osJdV/EWB230Lb8x6bzV/wAOtWL15WdmkIPE0S34gWltAANDrsDptXToa7m6lyJqjpfZ7iovWlKktpOYzOvUxlPuNMcTVw6kH2jH60jsJhSuFtlh4gCkwNVUkLty6etW+J4aHMkn3V0wnGEzOcXKInB3RlgwY0mn5+BpNrh6qIBPWaFy3BB10Gg5VDcW8DSklkN8ArAg7Gm7PB7a8ifU1KwpaPFE+VG2IUBmzCEnMRrECTMc45VO+SxZahF5oqOIcBDEFIEdZ1qJb4IzHxACelXj8TtC2l3MMlwoEYag94QE+MinHxKi4ts+0ysw9EKhv8wrReomlRL0IN2UJ4I6A5YP1p3B8Md/94fD09KubOKVndFMtbIDjpmEj5Udi+jrmVgV11B00MHX1kUP1E2hexGyk4pwomAm3509wjhbW9SRHSrhxppRK/kaT15OO0PZjusEEjpSgtHNAGsTag6FCioGHRUKOgAURo6KgQVGKFFQAl3ikm79aciiKjoKAEG95UZfypLMB502blNJk2PzRUznoqe0NyPMNu2s5w1wMBoADA58pOx5bmKj5QQSXAOvh5g6+Wog76neYpu7jMkqcwKwMrDKTrvJGgFV4vSxLag+f9T/AK1ybWOhxrwBMAhQeWvTQZgRmjY+VWlnieUZFXJqQRo0DSRIAzazrAqluWCJ6CPOJ/OnUYyNMpHQ/Xz9P+1uOAo0+EvB2Byhgpg6aGQeU6ED0GlXHDbro8yFkgactFBA1IB315xWSt4lMyysEgSc0nXmBoAf6POtDwZjABAgCcs8hLDT8Q0Pi5R6VnBOLtA8nc+ybfdDqfE0gggmMog76efy0F7VJ2YX7lTnzGIKqTlUjcLOp9TVni8WlpC9xgqLux0AkwJ99dcuQQrF4pLSF7jqiCJZiFAkgCSdBqQPfWT4528tW2xlhZF2xZ71XgFDovnuCy6Heucdqu2F7HlwC1rDOig2yQRKvOeYB10/oVl7WNS3bd7atcCBUuFTC6+wrE6EEpMAH2Z5UkrHZ0q520uXbvCrrN3WZWfEBSSmQll8Q88sgakSKjYPtQttuJklz9qY9wFEgCHUOwYjLoV84UVR8K7O3LuPOFvXFtgWe/drQll0UhZuCJGYfhqVwzs9bbhmJxV17rXEuOto94UARSgEi3AYzm3/ACqmvv8AcVlgO1KfYsNhgjzZa0zsYhshzMBBO9Wt79oM30u/Z2+7R0y5xrnKGZy8svzp3HdkMIiYGLILPdtC4SztmBHjBzMdCeVXV7slgvtVtfstnL3VwkZRBIa0FJ6kCfjQxmdwHbtEu4m61m5F4qQFIOXKgUzMetVT9pEPDEwwLi4jyRlgMoZjEgnqN+YrVYDshgrmKxiNYEIbWUKzplDWwTGRhEnWsfb7LIOG3sQly6L1u4V1YMpGdRBDg8m5EGjAGvTtaX4iqpcFyz9nZlRObhS5B/j8JGuwPnUzgXbm3cs22vQty7dNtUQExqsEydgGWTz5DlXOOK9mb1q9hEtul04pM6lgbWVvDIJBaRqNQBVFexrWy9o5rZt3CGkeFLjQD4xoCcgiT+DQaGlQHpEMDMEGDBjkeh86VFcO7M9rLmDdBJ7kt3lxAFJclcujH3HcbV2bhPEFxFlLqbOoaJBKkgEqY5iYNIB1HbMQRpyNP0IoU2CVAoqFA0gCoqOhQIFCaFHFAxJamrjU6VqPeSaqNWTIjtcpsuakraG1Yh/2oYJbxtEXAqtkNxkgZpg6e0AOpArXckZbWazvTQp21eRwGQhlIkMNQR1BoU9yFR5FuqWPtSR4QSeQ21JgfGnkK5gYCA6GfFHmJ3peCwRuKWH4d42EzlkxpMH4VDxGjeenzEneuWmjclrjGUhkOU6TEGSJgiRp7qXcuFiOoABgztAmZOv61ARj6VJPw1I36dOlSxl7Yz3QNBbSQGbKCFXnIJnqY+FdC7M9mmZA4unu7TTGXUBQJ0HiymB7WsbjeMt2E4bcuXAtq2LmoDlge6WRqG0OYkRGggzyE11vs1wGLouXLao1oELkDIJfU+EMQdI12kmK104bVZDfQu+AWVS2WU5ixJzQZj8IkkkgDYmsv+2Dja2sIlsn/euCVG7Kmsf3slbW8+WNJrkf7T3L43Wctq0FVeRLS7N/lHuqpLAovNHP2svdKC5p99lyg+HKMs/zH2tT8qtsHhs9i0ka4rGQfMAIo+btUZiAQByUx/MwYj/MPhU/AYw22wTBC4wxLFTpmuF2ffWABkG34acaX372KZt+DXM3EOL3v+Haa2D/ADTH+QU0Bl4Cn/rO0eZe5cI+lY61xx7AxCC7bX7SQ16SC0S2g6DU8qev3cUbVi0RiDZLKlgG06pnJi3kJUAkzofOkn+wUde47pfwKdbxj/kWasWuf7ag/wDh3P8Ajt1x/E8Kx/fWluLizcct3QNzU5Vl4Y3IU5Z3InzpY4JxHvAncYvvMhaO+tzkkCc3fwPFymfKh5BKjrPCD/tuO/8As/5DWfwdkNw/iCfu3n/wi0aw+HwfEEuXVtrjBdTL3kPmMEEpJVyG023jyqHb45jbQvojXsrMwvhrE+MiGzk2/C0eYOlTRRtuK7cIvf8ADBU/38OPoprL9orGVuMoRu/ef47QHyumqw9q7r4dMPNthaJKOs5hmJOviIIk9OVS+KdobeIu4u4VNv7TacQZYB+5RUEqNQbltdSBvNMRmsbZ7p27v2VVSUOxJMEg/hPOfLaupfsV4uHW9ZzbEXAp3zezc/8A1+XxrmnEyHN8gyAqGf8AmO1W3YC+cPxWyZ8Ny41pvMOvh/xMPnQB6EoUKFSUCimjpNAgUKFCgQdJL0TCkG3TQNii9NMaS1voZppbbTrpVpIhtjwNZ7ivYnA4q6bt2zmdvah3UExALBSBPn5VoRZ9/rTqrSbGrOZXf2UwSLWNv27f4UOVso6SRrQrpZSjp2OjyXhRayAkFXVT0hzIn12HhIO535VuMvNcJZtDOg+OgGwA1+NJtsSfDyn/AFNG1sk9dNI+nrWTkMK2nz1qVagCTzPhGYeW43G46Tynkw6hWgaxG8eRMiPl5Hel2m+P56/AVDA23ZPji21Kd49sR4u7yw4EjUkTtoOddE4L24UrkAllG8+0D+IGBmO0mPOuJWbqrBYkqNYGp2MaSJAPmKsuyTziUF0eEgyDtImBrr766dDVc2oujGcKTZ3LAdqA5hsu8SNjy061zDtxxIPir7z4Q2RZ/hhQAOZOXl1qD2i4zkcNbJWdDl5mDlOh5afKqhrmZld0lgwYHpENIk/H0G9PWnG6SDStZY1d4gxV2tqBkIUlxqSc2y8vZ5/CtL2UwSXMRe+0E3bdvCM5V/Z71u7CHKAB7TQNKzaJ4AP3rhJ9BlA/6qteE8cFs4y3lk3rejTGVbMmI5yQnwrPg2NRg1S12euQFBv3naBHmo06eCtr2ltweFWv3b1vT+Tu/wBK4+bynCMARmK2VUczrdzGOgaB6103tbxFk4jhrcyMOouKD1Wzedix3M5U58qp/v8A4FRqOJvPEMF5C6fijCppb/bR/wDTn/8AItUljGG5i+HtcjM2ENxyNFDMBPprOlHhu0AONw5OQd7buIxzaKFe4QZ6nIv96pAteGf+PxY6pZPyYflULszbi/xFOt2f7/eTVXc7RlMVjbihJQ2LcTIZDeVC2h3ysfKR7qHFMY9huLmy2W4lpLqtAMaEzqCDz3pDMsmAtv2fbNbXPbuW/FlGYF2sgwdx7Zqm7Q4LDLewi2HKK1oHFKJfKwRWJAuGASrAwCBryqZwPHjLfs3LgVbuGR1RmhTdR7RGVSYzmYEamB0qmxrK2KXyskN6qCo9fAEpgVeJVrZuLcXS22RnXbcASp139aseAcSAxFi6Y8F5LhI2hIDDyMDao168z2b7uINy4CdIGpttInkQZHkarscpDuy8mAI6+EfORv60AerM1GDWf7G8U+1YLD3ifEyAN/Osq/p4gdKvQ3rSoLHKKgDQApFCWjnRijAo6BUIg0MgoyaKaBBxSGNKoiKAEZ6S70ukNVITESaFHrQqiTyC+DggSvr09Y89KO5hiBIYTzG0Dlvvv02pFmJll9w+tSLs8mHUONoI2kiegrmtlkAnUjz3qQhEfn9IqLT7XTl1k8hzihjLFFOVCpkrJGhmRBMHTbeljGKoOXNm2IGixpO3tct9Z91QcLdjnB6R05+RnLtUu/3bZT3YtgEKxUkli0ncmBEbae1VRXYkscHgzdQ3GJZc0LJ1BJBjfyPw+Eu6SRCglsoEDqTr/hNV74wKuRRC8xrPnpvG/PrVnheJNaQmyqFz/wCY8wAOYA323mN60lJdBRVch2Oz9+ASIAHv1kn6/Kk3itm2bL3EALm42YjNmjLE75Y5VGu4q8964Ll53totwkewCwUhRCR+KDr0p0iycJZtrlJR8r+GCGuO7FSSNfCE1FUsorqJw6AtbQBibjC1bGRhmYkZUBiN2HkM1WmNwNxGa01q7nQEtOTQW1zNrngwsaegqw7K+O5wlDrnvviPet27B+CA1YcYxmfF43yOJUeuezZ+pPxp10CylxPY/Fi8tgYcvca33wUNajJIWZLxM8pnWodngGKNxFGFdmuqSgzJ4xrJHigbNoY2rtoX/wB7jywhA8vvF/r3VTcLM4nhnnYn4pfNSgOXXuC3wbifZ2VrCg3BKeHNAGuaCfEugk608/A8aly9Z7u73lu2HuhXXS3vJKvDCOWvpW84p/4ni3/ywfgLBq77kf2piR/xMJ8/AKBnDrFzOwiS66gZSWAABESNguunKnkxRz5/C+4kHfNI5E1ffs+hOI4Zj+K6yfGyVj51WYrCItkggZkvXRPPxB1n3NbHoSKYEfFYtXslApDeH0OQKvu0Ub0LtsM15htntkHkRLAmmL9nLaQrPeB4YsZDK6ZgIJ3Gon0pF4NbZwdMhALDY5oKkjXnpzjSkB2z9jpH9n5eaXrinymGj5z763DVyz9ivEwftFokSct0AbHVg7L1GqCuplqQgUZamzPKkEmnQrH89HNMW260ov50qHY5FFNMi9QuXTBj609rFuQ4TRzVDhe0tpmyE5H2ynXX1Gkec9elQ8d2yRLmQJn/AJWGs85OkD15ik2hbkag3IEkwOtGTWH4t2ytMYVSUjUtIOYZhlAEn3jaZOlKt9tlCD2WfNlYElcsnaSNlE6neJMA1O+PcLNn3tCqNO01mNWUHozZTHIkRpIg++hV2gs8pKeZ1B68z/X1pdlzvJEdDrTKg7RShIncViWPXTI2+UydPnTLc/LqINGOZnnRZTuT+vXntTAn4LERmGniGx2MciJA9/wq07i21tSFGUOrsfETG7Wg0eAEmZO0DXrS4RJPOrbF4trLpaKDwqjZWYlJIBLZT1BHpHuoTaeBUV3FMG1tyupVQonkfCCSPKSfdT/DcdEgk5YPSSdBHlp8POm7+Oe8zG4Sx/PT8qYsYclyugPT1n4f61TpgTjjAcx1y6ak9SZzHU8vPnpVhctDIUFvnqCdc2UdNSddvP3Cn+z/AHbbzIkT00929WNnEWLtwXMRcZCxMhBAWAoVhoZHlM6HXaRJNAXuA4ZjFfBpgnnEi2963BXwqwByjvJUHKSIOkk1Dt43EjxBc95mfv8Aw5vG2JRtk0Ba8irpocxA3EaPBcYwvfDulvXHt20T7oPnhSBcnu2zZTsJ8pFNYbjNi8UXD4fMftFsnxMM4L3DbtOCgU5hImfw+s69cATD+0fGWsQMRdwX35tm09rLctwgZSGhgSJPupjA9vbifZ7i4cO+EUWQmc+MBCucwpy+3MQdt9as3x9xLjWTgraXLSrmDGzJLrCEE3AHaYMIdPmY6cWn2sBaAKqfHlgDxtmWQQJzNJiIUclFShkK/wBqL118TdFmGxKFXQZmFtCqZnmBtlBkgDWrTD8b4lfvLdFjusU65UTuiv3UDxAXjrrPi208qgpigzrc+xWioDyoMTqgO1sHwlWiZ1ZuQinLfFUtXWuXMLdTTwBXdGXxXAYKgEjx2105qJ1NMRm8Pgrjd1bDFLhxJQNmKlSXRQcy6iJOo1qdxTg5tJets0vYLgkTDffOpOuu5X41LXjOABTMl5XBDFid2GpcS+jZspO/zmhisfZu/aGbEN3zAjKwHi1zgGFGU5guu+p06gEK/hwVQQJ72yJ5wbV35aD41U4m7K3z+8ba+8ZT+RrU2MAGlrV+zcnKMpOVhkIIJXUzAI99ZfEplF9D7ecQPNZBHSgC6/ZziTZ4rZjRLlx7bD+dW1/vZPh5V6ENec+DYkWsbZujZMQjE/wkDN8g1ejKTAQ1yKIEGlsoosoowLIQamrtvmKdKUXdnrTToTVkYyOVQrvEhNy2uXvFXMASACddOukT7xVrkrlvbTHFbzn2WkgE75YgZTzB5c5pamooqydpU9p+J/7RmhQuzGJTXY+EncaSOg6VVcfv32ktbdQqT41I0WB4A/4djCyDlml4vEOUW45tlTCw8ZoSQdDJyEgg+g32qrbEWj4DLALCMrFiD4dQNpIy89NRpXK857gkSe/N23ILDWGUkjTQEluXodNBpTeM4gLeggmVWGMtvA3Ex/XKpWKRUBh8xkLARVAkFmJAaS2/XaI5VRXiQj3JaDmycgWIlR1I1577aRWbhmgLhLhYT3rjyDHSNI1cbbbcqFYlmZCVc5WBMjTQ0VV7THtI6Wyu/Pl1/wBaXYG+hLch56AaU/etOVDA+EHXXWOXqAPhUdgRoeg6R1IrRZLDxFs7mAQdRoPWKJrJBK6EjoZHxFPWrea4Bow0/Leiukh7piI5AGADEDXYVVrgaI+DugXFJByg6xvHvq/43aJxRctIa0t4DoIhE56iB8TVHh8KXRiN9h76m8QDG+yz+BVJHTIpj4xWi4AgJdytoNTp6eh+tFYvnNm2Ouu+8g0i94X09R5a6flROsD1/WKQF2il7jBTKsR7XUTqQdM2hPn6EioWMJ1IUHNCtC6Ek5oEaAkqfdNK4dd9slh4FLAfxeEQJ5/ofKp5xaIkRnuuQQo1htQPOdTtqZpxW3Ii94dxs2r+IxGQfe28gJaApMFuRnXl5Vn04mLYhCTGXbT/AHYIQzvIDNqOpqwwXAHvWMZevsyfZVb7qI+8CFgDOwGkjfXcVrz2cw4/sxDYty4+9OUS+WwScx3bxQfUV0x09Sa7f9ZlLUhF/eiMXwjjVwExiLeHDRJZLjFoMj2LbCc3WKs8O2HPdm7xS5yzhLLg2hlYwDsYfKvhHOdhWlw/ZTCM2NLWFi08W4ZhlAs22MQ2viJOvWnh2MwcYX7o/fEC594+v3Nx/wB7TxKDpG1UvTyE9ePn4MncTBA3AmOxW33UK8PKic3h8PjkaxoBUC7xJrao1jGX3OmZXQwrbwMzEMM46RpOtdAw/ZPCC5ih3I+6VO7l3MShY/i18WutRrfBMOLXDW7m3941sXJUHOWtsTmnQ+LxetD0X4+e4lrLz8djDnjtzKbd23buDLocoDAMqgGRpoF201Jk60MTxX7Rd724+e4UyEkCSsFTpEE5ZE+h3E10G5hFDcVtqqgd1bKgCAPu3mI21qix/Z+1ijw8CLTX7Grqo9tLcgsPxbAdfOoejJcP7wUtVPlfasznDcEbtyAxAgCASBomwA6sI9861Ct3HNrOTm8QGo3BnXTnpzmgt27h3BMgqfC/mp5cj6GnbFxciqNsy/U/rWODYTdxBUlGGUgwRynyPWJ5D316K4Dxzv8AD2ro1zqCeubZgfRgR7q878QGZrmn4gD6gEfrXVP2Y3CcCgJ0V3A6gZpAPx+lbaMdzpmOs3FWjp1jFBqkA1Q4aBsSxqdnccqJ6STwTDUxksJoTUdHMa1H4jfZUJWSRrAjUc/a2+tZbTXcNcf4x9mCkgHNMDcmNfCOfxFcv47jBiszOjBgoVnEZRLICXJQx1ktoJ2gToOP9pfu2zWyHjwMwCkKYzFWU+NTrsNIHOsZd7SK5Iu2s6qc34ljTRh3ZVeZbWJPMVjKSuhXZVcSuqngS5l2MxEODJbvDqcsDxA7jqKtcFh7cO95sl2GYXB+IEKEPhkZfD0Bm4PdUJxq24/2hS6KAttQoZgqzqGaQhbc6a60riGPHdqLduMqwWVYMZgAxA5nw7xDE660nSWAZD7wBDJNyDmDAKNTvAGvPkYMtO2lXfshbamWm5qApMCSxRROm5/TnS7uKGXwk+0SFOkEzuoO3pp4gKseKWbS4aVaZZWZCwlCcwDHLogJ1389KiEGwSK4WlXQiwx3ltzOsmdZ1oVLw9whVzLaDQCQVDHXX2jv60KnegM8MSViV0KgCBzHI/1zprEPPjAgERv9fP8ASnboYLIQMBrMxHz0ioIvEnTTXYCdJ+daJIpE9BoIOaR7K76CdQNY+Wh6URxIy3t5ciPQE76edItXwTBbwrMKSQeQAJXQa6zNRTEefTy9aaiNI0PAcKmVWILNMhZgeWaN6g4m8Wv3WMA7aeQAH0FSLGKGSCAAg/7xGvXc86hYeGNx2MAknpuSaUG23YR5IF5pY0RafpSLh10pVoVqUOI5ExWo7KX8LZxeEuG97OdrzOpVVYqRbVeup9r6VWYVE+zXEyp3tx1AY+0qjXQnRQTMkdddhXROHdiMFiuK3LERh0wi3T3TkeNmENOu6nbatYfj+WPuTOTv8Stt8TtnAcWYXELXcRdKLmGZkYoFIG5BBOvlWvxLA4zh6KQQtu82hn2URf8Aqrn69jcOeF28abxS5cu5VVnQL3ffG2WhgGMICZmqviHCcCl4ph8c91YJJTDMzZgRAAlAwiTmnSBoZ03Wu1iu3wZPRT69/wDR1nDiE4if/UufKxbqZdWPsQ/j/wD571cNuB0JAbExzDWymm3iAuGKVbe5C95exNtZ9shio3Er94JPLTqfSmvUrt8kv0/k7lhrf3+LHUWv8jCqG5cAwXDGna9h/cCGUk/GsPwvhNjENrxREgATeV1zTP8AxHA09TM1A4hw20tkMl3O1zMxXLGQZiAsliWMDoNxSlr10+fILSXf48HSMRxOwmMxge7bC3cOgBzCCwDgqIOp12rMtxy39nwORvvcOLgcAHSdFhog6CdJ3rI2VGZGBgQY02Om9WPdqtkLlGdDJeWkySesADQab1zz9Taxj+bLWml98UO4q7mtshAOZhck6EESPoeXlVGwa0wkEev6Hn+tWqq3jOiECQJ32BiNB193KnOIYdSinSGSTOnjCnbedVI85rGKlyap0Mhw6u/OUb1PiB/KumfsiK5MRaYmUuBwOUNmX/o+dcfwjQG1Mfrr+Vbv9lvFwuLNsn/fKVBH76+OD00D1vpN7idVfizt6uBsBQa4DuDUAXT1pF25510+1k5vcwTu9j+hVbxjijWVLQCPLUxIk6eU9aUjDmTRuLbCCWinLT7CUzmPHuOMcxFpQwJESc3IlswjMwgy2p+c40vLFmBCnYEMAec5tPLnpoa6J26t4cMltWIuO0EgS0a6gnSd9DBgb1kr1hRolwpbBCEZgJUQwzHUCDrOg1HpXDLSlvy7N4vBBwyqjLlIyjp4iDoCxMxzjlJ1iDUfGYwMWWTqSe78QJKkNlbQ5T+hq64w1u0ltEKqWSWAzsoaSfUiY0MHQSNdcph8SFmHPebKEWQ0n8QkQQJ2k7dKxlptSKWRhDmJCkZmg8yRuMs7QJ1/l66G3wGDAt31Y5sySRsR3ZBBHM771WrigLlwuMpMmfE0EbhCeZkbnmKn9nmDXND7Vt1g7k6mZ5+yabUrKHO+H7oHOIA39BQqqF+N111mZ/LShXP7bCivshY15jmY15xUVwVPL3a0q2/KPf8Al6UV5IP5etdRQ6zhgSzHMdIHSNyY15CJ60EgwJA5kn6ADn5VGFKYwT8KBlqbmvskA6GTuNNzttv59KhJb2Mcz9NPnT/D7oEkgSOon6/96RaQxv8AKlBZYkMW01Eg6GjsLrUy6DmInaBsN4E0zbGp66zV0MUzSVCnXnP9bRWq7LYzGm61jCXVS9fC2zdcqPu1GgDHNHTQE6ACKyFxsxG3h57b9etaLslx0YS4LyR3oBUTtqCM0RuOWtTdOyWao9jsNgLVy5i0e9dQFbXeStkleaopzMomdTB6Cm+Idq73dLasIti1oVFlRaLaEGSoAy6n5a1U47jd6/Jds8ycrMSd9SBPhHOKg28Oqqcu8RoxffmRpWGp6m+MGd9x9LjTmYhmO4zyZncsxg/M0Y4m6k+PwARCMQddIPzkRUAXAIzW28jqN9Nhz8vKmlvBCbapnPMneTHSsKbYiwPdEkuiBSIBLQZJ3GU7+ojU1Fv8PAUm2xA3ImRHqBHuOo+dQcSjqxUzrykga7jWNKd4YXachiAZ1gagxWsVKKtPBStDY+8IC6HU76SPXarSxe8OsRz9/lURbeUtoScojMVMA6mGHPaPKagJfMa7ZjJ5x0HM++tWlKi+S+F2HymCTbzEE9VzdYmOvlQtYsNkWQGUMpB28WYRp/CeWoqnwtoXLieLIGYDM2w/mnT46e6gIBOpYh8sRod9dPOdPOrquA2kjD2Zt3ttCvn++N+e9Suy7ZMfhnnL98gJH8Rgg9Zn51Iw1jwYkAadN9hPU/Wq9AQSy+0CjL5EqxH+KK0i8pjatHo21aBMVJ+yr76p8b2owdvu8xJDwWy7IGCsuad5zDboelVPaftEuScJfUMCxKnK0hVmBrKmYGxma6nrxfDORaddEDjPa6xZ9kNcjmBCkSQcpI8RkHao+D7bYe5o6skjUkSus784PIka1zvF33dYDNmbmTOsnWJ6z8ar8UXcBc50MwSY069Oe351y/1srwyvZRvuM9rMG6t3ObvcuYMqbzrG8sTETrG461zbFcXBYuVU3DpnEyD+9vvuZImactWrou508BUEd4GMiQykiNiQfmetU2JwrKQYJUHf4Gf5ehoetv6o0hBI2WIxrXbYW4uVUUKpKBWOUAK7FQCAZYAE/wCmfxhAH3YKqQAWIyyVA18zPMczRtiJT20aABvJAHOI13Mn31V5wX8RYj1200id/lWcpuTHGI9duLqQ0kCArIfFqJBj/Q/nZ8EQ271gFlnMUylfFDgmQYjfw7zqREVWI6LuxUqdFjURImY+vnpR4a+e/tQdBcVtY0hgd+vlQpMsj4w/eODAhiv4h7Jjl6UKkccwRGIuwygFydxz1/OhVNhaKu3EGd+VIJomoUDHLSS0bUhtz6mn8Jqxk7DT41HNAyVhkEOdZAPwETNOrTOHuwGAA10J8jSrAOdNTrB321/SKaAl5CS7geHORMjf61GQ6mm3vGTqdyd/P0o7WxNOwF4dDc8IgEcz010peEcKTMyBp0ka6+W1R7DEE9eVX3AMC2IZ2BTOFIXNqc4ByN4hESBtsBWbEQLtzOCc+aBmM6R1Ak6+7fpTNvFKFjWZkydPhU3H4DE6Z0UgaZkKPPme7JmoVjhN24GKIzBRmaNwOsbn3TRtSWRVYb8SciJ+Gn0o1xraCY5THL13NMpw+7lLd28DnlPv+WtMjafd8ZpbI9g2omfbjEAnWNW+cdKkWMQUGXTKZ10nYzFVUaA/1pTwZpEzqNPpTcEFD9/GggATHmevI/11od/oFIGh0n3dKjphHlhlbwjxQJgecaCpF21sTIzHl0P9GiksDSBdxH4YAHlznb6UkjXmR1/M0TZRm0OadNoj9aZd9wDp/R+sGgZqezrEpcU/1Kx9arExJUn1X/CZFWHYa01289sEaqGknSF3+oqs4vhSty6DoVJHvDR+dWhlvYvNdQMdQAFCySTlAE/wgAD5aUq/jyqZYJkTMCZMDcCfcTVPwvEFQVk79PLTX41Z4nLAJAnn+dcupalRk8MiriiWmZnaPfTtq/qQZjz3Pr5UyBb9oxHWdNNtzvrypAyudyGGg1HI8pOnPaaTSCx48S8WVV19Y/L0p/DXpMXQPIxVU96TCrJHM7npBkedHgXzDVj08tOh1mhwSQUWn9lsBmtuvl4QPdPly9KgXbCoVABUqDLEgAmROgB5aD1q9wnDbpQ5bbOFMMwgwQJMknSBBPSag4mw11MilgRuB4pHU/P4UKVPIIzd54YEbg+R1HyP0pWKaLkjSCDMdNzUtuC3wCws3GQaZghMaTJH4dufQ1X3Uk5Rr1it1RZpOP8ADw+IuNpqR9BFHV2lkXVR4PiRD/gWireh2c45UVLS2TsJqQvDLhBIXYT0+Z0+dZ2gGrR9o+VNCp9rBsIVlInSQOR59D8asLXArRUE4kLPJrL/AFWRSAp10Unqfp/Rp2z7a+Rj3CP0p3iOHVMqrcV9d1BHvIYab0nD4dgQxB5mfcf9KaGQmp8EZdf66Vf8L7KZ7a3Lxdc+qCAoI5HM419AOmtQeKYexac2/vCViSGWNYOnh10+dK+gUFwJUyuXAJJABPLrHxrQ8Ptuulq2xH8KFvamYgHkTUXsPxq3hbjHKzFhlElSBJGskCCYArdjt1bGXN3gzKG3UCCSBqWHSqUeoid/7PWWVXNpJIB1TKZjWZgz61VYnhOHllazfkeybNsupEDTMbgCnNPLpV1Z4yl0ZkKnzLrPymnVxU/u/wB7/SrSa5E6ZnH7FAwVxN1SNsyzG+mjAHfpUO92AvSXS9bctv3iTMbTmUjl0rb2MXB1A+O3ypF64+4AYdZ1+lRJZopcGBfsTiTobeD9wA/yqNfcKdXsNe0JXDALr4e8mBr0itkuKYdPfTg4g3MLtG/I7ggiCKNnkRQ3+y9iyne4nIhnLmUEySIAg6kxPKsLx7CWSxGFvC4pZdlIyRAAM+1JJ22ium8Wwn2tQr3EtBZIyoWkkRJ8S5YE7A71k7f7O7lkkpdF6YPgCpsZ/wDNuAmo20MxDWwrshILEE5hMAqpJGoHTeouIjwx+7HqZPx3rXXeAYq013PhQcwbLnYKVDCGcHYjloaqrWBCANcW2v8AGGRyx5qArEk0rCguw2KKYgR/w3HvgH6LS+Py1y6x3YZj6yJp5cCtqLtv/eGYzaKBGU6D2Tr7LczFR72KYnxBZOk5flOo6VdhRCcBGY77x6kAj13pbYzOmdtYIGmhk6binWusRJVTljNKDYxEyOUdeXvps3xlKd2hUtmOUMojYaAiOetTKNuxUF3hKDNl8UyQD6AMefPWeVKR8oOY6kAERGoGn9GlJiLeVlCCNN2bSNtzPTTQb0H7llUFSukyrQNJ1ErrJn4H3ztZOwSMQNgJJ15Hf3wv+taHszwxLnjPdhVXO1rOAxXUkwAxB2MEeQkms7ewuHyam8I56EH+WR66eXwtcNxSyttMO63CgOfLOTx6yzR4Wlcq6qdAYgmaFBA4M29q0uIZVt6qvgFxrckFYDqWeCCSSpzBZYCBTtnvcO6qLWVzcDM0B5QE5oREBQsq6EAmQBB5YyzxwLmhyqurZ1yiZbNojK4YGSDp031M2dnjOGUAl8QDAthjlJVZlgcgSWbMwL6mW33Bah16hTJ/EuKulx2DE6iFzrkBYq2RpAJyneVB3nWKh8QxmEx0W71tO9DrFzDqULqBJkldQdBrqJnSDVNicbbuOe8uDQ5s+U5m1/FHh2/d6SQZkWXCcVh7TZvCXhhnVQCc0+MeMMlzVlJBGhA5RTW68k7S4w1lbaKi+ygCjXNoukE8z185oVEsOEXKl1MonLmuKzQSSMxkSY8qFWm+xWSlTs1aUqwLT09qfMgCSPl6Vcqsp3ZMquwM5f7uvKaxNrilxZ32AEiRpPP3mrTB8eYe0FI6ZTJ8pDTFc705SKs1WE4Y7tKSBzJJIHoJ39K0VjszhyPHZRzzZgCfy0rCp2tZBCIV6w5j3Bpik/8AtbenS86j0B+orSOjQ00jYY/sVhWEC1bTzVRWaxvYm3YGbvSwLIsd2p0dlU6zroTppNSMN2vCiXvXLn8qCffIqBxftot0ZBbaAwMlo1Go0g09rXA8DNntIbxEMPCAADOUADLpMyYnXSZ+Gd4fwW5i711VZAQxLMZA1MaBZ+HzqHiMHcsd2WibiZgAJ8J2kEaTWv7CXEtI+YyzkEqqOzCJgHKNOZq2hWNWf2fNzvf3U/MtWp4Z2SUWiveXZQAjUCQCZ/D51aYa4riQrD1BX/MtWnDri23DQY2I02O9JJjKT+xrQEHN72OvvFNng1r+LT+Nv1q8vKJIqFcswdKpMkhrw23zDeuZv1pf9k2xtI9GP02p3N1pxHiqAjtwu2dw09cx/Wm7nZ+1EgsfIszVYqQaLap/Rjsqv7BQfgb++x/OmjwK3OjPPm7E+6Tp7qvFxHWnAytuZ8oH6T86LaCkZ0cCQTIJkQSXckiZgnNMTrE1Ms8Pti01kqMrTqRmcSAPA75mTQaQRFWpw6naR6U2cM3IhqLsVFDd7KYdhGdxrJ1GvSdI202qK/Ya2SSLjExpqpEzMkZYNaRkI3BHzpEjr+VLYh2zHY3sPe/AytJ1zLGg81ny+HlVXe7J4hdcoJn8MH19qNTp8Ph0YOR1pX2tufzpbPIWclxPCr672bmn7tvbXSInSCff13LFvD5SPuSYk6hkIiI384+Pw7D9qU7qPhH0pDiy3tJ/XvmjawtHG2vwQQAYPhX843EmPPU0hiV1cGToIGvlqfyPTWuv3OEYZjOUAxHsg+6dKrcR2PwzCABsRz59Oh8+VFPsFo5kG8OsE77iIHKPxdRSg4iQp0015dACuv8AWtbjEdglMEXG02Eg9P0FQ8T2KuECWmOY8JPmSAZPwpAZAXo0mCdNASD6HnPypeUlfCRvpMzPw0G/wFXt3steSYEjkJnbkZI9xGtQb/D7gJDWbknbKPCDGmpPu1pWMYTEWgAGRSRuczj5UKbFmN5B6E0dPcgG8xnc0uhQrRkDi0oChQpMBsUqNR6j60KFV2A2HFVH9qXlgQCoA5AZLegFawIBsAKFConyNcD6UJoUKEDI+LusLqAExG0+lTLtFQqpdAIl0b0mzQoUkIUKlodKKhQxoJxTS0KFCAcQ1KuWwyDMAdeYn60KFZ6vT9So9Q7ewpjFKOgoUKsTIC7/ABp4UVCqJGnFM0KFDAaJpds0KFCGx5DTqMetChVEjwpu7bHQfChQqGNEB0E7D4UKFCsxn//Z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onstantia" pitchFamily="18" charset="0"/>
            </a:endParaRPr>
          </a:p>
        </p:txBody>
      </p:sp>
      <p:pic>
        <p:nvPicPr>
          <p:cNvPr id="6151" name="Picture 8" descr="http://viamercosulsa.com.br/wp-content/uploads/2013/10/bento-goncalves-r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222" y="2924944"/>
            <a:ext cx="4032250" cy="331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204863"/>
            <a:ext cx="8373616" cy="1872209"/>
          </a:xfrm>
        </p:spPr>
        <p:txBody>
          <a:bodyPr/>
          <a:lstStyle/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Meta: </a:t>
            </a:r>
            <a:r>
              <a:rPr lang="pt-BR" sz="2800" dirty="0" smtClean="0">
                <a:latin typeface="Arial" charset="0"/>
                <a:cs typeface="Arial" charset="0"/>
              </a:rPr>
              <a:t>avaliar </a:t>
            </a:r>
            <a:r>
              <a:rPr lang="pt-BR" sz="2800" dirty="0" smtClean="0">
                <a:latin typeface="Arial" charset="0"/>
                <a:cs typeface="Arial" charset="0"/>
              </a:rPr>
              <a:t>comprometimento de órgãos alvo em 90% dos diabéticos de alto risco</a:t>
            </a:r>
            <a:endParaRPr lang="pt-BR" sz="2800" dirty="0" smtClean="0"/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Dos 89, 69 (77,5%) foram avaliados</a:t>
            </a:r>
          </a:p>
        </p:txBody>
      </p:sp>
      <p:pic>
        <p:nvPicPr>
          <p:cNvPr id="28676" name="Gráfico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861048"/>
            <a:ext cx="576064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Objetivo 5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107504" y="1124744"/>
            <a:ext cx="82296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Mapear hipertensos e/ou diabéticos de risco para doença cardiovascular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764975"/>
            <a:ext cx="8496944" cy="5184305"/>
          </a:xfrm>
        </p:spPr>
        <p:txBody>
          <a:bodyPr>
            <a:normAutofit/>
          </a:bodyPr>
          <a:lstStyle/>
          <a:p>
            <a:pPr marL="274320" indent="-274320" algn="just" fontAlgn="auto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Promoção da saúde</a:t>
            </a: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Meta: garantir consulta odontológica a 80% </a:t>
            </a: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382 hipertensos, 28 (7,3%)</a:t>
            </a: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Não criação de um instrumento que contemplasse este indicador (ação não planejada)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dirty="0"/>
          </a:p>
        </p:txBody>
      </p:sp>
      <p:pic>
        <p:nvPicPr>
          <p:cNvPr id="4" name="Imagem 12" descr="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680207"/>
            <a:ext cx="5976515" cy="296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Objetivo 6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821431"/>
            <a:ext cx="8229600" cy="4839817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	Promoção da saúde</a:t>
            </a:r>
            <a:endParaRPr lang="pt-BR" sz="2800" b="1" dirty="0" smtClean="0">
              <a:latin typeface="Arial" charset="0"/>
              <a:cs typeface="Arial" charset="0"/>
            </a:endParaRPr>
          </a:p>
          <a:p>
            <a:r>
              <a:rPr lang="pt-BR" sz="2800" dirty="0" smtClean="0">
                <a:latin typeface="Arial" charset="0"/>
                <a:cs typeface="Arial" charset="0"/>
              </a:rPr>
              <a:t>Meta: garantir consulta odontológica a 80 % </a:t>
            </a:r>
          </a:p>
          <a:p>
            <a:r>
              <a:rPr lang="pt-BR" sz="2800" dirty="0" smtClean="0">
                <a:latin typeface="Arial" charset="0"/>
                <a:cs typeface="Arial" charset="0"/>
              </a:rPr>
              <a:t>Dos 89 diabéticos apenas 23 usuários realizaram avaliação odontológica (25,8%)</a:t>
            </a:r>
          </a:p>
        </p:txBody>
      </p:sp>
      <p:pic>
        <p:nvPicPr>
          <p:cNvPr id="31748" name="Gráfico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357563"/>
            <a:ext cx="6048375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Objetivo 6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749424"/>
            <a:ext cx="8820472" cy="4839816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Promoção da saúde</a:t>
            </a:r>
            <a:endParaRPr lang="pt-BR" sz="2800" b="1" dirty="0" smtClean="0">
              <a:latin typeface="Arial" charset="0"/>
              <a:cs typeface="Arial" charset="0"/>
            </a:endParaRP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Meta: orientação nutricional a 90% </a:t>
            </a: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Dos 382 hipertensos, 232 (60,7%)</a:t>
            </a: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Muitos usuários não foram avaliados (início tardio das avaliações, período de 4 meses, não orientados no atendimento)</a:t>
            </a:r>
          </a:p>
          <a:p>
            <a:endParaRPr lang="pt-BR" dirty="0" smtClean="0"/>
          </a:p>
        </p:txBody>
      </p:sp>
      <p:pic>
        <p:nvPicPr>
          <p:cNvPr id="32772" name="Imagem 13" descr="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89040"/>
            <a:ext cx="4896544" cy="276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Objetivo 6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435280" cy="4983833"/>
          </a:xfrm>
        </p:spPr>
        <p:txBody>
          <a:bodyPr/>
          <a:lstStyle/>
          <a:p>
            <a:pPr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	Promoção da saúde</a:t>
            </a:r>
            <a:endParaRPr lang="pt-BR" sz="2800" b="1" dirty="0" smtClean="0">
              <a:latin typeface="Arial" charset="0"/>
              <a:cs typeface="Arial" charset="0"/>
            </a:endParaRPr>
          </a:p>
          <a:p>
            <a:pPr algn="just">
              <a:lnSpc>
                <a:spcPct val="200000"/>
              </a:lnSpc>
            </a:pPr>
            <a:r>
              <a:rPr lang="pt-BR" sz="2800" dirty="0" smtClean="0">
                <a:latin typeface="Arial" charset="0"/>
                <a:cs typeface="Arial" charset="0"/>
              </a:rPr>
              <a:t>Meta:  orientação nutricional a 90% </a:t>
            </a: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Dos 89, 80 receberam orientações </a:t>
            </a:r>
            <a:r>
              <a:rPr lang="pt-BR" sz="2800" dirty="0" smtClean="0">
                <a:latin typeface="Arial" charset="0"/>
                <a:cs typeface="Arial" charset="0"/>
              </a:rPr>
              <a:t>(</a:t>
            </a:r>
            <a:r>
              <a:rPr lang="pt-BR" sz="2800" dirty="0" smtClean="0">
                <a:latin typeface="Arial" charset="0"/>
                <a:cs typeface="Arial" charset="0"/>
              </a:rPr>
              <a:t>89,9%)</a:t>
            </a:r>
            <a:endParaRPr lang="pt-BR" sz="2800" dirty="0" smtClean="0">
              <a:latin typeface="Arial" charset="0"/>
              <a:cs typeface="Arial" charset="0"/>
            </a:endParaRPr>
          </a:p>
        </p:txBody>
      </p:sp>
      <p:pic>
        <p:nvPicPr>
          <p:cNvPr id="33796" name="Gráfico 10"/>
          <p:cNvPicPr>
            <a:picLocks noChangeArrowheads="1"/>
          </p:cNvPicPr>
          <p:nvPr/>
        </p:nvPicPr>
        <p:blipFill>
          <a:blip r:embed="rId2" cstate="print"/>
          <a:srcRect b="-24"/>
          <a:stretch>
            <a:fillRect/>
          </a:stretch>
        </p:blipFill>
        <p:spPr bwMode="auto">
          <a:xfrm>
            <a:off x="1475657" y="3068960"/>
            <a:ext cx="59766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Objetivo 6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84784"/>
            <a:ext cx="8229600" cy="4389437"/>
          </a:xfrm>
        </p:spPr>
        <p:txBody>
          <a:bodyPr/>
          <a:lstStyle/>
          <a:p>
            <a:pPr algn="just"/>
            <a:r>
              <a:rPr lang="pt-BR" sz="2800" b="1" u="sng" dirty="0" smtClean="0">
                <a:latin typeface="Arial" charset="0"/>
                <a:cs typeface="Arial" charset="0"/>
              </a:rPr>
              <a:t>Importância da intervenção para a equipe:</a:t>
            </a: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Envolvimento da equipe</a:t>
            </a: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Descentralização de algumas ações (enfermeira)</a:t>
            </a:r>
          </a:p>
          <a:p>
            <a:pPr algn="just">
              <a:buFont typeface="Wingdings 2" pitchFamily="18" charset="2"/>
              <a:buNone/>
            </a:pPr>
            <a:endParaRPr lang="pt-BR" sz="2800" dirty="0" smtClean="0">
              <a:latin typeface="Arial" charset="0"/>
              <a:cs typeface="Arial" charset="0"/>
            </a:endParaRPr>
          </a:p>
          <a:p>
            <a:pPr algn="just"/>
            <a:r>
              <a:rPr lang="pt-BR" sz="2800" b="1" u="sng" dirty="0" smtClean="0">
                <a:latin typeface="Arial" charset="0"/>
                <a:cs typeface="Arial" charset="0"/>
              </a:rPr>
              <a:t>Importância da intervenção para o serviço:</a:t>
            </a: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Fortalecimento do vínculo entre equipe e usuários</a:t>
            </a:r>
          </a:p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Qualificação no atendimento</a:t>
            </a:r>
          </a:p>
          <a:p>
            <a:endParaRPr lang="pt-BR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Arial" charset="0"/>
                <a:cs typeface="Arial" charset="0"/>
              </a:rPr>
              <a:t>Conclusões: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Arial" charset="0"/>
                <a:cs typeface="Arial" charset="0"/>
              </a:rPr>
              <a:t>Conclusões:</a:t>
            </a:r>
            <a:endParaRPr lang="pt-BR" dirty="0" smtClean="0"/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>
          <a:xfrm>
            <a:off x="158824" y="1484784"/>
            <a:ext cx="8229600" cy="4389437"/>
          </a:xfrm>
        </p:spPr>
        <p:txBody>
          <a:bodyPr/>
          <a:lstStyle/>
          <a:p>
            <a:r>
              <a:rPr lang="pt-BR" sz="2800" b="1" dirty="0" smtClean="0">
                <a:latin typeface="Arial" charset="0"/>
                <a:cs typeface="Arial" charset="0"/>
              </a:rPr>
              <a:t>Importância da intervenção para a comunidade:</a:t>
            </a:r>
          </a:p>
          <a:p>
            <a:r>
              <a:rPr lang="pt-BR" sz="2800" dirty="0" smtClean="0">
                <a:latin typeface="Arial" charset="0"/>
                <a:cs typeface="Arial" charset="0"/>
              </a:rPr>
              <a:t>Priorização nas consultas – (usuários em atraso)</a:t>
            </a:r>
          </a:p>
          <a:p>
            <a:r>
              <a:rPr lang="pt-BR" sz="2800" dirty="0" smtClean="0">
                <a:latin typeface="Arial" charset="0"/>
                <a:cs typeface="Arial" charset="0"/>
              </a:rPr>
              <a:t>Ampliação da cobertura de atendimento</a:t>
            </a:r>
          </a:p>
          <a:p>
            <a:pPr>
              <a:buFont typeface="Wingdings 2" pitchFamily="18" charset="2"/>
              <a:buNone/>
            </a:pPr>
            <a:endParaRPr lang="pt-BR" sz="2800" b="1" dirty="0" smtClean="0">
              <a:latin typeface="Arial" charset="0"/>
              <a:cs typeface="Arial" charset="0"/>
            </a:endParaRPr>
          </a:p>
          <a:p>
            <a:r>
              <a:rPr lang="pt-BR" sz="2800" b="1" dirty="0" smtClean="0">
                <a:latin typeface="Arial" charset="0"/>
                <a:cs typeface="Arial" charset="0"/>
              </a:rPr>
              <a:t>Incorporação na rotina:</a:t>
            </a:r>
          </a:p>
          <a:p>
            <a:r>
              <a:rPr lang="pt-BR" sz="2800" dirty="0" smtClean="0">
                <a:latin typeface="Arial" charset="0"/>
                <a:cs typeface="Arial" charset="0"/>
              </a:rPr>
              <a:t>Manter monitoramento dos usuários </a:t>
            </a:r>
          </a:p>
          <a:p>
            <a:r>
              <a:rPr lang="pt-BR" sz="2800" dirty="0" smtClean="0">
                <a:latin typeface="Arial" charset="0"/>
                <a:cs typeface="Arial" charset="0"/>
              </a:rPr>
              <a:t>Visitas domiciliares (2 turnos semanais)</a:t>
            </a:r>
          </a:p>
          <a:p>
            <a:r>
              <a:rPr lang="pt-BR" sz="2800" dirty="0" smtClean="0">
                <a:latin typeface="Arial" charset="0"/>
                <a:cs typeface="Arial" charset="0"/>
              </a:rPr>
              <a:t>Controle de PA e glicemia nos grupos (rastreamento e controle)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5958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Referências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Bibliográficas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endParaRPr lang="pt-BR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97495"/>
            <a:ext cx="8229600" cy="4767809"/>
          </a:xfrm>
        </p:spPr>
        <p:txBody>
          <a:bodyPr/>
          <a:lstStyle/>
          <a:p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BRASIL. Ministério da Saúde. Secretaria de Atenção à Saúde Departamento de Atenção Básica. </a:t>
            </a: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Diabetes </a:t>
            </a:r>
            <a:r>
              <a:rPr lang="pt-BR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Mellitus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Brasília: Ministério da Saúde, 2006.64 p. il. – (Cadernos de Atenção Básica, n. 16) (Série A. Normas e Manuais Técnicos).</a:t>
            </a:r>
          </a:p>
          <a:p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</a:t>
            </a: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Hipertensão arterial sistêmica para o Sistema Único de Saúde.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Brasília: Ministério da Saúde, 2006. 58 p. – (Cadernos de Atenção Básica; 16) (Série A. Normas e Manuais Técnicos).</a:t>
            </a:r>
          </a:p>
          <a:p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 GREZZANA, Guilherme Brasil; STEIN, Airton </a:t>
            </a:r>
            <a:r>
              <a:rPr lang="pt-B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Tetelbon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 PELLANDA, Lúcia Campos. Fundação Universitária de Cardiologia do Rio Grande do Sul – ICFUC, Porto Alegre, RS – Brasil. </a:t>
            </a: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Adesão ao tratamento e controle da pressão arterial por meio da </a:t>
            </a:r>
            <a:r>
              <a:rPr lang="pt-BR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monitorização</a:t>
            </a: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ambulatorial de 24 horas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Disponível em </a:t>
            </a:r>
            <a:r>
              <a:rPr lang="pt-BR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www.scielo.br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Acesso em 22 de agosto de 2012.</a:t>
            </a:r>
          </a:p>
          <a:p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NICOLAU, </a:t>
            </a:r>
            <a:r>
              <a:rPr lang="pt-B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al. </a:t>
            </a: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Diretrizes da Sociedade Brasileira de Cardiologia sobre Angina Instável e Infarto Agudo do Miocárdio sem Supradesnível do Segmento ST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(II Edição, 2007). Disponível em: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http://www.scielo.br/pdf/abc/v89n4/a15v89n4.pdf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Acesso em 16 de outubro de 2012.</a:t>
            </a: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/>
          <a:lstStyle/>
          <a:p>
            <a:r>
              <a:rPr lang="pt-BR" dirty="0" smtClean="0"/>
              <a:t>Muito Obrigada!!!</a:t>
            </a:r>
            <a:endParaRPr lang="pt-BR" dirty="0"/>
          </a:p>
        </p:txBody>
      </p:sp>
      <p:pic>
        <p:nvPicPr>
          <p:cNvPr id="4" name="Espaço Reservado para Conteúdo 3" descr="C:\Users\Silvane Rasador\Desktop\imprimir ESF\DSC0279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28192"/>
            <a:ext cx="6264696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riângulo retângulo 4"/>
          <p:cNvSpPr/>
          <p:nvPr/>
        </p:nvSpPr>
        <p:spPr>
          <a:xfrm rot="5400000">
            <a:off x="1007604" y="1664804"/>
            <a:ext cx="432048" cy="360040"/>
          </a:xfrm>
          <a:prstGeom prst="rt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retângulo 5"/>
          <p:cNvSpPr/>
          <p:nvPr/>
        </p:nvSpPr>
        <p:spPr>
          <a:xfrm rot="10800000">
            <a:off x="7020272" y="1628800"/>
            <a:ext cx="432048" cy="360040"/>
          </a:xfrm>
          <a:prstGeom prst="rt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retângulo 6"/>
          <p:cNvSpPr/>
          <p:nvPr/>
        </p:nvSpPr>
        <p:spPr>
          <a:xfrm rot="16200000" flipV="1">
            <a:off x="1007604" y="5985284"/>
            <a:ext cx="432048" cy="360040"/>
          </a:xfrm>
          <a:prstGeom prst="rt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retângulo 7"/>
          <p:cNvSpPr/>
          <p:nvPr/>
        </p:nvSpPr>
        <p:spPr>
          <a:xfrm rot="10800000" flipV="1">
            <a:off x="7020272" y="6021287"/>
            <a:ext cx="432048" cy="360040"/>
          </a:xfrm>
          <a:prstGeom prst="rt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4499992" y="1484784"/>
            <a:ext cx="4536504" cy="31683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223963"/>
          </a:xfrm>
        </p:spPr>
        <p:txBody>
          <a:bodyPr/>
          <a:lstStyle/>
          <a:p>
            <a:pPr algn="just"/>
            <a:r>
              <a:rPr lang="pt-BR" dirty="0" smtClean="0">
                <a:latin typeface="Arial" charset="0"/>
                <a:cs typeface="Arial" charset="0"/>
              </a:rPr>
              <a:t>ESF Ouro Verde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3554"/>
            <a:ext cx="8507413" cy="511175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Localizado na zona urbana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3535 habitantes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1764 do sexo feminino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1771 do sexo masculino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01 equipe de ESF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(07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micro-áreas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01 Equipe de NASF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Demanda espontânea+agenda para grupos prioritários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Reunião de equipe semanal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2" descr="H:\DCIM\101MSDCF\DSC02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176464" cy="275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229600" cy="5112022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t-BR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Agenda médica semanal para o grupo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Grupo do Hiperdia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Visitas domiciliares1x/semana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Controle da cobertura do programa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Agenda de enfermagem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Exame  dos pés (rotina)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57200" y="5578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noProof="0" dirty="0" smtClean="0">
                <a:solidFill>
                  <a:schemeClr val="accent1">
                    <a:lumMod val="75000"/>
                  </a:schemeClr>
                </a:solidFill>
              </a:rPr>
              <a:t>Situação antes da intervenção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0832" y="1052736"/>
            <a:ext cx="8373616" cy="1509117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	Ampliar a atenção aos adultos portadores de Hipertensão Arterial Sistêmica e/ou Diabetes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Mellitus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Objetivo Geral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323528" y="2135907"/>
            <a:ext cx="8373616" cy="150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METODOLOGIA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Participantes (hipertensos e diabéticos ESF)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Revisão da lista do HIPERDIA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Check-list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do diabético </a:t>
            </a: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insulino-dependente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Busca ativa (consulta em atraso)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Realização do exame dos pés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Capacitação da equipe (PA, cadastros)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Melhora na qualidade dos registros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3"/>
            <a:ext cx="8507288" cy="4767808"/>
          </a:xfrm>
        </p:spPr>
        <p:txBody>
          <a:bodyPr/>
          <a:lstStyle/>
          <a:p>
            <a:pPr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Revisão da lista do HIPERDIA (busca dos faltosos)</a:t>
            </a:r>
          </a:p>
          <a:p>
            <a:pPr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Ampliação das visitas domiciliares</a:t>
            </a:r>
          </a:p>
          <a:p>
            <a:endParaRPr lang="pt-BR" dirty="0" smtClean="0"/>
          </a:p>
        </p:txBody>
      </p:sp>
      <p:pic>
        <p:nvPicPr>
          <p:cNvPr id="11268" name="Imagem 4" descr="C:\Users\Silvane Rasador\Desktop\DSC02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756735"/>
            <a:ext cx="5327997" cy="391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noProof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Ações realizadas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3"/>
            <a:ext cx="8229600" cy="4839817"/>
          </a:xfrm>
        </p:spPr>
        <p:txBody>
          <a:bodyPr/>
          <a:lstStyle/>
          <a:p>
            <a:pPr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Cadastro dos usuários </a:t>
            </a:r>
          </a:p>
          <a:p>
            <a:pPr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Reestruturação do grupo do HIPERDIA</a:t>
            </a:r>
          </a:p>
          <a:p>
            <a:endParaRPr lang="pt-BR" dirty="0" smtClean="0"/>
          </a:p>
        </p:txBody>
      </p:sp>
      <p:pic>
        <p:nvPicPr>
          <p:cNvPr id="12292" name="Imagem 1" descr="H:\DCIM\101MSDCF\DSC02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565400"/>
            <a:ext cx="60483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noProof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Ações realizadas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23528" y="3212976"/>
            <a:ext cx="8568952" cy="30243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1"/>
          </a:xfrm>
        </p:spPr>
        <p:txBody>
          <a:bodyPr/>
          <a:lstStyle/>
          <a:p>
            <a:pPr>
              <a:buNone/>
            </a:pPr>
            <a:r>
              <a:rPr lang="pt-BR" sz="2800" dirty="0" err="1" smtClean="0">
                <a:latin typeface="Arial" charset="0"/>
                <a:cs typeface="Arial" charset="0"/>
              </a:rPr>
              <a:t>Check-list</a:t>
            </a:r>
            <a:r>
              <a:rPr lang="pt-BR" sz="2800" dirty="0" smtClean="0">
                <a:latin typeface="Arial" charset="0"/>
                <a:cs typeface="Arial" charset="0"/>
              </a:rPr>
              <a:t> do diabético </a:t>
            </a:r>
            <a:r>
              <a:rPr lang="pt-BR" sz="2800" dirty="0" err="1" smtClean="0">
                <a:latin typeface="Arial" charset="0"/>
                <a:cs typeface="Arial" charset="0"/>
              </a:rPr>
              <a:t>insulino-dependente</a:t>
            </a:r>
            <a:endParaRPr lang="pt-BR" sz="2800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Controle de PA e glicemia nos grupos</a:t>
            </a:r>
          </a:p>
          <a:p>
            <a:endParaRPr lang="pt-BR" dirty="0" smtClean="0"/>
          </a:p>
        </p:txBody>
      </p:sp>
      <p:pic>
        <p:nvPicPr>
          <p:cNvPr id="13316" name="Imagem 1" descr="H:\DCIM\101MSDCF\DSC02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0" y="3356992"/>
            <a:ext cx="4104580" cy="263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agem 1" descr="E:\DCIM\101MSDCF\DSC02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03425"/>
            <a:ext cx="3960440" cy="26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noProof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Ações realizadas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>
          <a:xfrm>
            <a:off x="806896" y="1412776"/>
            <a:ext cx="8229600" cy="936103"/>
          </a:xfrm>
        </p:spPr>
        <p:txBody>
          <a:bodyPr/>
          <a:lstStyle/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Passeio com grupo do HIPERDIA</a:t>
            </a:r>
          </a:p>
        </p:txBody>
      </p:sp>
      <p:pic>
        <p:nvPicPr>
          <p:cNvPr id="36868" name="Imagem 3" descr="C:\Users\Silvane Rasador\Desktop\VÍDEOS esf\garibaldi\DSC02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984776" cy="44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457200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z="5400" noProof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Ações realizadas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1151</TotalTime>
  <Words>572</Words>
  <Application>Microsoft Office PowerPoint</Application>
  <PresentationFormat>Apresentação na tela (4:3)</PresentationFormat>
  <Paragraphs>158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Fluxo</vt:lpstr>
      <vt:lpstr>Universidade aberta do SUS Especialização em Saúde da Família Universidade Federal de Pelotas Departamento de Medicina Social </vt:lpstr>
      <vt:lpstr>Bento Gonçalves</vt:lpstr>
      <vt:lpstr>ESF Ouro Verde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Conclusões:</vt:lpstr>
      <vt:lpstr>Conclusões:</vt:lpstr>
      <vt:lpstr>Referências Bibliográficas </vt:lpstr>
      <vt:lpstr>Muito Obrigada!!!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Ampliação da cobertura de atendimento a hipertensos e diabéticos na Estratégia da Saúde da Família Ouro Verde – Bento Gonçalves/RS</dc:title>
  <dc:creator>Silvane Rasador</dc:creator>
  <cp:lastModifiedBy>Silvane Rasador</cp:lastModifiedBy>
  <cp:revision>46</cp:revision>
  <dcterms:created xsi:type="dcterms:W3CDTF">2013-11-24T22:35:45Z</dcterms:created>
  <dcterms:modified xsi:type="dcterms:W3CDTF">2013-12-05T00:55:04Z</dcterms:modified>
</cp:coreProperties>
</file>