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5" r:id="rId6"/>
    <p:sldId id="266" r:id="rId7"/>
    <p:sldId id="268" r:id="rId8"/>
    <p:sldId id="269" r:id="rId9"/>
    <p:sldId id="270" r:id="rId10"/>
    <p:sldId id="298" r:id="rId11"/>
    <p:sldId id="299" r:id="rId12"/>
    <p:sldId id="300" r:id="rId13"/>
    <p:sldId id="301" r:id="rId14"/>
    <p:sldId id="271" r:id="rId15"/>
    <p:sldId id="273" r:id="rId16"/>
    <p:sldId id="272" r:id="rId17"/>
    <p:sldId id="275" r:id="rId18"/>
    <p:sldId id="277" r:id="rId19"/>
    <p:sldId id="279" r:id="rId20"/>
    <p:sldId id="276" r:id="rId21"/>
    <p:sldId id="294" r:id="rId22"/>
    <p:sldId id="280" r:id="rId23"/>
    <p:sldId id="283" r:id="rId24"/>
    <p:sldId id="302" r:id="rId25"/>
    <p:sldId id="287" r:id="rId26"/>
    <p:sldId id="28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nande" initials="E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io\Downloads\Planilha%20Coleta%20de%20dados%20final%20-SIMONE%20CARVALHO%20HIPOLITO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io\Downloads\Planilha%20Coleta%20de%20dados%20final%20-SIMONE%20CARVALHO%20HIPOLITO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io\Downloads\Planilha%20Coleta%20de%20dados%20final%20-SIMONE%20CARVALHO%20HIPOLITO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io\Downloads\Planilha%20Coleta%20de%20dados%20final%20-SIMONE%20CARVALHO%20HIPOLITO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7.3170731707317069E-2</c:v>
                </c:pt>
                <c:pt idx="1">
                  <c:v>0.36260162601626017</c:v>
                </c:pt>
                <c:pt idx="2">
                  <c:v>0.97073170731707314</c:v>
                </c:pt>
              </c:numCache>
            </c:numRef>
          </c:val>
        </c:ser>
        <c:axId val="67393792"/>
        <c:axId val="68666112"/>
      </c:barChart>
      <c:catAx>
        <c:axId val="673937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66112"/>
        <c:crosses val="autoZero"/>
        <c:auto val="1"/>
        <c:lblAlgn val="ctr"/>
        <c:lblOffset val="100"/>
      </c:catAx>
      <c:valAx>
        <c:axId val="686661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3937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0323206562742411"/>
          <c:y val="4.0404040404040407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5.4166666666666669E-2</c:v>
                </c:pt>
                <c:pt idx="1">
                  <c:v>0.33750000000000002</c:v>
                </c:pt>
                <c:pt idx="2">
                  <c:v>0.9458333333333333</c:v>
                </c:pt>
              </c:numCache>
            </c:numRef>
          </c:val>
        </c:ser>
        <c:axId val="77788288"/>
        <c:axId val="98527488"/>
      </c:barChart>
      <c:catAx>
        <c:axId val="77788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8527488"/>
        <c:crosses val="autoZero"/>
        <c:auto val="1"/>
        <c:lblAlgn val="ctr"/>
        <c:lblOffset val="100"/>
      </c:catAx>
      <c:valAx>
        <c:axId val="9852748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7882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2.2222222222222223E-2</c:v>
                </c:pt>
                <c:pt idx="1">
                  <c:v>1.7937219730941704E-2</c:v>
                </c:pt>
                <c:pt idx="2">
                  <c:v>6.7001675041876048E-3</c:v>
                </c:pt>
              </c:numCache>
            </c:numRef>
          </c:val>
        </c:ser>
        <c:axId val="50076672"/>
        <c:axId val="50087040"/>
      </c:barChart>
      <c:catAx>
        <c:axId val="50076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87040"/>
        <c:crosses val="autoZero"/>
        <c:auto val="1"/>
        <c:lblAlgn val="ctr"/>
        <c:lblOffset val="100"/>
      </c:catAx>
      <c:valAx>
        <c:axId val="500870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766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0.15384615384615385</c:v>
                </c:pt>
                <c:pt idx="1">
                  <c:v>6.1728395061728392E-2</c:v>
                </c:pt>
                <c:pt idx="2">
                  <c:v>2.2026431718061675E-2</c:v>
                </c:pt>
              </c:numCache>
            </c:numRef>
          </c:val>
        </c:ser>
        <c:axId val="67143168"/>
        <c:axId val="67145088"/>
      </c:barChart>
      <c:catAx>
        <c:axId val="671431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45088"/>
        <c:crosses val="autoZero"/>
        <c:auto val="1"/>
        <c:lblAlgn val="ctr"/>
        <c:lblOffset val="100"/>
      </c:catAx>
      <c:valAx>
        <c:axId val="6714508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431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2T11:24:59.261" idx="3">
    <p:pos x="3503" y="339"/>
    <p:text/>
  </p:cm>
  <p:cm authorId="0" dt="2014-03-02T11:25:35.597" idx="4">
    <p:pos x="3639" y="475"/>
    <p:text>E apenas um slide pode falar o objetivo, objetivos especifico e justificar a escolha, não acha?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2T11:27:05.078" idx="5">
    <p:pos x="3780" y="339"/>
    <p:text>Não precisa tudo isso, basta 1 slide. Apenas diga como foi feito o cadastro das mulheres, o monitoramente e o atendimento. Toda equipe participou?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2T11:29:58.790" idx="6">
    <p:pos x="3661" y="331"/>
    <p:text>Faça a apresentação dos resultados e discussão ao mesmo tempo.
Sugiro:
1. Comece pelos resultados positivos. Reuna todos os resultados que foram 100% e fale de uma vez só.
2. Fale dos resultados de cobetura e já os discuta.
3. Fale das metas que não conseguiu cumprir e já explique porque.
Esse é o ponto mais importante de seu trabalho, deve dar mais tempo aqui, o esto tem qeu ser muito rápido.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2T11:30:23.605" idx="7">
    <p:pos x="3661" y="339"/>
    <p:text>Use apenas gráficos, nada mais. Mostre o gráfico e explique.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2T11:31:12.377" idx="9">
    <p:pos x="10" y="10"/>
    <p:text>use apenas 1 slide.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885D-6885-4289-8949-83FA5D9CF029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44673-21AE-426E-A010-4468A010BC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63638" y="149026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  </a:t>
            </a:r>
            <a:r>
              <a:rPr lang="pt-PT" dirty="0"/>
              <a:t> </a:t>
            </a:r>
            <a:endParaRPr lang="pt-BR" dirty="0"/>
          </a:p>
          <a:p>
            <a:pPr algn="ctr">
              <a:buNone/>
            </a:pPr>
            <a:r>
              <a:rPr lang="pt-PT" sz="3500" b="1" dirty="0" smtClean="0"/>
              <a:t>    PROJETO </a:t>
            </a:r>
            <a:r>
              <a:rPr lang="pt-PT" sz="3500" b="1" dirty="0"/>
              <a:t>DE INTERVENÇÃO NA UNIDADE BÁSICA DE SAÚDE DE ALTO LONGÁ/PI: Controle do Câncer do Colo do Útero e da Mama</a:t>
            </a:r>
            <a:r>
              <a:rPr lang="pt-PT" sz="3500" b="1" dirty="0" smtClean="0"/>
              <a:t>.</a:t>
            </a:r>
          </a:p>
          <a:p>
            <a:pPr algn="ctr">
              <a:buNone/>
            </a:pPr>
            <a:endParaRPr lang="pt-PT" b="1" dirty="0"/>
          </a:p>
          <a:p>
            <a:pPr algn="ctr">
              <a:buNone/>
            </a:pPr>
            <a:r>
              <a:rPr lang="pt-PT" sz="3500" b="1" dirty="0" smtClean="0"/>
              <a:t>Simone Carvalho Hipólito</a:t>
            </a:r>
          </a:p>
          <a:p>
            <a:pPr algn="ctr">
              <a:buNone/>
            </a:pPr>
            <a:r>
              <a:rPr lang="pt-PT" sz="2800" b="1" dirty="0" smtClean="0"/>
              <a:t>Orientadora: Woneska R. Pinheiro</a:t>
            </a:r>
          </a:p>
          <a:p>
            <a:pPr algn="ctr">
              <a:buNone/>
            </a:pPr>
            <a:endParaRPr lang="pt-BR" sz="3500" dirty="0"/>
          </a:p>
          <a:p>
            <a:pPr>
              <a:buNone/>
            </a:pPr>
            <a:endParaRPr lang="pt-BR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406" t="29854" r="48961" b="55734"/>
          <a:stretch>
            <a:fillRect/>
          </a:stretch>
        </p:blipFill>
        <p:spPr bwMode="auto">
          <a:xfrm>
            <a:off x="1115616" y="5971397"/>
            <a:ext cx="828694" cy="6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995698"/>
            <a:ext cx="806124" cy="62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8593" y="6016194"/>
            <a:ext cx="1289876" cy="58102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8438" y="6016231"/>
            <a:ext cx="864096" cy="677940"/>
          </a:xfrm>
          <a:prstGeom prst="rect">
            <a:avLst/>
          </a:prstGeom>
        </p:spPr>
      </p:pic>
      <p:pic>
        <p:nvPicPr>
          <p:cNvPr id="9" name="Picture 2" descr="C:\Users\Renata\Desktop\logo pelota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3948" y="404664"/>
            <a:ext cx="1442210" cy="145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Quanto ao registro adequado do exame </a:t>
            </a:r>
            <a:r>
              <a:rPr lang="pt-BR" dirty="0" err="1" smtClean="0"/>
              <a:t>citopatológico</a:t>
            </a:r>
            <a:r>
              <a:rPr lang="pt-BR" dirty="0" smtClean="0"/>
              <a:t> do útero e da mamografia observa-se 600 mulheres para colpocitologia oncótica (100%) e 230 para mamografia (100%).</a:t>
            </a:r>
          </a:p>
          <a:p>
            <a:r>
              <a:rPr lang="pt-BR" dirty="0" smtClean="0"/>
              <a:t>A pesquisa de sinais de alerta para câncer do colo do útero em mulheres entre 25 e 64 anos alcançou em todos os meses de intervenção total de 600 mulheres (100%).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proporção de mulheres entre 50 e 69 anos com avaliação de risco para câncer de mama alcançou 230 mulheres (100%) em todos os meses de intervenção.</a:t>
            </a:r>
          </a:p>
          <a:p>
            <a:r>
              <a:rPr lang="pt-BR" dirty="0" smtClean="0"/>
              <a:t>A proporção de mulheres entre 25 e 64 anos que receberam orientações sobre </a:t>
            </a:r>
            <a:r>
              <a:rPr lang="pt-BR" dirty="0" err="1" smtClean="0"/>
              <a:t>DSTs</a:t>
            </a:r>
            <a:r>
              <a:rPr lang="pt-BR" dirty="0" smtClean="0"/>
              <a:t> observou-se um alcance de 600 mulheres (100%) no primeiro, segundo e terceiro mês.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quantidade de mulheres entre 25 e 64 anos que receberam orientação sobre os fatores de risco para câncer de colo de útero foi de 600 mulheres (100%) durante todos os meses de intervenção.</a:t>
            </a:r>
          </a:p>
          <a:p>
            <a:r>
              <a:rPr lang="pt-BR" dirty="0" smtClean="0"/>
              <a:t>100% das mulheres receberam orientação sobre os fatores de risco para câncer de mama.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Atualmente, considera-se completamente implementada o projeto de intervenção à rotina do serviço.</a:t>
            </a:r>
          </a:p>
          <a:p>
            <a:r>
              <a:rPr lang="pt-BR" dirty="0" smtClean="0"/>
              <a:t>É possível incorporar a continuação de tais ações ao serviço uma vez que são ações simples e que dependem exclusivamente do vínculo estreito comunidade/equipe e gestão.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Resultados </a:t>
            </a:r>
            <a:r>
              <a:rPr lang="pt-BR" sz="4000" dirty="0" smtClean="0"/>
              <a:t>e </a:t>
            </a:r>
            <a:r>
              <a:rPr lang="pt-BR" sz="4000" dirty="0" smtClean="0"/>
              <a:t>Discussão</a:t>
            </a:r>
            <a:br>
              <a:rPr lang="pt-BR" sz="4000" dirty="0" smtClean="0"/>
            </a:br>
            <a:r>
              <a:rPr lang="pt-BR" sz="4000" dirty="0" smtClean="0"/>
              <a:t>Metas não atingidas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</a:t>
            </a:r>
            <a:r>
              <a:rPr lang="pt-BR" dirty="0"/>
              <a:t>primeiro mês o número absoluto de mulheres que participaram da intervenção e estavam com exames em dia correspondeu a 45 (7,3%) mulheres, no segundo mês alcançamos 223 (36,3%) mulheres, e chegamos ao final do último mês </a:t>
            </a:r>
            <a:r>
              <a:rPr lang="pt-BR" dirty="0" err="1" smtClean="0"/>
              <a:t>abrangenEdo</a:t>
            </a:r>
            <a:r>
              <a:rPr lang="pt-BR" dirty="0" smtClean="0"/>
              <a:t> </a:t>
            </a:r>
            <a:r>
              <a:rPr lang="pt-BR" dirty="0"/>
              <a:t>597 (97,1%) mulheres </a:t>
            </a:r>
            <a:r>
              <a:rPr lang="pt-BR" dirty="0" smtClean="0"/>
              <a:t>para </a:t>
            </a:r>
            <a:r>
              <a:rPr lang="pt-BR" dirty="0"/>
              <a:t>a cobertura do câncer de colo de </a:t>
            </a:r>
            <a:r>
              <a:rPr lang="pt-BR" dirty="0" smtClean="0"/>
              <a:t>útero (Figura 1).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Resultados e </a:t>
            </a:r>
            <a:r>
              <a:rPr lang="pt-BR" sz="4000" dirty="0" smtClean="0"/>
              <a:t>Discussão</a:t>
            </a:r>
            <a:br>
              <a:rPr lang="pt-BR" sz="4000" dirty="0" smtClean="0"/>
            </a:br>
            <a:r>
              <a:rPr lang="pt-BR" sz="4000" dirty="0" smtClean="0"/>
              <a:t> Metas não atingidas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número de mulheres com exames em dia para a detecção precoce do câncer de mama no primeiro mês foi 13 (5,4%) mulheres, no segundo mês alcançamos 81(33,8%) mulheres e no terceiro e último mês conseguimos um alcance de 227 (94,6%) mulheres, como se pode ver </a:t>
            </a:r>
            <a:r>
              <a:rPr lang="pt-BR" dirty="0" smtClean="0"/>
              <a:t>no gráfico </a:t>
            </a:r>
            <a:r>
              <a:rPr lang="pt-BR" dirty="0"/>
              <a:t>a seguir: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 e Discussão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229201"/>
            <a:ext cx="8147248" cy="5760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b="1" i="1" dirty="0" smtClean="0"/>
              <a:t>Fonte</a:t>
            </a:r>
            <a:r>
              <a:rPr lang="pt-BR" b="1" i="1" dirty="0"/>
              <a:t>: Planilha coleta de dados </a:t>
            </a:r>
            <a:r>
              <a:rPr lang="pt-BR" b="1" i="1" dirty="0" err="1"/>
              <a:t>UFPel</a:t>
            </a:r>
            <a:r>
              <a:rPr lang="pt-BR" b="1" i="1" dirty="0"/>
              <a:t>, Alto </a:t>
            </a:r>
            <a:r>
              <a:rPr lang="pt-BR" b="1" i="1" dirty="0" err="1"/>
              <a:t>Longá</a:t>
            </a:r>
            <a:r>
              <a:rPr lang="pt-BR" b="1" i="1" dirty="0"/>
              <a:t>, 2013.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79512" y="1988840"/>
          <a:ext cx="43204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4716016" y="1988840"/>
          <a:ext cx="417646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 e Discussão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A quantidade de mulheres com exame </a:t>
            </a:r>
            <a:r>
              <a:rPr lang="pt-BR" dirty="0" err="1"/>
              <a:t>citopatológico</a:t>
            </a:r>
            <a:r>
              <a:rPr lang="pt-BR" dirty="0"/>
              <a:t> alterado no primeiro mês foi de 1 mulher (2,2%), no segundo mês 4 mulheres (1,8%) e no terceiro e último mês foram 4 mulheres  (0,7%).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 e Discussão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proporção de mulheres com exame </a:t>
            </a:r>
            <a:r>
              <a:rPr lang="pt-BR" dirty="0" err="1"/>
              <a:t>citopatológico</a:t>
            </a:r>
            <a:r>
              <a:rPr lang="pt-BR" dirty="0"/>
              <a:t> alterado e que não retornaram para conhecer o resultado foi 0%. </a:t>
            </a:r>
            <a:endParaRPr lang="pt-BR" dirty="0" smtClean="0"/>
          </a:p>
          <a:p>
            <a:r>
              <a:rPr lang="pt-BR" dirty="0" smtClean="0"/>
              <a:t>A quantidade de mulheres com mamografia alterada no primeiro mês corresponde a 2 mulheres (15,4%), no segundo mês 5 mulheres (6,2%) e no terceiro mês permaneceu 5 mulheres (2.2%).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 e Discussão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proporção de mulheres com mamografia alterada que não retornaram para conhecer resultado foi de 0% em todos os meses.</a:t>
            </a:r>
          </a:p>
          <a:p>
            <a:r>
              <a:rPr lang="pt-BR" dirty="0"/>
              <a:t>A proporção de mulheres que não retornaram para receber resultado do exame </a:t>
            </a:r>
            <a:r>
              <a:rPr lang="pt-BR" dirty="0" err="1"/>
              <a:t>citopatológico</a:t>
            </a:r>
            <a:r>
              <a:rPr lang="pt-BR" dirty="0"/>
              <a:t>/mamografia e que foram feitas buscas ativas também foi de 0% em todos os </a:t>
            </a:r>
            <a:r>
              <a:rPr lang="pt-BR" dirty="0" smtClean="0"/>
              <a:t>meses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Mortalidade câncer do colo do útero</a:t>
            </a:r>
          </a:p>
          <a:p>
            <a:r>
              <a:rPr lang="pt-BR" dirty="0" smtClean="0"/>
              <a:t>Mortalidade câncer de mama</a:t>
            </a:r>
          </a:p>
          <a:p>
            <a:r>
              <a:rPr lang="pt-BR" dirty="0" smtClean="0"/>
              <a:t>Município de atuação: Alto </a:t>
            </a:r>
            <a:r>
              <a:rPr lang="pt-BR" dirty="0" err="1" smtClean="0"/>
              <a:t>Longá-PI</a:t>
            </a:r>
            <a:endParaRPr lang="pt-BR" dirty="0" smtClean="0"/>
          </a:p>
          <a:p>
            <a:r>
              <a:rPr lang="pt-BR" dirty="0" smtClean="0"/>
              <a:t>População total: 13.646 </a:t>
            </a:r>
            <a:r>
              <a:rPr lang="pt-BR" dirty="0" smtClean="0"/>
              <a:t>pessoas</a:t>
            </a:r>
          </a:p>
          <a:p>
            <a:r>
              <a:rPr lang="pt-BR" dirty="0" smtClean="0"/>
              <a:t>UBS, estrutura e população coberta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 e Discussão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i="1" dirty="0" smtClean="0"/>
              <a:t>    Fonte</a:t>
            </a:r>
            <a:r>
              <a:rPr lang="pt-BR" b="1" i="1" dirty="0"/>
              <a:t>: Planilha coleta de dados </a:t>
            </a:r>
            <a:r>
              <a:rPr lang="pt-BR" b="1" i="1" dirty="0" err="1"/>
              <a:t>UFPel</a:t>
            </a:r>
            <a:r>
              <a:rPr lang="pt-BR" b="1" i="1" dirty="0"/>
              <a:t>, Alto </a:t>
            </a:r>
            <a:r>
              <a:rPr lang="pt-BR" b="1" i="1" dirty="0" err="1"/>
              <a:t>Longá</a:t>
            </a:r>
            <a:r>
              <a:rPr lang="pt-BR" b="1" i="1" dirty="0"/>
              <a:t>, 2013.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467545" y="1916832"/>
          <a:ext cx="38164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4"/>
          <p:cNvGraphicFramePr>
            <a:graphicFrameLocks/>
          </p:cNvGraphicFramePr>
          <p:nvPr/>
        </p:nvGraphicFramePr>
        <p:xfrm>
          <a:off x="4499992" y="1916832"/>
          <a:ext cx="424847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 e </a:t>
            </a:r>
            <a:r>
              <a:rPr lang="pt-BR" sz="4000" dirty="0" err="1" smtClean="0"/>
              <a:t>e</a:t>
            </a:r>
            <a:r>
              <a:rPr lang="pt-BR" sz="4000" dirty="0" smtClean="0"/>
              <a:t> Discussão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quantidade de mulheres com amostras satisfatórias do exame </a:t>
            </a:r>
            <a:r>
              <a:rPr lang="pt-BR" dirty="0" err="1" smtClean="0"/>
              <a:t>citopatológico</a:t>
            </a:r>
            <a:r>
              <a:rPr lang="pt-BR" dirty="0" smtClean="0"/>
              <a:t> do colo uterino foi de 45 mulheres (100%) no primeiro mês, no segundo mês foi de 223 mulheres (100%) e no terceiro mês foi de 592 mulheres (99,2</a:t>
            </a:r>
            <a:r>
              <a:rPr lang="pt-BR" dirty="0" smtClean="0"/>
              <a:t>%).</a:t>
            </a:r>
          </a:p>
          <a:p>
            <a:r>
              <a:rPr lang="pt-BR" dirty="0" smtClean="0"/>
              <a:t>Resistência e absenteísmo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 e Discussão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 </a:t>
            </a:r>
            <a:r>
              <a:rPr lang="pt-BR" b="1" dirty="0" smtClean="0"/>
              <a:t>   </a:t>
            </a:r>
            <a:r>
              <a:rPr lang="pt-BR" b="1" i="1" dirty="0" smtClean="0"/>
              <a:t>Fonte</a:t>
            </a:r>
            <a:r>
              <a:rPr lang="pt-BR" b="1" i="1" dirty="0"/>
              <a:t>: Planilha coleta de dados </a:t>
            </a:r>
            <a:r>
              <a:rPr lang="pt-BR" b="1" i="1" dirty="0" err="1"/>
              <a:t>UFPel</a:t>
            </a:r>
            <a:r>
              <a:rPr lang="pt-BR" b="1" i="1" dirty="0"/>
              <a:t>, Alto </a:t>
            </a:r>
            <a:r>
              <a:rPr lang="pt-BR" b="1" i="1" dirty="0" err="1"/>
              <a:t>Longá</a:t>
            </a:r>
            <a:r>
              <a:rPr lang="pt-BR" b="1" i="1" dirty="0"/>
              <a:t>, 2013</a:t>
            </a:r>
            <a:endParaRPr lang="pt-BR" dirty="0"/>
          </a:p>
          <a:p>
            <a:endParaRPr lang="pt-BR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2" cstate="print"/>
          <a:srcRect b="-27"/>
          <a:stretch>
            <a:fillRect/>
          </a:stretch>
        </p:blipFill>
        <p:spPr bwMode="auto">
          <a:xfrm>
            <a:off x="1115616" y="1844824"/>
            <a:ext cx="691276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 e Discussão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cs typeface="Times New Roman" pitchFamily="18" charset="0"/>
              </a:rPr>
              <a:t>Indicadores em relação às</a:t>
            </a:r>
            <a:r>
              <a:rPr lang="pt-BR" dirty="0">
                <a:latin typeface="+mj-lt"/>
                <a:cs typeface="Times New Roman" pitchFamily="18" charset="0"/>
              </a:rPr>
              <a:t> </a:t>
            </a:r>
            <a:r>
              <a:rPr lang="pt-BR" dirty="0" smtClean="0">
                <a:latin typeface="+mj-lt"/>
                <a:cs typeface="Times New Roman" pitchFamily="18" charset="0"/>
              </a:rPr>
              <a:t>metas e à	situação anterior	à</a:t>
            </a:r>
            <a:r>
              <a:rPr lang="pt-BR" dirty="0">
                <a:latin typeface="+mj-lt"/>
                <a:cs typeface="Times New Roman" pitchFamily="18" charset="0"/>
              </a:rPr>
              <a:t> </a:t>
            </a:r>
            <a:r>
              <a:rPr lang="pt-BR" dirty="0" smtClean="0">
                <a:latin typeface="+mj-lt"/>
                <a:cs typeface="Times New Roman" pitchFamily="18" charset="0"/>
              </a:rPr>
              <a:t>intervenção:</a:t>
            </a:r>
          </a:p>
          <a:p>
            <a:pPr>
              <a:buFontTx/>
              <a:buChar char="-"/>
            </a:pPr>
            <a:r>
              <a:rPr lang="pt-BR" dirty="0" smtClean="0">
                <a:latin typeface="+mj-lt"/>
                <a:cs typeface="Times New Roman" pitchFamily="18" charset="0"/>
              </a:rPr>
              <a:t>A maioria das metas foram alcançadas.</a:t>
            </a:r>
          </a:p>
          <a:p>
            <a:pPr>
              <a:buFontTx/>
              <a:buChar char="-"/>
            </a:pPr>
            <a:r>
              <a:rPr lang="pt-BR" dirty="0" smtClean="0">
                <a:latin typeface="+mj-lt"/>
                <a:cs typeface="Times New Roman" pitchFamily="18" charset="0"/>
              </a:rPr>
              <a:t>Após a intervenção observou-se uma evolução significativa da quantidade de mulheres acompanhadas e com exames em dias para câncer do colo do útero e mama.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 e Discussão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sz="12800" dirty="0" smtClean="0"/>
              <a:t>Viabilidade da continuação: trabalho educativo </a:t>
            </a:r>
            <a:r>
              <a:rPr lang="pt-BR" sz="12800" dirty="0" smtClean="0"/>
              <a:t>permanente</a:t>
            </a:r>
            <a:endParaRPr lang="pt-BR" sz="12800" dirty="0" smtClean="0"/>
          </a:p>
          <a:p>
            <a:r>
              <a:rPr lang="pt-BR" sz="12800" dirty="0" smtClean="0"/>
              <a:t>Aspectos a serem melhorados/adequados: </a:t>
            </a:r>
          </a:p>
          <a:p>
            <a:pPr>
              <a:buFontTx/>
              <a:buChar char="-"/>
            </a:pPr>
            <a:r>
              <a:rPr lang="pt-BR" sz="12800" dirty="0" smtClean="0"/>
              <a:t>acessibilidade dos exames preventivos (especialmente à mamografia)</a:t>
            </a:r>
          </a:p>
          <a:p>
            <a:pPr>
              <a:buFontTx/>
              <a:buChar char="-"/>
            </a:pPr>
            <a:r>
              <a:rPr lang="pt-BR" sz="12800" dirty="0" smtClean="0"/>
              <a:t>incorporação definitiva de campanha da saúde da mulher</a:t>
            </a:r>
          </a:p>
          <a:p>
            <a:pPr>
              <a:buFontTx/>
              <a:buChar char="-"/>
            </a:pPr>
            <a:r>
              <a:rPr lang="pt-BR" sz="12800" dirty="0" smtClean="0"/>
              <a:t>estímulo ao engajamento público </a:t>
            </a:r>
          </a:p>
          <a:p>
            <a:pPr>
              <a:buFontTx/>
              <a:buChar char="-"/>
            </a:pPr>
            <a:r>
              <a:rPr lang="pt-BR" sz="12800" dirty="0" smtClean="0"/>
              <a:t>incorporação definitiva da qualificação da prática clínica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REFLEXÃO CRÍTICA SOBRE O MEU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r>
              <a:rPr lang="pt-BR" sz="3500" dirty="0" smtClean="0"/>
              <a:t>Expectativas iniciais atendidas.</a:t>
            </a:r>
          </a:p>
          <a:p>
            <a:r>
              <a:rPr lang="pt-BR" sz="3500" dirty="0" smtClean="0"/>
              <a:t>Rico aprendizado</a:t>
            </a:r>
          </a:p>
          <a:p>
            <a:r>
              <a:rPr lang="pt-BR" sz="3500" dirty="0" smtClean="0"/>
              <a:t>Troca de </a:t>
            </a:r>
            <a:r>
              <a:rPr lang="pt-BR" sz="3500" dirty="0" smtClean="0"/>
              <a:t>experiências</a:t>
            </a:r>
            <a:endParaRPr lang="pt-BR" sz="3500" dirty="0" smtClean="0"/>
          </a:p>
          <a:p>
            <a:r>
              <a:rPr lang="pt-BR" sz="3500" dirty="0" smtClean="0"/>
              <a:t>Significado do curso para prática </a:t>
            </a:r>
            <a:r>
              <a:rPr lang="pt-BR" sz="3500" dirty="0" smtClean="0"/>
              <a:t>profissional</a:t>
            </a:r>
            <a:endParaRPr lang="pt-BR" sz="3500" dirty="0" smtClean="0"/>
          </a:p>
          <a:p>
            <a:r>
              <a:rPr lang="pt-BR" sz="3600" dirty="0" smtClean="0"/>
              <a:t>Aprendizados mais relevantes: como, o que e como podemos fazer para melhorar a saúde do município onde atuamos.</a:t>
            </a:r>
          </a:p>
          <a:p>
            <a:endParaRPr lang="pt-BR" sz="3500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b="1" i="1" dirty="0" smtClean="0">
                <a:solidFill>
                  <a:srgbClr val="FF0000"/>
                </a:solidFill>
              </a:rPr>
              <a:t>Obrigada pela atenção!</a:t>
            </a:r>
            <a:endParaRPr lang="pt-B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Objetivos e Justificativa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Geral: melhorar </a:t>
            </a:r>
            <a:r>
              <a:rPr lang="pt-BR" dirty="0"/>
              <a:t>a detecção de câncer de colo do útero e de </a:t>
            </a:r>
            <a:r>
              <a:rPr lang="pt-BR" dirty="0" smtClean="0"/>
              <a:t>mama</a:t>
            </a:r>
          </a:p>
          <a:p>
            <a:r>
              <a:rPr lang="pt-BR" dirty="0" smtClean="0"/>
              <a:t>Específicos: 1) </a:t>
            </a:r>
            <a:r>
              <a:rPr lang="pt-BR" dirty="0" smtClean="0"/>
              <a:t>Ampliar a cobertura de detecção precoce do câncer de colo uterino </a:t>
            </a:r>
            <a:r>
              <a:rPr lang="pt-BR" dirty="0" smtClean="0"/>
              <a:t>; 2) </a:t>
            </a:r>
            <a:r>
              <a:rPr lang="pt-BR" dirty="0" smtClean="0"/>
              <a:t>Melhorar a adesão das mulheres à realização </a:t>
            </a:r>
            <a:r>
              <a:rPr lang="pt-BR" dirty="0" smtClean="0"/>
              <a:t>dos exames; 3) </a:t>
            </a:r>
            <a:r>
              <a:rPr lang="pt-BR" dirty="0" smtClean="0"/>
              <a:t>Melhorar a qualidade do </a:t>
            </a:r>
            <a:r>
              <a:rPr lang="pt-BR" dirty="0" smtClean="0"/>
              <a:t>atendimento; 4) </a:t>
            </a:r>
            <a:r>
              <a:rPr lang="pt-BR" dirty="0" smtClean="0"/>
              <a:t>Melhorar registros das </a:t>
            </a:r>
            <a:r>
              <a:rPr lang="pt-BR" dirty="0" smtClean="0"/>
              <a:t>informações; 5) </a:t>
            </a:r>
            <a:r>
              <a:rPr lang="pt-BR" dirty="0" smtClean="0"/>
              <a:t>Mapear as mulheres de </a:t>
            </a:r>
            <a:r>
              <a:rPr lang="pt-BR" dirty="0" smtClean="0"/>
              <a:t>risco; 6) </a:t>
            </a:r>
            <a:r>
              <a:rPr lang="pt-BR" dirty="0" smtClean="0"/>
              <a:t>Promover a saúde das </a:t>
            </a:r>
            <a:r>
              <a:rPr lang="pt-BR" dirty="0" smtClean="0"/>
              <a:t>mulheres.</a:t>
            </a:r>
          </a:p>
          <a:p>
            <a:r>
              <a:rPr lang="pt-BR" dirty="0" smtClean="0"/>
              <a:t>Justificativa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Metodologia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pt-BR" dirty="0" smtClean="0"/>
              <a:t>Cadastramento: prontuários, registro dos ACS</a:t>
            </a:r>
          </a:p>
          <a:p>
            <a:pPr marL="514350" indent="-514350"/>
            <a:r>
              <a:rPr lang="pt-BR" dirty="0" smtClean="0"/>
              <a:t>Monitoramento: revisão mensal dos prontuários e ficha espelho pela médica e enfermeira</a:t>
            </a:r>
          </a:p>
          <a:p>
            <a:pPr marL="514350" indent="-514350"/>
            <a:r>
              <a:rPr lang="pt-BR" dirty="0" smtClean="0"/>
              <a:t>Atendimento: acolhimento por toda a equipe, dia da semana reservado para atendimento exclusivo às mulheres, organização da agenda para retorno com exames. </a:t>
            </a:r>
            <a:endParaRPr lang="pt-BR" dirty="0" smtClean="0"/>
          </a:p>
          <a:p>
            <a:pPr marL="514350" indent="-514350">
              <a:buAutoNum type="arabicParenR"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Metas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t-BR" b="1" dirty="0" smtClean="0"/>
              <a:t>Metas relativas ao objetivo 1:</a:t>
            </a:r>
          </a:p>
          <a:p>
            <a:r>
              <a:rPr lang="pt-BR" b="1" dirty="0" smtClean="0"/>
              <a:t>Meta </a:t>
            </a:r>
            <a:r>
              <a:rPr lang="pt-BR" b="1" dirty="0" smtClean="0"/>
              <a:t>01</a:t>
            </a:r>
            <a:r>
              <a:rPr lang="pt-BR" dirty="0" smtClean="0"/>
              <a:t>: </a:t>
            </a:r>
            <a:r>
              <a:rPr lang="pt-BR" dirty="0"/>
              <a:t>Ampliar a cobertura de detecção precoce do câncer de colo uterino das mulheres na faixa etária entre 25 e 64 anos de idade para 100</a:t>
            </a:r>
            <a:r>
              <a:rPr lang="pt-BR" dirty="0" smtClean="0"/>
              <a:t>%.</a:t>
            </a:r>
          </a:p>
          <a:p>
            <a:r>
              <a:rPr lang="pt-BR" b="1" dirty="0" smtClean="0"/>
              <a:t>Meta 02</a:t>
            </a:r>
            <a:r>
              <a:rPr lang="pt-BR" dirty="0" smtClean="0"/>
              <a:t>: Ampliar a cobertura de detecção precoce do câncer de mama das mulheres na faixa etária entre 50 e 69 anos de idade para 100%.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</a:t>
            </a:r>
            <a:r>
              <a:rPr lang="pt-BR" sz="4000" dirty="0" smtClean="0"/>
              <a:t>etas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Metas relativas ao objetivo</a:t>
            </a:r>
            <a:r>
              <a:rPr lang="pt-BR" b="1" dirty="0" smtClean="0"/>
              <a:t> </a:t>
            </a:r>
            <a:r>
              <a:rPr lang="pt-BR" b="1" dirty="0"/>
              <a:t>2</a:t>
            </a:r>
            <a:r>
              <a:rPr lang="pt-BR" dirty="0" smtClean="0"/>
              <a:t>:</a:t>
            </a:r>
            <a:endParaRPr lang="pt-BR" dirty="0" smtClean="0"/>
          </a:p>
          <a:p>
            <a:pPr>
              <a:buFontTx/>
              <a:buChar char="-"/>
            </a:pPr>
            <a:r>
              <a:rPr lang="pt-BR" b="1" dirty="0" smtClean="0"/>
              <a:t>Meta </a:t>
            </a:r>
            <a:r>
              <a:rPr lang="pt-BR" b="1" dirty="0" smtClean="0"/>
              <a:t>03:</a:t>
            </a:r>
            <a:r>
              <a:rPr lang="pt-BR" dirty="0" smtClean="0"/>
              <a:t> </a:t>
            </a:r>
            <a:r>
              <a:rPr lang="pt-BR" dirty="0"/>
              <a:t>Buscar 100% das mulheres que tiveram exame alterado e que não retornaram a unidade de saúde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Metas relativas ao objetivo 3: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- </a:t>
            </a:r>
            <a:r>
              <a:rPr lang="pt-BR" b="1" dirty="0" smtClean="0"/>
              <a:t>Meta 04:</a:t>
            </a:r>
            <a:r>
              <a:rPr lang="pt-BR" dirty="0" smtClean="0"/>
              <a:t> Obter 100% de coleta de amostras satisfatórias do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uterino.  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</a:t>
            </a:r>
            <a:r>
              <a:rPr lang="pt-BR" sz="4000" dirty="0" smtClean="0"/>
              <a:t>etas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Metas relativas ao objetivo </a:t>
            </a:r>
            <a:r>
              <a:rPr lang="pt-BR" b="1" dirty="0"/>
              <a:t>4</a:t>
            </a:r>
            <a:r>
              <a:rPr lang="pt-BR" dirty="0" smtClean="0"/>
              <a:t>: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- </a:t>
            </a:r>
            <a:r>
              <a:rPr lang="pt-BR" b="1" dirty="0"/>
              <a:t>Meta 05:</a:t>
            </a:r>
            <a:r>
              <a:rPr lang="pt-BR" dirty="0"/>
              <a:t> Manter registro da coleta de exame </a:t>
            </a:r>
            <a:r>
              <a:rPr lang="pt-BR" dirty="0" err="1"/>
              <a:t>citopatológico</a:t>
            </a:r>
            <a:r>
              <a:rPr lang="pt-BR" dirty="0"/>
              <a:t> de colo uterino e realização da mamografia em registro específico em 100% das mulheres cadastradas nos programas da unidade de saúde.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</a:t>
            </a:r>
            <a:r>
              <a:rPr lang="pt-BR" sz="4000" dirty="0" smtClean="0"/>
              <a:t>etas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Metas relativas ao o</a:t>
            </a:r>
            <a:r>
              <a:rPr lang="pt-BR" b="1" dirty="0" smtClean="0"/>
              <a:t>bjetivo </a:t>
            </a:r>
            <a:r>
              <a:rPr lang="pt-BR" b="1" dirty="0"/>
              <a:t>5</a:t>
            </a:r>
            <a:r>
              <a:rPr lang="pt-BR" dirty="0" smtClean="0"/>
              <a:t>:</a:t>
            </a:r>
            <a:endParaRPr lang="pt-BR" dirty="0"/>
          </a:p>
          <a:p>
            <a:pPr>
              <a:buNone/>
            </a:pPr>
            <a:r>
              <a:rPr lang="pt-BR" dirty="0" smtClean="0"/>
              <a:t>- </a:t>
            </a:r>
            <a:r>
              <a:rPr lang="pt-BR" b="1" dirty="0"/>
              <a:t>Meta 06:</a:t>
            </a:r>
            <a:r>
              <a:rPr lang="pt-BR" dirty="0"/>
              <a:t> Realizar avaliação de risco (ou pesquisar sinais de alerta para identificação de câncer de colo de útero e de mama) em 100% das mulheres nas faixas </a:t>
            </a:r>
            <a:r>
              <a:rPr lang="pt-BR" dirty="0" err="1"/>
              <a:t>etárias-alvo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</a:t>
            </a:r>
            <a:r>
              <a:rPr lang="pt-BR" sz="4000" dirty="0" smtClean="0"/>
              <a:t>etas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Meta relativa ao objetivo </a:t>
            </a:r>
            <a:r>
              <a:rPr lang="pt-BR" b="1" dirty="0"/>
              <a:t>6</a:t>
            </a:r>
            <a:r>
              <a:rPr lang="pt-BR" dirty="0" smtClean="0"/>
              <a:t>: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- </a:t>
            </a:r>
            <a:r>
              <a:rPr lang="pt-BR" b="1" dirty="0"/>
              <a:t>Meta 07:</a:t>
            </a:r>
            <a:r>
              <a:rPr lang="pt-BR" dirty="0"/>
              <a:t> Orientar 100% das mulheres cadastradas sobre doenças sexualmente transmissíveis (DST) e fatores de risco para câncer de colo de útero e de mama. 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1145</Words>
  <Application>Microsoft Office PowerPoint</Application>
  <PresentationFormat>Apresentação na tela (4:3)</PresentationFormat>
  <Paragraphs>101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Slide 1</vt:lpstr>
      <vt:lpstr>Introdução</vt:lpstr>
      <vt:lpstr>Objetivos e Justificativa</vt:lpstr>
      <vt:lpstr>Metodologia</vt:lpstr>
      <vt:lpstr>Metas</vt:lpstr>
      <vt:lpstr>Metas</vt:lpstr>
      <vt:lpstr>Metas</vt:lpstr>
      <vt:lpstr>Metas</vt:lpstr>
      <vt:lpstr>Metas</vt:lpstr>
      <vt:lpstr>Resultados e Discussão</vt:lpstr>
      <vt:lpstr>Resultados e Discussão</vt:lpstr>
      <vt:lpstr>Resultados e Discussão</vt:lpstr>
      <vt:lpstr>Resultados e Discussão</vt:lpstr>
      <vt:lpstr>Resultados e Discussão Metas não atingidas</vt:lpstr>
      <vt:lpstr>Resultados e Discussão  Metas não atingidas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e Discussão</vt:lpstr>
      <vt:lpstr>Resultados e Discussão</vt:lpstr>
      <vt:lpstr>Resultados e Discussão</vt:lpstr>
      <vt:lpstr>Resultados e Discussão</vt:lpstr>
      <vt:lpstr> REFLEXÃO CRÍTICA SOBRE O MEU PROCESSO DE APRENDIZAGEM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Vaio</dc:creator>
  <cp:lastModifiedBy>Vaio</cp:lastModifiedBy>
  <cp:revision>25</cp:revision>
  <dcterms:created xsi:type="dcterms:W3CDTF">2014-02-23T20:28:11Z</dcterms:created>
  <dcterms:modified xsi:type="dcterms:W3CDTF">2014-03-04T16:07:09Z</dcterms:modified>
</cp:coreProperties>
</file>