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1" r:id="rId4"/>
    <p:sldId id="272" r:id="rId5"/>
    <p:sldId id="310" r:id="rId6"/>
    <p:sldId id="309" r:id="rId7"/>
    <p:sldId id="275" r:id="rId8"/>
    <p:sldId id="277" r:id="rId9"/>
    <p:sldId id="263" r:id="rId10"/>
    <p:sldId id="259" r:id="rId11"/>
    <p:sldId id="278" r:id="rId12"/>
    <p:sldId id="260" r:id="rId13"/>
    <p:sldId id="276" r:id="rId14"/>
    <p:sldId id="279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4" r:id="rId24"/>
    <p:sldId id="292" r:id="rId25"/>
    <p:sldId id="28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265" r:id="rId39"/>
    <p:sldId id="266" r:id="rId40"/>
    <p:sldId id="267" r:id="rId41"/>
    <p:sldId id="268" r:id="rId42"/>
    <p:sldId id="307" r:id="rId43"/>
    <p:sldId id="308" r:id="rId44"/>
    <p:sldId id="280" r:id="rId45"/>
    <p:sldId id="311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>
        <p:scale>
          <a:sx n="76" d="100"/>
          <a:sy n="76" d="100"/>
        </p:scale>
        <p:origin x="-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B1FF-6847-47D4-B699-2D50B71D743F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2081-A3A3-49B6-A3EE-B586B36BC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8062-8372-4A80-928A-7754614A90BB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05DB-B255-4676-A6C5-96A08FB33B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2DAE-1CA1-470D-8052-EFA4E152FDC0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6DF6-16C4-42B5-8C1F-371888E96D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54DB-3F5B-4C95-9B5F-4A17BB2A68C3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6F5F-901E-436A-B550-35D21FE00C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2106-06AF-43BA-9545-EBBDC4616DE9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33F93-DD85-4EBF-A9EA-F3DB2488CD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BC4D-E6C3-45C4-8326-187F4DCECB79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87D9-1FB9-4DFE-975C-356D596056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55C9-7733-4024-957C-5EE2A8D5189E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186B-40CB-470C-95C1-40C1DCB10B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46D3-0024-4140-B346-21DA6010A330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527C-A74B-419F-B604-7DEB8F3437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D5A5-A5D8-428A-9299-B6153AA8975E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26B8-7B2B-4205-8FF5-D2D6BD7BE5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DF2F-BA43-418E-B666-0C14BB3835A2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A538-7DA9-4DAD-8927-9C54FC9CB3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8B09-0A4C-4D5A-8BC4-E9A96D648140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2AF6-6009-4944-96A1-80279A01DA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0FE2C5-AB15-428B-AE83-0B59BB7290AB}" type="datetimeFigureOut">
              <a:rPr lang="pt-BR"/>
              <a:pPr>
                <a:defRPr/>
              </a:pPr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0489D-9F94-40F6-813C-E2A59D2EE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785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ABERTA DO SUS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UNIVERSIDADE FEDERAL DE PELOTAS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CURSO DE ESPECIALIZAÇÃO EM SAÚDE DA FAMÍLIA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MODALIDADE A DISTÂNCIA</a:t>
            </a:r>
            <a:endParaRPr lang="pt-BR" sz="2400" dirty="0"/>
          </a:p>
        </p:txBody>
      </p:sp>
      <p:sp>
        <p:nvSpPr>
          <p:cNvPr id="205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2286000"/>
            <a:ext cx="8572500" cy="3929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b="1" smtClean="0">
                <a:latin typeface="Arial Rounded MT Bold" pitchFamily="34" charset="0"/>
              </a:rPr>
              <a:t>Melhoria da Assistência ao Pré-Natal, Unidade Central de Saúde - Santo Augusto - RS</a:t>
            </a:r>
            <a:endParaRPr lang="pt-BR" smtClean="0">
              <a:latin typeface="Arial Rounded MT Bold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pt-BR" smtClean="0">
              <a:latin typeface="Arial Rounded MT Bold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t-BR" smtClean="0">
                <a:latin typeface="Arial Rounded MT Bold" pitchFamily="34" charset="0"/>
              </a:rPr>
              <a:t>SIMONE MARTINS ABREU</a:t>
            </a:r>
          </a:p>
          <a:p>
            <a:pPr algn="ctr" eaLnBrk="1" hangingPunct="1">
              <a:buFont typeface="Arial" charset="0"/>
              <a:buNone/>
            </a:pPr>
            <a:r>
              <a:rPr lang="pt-BR" smtClean="0">
                <a:latin typeface="Arial Rounded MT Bold" pitchFamily="34" charset="0"/>
              </a:rPr>
              <a:t>Orientadora: Maria Fernanda Espíndola</a:t>
            </a:r>
          </a:p>
        </p:txBody>
      </p:sp>
      <p:pic>
        <p:nvPicPr>
          <p:cNvPr id="2052" name="Imagem 1" descr="ufp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11620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4" descr="logo_saudeFam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55575"/>
            <a:ext cx="11049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6178550"/>
          </a:xfrm>
        </p:spPr>
        <p:txBody>
          <a:bodyPr/>
          <a:lstStyle/>
          <a:p>
            <a:pPr algn="just" eaLnBrk="1" hangingPunct="1"/>
            <a:r>
              <a:rPr lang="pt-BR" sz="3600" smtClean="0">
                <a:latin typeface="Arial Rounded MT Bold" pitchFamily="34" charset="0"/>
              </a:rPr>
              <a:t>OBJETIVO GERAL DA INTERVENÇÃO</a:t>
            </a:r>
            <a:r>
              <a:rPr lang="pt-BR" sz="4000" smtClean="0">
                <a:latin typeface="Arial Rounded MT Bold" pitchFamily="34" charset="0"/>
              </a:rPr>
              <a:t/>
            </a:r>
            <a:br>
              <a:rPr lang="pt-BR" sz="4000" smtClean="0">
                <a:latin typeface="Arial Rounded MT Bold" pitchFamily="34" charset="0"/>
              </a:rPr>
            </a:br>
            <a:r>
              <a:rPr lang="pt-BR" sz="4000" smtClean="0">
                <a:latin typeface="Arial Rounded MT Bold" pitchFamily="34" charset="0"/>
              </a:rPr>
              <a:t/>
            </a:r>
            <a:br>
              <a:rPr lang="pt-BR" sz="4000" smtClean="0">
                <a:latin typeface="Arial Rounded MT Bold" pitchFamily="34" charset="0"/>
              </a:rPr>
            </a:br>
            <a:r>
              <a:rPr lang="pt-BR" sz="4000" smtClean="0">
                <a:latin typeface="Arial Rounded MT Bold" pitchFamily="34" charset="0"/>
              </a:rPr>
              <a:t> 	</a:t>
            </a:r>
            <a:r>
              <a:rPr lang="pt-BR" sz="3600" smtClean="0">
                <a:latin typeface="Arial Rounded MT Bold" pitchFamily="34" charset="0"/>
              </a:rPr>
              <a:t>Melhorar a assistência ao pré-natal e puerpério realizado na Unidade Central de Saúde.</a:t>
            </a:r>
            <a:r>
              <a:rPr lang="pt-BR" sz="4000" smtClean="0">
                <a:latin typeface="Arial Rounded MT Bold" pitchFamily="34" charset="0"/>
              </a:rPr>
              <a:t/>
            </a:r>
            <a:br>
              <a:rPr lang="pt-BR" sz="4000" smtClean="0">
                <a:latin typeface="Arial Rounded MT Bold" pitchFamily="34" charset="0"/>
              </a:rPr>
            </a:br>
            <a:endParaRPr lang="pt-BR" sz="400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latin typeface="Arial Rounded MT Bold" pitchFamily="34" charset="0"/>
              </a:rPr>
              <a:t>OBJETIVOS ESPECÍFICOS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latin typeface="Arial Rounded MT Bold" pitchFamily="34" charset="0"/>
              </a:rPr>
              <a:t>Ampliar a cobertura de pré-natal; </a:t>
            </a:r>
          </a:p>
          <a:p>
            <a:pPr eaLnBrk="1" hangingPunct="1"/>
            <a:r>
              <a:rPr lang="pt-BR" smtClean="0">
                <a:latin typeface="Arial Rounded MT Bold" pitchFamily="34" charset="0"/>
              </a:rPr>
              <a:t>Melhorar a adesão ao pré-natal;</a:t>
            </a:r>
          </a:p>
          <a:p>
            <a:pPr eaLnBrk="1" hangingPunct="1"/>
            <a:r>
              <a:rPr lang="pt-BR" smtClean="0">
                <a:latin typeface="Arial Rounded MT Bold" pitchFamily="34" charset="0"/>
              </a:rPr>
              <a:t>Melhorar a qualidade da atenção ao pré-natal e puerpério realizado na Unidade;</a:t>
            </a:r>
          </a:p>
          <a:p>
            <a:pPr eaLnBrk="1" hangingPunct="1"/>
            <a:r>
              <a:rPr lang="pt-BR" smtClean="0">
                <a:latin typeface="Arial Rounded MT Bold" pitchFamily="34" charset="0"/>
              </a:rPr>
              <a:t>Melhorar o registro das informações;</a:t>
            </a:r>
          </a:p>
          <a:p>
            <a:pPr eaLnBrk="1" hangingPunct="1"/>
            <a:r>
              <a:rPr lang="pt-BR" smtClean="0">
                <a:latin typeface="Arial Rounded MT Bold" pitchFamily="34" charset="0"/>
              </a:rPr>
              <a:t>Mapear as gestantes de risco;</a:t>
            </a:r>
          </a:p>
          <a:p>
            <a:pPr eaLnBrk="1" hangingPunct="1"/>
            <a:r>
              <a:rPr lang="pt-BR" smtClean="0">
                <a:latin typeface="Arial Rounded MT Bold" pitchFamily="34" charset="0"/>
              </a:rPr>
              <a:t>Promover a saúde no pré-natal.</a:t>
            </a:r>
          </a:p>
          <a:p>
            <a:pPr eaLnBrk="1" hangingPunct="1"/>
            <a:endParaRPr lang="pt-BR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 Rounded MT Bold" pitchFamily="34" charset="0"/>
                <a:cs typeface="Arial" pitchFamily="34" charset="0"/>
              </a:rPr>
              <a:t>METODOLOGIA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tângulo 2"/>
          <p:cNvSpPr>
            <a:spLocks noChangeArrowheads="1"/>
          </p:cNvSpPr>
          <p:nvPr/>
        </p:nvSpPr>
        <p:spPr bwMode="auto">
          <a:xfrm>
            <a:off x="285750" y="1000125"/>
            <a:ext cx="8572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>
                <a:latin typeface="Arial Rounded MT Bold" pitchFamily="34" charset="0"/>
              </a:rPr>
              <a:t>	A intervenção ocorreu num período de 16 semanas  tendo como público-alvo as gestantes e as puérperas residentes na área de abrangência da UBS. </a:t>
            </a:r>
          </a:p>
          <a:p>
            <a:pPr algn="just">
              <a:lnSpc>
                <a:spcPct val="150000"/>
              </a:lnSpc>
            </a:pPr>
            <a:r>
              <a:rPr lang="pt-BR" sz="2800">
                <a:latin typeface="Arial Rounded MT Bold" pitchFamily="34" charset="0"/>
              </a:rPr>
              <a:t>	Para a coleta dos indicadores para a intervenção foi elaborada uma planilha eletrônica para digitação dos dados,  uma ficha de acompanhamento das gestantes,  e a implantação dos prontuários.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39800"/>
          </a:xfrm>
        </p:spPr>
        <p:txBody>
          <a:bodyPr/>
          <a:lstStyle/>
          <a:p>
            <a:pPr eaLnBrk="1" hangingPunct="1"/>
            <a:r>
              <a:rPr lang="pt-BR" smtClean="0">
                <a:latin typeface="Arial Rounded MT Bold" pitchFamily="34" charset="0"/>
              </a:rPr>
              <a:t>LOGISTICA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5572125"/>
          </a:xfrm>
        </p:spPr>
        <p:txBody>
          <a:bodyPr/>
          <a:lstStyle/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Estabelecimento da utilização  do Manual do pré-natal;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Capacitação da equipe;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Elaboração e impressão de fichas-espelhos;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Informação a comunidade sobre a importância da realização do pré-natal;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Organização dos registros;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Busca ativa das  faltosas;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Atividades educativas coletivas desenvolvida pela equipe multiprofissional;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Atualização da planilha eletrônica;</a:t>
            </a:r>
          </a:p>
          <a:p>
            <a:pPr eaLnBrk="1" hangingPunct="1"/>
            <a:r>
              <a:rPr lang="pt-BR" sz="2800" smtClean="0">
                <a:latin typeface="Arial Rounded MT Bold" pitchFamily="34" charset="0"/>
                <a:ea typeface="ＭＳ Ｐゴシック" pitchFamily="34" charset="-128"/>
              </a:rPr>
              <a:t> Revisão das fichas-espelho</a:t>
            </a:r>
            <a:r>
              <a:rPr lang="pt-BR" smtClean="0">
                <a:latin typeface="Arial Rounded MT Bold" pitchFamily="34" charset="0"/>
                <a:ea typeface="ＭＳ Ｐゴシック" pitchFamily="34" charset="-128"/>
              </a:rPr>
              <a:t>;</a:t>
            </a:r>
          </a:p>
          <a:p>
            <a:pPr lvl="1" eaLnBrk="1" hangingPunct="1"/>
            <a:endParaRPr lang="pt-BR" smtClean="0">
              <a:latin typeface="Arial Rounded MT Bold" pitchFamily="34" charset="0"/>
              <a:ea typeface="ＭＳ Ｐゴシック" pitchFamily="34" charset="-128"/>
            </a:endParaRPr>
          </a:p>
          <a:p>
            <a:pPr eaLnBrk="1" hangingPunct="1"/>
            <a:endParaRPr lang="pt-BR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50825" y="142875"/>
            <a:ext cx="8893175" cy="1125538"/>
          </a:xfrm>
        </p:spPr>
        <p:txBody>
          <a:bodyPr anchor="t"/>
          <a:lstStyle/>
          <a:p>
            <a:pPr eaLnBrk="1" hangingPunct="1"/>
            <a:r>
              <a:rPr lang="pt-BR" sz="3600" smtClean="0">
                <a:latin typeface="Arial Rounded MT Bold" pitchFamily="34" charset="0"/>
              </a:rPr>
              <a:t>OBJETIVOS, METAS E RESULTADOS</a:t>
            </a:r>
            <a:endParaRPr lang="pt-BR" smtClean="0">
              <a:latin typeface="Arial Rounded MT Bold" pitchFamily="34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052513"/>
            <a:ext cx="8821737" cy="58054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dirty="0" smtClean="0">
                <a:latin typeface="Arial Rounded MT Bold" pitchFamily="34" charset="0"/>
                <a:cs typeface="Arial" charset="0"/>
              </a:rPr>
              <a:t>OBJETIVO 1 - AMPLIAR A COBERTURA DO PRÉ-NATAL: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dirty="0" smtClean="0">
                <a:latin typeface="Arial Rounded MT Bold" pitchFamily="34" charset="0"/>
              </a:rPr>
              <a:t>Meta 1- ampliar a cobertura das gestantes residentes na área adstrita, em 50%.</a:t>
            </a: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latin typeface="Arial Rounded MT Bold" pitchFamily="34" charset="0"/>
            </a:endParaRPr>
          </a:p>
        </p:txBody>
      </p:sp>
      <p:pic>
        <p:nvPicPr>
          <p:cNvPr id="15364" name="Imagem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357563"/>
            <a:ext cx="53705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3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2071688"/>
          </a:xfrm>
        </p:spPr>
        <p:txBody>
          <a:bodyPr anchor="t"/>
          <a:lstStyle/>
          <a:p>
            <a:pPr algn="just" eaLnBrk="1" hangingPunct="1"/>
            <a:r>
              <a:rPr lang="pt-BR" sz="3200" smtClean="0">
                <a:latin typeface="Arial Rounded MT Bold" pitchFamily="34" charset="0"/>
                <a:cs typeface="Arial" charset="0"/>
              </a:rPr>
              <a:t>Meta 2: Garantir a captação de 50% das gestantes residentes na área de abrangência da Unidade de Saúde no primeiro trimestre de gestação.</a:t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endParaRPr lang="pt-BR" sz="4800" smtClean="0">
              <a:latin typeface="Arial Rounded MT Bold" pitchFamily="34" charset="0"/>
            </a:endParaRPr>
          </a:p>
        </p:txBody>
      </p:sp>
      <p:pic>
        <p:nvPicPr>
          <p:cNvPr id="16387" name="Imagem 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76475"/>
            <a:ext cx="67103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22263" y="0"/>
            <a:ext cx="8821737" cy="1500188"/>
          </a:xfrm>
        </p:spPr>
        <p:txBody>
          <a:bodyPr anchor="t"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  <a:cs typeface="Arial" charset="0"/>
              </a:rPr>
              <a:t>Meta 3: Ampliar a cobertura de primeira consulta odontológica, com plano de tratamento, para 50% das gestantes cadastradas</a:t>
            </a:r>
            <a:r>
              <a:rPr lang="pt-BR" sz="2800" smtClean="0">
                <a:latin typeface="Arial Rounded MT Bold" pitchFamily="34" charset="0"/>
              </a:rPr>
              <a:t>.</a:t>
            </a:r>
            <a:endParaRPr lang="pt-BR" smtClean="0">
              <a:latin typeface="Arial Rounded MT Bold" pitchFamily="34" charset="0"/>
            </a:endParaRPr>
          </a:p>
        </p:txBody>
      </p:sp>
      <p:pic>
        <p:nvPicPr>
          <p:cNvPr id="17411" name="Imagem 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357313"/>
            <a:ext cx="5883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tângulo 4"/>
          <p:cNvSpPr>
            <a:spLocks noChangeArrowheads="1"/>
          </p:cNvSpPr>
          <p:nvPr/>
        </p:nvSpPr>
        <p:spPr bwMode="auto">
          <a:xfrm>
            <a:off x="285750" y="4057650"/>
            <a:ext cx="8715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latin typeface="Arial Rounded MT Bold" pitchFamily="34" charset="0"/>
              </a:rPr>
              <a:t>Meta 4 do objetivo 1: Realizar primeira consulta odontológica em 50% das gestantes classificadas como alto risco para doenças bucais. </a:t>
            </a:r>
            <a:r>
              <a:rPr lang="pt-BR" sz="2400"/>
              <a:t>Não obtivemos percentual nesse indicador devido a não apresentar nenhuma gestante classificada como de alto risco para doenças bucais pela odontóloga</a:t>
            </a:r>
            <a:r>
              <a:rPr lang="pt-BR" sz="2800"/>
              <a:t>.</a:t>
            </a:r>
          </a:p>
          <a:p>
            <a:pPr algn="just"/>
            <a:endParaRPr lang="pt-BR" sz="28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214313" y="188913"/>
            <a:ext cx="8929687" cy="1143000"/>
          </a:xfrm>
        </p:spPr>
        <p:txBody>
          <a:bodyPr/>
          <a:lstStyle/>
          <a:p>
            <a:pPr algn="just" eaLnBrk="1" hangingPunct="1"/>
            <a:r>
              <a:rPr lang="pt-BR" sz="32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r>
              <a:rPr lang="pt-BR" sz="3200" smtClean="0">
                <a:latin typeface="Arial Rounded MT Bold" pitchFamily="34" charset="0"/>
                <a:cs typeface="Arial" charset="0"/>
              </a:rPr>
              <a:t>OBJETIVO 2: MELHORAR A ADESÃO AO PRÉ-NATAL</a:t>
            </a:r>
            <a:r>
              <a:rPr lang="pt-BR" sz="4800" smtClean="0">
                <a:latin typeface="Arial Rounded MT Bold" pitchFamily="34" charset="0"/>
              </a:rPr>
              <a:t/>
            </a:r>
            <a:br>
              <a:rPr lang="pt-BR" sz="4800" smtClean="0">
                <a:latin typeface="Arial Rounded MT Bold" pitchFamily="34" charset="0"/>
              </a:rPr>
            </a:br>
            <a:endParaRPr lang="pt-BR" sz="4800" smtClean="0">
              <a:latin typeface="Arial Rounded MT Bold" pitchFamily="34" charset="0"/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357313"/>
            <a:ext cx="8358187" cy="52863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pt-BR" dirty="0" smtClean="0">
                <a:latin typeface="Arial Rounded MT Bold" pitchFamily="34" charset="0"/>
              </a:rPr>
              <a:t>Meta 5 do objetivo 2: Realizar a busca ativa a 100% das gestantes faltosas as consultas de pré-natal.</a:t>
            </a:r>
          </a:p>
          <a:p>
            <a:pPr algn="just" eaLnBrk="1" hangingPunct="1">
              <a:defRPr/>
            </a:pPr>
            <a:endParaRPr lang="pt-BR" dirty="0" smtClean="0">
              <a:latin typeface="Arial Rounded MT Bold" pitchFamily="34" charset="0"/>
            </a:endParaRPr>
          </a:p>
        </p:txBody>
      </p:sp>
      <p:pic>
        <p:nvPicPr>
          <p:cNvPr id="18436" name="Imagem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205163"/>
            <a:ext cx="5948363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79388" y="285750"/>
            <a:ext cx="8785225" cy="1703388"/>
          </a:xfrm>
        </p:spPr>
        <p:txBody>
          <a:bodyPr/>
          <a:lstStyle/>
          <a:p>
            <a:pPr algn="just" eaLnBrk="1" hangingPunct="1"/>
            <a:r>
              <a:rPr lang="pt-BR" sz="32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r>
              <a:rPr lang="pt-BR" sz="3200" smtClean="0">
                <a:latin typeface="Arial Rounded MT Bold" pitchFamily="34" charset="0"/>
                <a:cs typeface="Arial" charset="0"/>
              </a:rPr>
              <a:t>Meta 6 do objetivo 2. Fazer busca ativa de 100% das gestantes, com primeira consulta odontológica programática, faltosas às consultas. </a:t>
            </a:r>
            <a:r>
              <a:rPr lang="pt-BR" sz="4800" smtClean="0">
                <a:latin typeface="Arial Rounded MT Bold" pitchFamily="34" charset="0"/>
              </a:rPr>
              <a:t/>
            </a:r>
            <a:br>
              <a:rPr lang="pt-BR" sz="4800" smtClean="0">
                <a:latin typeface="Arial Rounded MT Bold" pitchFamily="34" charset="0"/>
              </a:rPr>
            </a:br>
            <a:endParaRPr lang="pt-BR" sz="4800" smtClean="0">
              <a:latin typeface="Arial Rounded MT Bold" pitchFamily="34" charset="0"/>
            </a:endParaRPr>
          </a:p>
        </p:txBody>
      </p:sp>
      <p:pic>
        <p:nvPicPr>
          <p:cNvPr id="19459" name="Imagem 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7467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38237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</a:rPr>
              <a:t>OBJETIVO 3: MELHORAR A QUALIDADE DA ATENÇÃO AO PRÉ-NATAL E PUERPÉRIO REALIZADO NA UNIDADE.</a:t>
            </a:r>
            <a:br>
              <a:rPr lang="pt-BR" sz="2800" smtClean="0">
                <a:latin typeface="Arial Rounded MT Bold" pitchFamily="34" charset="0"/>
              </a:rPr>
            </a:br>
            <a:endParaRPr lang="pt-BR" sz="2800" smtClean="0">
              <a:latin typeface="Arial Rounded MT Bold" pitchFamily="34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85750" y="639763"/>
            <a:ext cx="82153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pt-BR" sz="2800">
              <a:latin typeface="Arial Rounded MT Bold" pitchFamily="34" charset="0"/>
            </a:endParaRPr>
          </a:p>
          <a:p>
            <a:pPr indent="450850" algn="just"/>
            <a:endParaRPr lang="pt-BR" sz="2800">
              <a:latin typeface="Arial Rounded MT Bold" pitchFamily="34" charset="0"/>
            </a:endParaRPr>
          </a:p>
          <a:p>
            <a:pPr indent="450850" algn="just"/>
            <a:r>
              <a:rPr lang="pt-BR" sz="2800">
                <a:latin typeface="Arial Rounded MT Bold" pitchFamily="34" charset="0"/>
              </a:rPr>
              <a:t>Meta 7 - do objetivo 3: Realizar pelo menos um exame ginecológico por trimestre em 100% das gestantes durante o pré-natal (apenas 4  das 53 gestantes).</a:t>
            </a:r>
          </a:p>
          <a:p>
            <a:pPr indent="450850" algn="just"/>
            <a:endParaRPr lang="pt-BR" sz="2800">
              <a:latin typeface="Arial Rounded MT Bold" pitchFamily="34" charset="0"/>
            </a:endParaRPr>
          </a:p>
        </p:txBody>
      </p:sp>
      <p:pic>
        <p:nvPicPr>
          <p:cNvPr id="20484" name="Imagem 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17900"/>
            <a:ext cx="60531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 Rounded MT Bold" pitchFamily="34" charset="0"/>
                <a:ea typeface="ＭＳ Ｐゴシック" pitchFamily="34" charset="-128"/>
              </a:rPr>
              <a:t>Caracterização do município</a:t>
            </a:r>
            <a:r>
              <a:rPr lang="pt-BR" dirty="0" smtClean="0">
                <a:latin typeface="Arial Rounded MT Bold" pitchFamily="34" charset="0"/>
              </a:rPr>
              <a:t/>
            </a:r>
            <a:br>
              <a:rPr lang="pt-BR" dirty="0" smtClean="0">
                <a:latin typeface="Arial Rounded MT Bold" pitchFamily="34" charset="0"/>
              </a:rPr>
            </a:br>
            <a:endParaRPr lang="pt-BR" dirty="0">
              <a:latin typeface="Arial Rounded MT Bold" pitchFamily="34" charset="0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843808" y="836713"/>
            <a:ext cx="3427224" cy="266429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60" y="3980448"/>
            <a:ext cx="8244408" cy="2713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</a:rPr>
              <a:t/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/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/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Meta 8 do objetivo 3: Realizar pelo menos um exame de mamas durante o pré-natal em 100% das gestantes que fizerem o pré-natal.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Apenas em 3 das 53 gestantes acompanhadas, foi realizado o exame de mamas</a:t>
            </a:r>
            <a:r>
              <a:rPr lang="pt-BR" smtClean="0">
                <a:latin typeface="Arial Rounded MT Bold" pitchFamily="34" charset="0"/>
              </a:rPr>
              <a:t/>
            </a:r>
            <a:br>
              <a:rPr lang="pt-BR" smtClean="0">
                <a:latin typeface="Arial Rounded MT Bold" pitchFamily="34" charset="0"/>
              </a:rPr>
            </a:br>
            <a:endParaRPr lang="pt-BR" smtClean="0">
              <a:latin typeface="Arial Rounded MT Bold" pitchFamily="34" charset="0"/>
            </a:endParaRPr>
          </a:p>
        </p:txBody>
      </p:sp>
      <p:pic>
        <p:nvPicPr>
          <p:cNvPr id="21507" name="Imagem 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284538"/>
            <a:ext cx="60007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35975" cy="1955800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>Meta 9 do objetivo 3: Garantir a prescrição de 100% de ácido fólico e sulfato ferroso, para as gestantes que fizerem o pré-natal (48 das 53 gestantes acompanhadas).</a:t>
            </a:r>
            <a:r>
              <a:rPr lang="pt-BR" smtClean="0">
                <a:latin typeface="Arial Rounded MT Bold" pitchFamily="34" charset="0"/>
              </a:rPr>
              <a:t/>
            </a:r>
            <a:br>
              <a:rPr lang="pt-BR" smtClean="0">
                <a:latin typeface="Arial Rounded MT Bold" pitchFamily="34" charset="0"/>
              </a:rPr>
            </a:br>
            <a:endParaRPr lang="pt-BR" smtClean="0">
              <a:latin typeface="Arial Rounded MT Bold" pitchFamily="34" charset="0"/>
            </a:endParaRPr>
          </a:p>
        </p:txBody>
      </p:sp>
      <p:pic>
        <p:nvPicPr>
          <p:cNvPr id="22531" name="Imagem 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38" y="2205038"/>
            <a:ext cx="71945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407400" cy="1811337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>Meta 10 do objetivo 3: garantir a prescrição de 100% da solicitação de ABO-Rh na primeira consulta de pré-natal (44 das 53 gestantes acompanhadas).</a:t>
            </a:r>
            <a:r>
              <a:rPr lang="pt-BR" smtClean="0">
                <a:latin typeface="Arial Rounded MT Bold" pitchFamily="34" charset="0"/>
              </a:rPr>
              <a:t/>
            </a:r>
            <a:br>
              <a:rPr lang="pt-BR" smtClean="0">
                <a:latin typeface="Arial Rounded MT Bold" pitchFamily="34" charset="0"/>
              </a:rPr>
            </a:br>
            <a:endParaRPr lang="pt-BR" smtClean="0">
              <a:latin typeface="Arial Rounded MT Bold" pitchFamily="34" charset="0"/>
            </a:endParaRPr>
          </a:p>
        </p:txBody>
      </p:sp>
      <p:pic>
        <p:nvPicPr>
          <p:cNvPr id="23555" name="Imagem 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05038"/>
            <a:ext cx="72929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929687" cy="2071687"/>
          </a:xfrm>
        </p:spPr>
        <p:txBody>
          <a:bodyPr/>
          <a:lstStyle/>
          <a:p>
            <a:pPr algn="just" eaLnBrk="1" hangingPunct="1"/>
            <a:r>
              <a:rPr lang="pt-BR" sz="3200" smtClean="0">
                <a:latin typeface="Arial" charset="0"/>
                <a:cs typeface="Arial" charset="0"/>
              </a:rPr>
              <a:t/>
            </a:r>
            <a:br>
              <a:rPr lang="pt-BR" sz="3200" smtClean="0">
                <a:latin typeface="Arial" charset="0"/>
                <a:cs typeface="Arial" charset="0"/>
              </a:rPr>
            </a:br>
            <a:r>
              <a:rPr lang="pt-BR" sz="3200" smtClean="0">
                <a:latin typeface="Arial" charset="0"/>
                <a:cs typeface="Arial" charset="0"/>
              </a:rPr>
              <a:t/>
            </a:r>
            <a:br>
              <a:rPr lang="pt-BR" sz="3200" smtClean="0">
                <a:latin typeface="Arial" charset="0"/>
                <a:cs typeface="Arial" charset="0"/>
              </a:rPr>
            </a:br>
            <a:r>
              <a:rPr lang="pt-BR" sz="3200" smtClean="0">
                <a:latin typeface="Arial" charset="0"/>
                <a:cs typeface="Arial" charset="0"/>
              </a:rPr>
              <a:t>Os indicadores abaixo ficaram todos iguais, sendo 44 </a:t>
            </a:r>
            <a:r>
              <a:rPr lang="pt-BR" sz="3200" smtClean="0">
                <a:latin typeface="Arial Rounded MT Bold" pitchFamily="34" charset="0"/>
                <a:cs typeface="Arial" charset="0"/>
              </a:rPr>
              <a:t>das</a:t>
            </a:r>
            <a:r>
              <a:rPr lang="pt-BR" sz="3200" smtClean="0">
                <a:latin typeface="Arial" charset="0"/>
                <a:cs typeface="Arial" charset="0"/>
              </a:rPr>
              <a:t> 53 gestantes acompanhadas), ficando abaixo do 100% estabelecido como meta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24579" name="Imagem 1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2708275"/>
            <a:ext cx="752475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60350"/>
            <a:ext cx="9036050" cy="6597650"/>
          </a:xfrm>
        </p:spPr>
        <p:txBody>
          <a:bodyPr/>
          <a:lstStyle/>
          <a:p>
            <a:pPr marL="0" indent="450850" algn="just" eaLnBrk="1" hangingPunct="1">
              <a:spcBef>
                <a:spcPct val="0"/>
              </a:spcBef>
              <a:defRPr/>
            </a:pP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Meta 11 do objetivo 3: Garantir a 100% das gestantes a solicitação de hemoglobina/</a:t>
            </a:r>
            <a:r>
              <a:rPr lang="pt-BR" sz="2000" dirty="0" err="1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hematócrito</a:t>
            </a: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em dia  (um na primeira consulta e outro próximo à 30ª semana de gestação).</a:t>
            </a:r>
            <a:endParaRPr lang="pt-BR" sz="2000" dirty="0" smtClean="0">
              <a:latin typeface="Arial Rounded MT Bold" pitchFamily="34" charset="0"/>
              <a:cs typeface="Arial" pitchFamily="34" charset="0"/>
            </a:endParaRPr>
          </a:p>
          <a:p>
            <a:pPr marL="0" indent="450850" algn="just" eaLnBrk="1" hangingPunct="1">
              <a:spcBef>
                <a:spcPct val="0"/>
              </a:spcBef>
              <a:defRPr/>
            </a:pP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Meta 12 do objetivo 3: Garantir a 100% das gestantes a solicitação de glicemia de jejum em dia  (um na primeira consulta e outro próximo à 30ª semana de gestação). </a:t>
            </a:r>
          </a:p>
          <a:p>
            <a:pPr marL="0" indent="450850" algn="just" eaLnBrk="1" hangingPunct="1">
              <a:spcBef>
                <a:spcPct val="0"/>
              </a:spcBef>
              <a:defRPr/>
            </a:pP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Meta 13 do objetivo 3: Garantir a 100% das gestantes a solicitação de VDRL em dia (um na primeira consulta e outro próximo à 30ª semana de gestação).</a:t>
            </a:r>
          </a:p>
          <a:p>
            <a:pPr marL="0" indent="450850" algn="just" eaLnBrk="1" hangingPunct="1">
              <a:spcBef>
                <a:spcPct val="0"/>
              </a:spcBef>
              <a:defRPr/>
            </a:pPr>
            <a:r>
              <a:rPr lang="pt-BR" sz="2000" dirty="0" smtClean="0">
                <a:latin typeface="Arial Rounded MT Bold" pitchFamily="34" charset="0"/>
                <a:cs typeface="Arial" pitchFamily="34" charset="0"/>
              </a:rPr>
              <a:t>Meta 14 do objetivo 3: Garantir a 100% das gestantes a solicitação de exame de Urina tipo 1 com </a:t>
            </a:r>
            <a:r>
              <a:rPr lang="pt-BR" sz="2000" dirty="0" err="1" smtClean="0">
                <a:latin typeface="Arial Rounded MT Bold" pitchFamily="34" charset="0"/>
                <a:cs typeface="Arial" pitchFamily="34" charset="0"/>
              </a:rPr>
              <a:t>urocultura</a:t>
            </a:r>
            <a:r>
              <a:rPr lang="pt-BR" sz="2000" dirty="0" smtClean="0">
                <a:latin typeface="Arial Rounded MT Bold" pitchFamily="34" charset="0"/>
                <a:cs typeface="Arial" pitchFamily="34" charset="0"/>
              </a:rPr>
              <a:t> e antibiograma em dia (um na primeira consulta e outro próximo à 30ª semana de gestação). </a:t>
            </a:r>
          </a:p>
          <a:p>
            <a:pPr marL="0" indent="450850" algn="just" eaLnBrk="1" hangingPunct="1">
              <a:spcBef>
                <a:spcPct val="0"/>
              </a:spcBef>
              <a:defRPr/>
            </a:pP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Meta 15 do objetivo 3: Garantir a 100% das gestantes solicitações de </a:t>
            </a:r>
            <a:r>
              <a:rPr lang="pt-BR" sz="2000" dirty="0" err="1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testagem</a:t>
            </a: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Anti-HIV em dia (um na primeira consulta e outro próximo à 30ª semana de gestação).</a:t>
            </a:r>
          </a:p>
          <a:p>
            <a:pPr marL="0" indent="450850" algn="just" eaLnBrk="1" hangingPunct="1">
              <a:spcBef>
                <a:spcPct val="0"/>
              </a:spcBef>
              <a:defRPr/>
            </a:pP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Meta 16 do objetivo 3: Garantir a 100% das gestantes a solicitação de sorologia para hepatite B (</a:t>
            </a:r>
            <a:r>
              <a:rPr lang="pt-BR" sz="2000" dirty="0" err="1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HBsAg</a:t>
            </a: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), na primeira consulta;</a:t>
            </a:r>
          </a:p>
          <a:p>
            <a:pPr marL="0" indent="450850" algn="just" eaLnBrk="1" hangingPunct="1">
              <a:spcBef>
                <a:spcPct val="0"/>
              </a:spcBef>
              <a:defRPr/>
            </a:pP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Meta 17 do objetivo 3: Garantir a 100% das gestantes a solicitação de sorologia para toxoplasmose (</a:t>
            </a:r>
            <a:r>
              <a:rPr lang="pt-BR" sz="2000" dirty="0" err="1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IgG</a:t>
            </a: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pt-BR" sz="2000" dirty="0" err="1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IgM</a:t>
            </a:r>
            <a:r>
              <a:rPr lang="pt-BR" sz="20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), na primeira consulta</a:t>
            </a:r>
          </a:p>
          <a:p>
            <a:pPr marL="0" indent="450850" algn="just" eaLnBrk="1" hangingPunct="1">
              <a:spcBef>
                <a:spcPct val="0"/>
              </a:spcBef>
              <a:defRPr/>
            </a:pPr>
            <a:endParaRPr lang="pt-BR" sz="2000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marL="0" indent="450850" algn="just" eaLnBrk="1" hangingPunct="1">
              <a:spcBef>
                <a:spcPct val="0"/>
              </a:spcBef>
              <a:defRPr/>
            </a:pPr>
            <a:endParaRPr lang="pt-BR" sz="2000" dirty="0" smtClean="0">
              <a:latin typeface="Arial Rounded MT Bold" pitchFamily="34" charset="0"/>
            </a:endParaRPr>
          </a:p>
          <a:p>
            <a:pPr marL="0" indent="450850" algn="just" eaLnBrk="1" hangingPunct="1">
              <a:spcBef>
                <a:spcPct val="0"/>
              </a:spcBef>
              <a:defRPr/>
            </a:pPr>
            <a:endParaRPr lang="pt-BR" sz="2000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marL="0" indent="450850" algn="just" eaLnBrk="1" hangingPunct="1">
              <a:spcBef>
                <a:spcPct val="0"/>
              </a:spcBef>
              <a:defRPr/>
            </a:pPr>
            <a:endParaRPr lang="pt-BR" sz="2000" dirty="0" smtClean="0">
              <a:latin typeface="Arial Rounded MT Bold" pitchFamily="34" charset="0"/>
            </a:endParaRPr>
          </a:p>
          <a:p>
            <a:pPr marL="0" indent="450850" algn="just" eaLnBrk="1" hangingPunct="1">
              <a:spcBef>
                <a:spcPct val="0"/>
              </a:spcBef>
              <a:defRPr/>
            </a:pPr>
            <a:endParaRPr lang="pt-BR" sz="2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endParaRPr lang="pt-BR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868487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>Meta 18 objetivo 3: Garantir que 100% das gestantes completem o esquema da vacina antitetânica (29 das 53 gestantes acompanhadas).</a:t>
            </a:r>
            <a:endParaRPr lang="pt-BR" smtClean="0">
              <a:latin typeface="Arial Rounded MT Bold" pitchFamily="34" charset="0"/>
            </a:endParaRPr>
          </a:p>
        </p:txBody>
      </p:sp>
      <p:pic>
        <p:nvPicPr>
          <p:cNvPr id="26627" name="Imagem 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636838"/>
            <a:ext cx="682625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500188"/>
          </a:xfrm>
        </p:spPr>
        <p:txBody>
          <a:bodyPr anchor="t"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  <a:cs typeface="Arial" charset="0"/>
              </a:rPr>
              <a:t>Meta 19 do objetivo 3: Garantir que 100% das gestantes completem o esquema da vacina de hepatite B (20 das 53 gestantes acompanhadas).</a:t>
            </a:r>
          </a:p>
        </p:txBody>
      </p:sp>
      <p:pic>
        <p:nvPicPr>
          <p:cNvPr id="27651" name="Imagem 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446338"/>
            <a:ext cx="629443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62963" cy="2001837"/>
          </a:xfrm>
        </p:spPr>
        <p:txBody>
          <a:bodyPr/>
          <a:lstStyle/>
          <a:p>
            <a:pPr algn="just" eaLnBrk="1" hangingPunct="1"/>
            <a:r>
              <a:rPr lang="pt-BR" sz="32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r>
              <a:rPr lang="pt-BR" sz="32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r>
              <a:rPr lang="pt-BR" sz="3200" smtClean="0">
                <a:latin typeface="Arial Rounded MT Bold" pitchFamily="34" charset="0"/>
                <a:cs typeface="Arial" charset="0"/>
              </a:rPr>
              <a:t>Meta 20 do objetivo 3: Realizar avaliação de saúde bucal em 100% das gestantes durante o pré-natal (12 das 53 gestantes acompanhadas).</a:t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endParaRPr lang="pt-BR" sz="3200" smtClean="0">
              <a:latin typeface="Arial Rounded MT Bold" pitchFamily="34" charset="0"/>
              <a:cs typeface="Arial" charset="0"/>
            </a:endParaRPr>
          </a:p>
        </p:txBody>
      </p:sp>
      <p:pic>
        <p:nvPicPr>
          <p:cNvPr id="28675" name="Imagem 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2708275"/>
            <a:ext cx="694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2940050"/>
          </a:xfrm>
        </p:spPr>
        <p:txBody>
          <a:bodyPr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>Meta 21 do objetivo 3: Realizar exame de puerpério em 100% das gestantes entre o 30º e 42º dia do pós-parto.</a:t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</a:rPr>
              <a:t> Meta 22 do objetivo 3. Concluir o tratamento dentário em 100% das gestantes com primeira consulta odontológica </a:t>
            </a:r>
            <a:r>
              <a:rPr lang="pt-BR" sz="2800" smtClean="0">
                <a:latin typeface="Arial Rounded MT Bold" pitchFamily="34" charset="0"/>
                <a:cs typeface="Arial" charset="0"/>
              </a:rPr>
              <a:t>( 6 das 12 gestantes acompanhadas). </a:t>
            </a:r>
            <a:r>
              <a:rPr lang="pt-BR" sz="2800" smtClean="0">
                <a:latin typeface="Arial Rounded MT Bold" pitchFamily="34" charset="0"/>
              </a:rPr>
              <a:t/>
            </a:r>
            <a:br>
              <a:rPr lang="pt-BR" sz="2800" smtClean="0">
                <a:latin typeface="Arial Rounded MT Bold" pitchFamily="34" charset="0"/>
              </a:rPr>
            </a:br>
            <a:endParaRPr lang="pt-BR" sz="2800" smtClean="0">
              <a:latin typeface="Arial Rounded MT Bold" pitchFamily="34" charset="0"/>
              <a:cs typeface="Arial" charset="0"/>
            </a:endParaRPr>
          </a:p>
        </p:txBody>
      </p:sp>
      <p:pic>
        <p:nvPicPr>
          <p:cNvPr id="29699" name="Imagem 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644900"/>
            <a:ext cx="67691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sz="2800" smtClean="0">
                <a:latin typeface="Arial Rounded MT Bold" pitchFamily="34" charset="0"/>
                <a:cs typeface="Arial" charset="0"/>
              </a:rPr>
              <a:t>OBJETIVO 4: MELHORAR O REGISTRO DAS INFORMAÇÕES.</a:t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endParaRPr lang="pt-BR" sz="2800" smtClean="0">
              <a:latin typeface="Arial Rounded MT Bold" pitchFamily="34" charset="0"/>
              <a:cs typeface="Arial" charset="0"/>
            </a:endParaRP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52863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smtClean="0">
                <a:latin typeface="Arial Rounded MT Bold" pitchFamily="34" charset="0"/>
              </a:rPr>
              <a:t>Meta 23 do objetivo 4: Manter registro na ficha espelho de pré-natal/vacinação em 100% das gestantes (27 das 53 gestantes acompanhadas).</a:t>
            </a:r>
          </a:p>
          <a:p>
            <a:pPr marL="0" indent="0" eaLnBrk="1" hangingPunct="1">
              <a:buFont typeface="Arial" charset="0"/>
              <a:buNone/>
            </a:pPr>
            <a:endParaRPr lang="pt-BR" smtClean="0">
              <a:latin typeface="Arial Rounded MT Bold" pitchFamily="34" charset="0"/>
            </a:endParaRPr>
          </a:p>
        </p:txBody>
      </p:sp>
      <p:pic>
        <p:nvPicPr>
          <p:cNvPr id="30724" name="Imagem 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84538"/>
            <a:ext cx="56134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1"/>
          <p:cNvSpPr>
            <a:spLocks noChangeArrowheads="1"/>
          </p:cNvSpPr>
          <p:nvPr/>
        </p:nvSpPr>
        <p:spPr bwMode="auto">
          <a:xfrm>
            <a:off x="250825" y="584200"/>
            <a:ext cx="86423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200">
                <a:latin typeface="Arial Rounded MT Bold" pitchFamily="34" charset="0"/>
              </a:rPr>
              <a:t>Santo Augusto é um município do Noroeste do Estado do Rio Grande do Sul, com uma população de 13.899 habitantes. </a:t>
            </a:r>
            <a:br>
              <a:rPr lang="pt-BR" sz="3200">
                <a:latin typeface="Arial Rounded MT Bold" pitchFamily="34" charset="0"/>
              </a:rPr>
            </a:br>
            <a:r>
              <a:rPr lang="pt-BR" sz="3200">
                <a:latin typeface="Arial Rounded MT Bold" pitchFamily="34" charset="0"/>
              </a:rPr>
              <a:t/>
            </a:r>
            <a:br>
              <a:rPr lang="pt-BR" sz="3200">
                <a:latin typeface="Arial Rounded MT Bold" pitchFamily="34" charset="0"/>
              </a:rPr>
            </a:br>
            <a:r>
              <a:rPr lang="pt-BR" sz="3200">
                <a:latin typeface="Arial Rounded MT Bold" pitchFamily="34" charset="0"/>
              </a:rPr>
              <a:t>No momento possui quatro Unidades de Saúde (duas inauguradas em 2014).</a:t>
            </a:r>
            <a:br>
              <a:rPr lang="pt-BR" sz="3200">
                <a:latin typeface="Arial Rounded MT Bold" pitchFamily="34" charset="0"/>
              </a:rPr>
            </a:br>
            <a:r>
              <a:rPr lang="pt-BR" sz="3200">
                <a:latin typeface="Arial Rounded MT Bold" pitchFamily="34" charset="0"/>
              </a:rPr>
              <a:t/>
            </a:r>
            <a:br>
              <a:rPr lang="pt-BR" sz="3200">
                <a:latin typeface="Arial Rounded MT Bold" pitchFamily="34" charset="0"/>
              </a:rPr>
            </a:br>
            <a:r>
              <a:rPr lang="pt-BR" sz="3200">
                <a:latin typeface="Arial Rounded MT Bold" pitchFamily="34" charset="0"/>
              </a:rPr>
              <a:t>O município conta ainda com um Hospital Geral de pequeno porte, ao qual são encaminhados os casos de urgência/emergência.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latin typeface="Arial Rounded MT Bold" pitchFamily="34" charset="0"/>
              </a:rPr>
              <a:t>OBJETIVO 5: MAPEAR AS GESTANTES DE RISCO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285875"/>
            <a:ext cx="8358187" cy="535781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smtClean="0">
                <a:latin typeface="Arial Rounded MT Bold" pitchFamily="34" charset="0"/>
              </a:rPr>
              <a:t>Meta 24 do objetivo 5: Avaliar risco gestacional em 100% das gestantes </a:t>
            </a:r>
            <a:r>
              <a:rPr lang="pt-BR" sz="2800" smtClean="0">
                <a:latin typeface="Arial Rounded MT Bold" pitchFamily="34" charset="0"/>
                <a:cs typeface="Arial" charset="0"/>
              </a:rPr>
              <a:t>(7 gestantes foram avaliadas como de risco). 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smtClean="0">
              <a:latin typeface="Arial Rounded MT Bold" pitchFamily="34" charset="0"/>
            </a:endParaRPr>
          </a:p>
        </p:txBody>
      </p:sp>
      <p:pic>
        <p:nvPicPr>
          <p:cNvPr id="31748" name="Imagem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24175"/>
            <a:ext cx="69373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2143125"/>
          </a:xfrm>
        </p:spPr>
        <p:txBody>
          <a:bodyPr/>
          <a:lstStyle/>
          <a:p>
            <a:pPr algn="just" eaLnBrk="1" hangingPunct="1"/>
            <a:r>
              <a:rPr lang="pt-BR" sz="32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r>
              <a:rPr lang="pt-BR" sz="3200" smtClean="0">
                <a:latin typeface="Arial Rounded MT Bold" pitchFamily="34" charset="0"/>
                <a:cs typeface="Arial" charset="0"/>
              </a:rPr>
              <a:t>Meta 25 do objetivo 5. Realizar avaliação da prioridade de atendimento odontológico em 100% das gestantes cadastradas na Unidade de Saúde ( 10 gestantes foram identificadas).</a:t>
            </a:r>
            <a:endParaRPr lang="pt-BR" sz="4800" smtClean="0">
              <a:latin typeface="Arial Rounded MT Bold" pitchFamily="34" charset="0"/>
            </a:endParaRPr>
          </a:p>
        </p:txBody>
      </p:sp>
      <p:pic>
        <p:nvPicPr>
          <p:cNvPr id="32771" name="Imagem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2924175"/>
            <a:ext cx="69278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sz="32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r>
              <a:rPr lang="pt-BR" sz="3200" smtClean="0">
                <a:latin typeface="Arial Rounded MT Bold" pitchFamily="34" charset="0"/>
                <a:cs typeface="Arial" charset="0"/>
              </a:rPr>
              <a:t>OBJETIVO 6: PROMOVER A SAÚDE NO PRÉ-NATAL.</a:t>
            </a:r>
            <a:r>
              <a:rPr lang="pt-BR" sz="4800" smtClean="0">
                <a:latin typeface="Arial Rounded MT Bold" pitchFamily="34" charset="0"/>
              </a:rPr>
              <a:t/>
            </a:r>
            <a:br>
              <a:rPr lang="pt-BR" sz="4800" smtClean="0">
                <a:latin typeface="Arial Rounded MT Bold" pitchFamily="34" charset="0"/>
              </a:rPr>
            </a:br>
            <a:endParaRPr lang="pt-BR" sz="4800" smtClean="0">
              <a:latin typeface="Arial Rounded MT Bold" pitchFamily="34" charset="0"/>
            </a:endParaRP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14438"/>
            <a:ext cx="8229600" cy="521493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smtClean="0">
                <a:latin typeface="Arial Rounded MT Bold" pitchFamily="34" charset="0"/>
              </a:rPr>
              <a:t>Meta 26 do objetivo 6: Garantir a 100% das gestantes orientações nutricionais durante a gestação (20 das 53 acompanhadas).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smtClean="0">
              <a:latin typeface="Arial Rounded MT Bold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t-BR" smtClean="0">
              <a:latin typeface="Arial Rounded MT Bold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t-BR" smtClean="0">
              <a:latin typeface="Arial Rounded MT Bold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t-BR" smtClean="0">
              <a:latin typeface="Arial Rounded MT Bold" pitchFamily="34" charset="0"/>
            </a:endParaRPr>
          </a:p>
        </p:txBody>
      </p:sp>
      <p:pic>
        <p:nvPicPr>
          <p:cNvPr id="33796" name="Imagem 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3503613"/>
            <a:ext cx="6402388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85225" cy="1666875"/>
          </a:xfrm>
        </p:spPr>
        <p:txBody>
          <a:bodyPr/>
          <a:lstStyle/>
          <a:p>
            <a:pPr algn="just"/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>Meta 27 do objetivo 6: Promover o aleitamento materno a 100% das gestantes,(</a:t>
            </a:r>
            <a:r>
              <a:rPr lang="pt-BR" sz="2800" smtClean="0">
                <a:latin typeface="Arial Rounded MT Bold" pitchFamily="34" charset="0"/>
              </a:rPr>
              <a:t>24 das 53 acompanhadas). </a:t>
            </a:r>
            <a:r>
              <a:rPr lang="pt-BR" sz="2800" smtClean="0">
                <a:latin typeface="Arial Rounded MT Bold" pitchFamily="34" charset="0"/>
                <a:cs typeface="Arial" charset="0"/>
              </a:rPr>
              <a:t> </a:t>
            </a:r>
            <a:r>
              <a:rPr lang="pt-BR" smtClean="0">
                <a:latin typeface="Arial Rounded MT Bold" pitchFamily="34" charset="0"/>
              </a:rPr>
              <a:t/>
            </a:r>
            <a:br>
              <a:rPr lang="pt-BR" smtClean="0">
                <a:latin typeface="Arial Rounded MT Bold" pitchFamily="34" charset="0"/>
              </a:rPr>
            </a:br>
            <a:endParaRPr lang="pt-BR" smtClean="0">
              <a:latin typeface="Arial Rounded MT Bold" pitchFamily="34" charset="0"/>
            </a:endParaRPr>
          </a:p>
        </p:txBody>
      </p:sp>
      <p:pic>
        <p:nvPicPr>
          <p:cNvPr id="34819" name="Imagem 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76475"/>
            <a:ext cx="703738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algn="just"/>
            <a:r>
              <a:rPr lang="pt-BR" sz="32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3200" smtClean="0">
                <a:latin typeface="Arial Rounded MT Bold" pitchFamily="34" charset="0"/>
                <a:cs typeface="Arial" charset="0"/>
              </a:rPr>
            </a:br>
            <a:r>
              <a:rPr lang="pt-BR" sz="3200" smtClean="0">
                <a:latin typeface="Arial Rounded MT Bold" pitchFamily="34" charset="0"/>
                <a:cs typeface="Arial" charset="0"/>
              </a:rPr>
              <a:t>Meta 28 do objetivo 6: Orientar a 100% das gestantes sobre os cuidados com o recém-nascido </a:t>
            </a:r>
            <a:r>
              <a:rPr lang="pt-BR" sz="3200" smtClean="0">
                <a:latin typeface="Arial Rounded MT Bold" pitchFamily="34" charset="0"/>
              </a:rPr>
              <a:t>(11 das 53 acompanhadas).</a:t>
            </a:r>
            <a:endParaRPr lang="pt-BR" sz="3200" smtClean="0">
              <a:latin typeface="Arial Rounded MT Bold" pitchFamily="34" charset="0"/>
              <a:cs typeface="Arial" charset="0"/>
            </a:endParaRPr>
          </a:p>
        </p:txBody>
      </p:sp>
      <p:pic>
        <p:nvPicPr>
          <p:cNvPr id="35843" name="Imagem 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25" y="2708275"/>
            <a:ext cx="667067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algn="just"/>
            <a:r>
              <a:rPr lang="pt-BR" sz="3200" smtClean="0">
                <a:latin typeface="Arial Rounded MT Bold" pitchFamily="34" charset="0"/>
                <a:cs typeface="Arial" charset="0"/>
              </a:rPr>
              <a:t>Meta 29 do objetivo 6: Orientar 100% das gestantes sobre a anticoncepção no pós-parto </a:t>
            </a:r>
            <a:r>
              <a:rPr lang="pt-BR" sz="3200" smtClean="0">
                <a:latin typeface="Arial Rounded MT Bold" pitchFamily="34" charset="0"/>
              </a:rPr>
              <a:t>(15 das 53 acompanhadas). </a:t>
            </a:r>
            <a:endParaRPr lang="pt-BR" sz="3200" smtClean="0">
              <a:latin typeface="Arial Rounded MT Bold" pitchFamily="34" charset="0"/>
              <a:cs typeface="Arial" charset="0"/>
            </a:endParaRPr>
          </a:p>
        </p:txBody>
      </p:sp>
      <p:pic>
        <p:nvPicPr>
          <p:cNvPr id="36867" name="Imagem 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913" y="2071688"/>
            <a:ext cx="73485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582737"/>
          </a:xfrm>
        </p:spPr>
        <p:txBody>
          <a:bodyPr/>
          <a:lstStyle/>
          <a:p>
            <a:pPr algn="just"/>
            <a:r>
              <a:rPr lang="pt-BR" sz="2800" smtClean="0">
                <a:latin typeface="Arial Rounded MT Bold" pitchFamily="34" charset="0"/>
              </a:rPr>
              <a:t/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Meta 30 do objetivo 6: Orientar a 100% das gestantes sobre os riscos do tabagismo e do uso de álcool e drogas na gestação (40 das 53 acompanhadas) .</a:t>
            </a:r>
            <a:br>
              <a:rPr lang="pt-BR" sz="2800" smtClean="0">
                <a:latin typeface="Arial Rounded MT Bold" pitchFamily="34" charset="0"/>
              </a:rPr>
            </a:br>
            <a:endParaRPr lang="pt-BR" sz="2800" smtClean="0">
              <a:latin typeface="Arial Rounded MT Bold" pitchFamily="34" charset="0"/>
              <a:cs typeface="Arial" charset="0"/>
            </a:endParaRPr>
          </a:p>
        </p:txBody>
      </p:sp>
      <p:pic>
        <p:nvPicPr>
          <p:cNvPr id="37891" name="Imagem 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322513"/>
            <a:ext cx="69850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78862" cy="2894012"/>
          </a:xfrm>
        </p:spPr>
        <p:txBody>
          <a:bodyPr/>
          <a:lstStyle/>
          <a:p>
            <a:pPr algn="just"/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/>
            </a:r>
            <a:br>
              <a:rPr lang="pt-BR" sz="2800" smtClean="0">
                <a:latin typeface="Arial Rounded MT Bold" pitchFamily="34" charset="0"/>
                <a:cs typeface="Arial" charset="0"/>
              </a:rPr>
            </a:br>
            <a:r>
              <a:rPr lang="pt-BR" sz="2800" smtClean="0">
                <a:latin typeface="Arial Rounded MT Bold" pitchFamily="34" charset="0"/>
                <a:cs typeface="Arial" charset="0"/>
              </a:rPr>
              <a:t>Meta 31 do objetivo 6: Dar orientações para 100% das gestantes e puérperas com primeira consulta odontológica em relação a sua higiene bucal.</a:t>
            </a:r>
            <a:r>
              <a:rPr lang="pt-BR" sz="2800" smtClean="0">
                <a:latin typeface="Arial Rounded MT Bold" pitchFamily="34" charset="0"/>
              </a:rPr>
              <a:t> Todas as 12 gestantes que realizaram a primeira consulta odontológica, receberam orientação sobre higiene bucal</a:t>
            </a:r>
            <a:r>
              <a:rPr lang="pt-BR" sz="2800" smtClean="0">
                <a:latin typeface="Arial Rounded MT Bold" pitchFamily="34" charset="0"/>
                <a:cs typeface="Arial" charset="0"/>
              </a:rPr>
              <a:t> </a:t>
            </a:r>
            <a:r>
              <a:rPr lang="pt-BR" smtClean="0">
                <a:latin typeface="Arial Rounded MT Bold" pitchFamily="34" charset="0"/>
              </a:rPr>
              <a:t/>
            </a:r>
            <a:br>
              <a:rPr lang="pt-BR" smtClean="0">
                <a:latin typeface="Arial Rounded MT Bold" pitchFamily="34" charset="0"/>
              </a:rPr>
            </a:br>
            <a:endParaRPr lang="pt-BR" smtClean="0">
              <a:latin typeface="Arial Rounded MT Bold" pitchFamily="34" charset="0"/>
            </a:endParaRPr>
          </a:p>
        </p:txBody>
      </p:sp>
      <p:pic>
        <p:nvPicPr>
          <p:cNvPr id="38915" name="Imagem 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57563"/>
            <a:ext cx="70627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6480175"/>
          </a:xfrm>
        </p:spPr>
        <p:txBody>
          <a:bodyPr/>
          <a:lstStyle/>
          <a:p>
            <a:pPr eaLnBrk="1" hangingPunct="1"/>
            <a:r>
              <a:rPr lang="pt-BR" sz="3200" smtClean="0">
                <a:latin typeface="Arial Rounded MT Bold" pitchFamily="34" charset="0"/>
              </a:rPr>
              <a:t>AÇÕES PREVISTAS E CUMPRIDAS</a:t>
            </a:r>
            <a:r>
              <a:rPr lang="pt-BR" sz="2800" smtClean="0">
                <a:latin typeface="Arial Rounded MT Bold" pitchFamily="34" charset="0"/>
              </a:rPr>
              <a:t>: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/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Checagem dos cartões da gestantes;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Consulta de Enfermagem para todas as gestantes;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Exames laboratoriais;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Testes rápidos 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Prescrição de acido fólico e sulfato ferroso;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Protocolo de risco;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Grupo de gestantes;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-Capacitação de parte da equipe;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Nutricionista; 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Consulta odontológica;</a:t>
            </a:r>
            <a:br>
              <a:rPr lang="pt-BR" sz="28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- Agendamento das consultas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6264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 Rounded MT Bold" pitchFamily="34" charset="0"/>
              </a:rPr>
              <a:t>AÇÕES NÃO DESENVOLVIDAS:</a:t>
            </a:r>
            <a:br>
              <a:rPr lang="pt-BR" dirty="0" smtClean="0">
                <a:latin typeface="Arial Rounded MT Bold" pitchFamily="34" charset="0"/>
              </a:rPr>
            </a:br>
            <a:r>
              <a:rPr lang="pt-BR" sz="4000" dirty="0" smtClean="0">
                <a:latin typeface="Arial Rounded MT Bold" pitchFamily="34" charset="0"/>
              </a:rPr>
              <a:t/>
            </a:r>
            <a:br>
              <a:rPr lang="pt-BR" sz="4000" dirty="0" smtClean="0">
                <a:latin typeface="Arial Rounded MT Bold" pitchFamily="34" charset="0"/>
              </a:rPr>
            </a:br>
            <a:r>
              <a:rPr lang="pt-BR" sz="4000" dirty="0" smtClean="0">
                <a:latin typeface="Arial Rounded MT Bold" pitchFamily="34" charset="0"/>
              </a:rPr>
              <a:t>- Os </a:t>
            </a:r>
            <a:r>
              <a:rPr lang="pt-BR" sz="4000" dirty="0">
                <a:latin typeface="Arial Rounded MT Bold" pitchFamily="34" charset="0"/>
              </a:rPr>
              <a:t>exames ginecológicos e de mama possuem números bastantes </a:t>
            </a:r>
            <a:r>
              <a:rPr lang="pt-BR" sz="4000" dirty="0" smtClean="0">
                <a:latin typeface="Arial Rounded MT Bold" pitchFamily="34" charset="0"/>
              </a:rPr>
              <a:t>baixos;</a:t>
            </a:r>
            <a:br>
              <a:rPr lang="pt-BR" sz="4000" dirty="0" smtClean="0">
                <a:latin typeface="Arial Rounded MT Bold" pitchFamily="34" charset="0"/>
              </a:rPr>
            </a:br>
            <a:r>
              <a:rPr lang="pt-BR" sz="4000" dirty="0" smtClean="0">
                <a:latin typeface="Arial Rounded MT Bold" pitchFamily="34" charset="0"/>
              </a:rPr>
              <a:t>- Prontuários;</a:t>
            </a:r>
            <a:br>
              <a:rPr lang="pt-BR" sz="4000" dirty="0" smtClean="0">
                <a:latin typeface="Arial Rounded MT Bold" pitchFamily="34" charset="0"/>
              </a:rPr>
            </a:br>
            <a:r>
              <a:rPr lang="pt-BR" sz="4000" dirty="0" smtClean="0">
                <a:latin typeface="Arial Rounded MT Bold" pitchFamily="34" charset="0"/>
              </a:rPr>
              <a:t>- Vacinação com baixa adesão (Hepatite B);</a:t>
            </a:r>
            <a:br>
              <a:rPr lang="pt-BR" sz="4000" dirty="0" smtClean="0">
                <a:latin typeface="Arial Rounded MT Bold" pitchFamily="34" charset="0"/>
              </a:rPr>
            </a:br>
            <a:r>
              <a:rPr lang="pt-BR" sz="4000" dirty="0" smtClean="0">
                <a:latin typeface="Arial Rounded MT Bold" pitchFamily="34" charset="0"/>
              </a:rPr>
              <a:t>- Capacitação de toda a equipe;</a:t>
            </a:r>
            <a:br>
              <a:rPr lang="pt-BR" sz="4000" dirty="0" smtClean="0">
                <a:latin typeface="Arial Rounded MT Bold" pitchFamily="34" charset="0"/>
              </a:rPr>
            </a:br>
            <a:r>
              <a:rPr lang="pt-BR" sz="4000" dirty="0" smtClean="0">
                <a:latin typeface="Arial Rounded MT Bold" pitchFamily="34" charset="0"/>
              </a:rPr>
              <a:t>- Busca as faltosas;</a:t>
            </a:r>
            <a:br>
              <a:rPr lang="pt-BR" sz="4000" dirty="0" smtClean="0">
                <a:latin typeface="Arial Rounded MT Bold" pitchFamily="34" charset="0"/>
              </a:rPr>
            </a:br>
            <a:r>
              <a:rPr lang="pt-BR" sz="4000" dirty="0" smtClean="0">
                <a:latin typeface="Arial Rounded MT Bold" pitchFamily="34" charset="0"/>
              </a:rPr>
              <a:t>- SisPrenatal</a:t>
            </a:r>
            <a:endParaRPr lang="pt-BR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latin typeface="Arial Rounded MT Bold" pitchFamily="34" charset="0"/>
              </a:rPr>
              <a:t>CARACTERIZAÇÃO DA UNIDADE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4" y="1700808"/>
            <a:ext cx="4752528" cy="360048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3668977"/>
            <a:ext cx="3899925" cy="2924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pPr eaLnBrk="1" hangingPunct="1"/>
            <a:r>
              <a:rPr lang="pt-BR" sz="4000" smtClean="0">
                <a:latin typeface="Arial Rounded MT Bold" pitchFamily="34" charset="0"/>
              </a:rPr>
              <a:t>DIFICULDADES</a:t>
            </a:r>
            <a:r>
              <a:rPr lang="pt-BR" sz="3600" smtClean="0">
                <a:latin typeface="Arial Rounded MT Bold" pitchFamily="34" charset="0"/>
              </a:rPr>
              <a:t/>
            </a:r>
            <a:br>
              <a:rPr lang="pt-BR" sz="3600" smtClean="0">
                <a:latin typeface="Arial Rounded MT Bold" pitchFamily="34" charset="0"/>
              </a:rPr>
            </a:br>
            <a:r>
              <a:rPr lang="pt-BR" sz="3600" smtClean="0">
                <a:latin typeface="Arial Rounded MT Bold" pitchFamily="34" charset="0"/>
              </a:rPr>
              <a:t/>
            </a:r>
            <a:br>
              <a:rPr lang="pt-BR" sz="3600" smtClean="0">
                <a:latin typeface="Arial Rounded MT Bold" pitchFamily="34" charset="0"/>
              </a:rPr>
            </a:br>
            <a:r>
              <a:rPr lang="pt-BR" sz="3600" smtClean="0">
                <a:latin typeface="Arial Rounded MT Bold" pitchFamily="34" charset="0"/>
              </a:rPr>
              <a:t>- Coleta de dados no inicio da Intervenção</a:t>
            </a:r>
            <a:br>
              <a:rPr lang="pt-BR" sz="3600" smtClean="0">
                <a:latin typeface="Arial Rounded MT Bold" pitchFamily="34" charset="0"/>
              </a:rPr>
            </a:br>
            <a:r>
              <a:rPr lang="pt-BR" sz="3600" smtClean="0">
                <a:latin typeface="Arial Rounded MT Bold" pitchFamily="34" charset="0"/>
              </a:rPr>
              <a:t>- Planilhas dos indicadores </a:t>
            </a:r>
            <a:br>
              <a:rPr lang="pt-BR" sz="3600" smtClean="0">
                <a:latin typeface="Arial Rounded MT Bold" pitchFamily="34" charset="0"/>
              </a:rPr>
            </a:br>
            <a:r>
              <a:rPr lang="pt-BR" sz="3600" smtClean="0">
                <a:latin typeface="Arial Rounded MT Bold" pitchFamily="34" charset="0"/>
              </a:rPr>
              <a:t>- Registros</a:t>
            </a:r>
            <a:br>
              <a:rPr lang="pt-BR" sz="3600" smtClean="0">
                <a:latin typeface="Arial Rounded MT Bold" pitchFamily="34" charset="0"/>
              </a:rPr>
            </a:br>
            <a:r>
              <a:rPr lang="pt-BR" sz="3600" smtClean="0">
                <a:latin typeface="Arial Rounded MT Bold" pitchFamily="34" charset="0"/>
              </a:rPr>
              <a:t>- Reunião de equipe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6337300"/>
          </a:xfrm>
        </p:spPr>
        <p:txBody>
          <a:bodyPr/>
          <a:lstStyle/>
          <a:p>
            <a:pPr eaLnBrk="1" hangingPunct="1"/>
            <a:r>
              <a:rPr lang="pt-BR" sz="3600" smtClean="0">
                <a:latin typeface="Arial Rounded MT Bold" pitchFamily="34" charset="0"/>
              </a:rPr>
              <a:t>INCORPORAÇÃO DAS AÇÕES</a:t>
            </a:r>
            <a:br>
              <a:rPr lang="pt-BR" sz="3600" smtClean="0">
                <a:latin typeface="Arial Rounded MT Bold" pitchFamily="34" charset="0"/>
              </a:rPr>
            </a:br>
            <a:r>
              <a:rPr lang="pt-BR" sz="3600" smtClean="0">
                <a:latin typeface="Arial Rounded MT Bold" pitchFamily="34" charset="0"/>
              </a:rPr>
              <a:t> </a:t>
            </a:r>
            <a:r>
              <a:rPr lang="pt-BR" sz="4000" smtClean="0">
                <a:latin typeface="Arial Rounded MT Bold" pitchFamily="34" charset="0"/>
              </a:rPr>
              <a:t/>
            </a:r>
            <a:br>
              <a:rPr lang="pt-BR" sz="4000" smtClean="0">
                <a:latin typeface="Arial Rounded MT Bold" pitchFamily="34" charset="0"/>
              </a:rPr>
            </a:br>
            <a:r>
              <a:rPr lang="pt-BR" sz="4000" smtClean="0">
                <a:latin typeface="Arial Rounded MT Bold" pitchFamily="34" charset="0"/>
              </a:rPr>
              <a:t>- Agendamento das consultas de pré-natal e puerperal;</a:t>
            </a:r>
            <a:br>
              <a:rPr lang="pt-BR" sz="4000" smtClean="0">
                <a:latin typeface="Arial Rounded MT Bold" pitchFamily="34" charset="0"/>
              </a:rPr>
            </a:br>
            <a:r>
              <a:rPr lang="pt-BR" sz="4000" smtClean="0">
                <a:latin typeface="Arial Rounded MT Bold" pitchFamily="34" charset="0"/>
              </a:rPr>
              <a:t>- Consultas de Enfermagem; </a:t>
            </a:r>
            <a:br>
              <a:rPr lang="pt-BR" sz="4000" smtClean="0">
                <a:latin typeface="Arial Rounded MT Bold" pitchFamily="34" charset="0"/>
              </a:rPr>
            </a:br>
            <a:r>
              <a:rPr lang="pt-BR" sz="4000" smtClean="0">
                <a:latin typeface="Arial Rounded MT Bold" pitchFamily="34" charset="0"/>
              </a:rPr>
              <a:t>-Adesão de protocolo para gestações de risco e</a:t>
            </a:r>
            <a:br>
              <a:rPr lang="pt-BR" sz="4000" smtClean="0">
                <a:latin typeface="Arial Rounded MT Bold" pitchFamily="34" charset="0"/>
              </a:rPr>
            </a:br>
            <a:r>
              <a:rPr lang="pt-BR" sz="4000" smtClean="0">
                <a:latin typeface="Arial Rounded MT Bold" pitchFamily="34" charset="0"/>
              </a:rPr>
              <a:t> elaboração de prontuários. </a:t>
            </a:r>
            <a:br>
              <a:rPr lang="pt-BR" sz="4000" smtClean="0">
                <a:latin typeface="Arial Rounded MT Bold" pitchFamily="34" charset="0"/>
              </a:rPr>
            </a:br>
            <a:endParaRPr lang="pt-BR" sz="400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857250"/>
          </a:xfrm>
        </p:spPr>
        <p:txBody>
          <a:bodyPr/>
          <a:lstStyle/>
          <a:p>
            <a:r>
              <a:rPr lang="pt-BR" sz="4000" smtClean="0">
                <a:latin typeface="Arial Rounded MT Bold" pitchFamily="34" charset="0"/>
              </a:rPr>
              <a:t>REFLEXÃO CRITICA</a:t>
            </a:r>
          </a:p>
        </p:txBody>
      </p:sp>
      <p:sp>
        <p:nvSpPr>
          <p:cNvPr id="44035" name="Subtítulo 2"/>
          <p:cNvSpPr>
            <a:spLocks noGrp="1"/>
          </p:cNvSpPr>
          <p:nvPr>
            <p:ph type="subTitle" idx="1"/>
          </p:nvPr>
        </p:nvSpPr>
        <p:spPr>
          <a:xfrm>
            <a:off x="358775" y="1214438"/>
            <a:ext cx="8570913" cy="48577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smtClean="0">
                <a:solidFill>
                  <a:schemeClr val="tx1"/>
                </a:solidFill>
                <a:latin typeface="Arial Rounded MT Bold" pitchFamily="34" charset="0"/>
              </a:rPr>
              <a:t>Uma </a:t>
            </a:r>
            <a:r>
              <a:rPr lang="pt-BR" sz="2400" smtClean="0">
                <a:solidFill>
                  <a:schemeClr val="tx1"/>
                </a:solidFill>
                <a:latin typeface="Arial Rounded MT Bold" pitchFamily="34" charset="0"/>
              </a:rPr>
              <a:t>forma de reavivar os ideais de construção de uma Atenção Primária de qualidade;</a:t>
            </a:r>
          </a:p>
          <a:p>
            <a:pPr algn="just">
              <a:lnSpc>
                <a:spcPct val="150000"/>
              </a:lnSpc>
            </a:pPr>
            <a:r>
              <a:rPr lang="pt-BR" sz="2400" smtClean="0">
                <a:solidFill>
                  <a:schemeClr val="tx1"/>
                </a:solidFill>
                <a:latin typeface="Arial Rounded MT Bold" pitchFamily="34" charset="0"/>
              </a:rPr>
              <a:t>Muitas dificuldades como: unir a equipe na forma de trabalhar, buscar apoio da gestão, mudanças de gestor, mudanças de horário, conflitos com a administração municipal, greve dos profissionais, insatisfação com salário e com carga horária, colegas que trabalham apenas politicamente. Entregar as tarefas em dia</a:t>
            </a:r>
            <a:r>
              <a:rPr lang="pt-BR" sz="2800" smtClean="0">
                <a:solidFill>
                  <a:schemeClr val="tx1"/>
                </a:solidFill>
                <a:latin typeface="Arial Rounded MT Bold" pitchFamily="34" charset="0"/>
              </a:rPr>
              <a:t>.</a:t>
            </a:r>
            <a:r>
              <a:rPr lang="pt-BR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pt-BR" smtClean="0">
                <a:solidFill>
                  <a:schemeClr val="tx1"/>
                </a:solidFill>
                <a:latin typeface="Arial Rounded MT Bold" pitchFamily="34" charset="0"/>
              </a:rPr>
            </a:br>
            <a:endParaRPr lang="pt-B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64674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200" smtClean="0">
                <a:latin typeface="Arial Rounded MT Bold" pitchFamily="34" charset="0"/>
              </a:rPr>
              <a:t>As dificuldades serviram para aumentar a vontade de fazer dar certo, não que tudo esteja perfeito sempre ocorre adversidades não programadas e, muitas coisas demoram em acontecer, mas está bem melhor que no inicio da Intervenção.</a:t>
            </a:r>
            <a:br>
              <a:rPr lang="pt-BR" sz="3200" smtClean="0">
                <a:latin typeface="Arial Rounded MT Bold" pitchFamily="34" charset="0"/>
              </a:rPr>
            </a:br>
            <a:endParaRPr lang="pt-BR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23711" y="3027363"/>
            <a:ext cx="4458588" cy="3343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696" y="0"/>
            <a:ext cx="4495378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084" name="CaixaDeTexto 5"/>
          <p:cNvSpPr txBox="1">
            <a:spLocks noChangeArrowheads="1"/>
          </p:cNvSpPr>
          <p:nvPr/>
        </p:nvSpPr>
        <p:spPr bwMode="auto">
          <a:xfrm>
            <a:off x="539750" y="2565400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CAPACITAÇÃO ACS</a:t>
            </a:r>
          </a:p>
        </p:txBody>
      </p:sp>
      <p:sp>
        <p:nvSpPr>
          <p:cNvPr id="46085" name="CaixaDeTexto 6"/>
          <p:cNvSpPr txBox="1">
            <a:spLocks noChangeArrowheads="1"/>
          </p:cNvSpPr>
          <p:nvPr/>
        </p:nvSpPr>
        <p:spPr bwMode="auto">
          <a:xfrm>
            <a:off x="142875" y="4643438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RODA DE CONVERSA COM AS GESTANTES E A SECRETÁRIA DE ASSISTÊNCIA SOCIAL</a:t>
            </a:r>
          </a:p>
        </p:txBody>
      </p:sp>
      <p:sp>
        <p:nvSpPr>
          <p:cNvPr id="4" name="Seta entalhada para a direita 3"/>
          <p:cNvSpPr/>
          <p:nvPr/>
        </p:nvSpPr>
        <p:spPr>
          <a:xfrm>
            <a:off x="3708400" y="5013325"/>
            <a:ext cx="647700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1071563" y="5072063"/>
            <a:ext cx="6300787" cy="1143000"/>
          </a:xfrm>
        </p:spPr>
        <p:txBody>
          <a:bodyPr/>
          <a:lstStyle/>
          <a:p>
            <a:r>
              <a:rPr lang="pt-BR" smtClean="0"/>
              <a:t>OBRIGADO!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9632" y="764704"/>
            <a:ext cx="629254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7108" name="Retângulo 3"/>
          <p:cNvSpPr>
            <a:spLocks noChangeArrowheads="1"/>
          </p:cNvSpPr>
          <p:nvPr/>
        </p:nvSpPr>
        <p:spPr bwMode="auto">
          <a:xfrm>
            <a:off x="4572000" y="3714750"/>
            <a:ext cx="1766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ARTESANATO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>
          <a:xfrm>
            <a:off x="214313" y="500063"/>
            <a:ext cx="8785225" cy="1557337"/>
          </a:xfrm>
        </p:spPr>
        <p:txBody>
          <a:bodyPr/>
          <a:lstStyle/>
          <a:p>
            <a:r>
              <a:rPr lang="pt-BR" smtClean="0">
                <a:latin typeface="Arial Rounded MT Bold" pitchFamily="34" charset="0"/>
                <a:ea typeface="ＭＳ Ｐゴシック" pitchFamily="34" charset="-128"/>
              </a:rPr>
              <a:t>IMPORTÂNCIA DA AÇÃO PROGRAMÁTICA</a:t>
            </a:r>
            <a:endParaRPr lang="pt-BR" smtClean="0"/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>
          <a:xfrm>
            <a:off x="250825" y="1484313"/>
            <a:ext cx="8569325" cy="5040312"/>
          </a:xfrm>
        </p:spPr>
        <p:txBody>
          <a:bodyPr/>
          <a:lstStyle/>
          <a:p>
            <a:pPr algn="just"/>
            <a:endParaRPr lang="pt-BR" sz="360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/>
            <a:endParaRPr lang="pt-BR" sz="360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just"/>
            <a:r>
              <a:rPr lang="pt-BR" sz="3600" smtClean="0">
                <a:solidFill>
                  <a:schemeClr val="tx1"/>
                </a:solidFill>
                <a:latin typeface="Arial Rounded MT Bold" pitchFamily="34" charset="0"/>
              </a:rPr>
              <a:t>	Melhorar a qualidade do atendimento de gestantes e puérperas da área de abrangência bem como dar continuidade a esse atendimento.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755650" y="-315913"/>
            <a:ext cx="7772400" cy="1470026"/>
          </a:xfrm>
        </p:spPr>
        <p:txBody>
          <a:bodyPr/>
          <a:lstStyle/>
          <a:p>
            <a:r>
              <a:rPr lang="pt-BR" sz="4000" smtClean="0">
                <a:latin typeface="Arial Rounded MT Bold" pitchFamily="34" charset="0"/>
              </a:rPr>
              <a:t>INTRODUÇÃO</a:t>
            </a:r>
          </a:p>
        </p:txBody>
      </p:sp>
      <p:sp>
        <p:nvSpPr>
          <p:cNvPr id="7171" name="Subtítulo 2"/>
          <p:cNvSpPr>
            <a:spLocks noGrp="1"/>
          </p:cNvSpPr>
          <p:nvPr>
            <p:ph type="subTitle" idx="1"/>
          </p:nvPr>
        </p:nvSpPr>
        <p:spPr>
          <a:xfrm>
            <a:off x="428625" y="1785938"/>
            <a:ext cx="8072438" cy="4521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smtClean="0">
                <a:solidFill>
                  <a:schemeClr val="tx1"/>
                </a:solidFill>
                <a:latin typeface="Arial Rounded MT Bold" pitchFamily="34" charset="0"/>
              </a:rPr>
              <a:t>	O presente trabalho foi realizado como parte das atividades do Curso de Especialização em Saúde da Família. O projeto de Intervenção foi construído a partir da análise situacional e estratégica de atendimento, visando qualificar o pré-natal.</a:t>
            </a:r>
          </a:p>
          <a:p>
            <a:pPr algn="just">
              <a:lnSpc>
                <a:spcPct val="150000"/>
              </a:lnSpc>
            </a:pPr>
            <a:r>
              <a:rPr lang="pt-BR" sz="2800" smtClean="0">
                <a:solidFill>
                  <a:schemeClr val="tx1"/>
                </a:solidFill>
                <a:latin typeface="Arial Rounded MT Bold" pitchFamily="34" charset="0"/>
              </a:rPr>
              <a:t> </a:t>
            </a:r>
          </a:p>
          <a:p>
            <a:pPr algn="just"/>
            <a:endParaRPr lang="pt-BR" sz="280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511300"/>
          </a:xfrm>
        </p:spPr>
        <p:txBody>
          <a:bodyPr/>
          <a:lstStyle/>
          <a:p>
            <a:pPr algn="just" eaLnBrk="1" hangingPunct="1"/>
            <a:r>
              <a:rPr lang="pt-BR" sz="3200" smtClean="0">
                <a:latin typeface="Arial Rounded MT Bold" pitchFamily="34" charset="0"/>
              </a:rPr>
              <a:t>SITUAÇÃO DA AÇÃO PROGRAMÁTICA NA  UNIDADE ANTES DA INTERVENÇÃO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0" y="2000250"/>
            <a:ext cx="9144000" cy="4572000"/>
          </a:xfrm>
        </p:spPr>
        <p:txBody>
          <a:bodyPr/>
          <a:lstStyle/>
          <a:p>
            <a:pPr marL="0" indent="0" algn="just" eaLnBrk="1" hangingPunct="1"/>
            <a:r>
              <a:rPr lang="pt-BR" sz="2400" smtClean="0">
                <a:latin typeface="Arial Rounded MT Bold" pitchFamily="34" charset="0"/>
              </a:rPr>
              <a:t>População presente na unidade de saúde;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pt-BR" sz="2400" smtClean="0">
                <a:latin typeface="Arial Rounded MT Bold" pitchFamily="34" charset="0"/>
              </a:rPr>
              <a:t> Ausência de registros das consultas realizadas;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pt-BR" sz="2400" smtClean="0">
                <a:latin typeface="Arial Rounded MT Bold" pitchFamily="34" charset="0"/>
              </a:rPr>
              <a:t> Não ocorre a busca ativa das  faltosas;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pt-BR" sz="2400" smtClean="0">
                <a:latin typeface="Arial Rounded MT Bold" pitchFamily="34" charset="0"/>
              </a:rPr>
              <a:t>Agendamento ineficaz; 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pt-BR" sz="2400" smtClean="0">
                <a:latin typeface="Arial Rounded MT Bold" pitchFamily="34" charset="0"/>
              </a:rPr>
              <a:t> equipe multiprofissional sem integração;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pt-BR" sz="2400" smtClean="0">
                <a:latin typeface="Arial Rounded MT Bold" pitchFamily="34" charset="0"/>
              </a:rPr>
              <a:t> atividades educativas ainda em fase de desenvolvimento;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pt-BR" sz="2400" smtClean="0">
                <a:latin typeface="Arial Rounded MT Bold" pitchFamily="34" charset="0"/>
              </a:rPr>
              <a:t> consulta de  enfermagem  ocorre apenas esporadicamente. 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sz="280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66690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600" smtClean="0">
                <a:latin typeface="Arial Rounded MT Bold" pitchFamily="34" charset="0"/>
              </a:rPr>
              <a:t>JUSTIFICATIVA</a:t>
            </a:r>
            <a:r>
              <a:rPr lang="pt-BR" sz="3200" smtClean="0">
                <a:latin typeface="Arial Rounded MT Bold" pitchFamily="34" charset="0"/>
              </a:rPr>
              <a:t/>
            </a:r>
            <a:br>
              <a:rPr lang="pt-BR" sz="3200" smtClean="0">
                <a:latin typeface="Arial Rounded MT Bold" pitchFamily="34" charset="0"/>
              </a:rPr>
            </a:br>
            <a:r>
              <a:rPr lang="pt-BR" sz="2400" smtClean="0">
                <a:latin typeface="Arial Rounded MT Bold" pitchFamily="34" charset="0"/>
              </a:rPr>
              <a:t/>
            </a:r>
            <a:br>
              <a:rPr lang="pt-BR" sz="2400" smtClean="0">
                <a:latin typeface="Arial Rounded MT Bold" pitchFamily="34" charset="0"/>
              </a:rPr>
            </a:br>
            <a:r>
              <a:rPr lang="pt-BR" sz="2800" smtClean="0">
                <a:latin typeface="Arial Rounded MT Bold" pitchFamily="34" charset="0"/>
              </a:rPr>
              <a:t>Baseando-se na necessidade de qualificar e organizar as ações da assistência se optou por “</a:t>
            </a:r>
            <a:r>
              <a:rPr lang="pt-BR" sz="2800" i="1" u="sng" smtClean="0">
                <a:latin typeface="Arial Rounded MT Bold" pitchFamily="34" charset="0"/>
              </a:rPr>
              <a:t>Melhorar a assistência ao pré-natal e puerpério</a:t>
            </a:r>
            <a:r>
              <a:rPr lang="pt-BR" sz="2800" smtClean="0">
                <a:latin typeface="Arial Rounded MT Bold" pitchFamily="34" charset="0"/>
              </a:rPr>
              <a:t>”, desenvolvendo ações que beneficiem os usuários e facilitem o acesso ao atendimento, visando um acompanhamento continuado</a:t>
            </a:r>
            <a:r>
              <a:rPr lang="pt-BR" sz="2400" smtClean="0">
                <a:latin typeface="Arial Rounded MT Bold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>
                <a:latin typeface="Arial Rounded MT Bold" pitchFamily="34" charset="0"/>
              </a:rPr>
              <a:t/>
            </a:r>
            <a:br>
              <a:rPr lang="pt-BR" sz="3600" smtClean="0">
                <a:latin typeface="Arial Rounded MT Bold" pitchFamily="34" charset="0"/>
              </a:rPr>
            </a:br>
            <a:r>
              <a:rPr lang="pt-BR" sz="3600" smtClean="0">
                <a:latin typeface="Arial Rounded MT Bold" pitchFamily="34" charset="0"/>
              </a:rPr>
              <a:t>POPULAÇÃO ALVO</a:t>
            </a:r>
            <a:br>
              <a:rPr lang="pt-BR" sz="3600" smtClean="0">
                <a:latin typeface="Arial Rounded MT Bold" pitchFamily="34" charset="0"/>
              </a:rPr>
            </a:br>
            <a:endParaRPr lang="pt-BR" sz="3600" smtClean="0">
              <a:latin typeface="Arial Rounded MT Bold" pitchFamily="34" charset="0"/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pt-BR" sz="3600" smtClean="0">
                <a:latin typeface="Arial Rounded MT Bold" pitchFamily="34" charset="0"/>
              </a:rPr>
              <a:t>	</a:t>
            </a:r>
            <a:r>
              <a:rPr lang="pt-BR" smtClean="0">
                <a:latin typeface="Arial Rounded MT Bold" pitchFamily="34" charset="0"/>
              </a:rPr>
              <a:t>A população alvo da Intervenção consiste de gestantes e puérperas da área de abrangência, atualmente de acordo com a estimativa do IBGE é de 151 gestantes.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917</Words>
  <Application>Microsoft Office PowerPoint</Application>
  <PresentationFormat>Apresentação na tela (4:3)</PresentationFormat>
  <Paragraphs>105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Arial</vt:lpstr>
      <vt:lpstr>Calibri</vt:lpstr>
      <vt:lpstr>Arial Rounded MT Bold</vt:lpstr>
      <vt:lpstr>ＭＳ Ｐゴシック</vt:lpstr>
      <vt:lpstr>Tema do Office</vt:lpstr>
      <vt:lpstr>UNIVERSIDADE ABERTA DO SUS UNIVERSIDADE FEDERAL DE PELOTAS CURSO DE ESPECIALIZAÇÃO EM SAÚDE DA FAMÍLIA MODALIDADE A DISTÂNCIA</vt:lpstr>
      <vt:lpstr>Caracterização do município </vt:lpstr>
      <vt:lpstr>Slide 3</vt:lpstr>
      <vt:lpstr>CARACTERIZAÇÃO DA UNIDADE</vt:lpstr>
      <vt:lpstr>IMPORTÂNCIA DA AÇÃO PROGRAMÁTICA</vt:lpstr>
      <vt:lpstr>INTRODUÇÃO</vt:lpstr>
      <vt:lpstr>SITUAÇÃO DA AÇÃO PROGRAMÁTICA NA  UNIDADE ANTES DA INTERVENÇÃO</vt:lpstr>
      <vt:lpstr>JUSTIFICATIVA  Baseando-se na necessidade de qualificar e organizar as ações da assistência se optou por “Melhorar a assistência ao pré-natal e puerpério”, desenvolvendo ações que beneficiem os usuários e facilitem o acesso ao atendimento, visando um acompanhamento continuado.</vt:lpstr>
      <vt:lpstr> POPULAÇÃO ALVO </vt:lpstr>
      <vt:lpstr>OBJETIVO GERAL DA INTERVENÇÃO    Melhorar a assistência ao pré-natal e puerpério realizado na Unidade Central de Saúde. </vt:lpstr>
      <vt:lpstr>OBJETIVOS ESPECÍFICOS</vt:lpstr>
      <vt:lpstr> METODOLOGIA </vt:lpstr>
      <vt:lpstr>LOGISTICA</vt:lpstr>
      <vt:lpstr>OBJETIVOS, METAS E RESULTADOS</vt:lpstr>
      <vt:lpstr>Meta 2: Garantir a captação de 50% das gestantes residentes na área de abrangência da Unidade de Saúde no primeiro trimestre de gestação. </vt:lpstr>
      <vt:lpstr>Meta 3: Ampliar a cobertura de primeira consulta odontológica, com plano de tratamento, para 50% das gestantes cadastradas.</vt:lpstr>
      <vt:lpstr> OBJETIVO 2: MELHORAR A ADESÃO AO PRÉ-NATAL </vt:lpstr>
      <vt:lpstr> Meta 6 do objetivo 2. Fazer busca ativa de 100% das gestantes, com primeira consulta odontológica programática, faltosas às consultas.  </vt:lpstr>
      <vt:lpstr>OBJETIVO 3: MELHORAR A QUALIDADE DA ATENÇÃO AO PRÉ-NATAL E PUERPÉRIO REALIZADO NA UNIDADE. </vt:lpstr>
      <vt:lpstr>   Meta 8 do objetivo 3: Realizar pelo menos um exame de mamas durante o pré-natal em 100% das gestantes que fizerem o pré-natal. Apenas em 3 das 53 gestantes acompanhadas, foi realizado o exame de mamas </vt:lpstr>
      <vt:lpstr> Meta 9 do objetivo 3: Garantir a prescrição de 100% de ácido fólico e sulfato ferroso, para as gestantes que fizerem o pré-natal (48 das 53 gestantes acompanhadas). </vt:lpstr>
      <vt:lpstr> Meta 10 do objetivo 3: garantir a prescrição de 100% da solicitação de ABO-Rh na primeira consulta de pré-natal (44 das 53 gestantes acompanhadas). </vt:lpstr>
      <vt:lpstr>  Os indicadores abaixo ficaram todos iguais, sendo 44 das 53 gestantes acompanhadas), ficando abaixo do 100% estabelecido como meta </vt:lpstr>
      <vt:lpstr>Slide 24</vt:lpstr>
      <vt:lpstr> Meta 18 objetivo 3: Garantir que 100% das gestantes completem o esquema da vacina antitetânica (29 das 53 gestantes acompanhadas).</vt:lpstr>
      <vt:lpstr>Meta 19 do objetivo 3: Garantir que 100% das gestantes completem o esquema da vacina de hepatite B (20 das 53 gestantes acompanhadas).</vt:lpstr>
      <vt:lpstr>  Meta 20 do objetivo 3: Realizar avaliação de saúde bucal em 100% das gestantes durante o pré-natal (12 das 53 gestantes acompanhadas). </vt:lpstr>
      <vt:lpstr>  Meta 21 do objetivo 3: Realizar exame de puerpério em 100% das gestantes entre o 30º e 42º dia do pós-parto.   Meta 22 do objetivo 3. Concluir o tratamento dentário em 100% das gestantes com primeira consulta odontológica ( 6 das 12 gestantes acompanhadas).  </vt:lpstr>
      <vt:lpstr>OBJETIVO 4: MELHORAR O REGISTRO DAS INFORMAÇÕES. </vt:lpstr>
      <vt:lpstr>OBJETIVO 5: MAPEAR AS GESTANTES DE RISCO</vt:lpstr>
      <vt:lpstr> Meta 25 do objetivo 5. Realizar avaliação da prioridade de atendimento odontológico em 100% das gestantes cadastradas na Unidade de Saúde ( 10 gestantes foram identificadas).</vt:lpstr>
      <vt:lpstr> OBJETIVO 6: PROMOVER A SAÚDE NO PRÉ-NATAL. </vt:lpstr>
      <vt:lpstr>  Meta 27 do objetivo 6: Promover o aleitamento materno a 100% das gestantes,(24 das 53 acompanhadas).   </vt:lpstr>
      <vt:lpstr> Meta 28 do objetivo 6: Orientar a 100% das gestantes sobre os cuidados com o recém-nascido (11 das 53 acompanhadas).</vt:lpstr>
      <vt:lpstr>Meta 29 do objetivo 6: Orientar 100% das gestantes sobre a anticoncepção no pós-parto (15 das 53 acompanhadas). </vt:lpstr>
      <vt:lpstr> Meta 30 do objetivo 6: Orientar a 100% das gestantes sobre os riscos do tabagismo e do uso de álcool e drogas na gestação (40 das 53 acompanhadas) . </vt:lpstr>
      <vt:lpstr>   Meta 31 do objetivo 6: Dar orientações para 100% das gestantes e puérperas com primeira consulta odontológica em relação a sua higiene bucal. Todas as 12 gestantes que realizaram a primeira consulta odontológica, receberam orientação sobre higiene bucal  </vt:lpstr>
      <vt:lpstr>AÇÕES PREVISTAS E CUMPRIDAS:  - Checagem dos cartões da gestantes; - Consulta de Enfermagem para todas as gestantes; - Exames laboratoriais; - Testes rápidos ; - Prescrição de acido fólico e sulfato ferroso; - Protocolo de risco; - Grupo de gestantes; -Capacitação de parte da equipe; - Nutricionista;  - Consulta odontológica; - Agendamento das consultas</vt:lpstr>
      <vt:lpstr>AÇÕES NÃO DESENVOLVIDAS:  - Os exames ginecológicos e de mama possuem números bastantes baixos; - Prontuários; - Vacinação com baixa adesão (Hepatite B); - Capacitação de toda a equipe; - Busca as faltosas; - SisPrenatal</vt:lpstr>
      <vt:lpstr>DIFICULDADES  - Coleta de dados no inicio da Intervenção - Planilhas dos indicadores  - Registros - Reunião de equipe</vt:lpstr>
      <vt:lpstr>INCORPORAÇÃO DAS AÇÕES   - Agendamento das consultas de pré-natal e puerperal; - Consultas de Enfermagem;  -Adesão de protocolo para gestações de risco e  elaboração de prontuários.  </vt:lpstr>
      <vt:lpstr>REFLEXÃO CRITICA</vt:lpstr>
      <vt:lpstr>As dificuldades serviram para aumentar a vontade de fazer dar certo, não que tudo esteja perfeito sempre ocorre adversidades não programadas e, muitas coisas demoram em acontecer, mas está bem melhor que no inicio da Intervenção. </vt:lpstr>
      <vt:lpstr>Slide 44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Assistência Pré-natal no município de Santo Augusto na Unidade Central de Saúde - RS</dc:title>
  <dc:creator>Usuario</dc:creator>
  <cp:lastModifiedBy>Marcinia</cp:lastModifiedBy>
  <cp:revision>43</cp:revision>
  <dcterms:created xsi:type="dcterms:W3CDTF">2014-07-15T23:17:42Z</dcterms:created>
  <dcterms:modified xsi:type="dcterms:W3CDTF">2014-08-08T04:08:16Z</dcterms:modified>
</cp:coreProperties>
</file>