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4" r:id="rId2"/>
    <p:sldId id="361" r:id="rId3"/>
    <p:sldId id="353" r:id="rId4"/>
    <p:sldId id="354" r:id="rId5"/>
    <p:sldId id="359" r:id="rId6"/>
    <p:sldId id="355" r:id="rId7"/>
    <p:sldId id="362" r:id="rId8"/>
    <p:sldId id="356" r:id="rId9"/>
    <p:sldId id="363" r:id="rId10"/>
    <p:sldId id="366" r:id="rId11"/>
    <p:sldId id="368" r:id="rId12"/>
    <p:sldId id="369" r:id="rId13"/>
    <p:sldId id="364" r:id="rId14"/>
    <p:sldId id="373" r:id="rId15"/>
    <p:sldId id="372" r:id="rId16"/>
    <p:sldId id="370" r:id="rId17"/>
    <p:sldId id="371" r:id="rId18"/>
    <p:sldId id="357" r:id="rId19"/>
    <p:sldId id="358" r:id="rId20"/>
    <p:sldId id="367" r:id="rId21"/>
  </p:sldIdLst>
  <p:sldSz cx="9144000" cy="5143500" type="screen16x9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e" initials="" lastIdx="1" clrIdx="0"/>
  <p:cmAuthor id="1" name="OEM" initials="" lastIdx="5" clrIdx="1"/>
  <p:cmAuthor id="2" name="Anaclaudia Gastal Fassa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7A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02" y="-3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nstant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4B3E706-3506-4B33-8BC8-F8CC422462EB}" type="datetimeFigureOut">
              <a:rPr lang="pt-BR"/>
              <a:pPr>
                <a:defRPr/>
              </a:pPr>
              <a:t>25/11/2012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nstant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AF0DC11-D078-4490-AF6E-6AFF37C4A8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ayout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500C1-D0B2-42B1-961D-1A6C0A2073B2}" type="datetimeFigureOut">
              <a:rPr lang="pt-BR"/>
              <a:pPr>
                <a:defRPr/>
              </a:pPr>
              <a:t>25/11/2012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1516-EB03-4617-9FBB-5F359B475E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9E705-97AC-48D6-9FF8-B4572FAFCB7A}" type="datetimeFigureOut">
              <a:rPr lang="pt-BR"/>
              <a:pPr>
                <a:defRPr/>
              </a:pPr>
              <a:t>25/11/2012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FB937-5E2D-40DF-ACAC-0964D4E125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CE6D8-2D1A-447A-B5A0-021B2F8B828E}" type="datetimeFigureOut">
              <a:rPr lang="pt-BR"/>
              <a:pPr>
                <a:defRPr/>
              </a:pPr>
              <a:t>25/11/2012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A9804-5B4F-488E-A664-25C8B76B7C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ayout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8A7E-5BE9-4E4D-9601-2720C81F6087}" type="datetimeFigureOut">
              <a:rPr lang="pt-BR"/>
              <a:pPr>
                <a:defRPr/>
              </a:pPr>
              <a:t>25/11/2012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56B0E-8340-4E35-9886-C641384D71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ayout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2F6B6-CCAE-4489-BBBA-BB19CD96F15A}" type="datetimeFigureOut">
              <a:rPr lang="pt-BR"/>
              <a:pPr>
                <a:defRPr/>
              </a:pPr>
              <a:t>25/11/2012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0E6DA-4C92-47CD-BE66-2761CAC140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 descr="layout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02EA9-B0FF-46AE-9817-D5F79A32954B}" type="datetimeFigureOut">
              <a:rPr lang="pt-BR"/>
              <a:pPr>
                <a:defRPr/>
              </a:pPr>
              <a:t>25/11/2012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047C2-FEF0-41C1-BD2F-E0486D27AA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9" descr="layout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EAE37-AE71-484A-B0AA-B37D783FC805}" type="datetimeFigureOut">
              <a:rPr lang="pt-BR"/>
              <a:pPr>
                <a:defRPr/>
              </a:pPr>
              <a:t>25/11/2012</a:t>
            </a:fld>
            <a:endParaRPr lang="pt-BR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BF251-255C-4F6E-B42F-AC598B94FE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5" descr="layout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8B8BE-D0E4-4A93-80AC-BB1E33E62FFA}" type="datetimeFigureOut">
              <a:rPr lang="pt-BR"/>
              <a:pPr>
                <a:defRPr/>
              </a:pPr>
              <a:t>25/11/2012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C2170-6016-4008-B597-0554D642DE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 descr="layout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788C-73BE-4E5E-8942-17FE33D1701F}" type="datetimeFigureOut">
              <a:rPr lang="pt-BR"/>
              <a:pPr>
                <a:defRPr/>
              </a:pPr>
              <a:t>25/11/2012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D21DD-6F0D-4E7F-AEA9-7BBDF4F939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 descr="layout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A39DF-06FA-44AF-8E6F-FCBA72AAC703}" type="datetimeFigureOut">
              <a:rPr lang="pt-BR"/>
              <a:pPr>
                <a:defRPr/>
              </a:pPr>
              <a:t>25/11/2012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15EA0-48C9-4846-9BD8-45B6AEE9C9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 descr="layout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C78D3-A215-4436-B1F0-0DA5DA060C9B}" type="datetimeFigureOut">
              <a:rPr lang="pt-BR"/>
              <a:pPr>
                <a:defRPr/>
              </a:pPr>
              <a:t>25/11/2012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B3124-7F28-4C6E-A12D-A82FA17844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7" descr="tela_principal_limpa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nstanti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CD6D1F7-F505-4976-A525-B4FF4ECD7678}" type="datetimeFigureOut">
              <a:rPr lang="pt-BR"/>
              <a:pPr>
                <a:defRPr/>
              </a:pPr>
              <a:t>25/11/2012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onstanti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C204E86-EBAC-48AB-AD82-C40037E0F9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ítulo 2"/>
          <p:cNvSpPr>
            <a:spLocks noGrp="1"/>
          </p:cNvSpPr>
          <p:nvPr>
            <p:ph type="subTitle" idx="1"/>
          </p:nvPr>
        </p:nvSpPr>
        <p:spPr>
          <a:xfrm>
            <a:off x="1187450" y="2500313"/>
            <a:ext cx="4464050" cy="576262"/>
          </a:xfrm>
        </p:spPr>
        <p:txBody>
          <a:bodyPr/>
          <a:lstStyle/>
          <a:p>
            <a:r>
              <a:rPr lang="pt-BR" sz="1400" b="1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Qualificação da Atenção ao Pré-Natal e Puerpério na US1 de Cachoeira do Sul</a:t>
            </a:r>
          </a:p>
        </p:txBody>
      </p:sp>
      <p:sp>
        <p:nvSpPr>
          <p:cNvPr id="5" name="Rectangle 8"/>
          <p:cNvSpPr/>
          <p:nvPr/>
        </p:nvSpPr>
        <p:spPr>
          <a:xfrm>
            <a:off x="566539" y="1307926"/>
            <a:ext cx="439094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3600" b="1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Especialização em</a:t>
            </a:r>
            <a:endParaRPr lang="x-none" sz="3600" b="1" dirty="0">
              <a:ln w="18415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Aria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3600" b="1" dirty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Saúde da Família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484438" y="3148013"/>
            <a:ext cx="4679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/>
              <a:t>Aluna: Simone Netto Mônego</a:t>
            </a:r>
          </a:p>
          <a:p>
            <a:pPr algn="ctr"/>
            <a:r>
              <a:rPr lang="pt-BR" sz="1400" b="1"/>
              <a:t>Orientadora: Cleusa Marfiza Guimarães Joccottet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323850" y="1203325"/>
            <a:ext cx="860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pt-BR"/>
              <a:t> Elevação dos índices de registros em ficha espelho 100%, no que diz respeito ao peso na ultima consulta:</a:t>
            </a:r>
          </a:p>
        </p:txBody>
      </p:sp>
      <p:pic>
        <p:nvPicPr>
          <p:cNvPr id="23554" name="Gráfico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139950"/>
            <a:ext cx="4583113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563563" y="1347788"/>
            <a:ext cx="7464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buFont typeface="Symbol" pitchFamily="18" charset="2"/>
              <a:buChar char=""/>
            </a:pPr>
            <a:r>
              <a:rPr lang="pt-BR"/>
              <a:t> Taxas de gestantes com exames laboratoriais em dia em 100% delas;</a:t>
            </a:r>
          </a:p>
        </p:txBody>
      </p:sp>
      <p:pic>
        <p:nvPicPr>
          <p:cNvPr id="37893" name="Gráfico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139950"/>
            <a:ext cx="458311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468313" y="1131888"/>
            <a:ext cx="8066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Symbol" pitchFamily="18" charset="2"/>
              <a:buChar char=""/>
            </a:pPr>
            <a:r>
              <a:rPr lang="pt-BR"/>
              <a:t> Permanentes taxas de 100% das gestantes que foram classificadas em baixo ou alto risco;</a:t>
            </a:r>
          </a:p>
        </p:txBody>
      </p:sp>
      <p:pic>
        <p:nvPicPr>
          <p:cNvPr id="38917" name="Gráfico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066925"/>
            <a:ext cx="45815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468313" y="925513"/>
            <a:ext cx="72104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pt-BR"/>
              <a:t> Permanente índice de 100% das gestantes cadastradas recebendo:</a:t>
            </a:r>
          </a:p>
          <a:p>
            <a:r>
              <a:rPr lang="pt-BR"/>
              <a:t>- prescrição de suplementação de sulfato ferroso e ácido fólico;</a:t>
            </a:r>
          </a:p>
          <a:p>
            <a:endParaRPr lang="pt-BR"/>
          </a:p>
        </p:txBody>
      </p:sp>
      <p:pic>
        <p:nvPicPr>
          <p:cNvPr id="24583" name="Gráfico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924050"/>
            <a:ext cx="4583112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Gráfico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779588"/>
            <a:ext cx="4583113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671513" y="987425"/>
            <a:ext cx="598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- orientações quanto aos cuidados com o recém-nascido;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Gráfico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995488"/>
            <a:ext cx="4583112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84213" y="915988"/>
            <a:ext cx="278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- orientações nutricionais;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Gráfico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995488"/>
            <a:ext cx="4583112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755650" y="987425"/>
            <a:ext cx="479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- orientações quanto ao aleitamento materno;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Gráfico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995488"/>
            <a:ext cx="4583113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827088" y="987425"/>
            <a:ext cx="597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- orientações sobre riscos do tabagismo, álcool e drogas;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25602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2987675" y="-20638"/>
            <a:ext cx="7777163" cy="792163"/>
          </a:xfrm>
        </p:spPr>
        <p:txBody>
          <a:bodyPr/>
          <a:lstStyle/>
          <a:p>
            <a:pPr algn="l" eaLnBrk="1" hangingPunct="1"/>
            <a:endParaRPr lang="pt-BR" sz="2800" b="1" smtClean="0">
              <a:solidFill>
                <a:srgbClr val="E47A1A"/>
              </a:solidFill>
              <a:latin typeface="Arial" charset="0"/>
              <a:ea typeface="ＭＳ Ｐゴシック" pitchFamily="34" charset="-128"/>
            </a:endParaRPr>
          </a:p>
          <a:p>
            <a:pPr algn="l" eaLnBrk="1" hangingPunct="1"/>
            <a:r>
              <a:rPr lang="pt-BR" sz="2800" b="1" smtClean="0">
                <a:solidFill>
                  <a:srgbClr val="E47A1A"/>
                </a:solidFill>
                <a:latin typeface="Arial" charset="0"/>
                <a:ea typeface="ＭＳ Ｐゴシック" pitchFamily="34" charset="-128"/>
              </a:rPr>
              <a:t>Discussão</a:t>
            </a:r>
            <a:r>
              <a:rPr lang="pt-BR" sz="220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68313" y="1995488"/>
            <a:ext cx="80645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i="1"/>
              <a:t>“O constante aperfeiçoamento do profissional de saúde é primordial para que haja um serviço de qualidade. A realização deste trabalho propiciou mais do que conhecimento técnico-cientifico, pois, quando convivemos com outras pessoas, necessitamos aperfeiçoar ainda mais nosso conhecimento humanitário.”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26626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611188" y="700088"/>
            <a:ext cx="7777162" cy="792162"/>
          </a:xfrm>
        </p:spPr>
        <p:txBody>
          <a:bodyPr/>
          <a:lstStyle/>
          <a:p>
            <a:pPr eaLnBrk="1" hangingPunct="1"/>
            <a:r>
              <a:rPr lang="pt-BR" sz="2400" b="1" smtClean="0">
                <a:solidFill>
                  <a:srgbClr val="E47A1A"/>
                </a:solidFill>
                <a:latin typeface="Arial" charset="0"/>
                <a:ea typeface="ＭＳ Ｐゴシック" pitchFamily="34" charset="-128"/>
              </a:rPr>
              <a:t>Reflexão</a:t>
            </a:r>
            <a:endParaRPr lang="pt-BR" sz="2200" b="1" smtClean="0">
              <a:solidFill>
                <a:srgbClr val="A6A6A6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84213" y="2259013"/>
            <a:ext cx="77470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i="1"/>
              <a:t>“A saúde, vai além da ausência de doenças, depende de atitudes pessoais e do  trabalho de conscientização da comunidade pelos profissionais competentes, e só através do conhecimento e da implantação de políticas públicas de saúde e intersetoriais é que ambas as partes poderão reconhecer o valor indescritível que este bem possui.”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ço Reservado para Conteúdo 2"/>
          <p:cNvSpPr>
            <a:spLocks/>
          </p:cNvSpPr>
          <p:nvPr/>
        </p:nvSpPr>
        <p:spPr bwMode="auto">
          <a:xfrm>
            <a:off x="2843213" y="339725"/>
            <a:ext cx="33829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pt-BR" sz="2800" b="1">
                <a:solidFill>
                  <a:srgbClr val="E47A1A"/>
                </a:solidFill>
              </a:rPr>
              <a:t>Introdução</a:t>
            </a:r>
            <a:r>
              <a:rPr lang="pt-BR" sz="2200">
                <a:solidFill>
                  <a:srgbClr val="A6A6A6"/>
                </a:solidFill>
              </a:rPr>
              <a:t>	</a:t>
            </a:r>
            <a:r>
              <a:rPr lang="pt-BR" sz="2200">
                <a:solidFill>
                  <a:srgbClr val="A6A6A6"/>
                </a:solidFill>
                <a:latin typeface="Constantia" pitchFamily="18" charset="0"/>
              </a:rPr>
              <a:t>			</a:t>
            </a:r>
          </a:p>
        </p:txBody>
      </p:sp>
      <p:pic>
        <p:nvPicPr>
          <p:cNvPr id="15362" name="Picture 9" descr="gestante+visao+espirita+enjo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635125"/>
            <a:ext cx="4679950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582234_10150946745110841_1449537827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84188"/>
            <a:ext cx="4464050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6"/>
          <p:cNvSpPr>
            <a:spLocks noGrp="1"/>
          </p:cNvSpPr>
          <p:nvPr>
            <p:ph type="title" idx="4294967295"/>
          </p:nvPr>
        </p:nvSpPr>
        <p:spPr>
          <a:xfrm>
            <a:off x="468313" y="3867150"/>
            <a:ext cx="8229600" cy="857250"/>
          </a:xfrm>
        </p:spPr>
        <p:txBody>
          <a:bodyPr/>
          <a:lstStyle/>
          <a:p>
            <a:r>
              <a:rPr lang="pt-BR" b="1" smtClean="0">
                <a:ea typeface="ＭＳ Ｐゴシック" pitchFamily="34" charset="-128"/>
              </a:rPr>
              <a:t>Obrigada!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39725"/>
            <a:ext cx="7772400" cy="11033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pic>
        <p:nvPicPr>
          <p:cNvPr id="16386" name="Picture 5" descr="foto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716213"/>
            <a:ext cx="237648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foto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771525"/>
            <a:ext cx="2376488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2627313" y="1389063"/>
            <a:ext cx="7058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chemeClr val="accent1"/>
                </a:solidFill>
              </a:rPr>
              <a:t>Unidade de Saúde 1 – US1</a:t>
            </a:r>
          </a:p>
          <a:p>
            <a:pPr algn="ctr"/>
            <a:r>
              <a:rPr lang="pt-BR" sz="2400">
                <a:solidFill>
                  <a:schemeClr val="accent1"/>
                </a:solidFill>
              </a:rPr>
              <a:t>Município: Cachoeira do Sul/RS</a:t>
            </a:r>
          </a:p>
        </p:txBody>
      </p:sp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2355850"/>
            <a:ext cx="201612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39725"/>
            <a:ext cx="7772400" cy="11033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17410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2268538" y="339725"/>
            <a:ext cx="5832475" cy="792163"/>
          </a:xfrm>
        </p:spPr>
        <p:txBody>
          <a:bodyPr/>
          <a:lstStyle/>
          <a:p>
            <a:pPr eaLnBrk="1" hangingPunct="1"/>
            <a:r>
              <a:rPr lang="pt-BR" sz="2800" b="1" smtClean="0">
                <a:solidFill>
                  <a:srgbClr val="E47A1A"/>
                </a:solidFill>
                <a:latin typeface="Arial" charset="0"/>
                <a:ea typeface="ＭＳ Ｐゴシック" pitchFamily="34" charset="-128"/>
              </a:rPr>
              <a:t>Objetivos</a:t>
            </a:r>
            <a:r>
              <a:rPr lang="pt-BR" sz="2800" smtClean="0">
                <a:solidFill>
                  <a:srgbClr val="A6A6A6"/>
                </a:solidFill>
                <a:latin typeface="Arial" charset="0"/>
                <a:ea typeface="ＭＳ Ｐゴシック" pitchFamily="34" charset="-128"/>
              </a:rPr>
              <a:t>			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68313" y="1082675"/>
            <a:ext cx="813593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000"/>
              <a:t> Ampliar a cobertura de pré-natal na US1.</a:t>
            </a:r>
          </a:p>
          <a:p>
            <a:pPr>
              <a:buFontTx/>
              <a:buChar char="•"/>
            </a:pPr>
            <a:endParaRPr lang="pt-BR" sz="2000"/>
          </a:p>
          <a:p>
            <a:pPr>
              <a:buFontTx/>
              <a:buChar char="•"/>
            </a:pPr>
            <a:r>
              <a:rPr lang="pt-BR" sz="2000"/>
              <a:t> Melhorar a qualidade do pré-natal realizados na US1.</a:t>
            </a:r>
          </a:p>
          <a:p>
            <a:pPr>
              <a:buFontTx/>
              <a:buChar char="•"/>
            </a:pPr>
            <a:endParaRPr lang="pt-BR" sz="2000"/>
          </a:p>
          <a:p>
            <a:pPr>
              <a:buFontTx/>
              <a:buChar char="•"/>
            </a:pPr>
            <a:r>
              <a:rPr lang="pt-BR" sz="2000"/>
              <a:t> Garantir ações de promoção da Saúde.</a:t>
            </a:r>
          </a:p>
          <a:p>
            <a:pPr>
              <a:buFontTx/>
              <a:buChar char="•"/>
            </a:pPr>
            <a:endParaRPr lang="pt-BR" sz="2000"/>
          </a:p>
          <a:p>
            <a:pPr>
              <a:buFontTx/>
              <a:buChar char="•"/>
            </a:pPr>
            <a:r>
              <a:rPr lang="pt-BR" sz="2000"/>
              <a:t> Melhorar a adesão das gestantes ao pré-natal e ao grupo de educação em saúde.</a:t>
            </a:r>
          </a:p>
          <a:p>
            <a:pPr>
              <a:buFontTx/>
              <a:buChar char="•"/>
            </a:pPr>
            <a:endParaRPr lang="pt-BR" sz="2000"/>
          </a:p>
          <a:p>
            <a:pPr>
              <a:buFontTx/>
              <a:buChar char="•"/>
            </a:pPr>
            <a:r>
              <a:rPr lang="pt-BR" sz="2000"/>
              <a:t> Melhorar registros das informações.</a:t>
            </a:r>
          </a:p>
          <a:p>
            <a:pPr>
              <a:buFontTx/>
              <a:buChar char="•"/>
            </a:pPr>
            <a:endParaRPr lang="pt-BR" sz="2000"/>
          </a:p>
          <a:p>
            <a:pPr>
              <a:buFontTx/>
              <a:buChar char="•"/>
            </a:pPr>
            <a:r>
              <a:rPr lang="pt-BR" sz="2000"/>
              <a:t> Mapear as gestantes de risco.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4294967295"/>
          </p:nvPr>
        </p:nvSpPr>
        <p:spPr>
          <a:xfrm>
            <a:off x="-371475" y="915988"/>
            <a:ext cx="8975725" cy="3748087"/>
          </a:xfrm>
        </p:spPr>
        <p:txBody>
          <a:bodyPr/>
          <a:lstStyle/>
          <a:p>
            <a:pPr lvl="2">
              <a:lnSpc>
                <a:spcPct val="80000"/>
              </a:lnSpc>
            </a:pPr>
            <a:r>
              <a:rPr lang="pt-BR" sz="1800" smtClean="0">
                <a:latin typeface="Arial" charset="0"/>
                <a:ea typeface="ＭＳ Ｐゴシック" pitchFamily="34" charset="-128"/>
              </a:rPr>
              <a:t>Ampliar a cobertura de pré-natal das gestantes cadastradas na área que abrange da US1 para 85%; </a:t>
            </a:r>
          </a:p>
          <a:p>
            <a:pPr lvl="2">
              <a:lnSpc>
                <a:spcPct val="80000"/>
              </a:lnSpc>
            </a:pPr>
            <a:endParaRPr lang="pt-BR" sz="1800" smtClean="0">
              <a:latin typeface="Arial" charset="0"/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pt-BR" sz="1800" smtClean="0">
                <a:latin typeface="Arial" charset="0"/>
                <a:ea typeface="ＭＳ Ｐゴシック" pitchFamily="34" charset="-128"/>
              </a:rPr>
              <a:t>Captar precocemente 85% das gestantes antes dos 120 dias de gestação;</a:t>
            </a:r>
          </a:p>
          <a:p>
            <a:pPr lvl="2">
              <a:lnSpc>
                <a:spcPct val="80000"/>
              </a:lnSpc>
            </a:pPr>
            <a:endParaRPr lang="pt-BR" sz="1800" smtClean="0">
              <a:latin typeface="Arial" charset="0"/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pt-BR" sz="1800" smtClean="0">
                <a:latin typeface="Arial" charset="0"/>
                <a:ea typeface="ＭＳ Ｐゴシック" pitchFamily="34" charset="-128"/>
              </a:rPr>
              <a:t>Realizar a avaliação de risco em 100% das gestantes;</a:t>
            </a:r>
          </a:p>
          <a:p>
            <a:pPr lvl="2">
              <a:lnSpc>
                <a:spcPct val="80000"/>
              </a:lnSpc>
            </a:pPr>
            <a:endParaRPr lang="pt-BR" sz="1800" smtClean="0">
              <a:latin typeface="Arial" charset="0"/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pt-BR" sz="1800" smtClean="0">
                <a:latin typeface="Arial" charset="0"/>
                <a:ea typeface="ＭＳ Ｐゴシック" pitchFamily="34" charset="-128"/>
              </a:rPr>
              <a:t>Recuperação de 100% de gestantes faltosas;</a:t>
            </a:r>
          </a:p>
          <a:p>
            <a:pPr lvl="2">
              <a:lnSpc>
                <a:spcPct val="80000"/>
              </a:lnSpc>
            </a:pPr>
            <a:endParaRPr lang="pt-BR" sz="1800" smtClean="0">
              <a:latin typeface="Arial" charset="0"/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pt-BR" sz="1800" smtClean="0">
                <a:latin typeface="Arial" charset="0"/>
                <a:ea typeface="ＭＳ Ｐゴシック" pitchFamily="34" charset="-128"/>
              </a:rPr>
              <a:t>Capacitar 100% da equipe para a utilização do protocolo de pré-natal e puerpério do Ministério da Saúde;</a:t>
            </a:r>
          </a:p>
          <a:p>
            <a:pPr lvl="2">
              <a:lnSpc>
                <a:spcPct val="80000"/>
              </a:lnSpc>
            </a:pPr>
            <a:endParaRPr lang="pt-BR" sz="1800" smtClean="0">
              <a:latin typeface="Arial" charset="0"/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pt-BR" sz="1800" smtClean="0">
                <a:latin typeface="Arial" charset="0"/>
                <a:ea typeface="ＭＳ Ｐゴシック" pitchFamily="34" charset="-128"/>
              </a:rPr>
              <a:t>Realizar exames e ações previstas no protocolo de pré-natal e puerpério do Ministério da Saúde em sua totalidade.</a:t>
            </a:r>
          </a:p>
        </p:txBody>
      </p:sp>
      <p:sp>
        <p:nvSpPr>
          <p:cNvPr id="18434" name="Espaço Reservado para Conteúdo 2"/>
          <p:cNvSpPr>
            <a:spLocks/>
          </p:cNvSpPr>
          <p:nvPr/>
        </p:nvSpPr>
        <p:spPr bwMode="auto">
          <a:xfrm>
            <a:off x="2268538" y="339725"/>
            <a:ext cx="58324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2800" b="1">
                <a:solidFill>
                  <a:srgbClr val="E47A1A"/>
                </a:solidFill>
                <a:latin typeface="Constantia" pitchFamily="18" charset="0"/>
              </a:rPr>
              <a:t>	</a:t>
            </a:r>
            <a:r>
              <a:rPr lang="pt-BR" sz="2800" b="1">
                <a:solidFill>
                  <a:srgbClr val="E47A1A"/>
                </a:solidFill>
              </a:rPr>
              <a:t>Metas</a:t>
            </a:r>
            <a:r>
              <a:rPr lang="pt-BR" sz="2800">
                <a:solidFill>
                  <a:srgbClr val="A6A6A6"/>
                </a:solidFill>
              </a:rPr>
              <a:t>			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750" y="268288"/>
            <a:ext cx="7772400" cy="619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19458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2700338" y="339725"/>
            <a:ext cx="7777162" cy="792163"/>
          </a:xfrm>
        </p:spPr>
        <p:txBody>
          <a:bodyPr/>
          <a:lstStyle/>
          <a:p>
            <a:pPr algn="l" eaLnBrk="1" hangingPunct="1"/>
            <a:r>
              <a:rPr lang="pt-BR" sz="2800" b="1" smtClean="0">
                <a:solidFill>
                  <a:srgbClr val="E47A1A"/>
                </a:solidFill>
                <a:latin typeface="Arial" charset="0"/>
                <a:ea typeface="ＭＳ Ｐゴシック" pitchFamily="34" charset="-128"/>
              </a:rPr>
              <a:t>Metodologia</a:t>
            </a:r>
            <a:r>
              <a:rPr lang="pt-BR" sz="2200" b="1" smtClean="0">
                <a:solidFill>
                  <a:srgbClr val="A6A6A6"/>
                </a:solidFill>
                <a:latin typeface="Arial" charset="0"/>
                <a:ea typeface="ＭＳ Ｐゴシック" pitchFamily="34" charset="-128"/>
              </a:rPr>
              <a:t>				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68313" y="1122363"/>
            <a:ext cx="79200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pt-BR" sz="1700"/>
              <a:t> Reunião semanal com a equipe – capacitação ao protocolo;</a:t>
            </a:r>
          </a:p>
          <a:p>
            <a:pPr>
              <a:buFontTx/>
              <a:buChar char="•"/>
            </a:pPr>
            <a:endParaRPr lang="pt-BR" sz="1700"/>
          </a:p>
          <a:p>
            <a:pPr>
              <a:buFontTx/>
              <a:buChar char="•"/>
            </a:pPr>
            <a:r>
              <a:rPr lang="pt-BR" sz="1700"/>
              <a:t> Encontro semanal com o grupo de pré-natal trazendo sempre questões atualizadas de modo a suprir as dúvidas e ansiedades das gestantes;</a:t>
            </a:r>
          </a:p>
          <a:p>
            <a:pPr>
              <a:buFontTx/>
              <a:buChar char="•"/>
            </a:pPr>
            <a:endParaRPr lang="pt-BR" sz="1700"/>
          </a:p>
          <a:p>
            <a:pPr>
              <a:buFontTx/>
              <a:buChar char="•"/>
            </a:pPr>
            <a:r>
              <a:rPr lang="pt-BR" sz="1700"/>
              <a:t> Acompanhamento dos registros;</a:t>
            </a:r>
          </a:p>
          <a:p>
            <a:pPr>
              <a:buFontTx/>
              <a:buChar char="•"/>
            </a:pPr>
            <a:endParaRPr lang="pt-BR" sz="1700"/>
          </a:p>
          <a:p>
            <a:pPr>
              <a:buFontTx/>
              <a:buChar char="•"/>
            </a:pPr>
            <a:r>
              <a:rPr lang="pt-BR" sz="1700"/>
              <a:t> Busca ativa às gestantes pelos ACS e enfermeiros;</a:t>
            </a:r>
          </a:p>
          <a:p>
            <a:pPr>
              <a:buFontTx/>
              <a:buChar char="•"/>
            </a:pPr>
            <a:endParaRPr lang="pt-BR" sz="1700"/>
          </a:p>
          <a:p>
            <a:pPr>
              <a:buFontTx/>
              <a:buChar char="•"/>
            </a:pPr>
            <a:r>
              <a:rPr lang="pt-BR" sz="1700"/>
              <a:t> Divulgação do atendimento na US1 através de folders e rádio;</a:t>
            </a:r>
          </a:p>
          <a:p>
            <a:pPr>
              <a:buFontTx/>
              <a:buChar char="•"/>
            </a:pPr>
            <a:endParaRPr lang="pt-BR" sz="1700"/>
          </a:p>
          <a:p>
            <a:pPr>
              <a:buFontTx/>
              <a:buChar char="•"/>
            </a:pPr>
            <a:r>
              <a:rPr lang="pt-BR" sz="1700"/>
              <a:t> Palestras com outros profissionais da área da saúde;</a:t>
            </a:r>
          </a:p>
          <a:p>
            <a:pPr>
              <a:buFontTx/>
              <a:buChar char="•"/>
            </a:pPr>
            <a:endParaRPr lang="pt-BR" sz="1700"/>
          </a:p>
          <a:p>
            <a:pPr>
              <a:buFontTx/>
              <a:buChar char="•"/>
            </a:pPr>
            <a:r>
              <a:rPr lang="pt-BR" sz="1700"/>
              <a:t> Consulta de enfermagem conforme protocolo;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fef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11163"/>
            <a:ext cx="410368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5" descr="po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995488"/>
            <a:ext cx="38163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21506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2771775" y="411163"/>
            <a:ext cx="7777163" cy="792162"/>
          </a:xfrm>
        </p:spPr>
        <p:txBody>
          <a:bodyPr/>
          <a:lstStyle/>
          <a:p>
            <a:pPr algn="l" eaLnBrk="1" hangingPunct="1"/>
            <a:r>
              <a:rPr lang="pt-BR" sz="2800" b="1" smtClean="0">
                <a:solidFill>
                  <a:srgbClr val="E47A1A"/>
                </a:solidFill>
                <a:latin typeface="Arial" charset="0"/>
                <a:ea typeface="ＭＳ Ｐゴシック" pitchFamily="34" charset="-128"/>
              </a:rPr>
              <a:t>Resultados</a:t>
            </a:r>
            <a:r>
              <a:rPr lang="pt-BR" sz="220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30188" y="1268413"/>
            <a:ext cx="8747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buFont typeface="Symbol" pitchFamily="18" charset="2"/>
              <a:buChar char=""/>
            </a:pPr>
            <a:r>
              <a:rPr lang="pt-BR"/>
              <a:t> Aumento do percentual de gestantes cadastradas antes dos 120 dias de gestação:</a:t>
            </a:r>
          </a:p>
        </p:txBody>
      </p:sp>
      <p:pic>
        <p:nvPicPr>
          <p:cNvPr id="21508" name="Gráfico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066925"/>
            <a:ext cx="458311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141288" y="1125538"/>
            <a:ext cx="8924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buFont typeface="Symbol" pitchFamily="18" charset="2"/>
              <a:buChar char=""/>
            </a:pPr>
            <a:r>
              <a:rPr lang="pt-BR"/>
              <a:t> Diminuição dos índices de gestantes que não compareciam às consultas aprazadas:</a:t>
            </a:r>
          </a:p>
        </p:txBody>
      </p:sp>
      <p:pic>
        <p:nvPicPr>
          <p:cNvPr id="22530" name="Gráfico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995488"/>
            <a:ext cx="4583113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3470</TotalTime>
  <Words>418</Words>
  <Application>Microsoft Macintosh PowerPoint</Application>
  <PresentationFormat>Apresentação no Ecrã (16:9)</PresentationFormat>
  <Paragraphs>68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Modelo de design</vt:lpstr>
      </vt:variant>
      <vt:variant>
        <vt:i4>10</vt:i4>
      </vt:variant>
      <vt:variant>
        <vt:lpstr>Títulos de slides</vt:lpstr>
      </vt:variant>
      <vt:variant>
        <vt:i4>20</vt:i4>
      </vt:variant>
    </vt:vector>
  </HeadingPairs>
  <TitlesOfParts>
    <vt:vector size="35" baseType="lpstr">
      <vt:lpstr>Arial</vt:lpstr>
      <vt:lpstr>ＭＳ Ｐゴシック</vt:lpstr>
      <vt:lpstr>Constantia</vt:lpstr>
      <vt:lpstr>Calibri</vt:lpstr>
      <vt:lpstr>Symbol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Slide 1</vt:lpstr>
      <vt:lpstr>Slide 2</vt:lpstr>
      <vt:lpstr> </vt:lpstr>
      <vt:lpstr> </vt:lpstr>
      <vt:lpstr>Slide 5</vt:lpstr>
      <vt:lpstr> </vt:lpstr>
      <vt:lpstr>Slide 7</vt:lpstr>
      <vt:lpstr>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</vt:lpstr>
      <vt:lpstr> </vt:lpstr>
      <vt:lpstr>Obrigada!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Pelotas  Departamento de Medicina Social  Especialização em Saúde da Família  http://www.unasus-ufpel.net</dc:title>
  <dc:creator>Fernando</dc:creator>
  <cp:lastModifiedBy>SyKa Mônego</cp:lastModifiedBy>
  <cp:revision>243</cp:revision>
  <dcterms:created xsi:type="dcterms:W3CDTF">2011-06-02T13:04:44Z</dcterms:created>
  <dcterms:modified xsi:type="dcterms:W3CDTF">2012-11-26T01:35:06Z</dcterms:modified>
</cp:coreProperties>
</file>