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chart20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5" r:id="rId5"/>
    <p:sldId id="258" r:id="rId6"/>
    <p:sldId id="259" r:id="rId7"/>
    <p:sldId id="267" r:id="rId8"/>
    <p:sldId id="268" r:id="rId9"/>
    <p:sldId id="260" r:id="rId10"/>
    <p:sldId id="269" r:id="rId11"/>
    <p:sldId id="270" r:id="rId12"/>
    <p:sldId id="274" r:id="rId13"/>
    <p:sldId id="275" r:id="rId14"/>
    <p:sldId id="271" r:id="rId15"/>
    <p:sldId id="272" r:id="rId16"/>
    <p:sldId id="273" r:id="rId17"/>
    <p:sldId id="276" r:id="rId18"/>
    <p:sldId id="277" r:id="rId19"/>
    <p:sldId id="278" r:id="rId20"/>
    <p:sldId id="261" r:id="rId21"/>
    <p:sldId id="262" r:id="rId22"/>
    <p:sldId id="263" r:id="rId2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78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indy\Documents\UFPEL\FINAL\gr&#225;ficos%20certos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indy\Documents\UFPEL\FINAL\gr&#225;ficos%20certos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indy\Documents\UFPEL\FINAL\gr&#225;ficos%20certos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indy\Documents\UFPEL\FINAL\gr&#225;ficos%20certos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indy\Documents\UFPEL\FINAL\gr&#225;ficos%20certos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indy\Documents\UFPEL\FINAL\gr&#225;ficos%20certos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indy\Documents\UFPEL\FINAL\gr&#225;ficos%20certos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indy\Documents\UFPEL\FINAL\gr&#225;ficos%20certos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indy\Documents\UFPEL\FINAL\gr&#225;ficos%20certos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indy\Documents\UFPEL\FINAL\gr&#225;ficos%20certos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indy\Documents\UFPEL\FINAL\gr&#225;ficos%20certo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indy\Documents\UFPEL\FINAL\gr&#225;ficos%20certos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indy\Documents\UFPEL\FINAL\gr&#225;ficos%20certos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indy\Documents\UFPEL\FINAL\gr&#225;ficos%20certos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indy\Documents\UFPEL\FINAL\gr&#225;ficos%20certo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indy\Documents\UFPEL\FINAL\gr&#225;ficos%20certo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indy\Documents\UFPEL\FINAL\gr&#225;ficos%20certo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indy\Documents\UFPEL\FINAL\gr&#225;ficos%20certo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indy\Documents\UFPEL\FINAL\gr&#225;ficos%20certo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indy\Documents\UFPEL\FINAL\gr&#225;ficos%20certo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indy\Documents\UFPEL\FINAL\gr&#225;ficos%20certos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indy\Documents\UFPEL\FINAL\gr&#225;ficos%20certo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Indicadores!$C$4</c:f>
              <c:strCache>
                <c:ptCount val="1"/>
                <c:pt idx="0">
                  <c:v>Cobertura do programa de atenção ao  hipertenso na unidade de saúde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cat>
            <c:strRef>
              <c:f>Indicadores!$D$3:$F$3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Indicadores!$D$4:$F$4</c:f>
              <c:numCache>
                <c:formatCode>0.0%</c:formatCode>
                <c:ptCount val="3"/>
                <c:pt idx="0">
                  <c:v>0.10311750599520383</c:v>
                </c:pt>
                <c:pt idx="1">
                  <c:v>0.22541966426858515</c:v>
                </c:pt>
                <c:pt idx="2">
                  <c:v>0.31175059952038375</c:v>
                </c:pt>
              </c:numCache>
            </c:numRef>
          </c:val>
        </c:ser>
        <c:dLbls>
          <c:showVal val="1"/>
        </c:dLbls>
        <c:gapWidth val="75"/>
        <c:axId val="54625408"/>
        <c:axId val="54626944"/>
      </c:barChart>
      <c:catAx>
        <c:axId val="54625408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4626944"/>
        <c:crosses val="autoZero"/>
        <c:auto val="1"/>
        <c:lblAlgn val="ctr"/>
        <c:lblOffset val="100"/>
      </c:catAx>
      <c:valAx>
        <c:axId val="54626944"/>
        <c:scaling>
          <c:orientation val="minMax"/>
          <c:max val="1"/>
        </c:scaling>
        <c:axPos val="l"/>
        <c:numFmt formatCode="0.0%" sourceLinked="1"/>
        <c:maj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4625408"/>
        <c:crosses val="autoZero"/>
        <c:crossBetween val="between"/>
        <c:majorUnit val="0.2"/>
        <c:minorUnit val="0.2"/>
      </c:valAx>
      <c:spPr>
        <a:solidFill>
          <a:srgbClr val="FFFFFF"/>
        </a:solidFill>
        <a:ln w="25400">
          <a:noFill/>
        </a:ln>
      </c:spPr>
    </c:plotArea>
    <c:legend>
      <c:legendPos val="b"/>
      <c:layout/>
    </c:legend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Indicadores!$R$26</c:f>
              <c:strCache>
                <c:ptCount val="1"/>
                <c:pt idx="0">
                  <c:v>Proporção de diabéticos com prescrição de medicamentos  da lista do Hiperdia ou da Farmácia Popular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cat>
            <c:strRef>
              <c:f>Indicadores!$S$25:$U$25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Indicadores!$S$26:$U$26</c:f>
              <c:numCache>
                <c:formatCode>0.0%</c:formatCode>
                <c:ptCount val="3"/>
                <c:pt idx="0">
                  <c:v>1</c:v>
                </c:pt>
                <c:pt idx="1">
                  <c:v>0.9</c:v>
                </c:pt>
                <c:pt idx="2">
                  <c:v>0.88095238095238071</c:v>
                </c:pt>
              </c:numCache>
            </c:numRef>
          </c:val>
        </c:ser>
        <c:dLbls>
          <c:showVal val="1"/>
        </c:dLbls>
        <c:gapWidth val="75"/>
        <c:axId val="60519936"/>
        <c:axId val="60521472"/>
      </c:barChart>
      <c:catAx>
        <c:axId val="60519936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0521472"/>
        <c:crosses val="autoZero"/>
        <c:auto val="1"/>
        <c:lblAlgn val="ctr"/>
        <c:lblOffset val="100"/>
      </c:catAx>
      <c:valAx>
        <c:axId val="60521472"/>
        <c:scaling>
          <c:orientation val="minMax"/>
        </c:scaling>
        <c:axPos val="l"/>
        <c:numFmt formatCode="0.0%" sourceLinked="1"/>
        <c:maj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051993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b"/>
      <c:layout/>
    </c:legend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Indicadores!$C$31</c:f>
              <c:strCache>
                <c:ptCount val="1"/>
                <c:pt idx="0">
                  <c:v>Proporção de hipertensos com registro adequado na ficha de acompanhamento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Indicadores!$D$30:$F$30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Indicadores!$D$31:$F$31</c:f>
              <c:numCache>
                <c:formatCode>0.0%</c:formatCode>
                <c:ptCount val="3"/>
                <c:pt idx="0">
                  <c:v>1</c:v>
                </c:pt>
                <c:pt idx="1">
                  <c:v>0.98936170212765961</c:v>
                </c:pt>
                <c:pt idx="2">
                  <c:v>0.98461538461538467</c:v>
                </c:pt>
              </c:numCache>
            </c:numRef>
          </c:val>
        </c:ser>
        <c:dLbls>
          <c:showVal val="1"/>
        </c:dLbls>
        <c:gapWidth val="75"/>
        <c:axId val="55300096"/>
        <c:axId val="61992320"/>
      </c:barChart>
      <c:catAx>
        <c:axId val="55300096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1992320"/>
        <c:crosses val="autoZero"/>
        <c:auto val="1"/>
        <c:lblAlgn val="ctr"/>
        <c:lblOffset val="100"/>
      </c:catAx>
      <c:valAx>
        <c:axId val="61992320"/>
        <c:scaling>
          <c:orientation val="minMax"/>
        </c:scaling>
        <c:axPos val="l"/>
        <c:numFmt formatCode="0.0%" sourceLinked="1"/>
        <c:maj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530009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b"/>
      <c:layout/>
    </c:legend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Indicadores!$R$31</c:f>
              <c:strCache>
                <c:ptCount val="1"/>
                <c:pt idx="0">
                  <c:v>Proporção de diabéticos com registro adequado na ficha de acompanhamento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cat>
            <c:strRef>
              <c:f>Indicadores!$S$30:$U$30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Indicadores!$S$31:$U$31</c:f>
              <c:numCache>
                <c:formatCode>0.0%</c:formatCode>
                <c:ptCount val="3"/>
                <c:pt idx="0">
                  <c:v>1</c:v>
                </c:pt>
                <c:pt idx="1">
                  <c:v>0.96666666666666667</c:v>
                </c:pt>
                <c:pt idx="2">
                  <c:v>0.97619047619047616</c:v>
                </c:pt>
              </c:numCache>
            </c:numRef>
          </c:val>
        </c:ser>
        <c:dLbls>
          <c:showVal val="1"/>
        </c:dLbls>
        <c:gapWidth val="75"/>
        <c:axId val="110223360"/>
        <c:axId val="110383488"/>
      </c:barChart>
      <c:catAx>
        <c:axId val="110223360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0383488"/>
        <c:crosses val="autoZero"/>
        <c:auto val="1"/>
        <c:lblAlgn val="ctr"/>
        <c:lblOffset val="100"/>
      </c:catAx>
      <c:valAx>
        <c:axId val="110383488"/>
        <c:scaling>
          <c:orientation val="minMax"/>
        </c:scaling>
        <c:axPos val="l"/>
        <c:numFmt formatCode="0.0%" sourceLinked="1"/>
        <c:maj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022336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b"/>
      <c:layout/>
    </c:legend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Indicadores!$C$37</c:f>
              <c:strCache>
                <c:ptCount val="1"/>
                <c:pt idx="0">
                  <c:v>Proporção de hipertensos com estratificação de risco cardiovascular por  exame clínico em dia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cat>
            <c:strRef>
              <c:f>Indicadores!$D$36:$F$36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Indicadores!$D$37:$F$37</c:f>
              <c:numCache>
                <c:formatCode>0.0%</c:formatCode>
                <c:ptCount val="3"/>
                <c:pt idx="0">
                  <c:v>0.97674418604651181</c:v>
                </c:pt>
                <c:pt idx="1">
                  <c:v>0.91489361702127681</c:v>
                </c:pt>
                <c:pt idx="2">
                  <c:v>0.9</c:v>
                </c:pt>
              </c:numCache>
            </c:numRef>
          </c:val>
        </c:ser>
        <c:dLbls>
          <c:showVal val="1"/>
        </c:dLbls>
        <c:gapWidth val="75"/>
        <c:axId val="60529664"/>
        <c:axId val="60560128"/>
      </c:barChart>
      <c:catAx>
        <c:axId val="60529664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0560128"/>
        <c:crosses val="autoZero"/>
        <c:auto val="1"/>
        <c:lblAlgn val="ctr"/>
        <c:lblOffset val="100"/>
      </c:catAx>
      <c:valAx>
        <c:axId val="60560128"/>
        <c:scaling>
          <c:orientation val="minMax"/>
        </c:scaling>
        <c:axPos val="l"/>
        <c:numFmt formatCode="0.0%" sourceLinked="1"/>
        <c:maj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052966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b"/>
      <c:layout/>
    </c:legend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Indicadores!$R$37</c:f>
              <c:strCache>
                <c:ptCount val="1"/>
                <c:pt idx="0">
                  <c:v>Proporção de diabéticos com estratificação de risco cardiovascular por  exame clínico em dia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cat>
            <c:strRef>
              <c:f>Indicadores!$S$36:$U$36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Indicadores!$S$37:$U$37</c:f>
              <c:numCache>
                <c:formatCode>0.0%</c:formatCode>
                <c:ptCount val="3"/>
                <c:pt idx="0">
                  <c:v>0.91666666666666652</c:v>
                </c:pt>
                <c:pt idx="1">
                  <c:v>0.9</c:v>
                </c:pt>
                <c:pt idx="2">
                  <c:v>0.88095238095238071</c:v>
                </c:pt>
              </c:numCache>
            </c:numRef>
          </c:val>
        </c:ser>
        <c:dLbls>
          <c:showVal val="1"/>
        </c:dLbls>
        <c:gapWidth val="75"/>
        <c:axId val="60596608"/>
        <c:axId val="60598144"/>
      </c:barChart>
      <c:catAx>
        <c:axId val="60596608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0598144"/>
        <c:crosses val="autoZero"/>
        <c:auto val="1"/>
        <c:lblAlgn val="ctr"/>
        <c:lblOffset val="100"/>
      </c:catAx>
      <c:valAx>
        <c:axId val="60598144"/>
        <c:scaling>
          <c:orientation val="minMax"/>
        </c:scaling>
        <c:axPos val="l"/>
        <c:numFmt formatCode="0.0%" sourceLinked="1"/>
        <c:maj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059660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b"/>
      <c:layout/>
    </c:legend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Indicadores!$C$43</c:f>
              <c:strCache>
                <c:ptCount val="1"/>
                <c:pt idx="0">
                  <c:v>Proporção de hipertensos com avaliação odontológica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cat>
            <c:strRef>
              <c:f>Indicadores!$D$42:$F$42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Indicadores!$D$43:$F$43</c:f>
              <c:numCache>
                <c:formatCode>0.0%</c:formatCode>
                <c:ptCount val="3"/>
                <c:pt idx="0">
                  <c:v>2.3255813953488372E-2</c:v>
                </c:pt>
                <c:pt idx="1">
                  <c:v>9.5744680851063843E-2</c:v>
                </c:pt>
                <c:pt idx="2">
                  <c:v>0.2</c:v>
                </c:pt>
              </c:numCache>
            </c:numRef>
          </c:val>
        </c:ser>
        <c:dLbls>
          <c:showVal val="1"/>
        </c:dLbls>
        <c:gapWidth val="75"/>
        <c:axId val="61679872"/>
        <c:axId val="61710336"/>
      </c:barChart>
      <c:catAx>
        <c:axId val="61679872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1710336"/>
        <c:crosses val="autoZero"/>
        <c:auto val="1"/>
        <c:lblAlgn val="ctr"/>
        <c:lblOffset val="100"/>
      </c:catAx>
      <c:valAx>
        <c:axId val="61710336"/>
        <c:scaling>
          <c:orientation val="minMax"/>
          <c:max val="1"/>
        </c:scaling>
        <c:axPos val="l"/>
        <c:numFmt formatCode="0.0%" sourceLinked="1"/>
        <c:maj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167987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b"/>
      <c:layout/>
    </c:legend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Indicadores!$R$43</c:f>
              <c:strCache>
                <c:ptCount val="1"/>
                <c:pt idx="0">
                  <c:v>Proporção de diabéticos com avaliação odontológica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cat>
            <c:strRef>
              <c:f>Indicadores!$S$42:$U$42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Indicadores!$S$43:$U$43</c:f>
              <c:numCache>
                <c:formatCode>0.0%</c:formatCode>
                <c:ptCount val="3"/>
                <c:pt idx="0">
                  <c:v>0</c:v>
                </c:pt>
                <c:pt idx="1">
                  <c:v>0.1</c:v>
                </c:pt>
                <c:pt idx="2">
                  <c:v>0.16666666666666666</c:v>
                </c:pt>
              </c:numCache>
            </c:numRef>
          </c:val>
        </c:ser>
        <c:dLbls>
          <c:showVal val="1"/>
        </c:dLbls>
        <c:gapWidth val="75"/>
        <c:axId val="61717888"/>
        <c:axId val="61731968"/>
      </c:barChart>
      <c:catAx>
        <c:axId val="61717888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1731968"/>
        <c:crosses val="autoZero"/>
        <c:auto val="1"/>
        <c:lblAlgn val="ctr"/>
        <c:lblOffset val="100"/>
      </c:catAx>
      <c:valAx>
        <c:axId val="61731968"/>
        <c:scaling>
          <c:orientation val="minMax"/>
        </c:scaling>
        <c:axPos val="l"/>
        <c:numFmt formatCode="0.0%" sourceLinked="1"/>
        <c:maj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171788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b"/>
      <c:layout/>
    </c:legend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Indicadores!$C$48</c:f>
              <c:strCache>
                <c:ptCount val="1"/>
                <c:pt idx="0">
                  <c:v>Proporção de hipertensos com orientação nutricional sobre alimentação saudável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cat>
            <c:strRef>
              <c:f>Indicadores!$D$47:$F$47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Indicadores!$D$48:$F$48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Val val="1"/>
        </c:dLbls>
        <c:gapWidth val="75"/>
        <c:axId val="61789312"/>
        <c:axId val="61790848"/>
      </c:barChart>
      <c:catAx>
        <c:axId val="61789312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1790848"/>
        <c:crosses val="autoZero"/>
        <c:auto val="1"/>
        <c:lblAlgn val="ctr"/>
        <c:lblOffset val="100"/>
      </c:catAx>
      <c:valAx>
        <c:axId val="61790848"/>
        <c:scaling>
          <c:orientation val="minMax"/>
        </c:scaling>
        <c:axPos val="l"/>
        <c:numFmt formatCode="0.0%" sourceLinked="1"/>
        <c:maj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178931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b"/>
      <c:layout/>
    </c:legend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Indicadores!$R$48</c:f>
              <c:strCache>
                <c:ptCount val="1"/>
                <c:pt idx="0">
                  <c:v>Proporção de diabéticos com orientação nutricional sobre alimentação saudável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cat>
            <c:strRef>
              <c:f>Indicadores!$S$47:$U$47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Indicadores!$S$48:$U$48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Val val="1"/>
        </c:dLbls>
        <c:gapWidth val="75"/>
        <c:axId val="61827328"/>
        <c:axId val="61833216"/>
      </c:barChart>
      <c:catAx>
        <c:axId val="61827328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1833216"/>
        <c:crosses val="autoZero"/>
        <c:auto val="1"/>
        <c:lblAlgn val="ctr"/>
        <c:lblOffset val="100"/>
      </c:catAx>
      <c:valAx>
        <c:axId val="61833216"/>
        <c:scaling>
          <c:orientation val="minMax"/>
        </c:scaling>
        <c:axPos val="l"/>
        <c:numFmt formatCode="0.0%" sourceLinked="1"/>
        <c:maj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182732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b"/>
      <c:layout/>
    </c:legend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Indicadores!$C$53</c:f>
              <c:strCache>
                <c:ptCount val="1"/>
                <c:pt idx="0">
                  <c:v>Proporção de hipertensos com orientação sobre a prática de atividade física regular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cat>
            <c:strRef>
              <c:f>Indicadores!$D$52:$F$52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Indicadores!$D$53:$F$53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Val val="1"/>
        </c:dLbls>
        <c:gapWidth val="75"/>
        <c:axId val="61935616"/>
        <c:axId val="61937152"/>
      </c:barChart>
      <c:catAx>
        <c:axId val="61935616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1937152"/>
        <c:crosses val="autoZero"/>
        <c:auto val="1"/>
        <c:lblAlgn val="ctr"/>
        <c:lblOffset val="100"/>
      </c:catAx>
      <c:valAx>
        <c:axId val="61937152"/>
        <c:scaling>
          <c:orientation val="minMax"/>
        </c:scaling>
        <c:axPos val="l"/>
        <c:numFmt formatCode="0.0%" sourceLinked="1"/>
        <c:maj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193561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b"/>
      <c:layout/>
    </c:legend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Indicadores!$R$4</c:f>
              <c:strCache>
                <c:ptCount val="1"/>
                <c:pt idx="0">
                  <c:v>Cobertura do programa de atenção ao  diabético na unidade de saúde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cat>
            <c:strRef>
              <c:f>Indicadores!$S$3:$U$3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Indicadores!$S$4:$U$4</c:f>
              <c:numCache>
                <c:formatCode>0.0%</c:formatCode>
                <c:ptCount val="3"/>
                <c:pt idx="0">
                  <c:v>0.16901408450704231</c:v>
                </c:pt>
                <c:pt idx="1">
                  <c:v>0.42253521126760574</c:v>
                </c:pt>
                <c:pt idx="2">
                  <c:v>0.59154929577464777</c:v>
                </c:pt>
              </c:numCache>
            </c:numRef>
          </c:val>
        </c:ser>
        <c:dLbls>
          <c:showVal val="1"/>
        </c:dLbls>
        <c:gapWidth val="75"/>
        <c:axId val="54655232"/>
        <c:axId val="60035072"/>
      </c:barChart>
      <c:catAx>
        <c:axId val="54655232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0035072"/>
        <c:crosses val="autoZero"/>
        <c:auto val="1"/>
        <c:lblAlgn val="ctr"/>
        <c:lblOffset val="100"/>
      </c:catAx>
      <c:valAx>
        <c:axId val="60035072"/>
        <c:scaling>
          <c:orientation val="minMax"/>
        </c:scaling>
        <c:axPos val="l"/>
        <c:numFmt formatCode="0.0%" sourceLinked="1"/>
        <c:maj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465523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b"/>
      <c:layout/>
    </c:legend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Indicadores!$R$53</c:f>
              <c:strCache>
                <c:ptCount val="1"/>
                <c:pt idx="0">
                  <c:v>Proporção de diabéticos que receberam orientação sobre a prática de atividade física regular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cat>
            <c:strRef>
              <c:f>Indicadores!$S$52:$U$52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Indicadores!$S$53:$U$53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Val val="1"/>
        </c:dLbls>
        <c:gapWidth val="75"/>
        <c:axId val="61957248"/>
        <c:axId val="61958784"/>
      </c:barChart>
      <c:catAx>
        <c:axId val="61957248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1958784"/>
        <c:crosses val="autoZero"/>
        <c:auto val="1"/>
        <c:lblAlgn val="ctr"/>
        <c:lblOffset val="100"/>
      </c:catAx>
      <c:valAx>
        <c:axId val="61958784"/>
        <c:scaling>
          <c:orientation val="minMax"/>
        </c:scaling>
        <c:axPos val="l"/>
        <c:numFmt formatCode="0.0%" sourceLinked="1"/>
        <c:maj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195724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b"/>
      <c:layout/>
    </c:legend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Indicadores!$C$58</c:f>
              <c:strCache>
                <c:ptCount val="1"/>
                <c:pt idx="0">
                  <c:v>Proporção de hipertensos que receberam orientação sobre os riscos do tabagismo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cat>
            <c:strRef>
              <c:f>Indicadores!$D$57:$F$57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Indicadores!$D$58:$F$58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Val val="1"/>
        </c:dLbls>
        <c:gapWidth val="75"/>
        <c:axId val="61999744"/>
        <c:axId val="62013824"/>
      </c:barChart>
      <c:catAx>
        <c:axId val="61999744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2013824"/>
        <c:crosses val="autoZero"/>
        <c:auto val="1"/>
        <c:lblAlgn val="ctr"/>
        <c:lblOffset val="100"/>
      </c:catAx>
      <c:valAx>
        <c:axId val="62013824"/>
        <c:scaling>
          <c:orientation val="minMax"/>
          <c:max val="1"/>
        </c:scaling>
        <c:axPos val="l"/>
        <c:numFmt formatCode="0.0%" sourceLinked="1"/>
        <c:maj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199974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b"/>
      <c:layout/>
    </c:legend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Indicadores!$R$58</c:f>
              <c:strCache>
                <c:ptCount val="1"/>
                <c:pt idx="0">
                  <c:v>Proporção de diabéticos que receberam orientação sobre os riscos do tabagismo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cat>
            <c:strRef>
              <c:f>Indicadores!$S$57:$U$57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Indicadores!$S$58:$U$58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Val val="1"/>
        </c:dLbls>
        <c:gapWidth val="75"/>
        <c:axId val="62050304"/>
        <c:axId val="62051840"/>
      </c:barChart>
      <c:catAx>
        <c:axId val="62050304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2051840"/>
        <c:crosses val="autoZero"/>
        <c:auto val="1"/>
        <c:lblAlgn val="ctr"/>
        <c:lblOffset val="100"/>
      </c:catAx>
      <c:valAx>
        <c:axId val="62051840"/>
        <c:scaling>
          <c:orientation val="minMax"/>
        </c:scaling>
        <c:axPos val="l"/>
        <c:numFmt formatCode="0.0%" sourceLinked="1"/>
        <c:maj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205030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b"/>
      <c:layout/>
    </c:legend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Indicadores!$C$9</c:f>
              <c:strCache>
                <c:ptCount val="1"/>
                <c:pt idx="0">
                  <c:v>Proporção de hipertensos faltosos às consultas com busca ativa 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Indicadores!$D$8:$F$8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Indicadores!$D$9:$F$9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Val val="1"/>
        </c:dLbls>
        <c:gapWidth val="75"/>
        <c:axId val="60227584"/>
        <c:axId val="60229120"/>
      </c:barChart>
      <c:catAx>
        <c:axId val="60227584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0229120"/>
        <c:crosses val="autoZero"/>
        <c:auto val="1"/>
        <c:lblAlgn val="ctr"/>
        <c:lblOffset val="100"/>
      </c:catAx>
      <c:valAx>
        <c:axId val="60229120"/>
        <c:scaling>
          <c:orientation val="minMax"/>
        </c:scaling>
        <c:axPos val="l"/>
        <c:numFmt formatCode="0.0%" sourceLinked="1"/>
        <c:maj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022758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b"/>
      <c:layout/>
    </c:legend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Indicadores!$R$9</c:f>
              <c:strCache>
                <c:ptCount val="1"/>
                <c:pt idx="0">
                  <c:v>Proporção de diabéticos faltosos às consultas com busca ativa 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cat>
            <c:strRef>
              <c:f>Indicadores!$S$8:$U$8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Indicadores!$S$9:$U$9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Val val="1"/>
        </c:dLbls>
        <c:gapWidth val="75"/>
        <c:axId val="60261504"/>
        <c:axId val="60263040"/>
      </c:barChart>
      <c:catAx>
        <c:axId val="60261504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0263040"/>
        <c:crosses val="autoZero"/>
        <c:auto val="1"/>
        <c:lblAlgn val="ctr"/>
        <c:lblOffset val="100"/>
      </c:catAx>
      <c:valAx>
        <c:axId val="60263040"/>
        <c:scaling>
          <c:orientation val="minMax"/>
        </c:scaling>
        <c:axPos val="l"/>
        <c:numFmt formatCode="0.0%" sourceLinked="1"/>
        <c:maj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026150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b"/>
      <c:layout/>
    </c:legend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Indicadores!$C$15</c:f>
              <c:strCache>
                <c:ptCount val="1"/>
                <c:pt idx="0">
                  <c:v>Proporção de hipertensos com o exame clínico em dia de acordo com o protocolo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Indicadores!$D$14:$F$14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Indicadores!$D$15:$F$15</c:f>
              <c:numCache>
                <c:formatCode>0.0%</c:formatCode>
                <c:ptCount val="3"/>
                <c:pt idx="0">
                  <c:v>1</c:v>
                </c:pt>
                <c:pt idx="1">
                  <c:v>0.91489361702127681</c:v>
                </c:pt>
                <c:pt idx="2">
                  <c:v>0.88461538461538469</c:v>
                </c:pt>
              </c:numCache>
            </c:numRef>
          </c:val>
        </c:ser>
        <c:dLbls>
          <c:showVal val="1"/>
        </c:dLbls>
        <c:gapWidth val="75"/>
        <c:axId val="60455552"/>
        <c:axId val="60465536"/>
      </c:barChart>
      <c:catAx>
        <c:axId val="60455552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0465536"/>
        <c:crosses val="autoZero"/>
        <c:auto val="1"/>
        <c:lblAlgn val="ctr"/>
        <c:lblOffset val="100"/>
      </c:catAx>
      <c:valAx>
        <c:axId val="60465536"/>
        <c:scaling>
          <c:orientation val="minMax"/>
        </c:scaling>
        <c:axPos val="l"/>
        <c:numFmt formatCode="0.0%" sourceLinked="1"/>
        <c:maj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045555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b"/>
      <c:layout/>
    </c:legend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Indicadores!$R$15</c:f>
              <c:strCache>
                <c:ptCount val="1"/>
                <c:pt idx="0">
                  <c:v>Proporção de diabéticos com o exame clínico em dia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cat>
            <c:strRef>
              <c:f>Indicadores!$S$14:$U$14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Indicadores!$S$15:$U$15</c:f>
              <c:numCache>
                <c:formatCode>0.0%</c:formatCode>
                <c:ptCount val="3"/>
                <c:pt idx="0">
                  <c:v>1</c:v>
                </c:pt>
                <c:pt idx="1">
                  <c:v>0.8666666666666667</c:v>
                </c:pt>
                <c:pt idx="2">
                  <c:v>0.83333333333333348</c:v>
                </c:pt>
              </c:numCache>
            </c:numRef>
          </c:val>
        </c:ser>
        <c:dLbls>
          <c:showVal val="1"/>
        </c:dLbls>
        <c:gapWidth val="75"/>
        <c:axId val="60485632"/>
        <c:axId val="60487168"/>
      </c:barChart>
      <c:catAx>
        <c:axId val="60485632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0487168"/>
        <c:crosses val="autoZero"/>
        <c:auto val="1"/>
        <c:lblAlgn val="ctr"/>
        <c:lblOffset val="100"/>
      </c:catAx>
      <c:valAx>
        <c:axId val="60487168"/>
        <c:scaling>
          <c:orientation val="minMax"/>
        </c:scaling>
        <c:axPos val="l"/>
        <c:numFmt formatCode="0.0%" sourceLinked="1"/>
        <c:maj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048563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b"/>
      <c:layout/>
    </c:legend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Indicadores!$C$20</c:f>
              <c:strCache>
                <c:ptCount val="1"/>
                <c:pt idx="0">
                  <c:v>Proporção de hipertensos com os exames complementares  em dia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cat>
            <c:strRef>
              <c:f>Indicadores!$D$19:$F$19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Indicadores!$D$20:$F$20</c:f>
              <c:numCache>
                <c:formatCode>0.0%</c:formatCode>
                <c:ptCount val="3"/>
                <c:pt idx="0">
                  <c:v>0.79069767441860472</c:v>
                </c:pt>
                <c:pt idx="1">
                  <c:v>0.67021276595744661</c:v>
                </c:pt>
                <c:pt idx="2">
                  <c:v>0.66923076923076918</c:v>
                </c:pt>
              </c:numCache>
            </c:numRef>
          </c:val>
        </c:ser>
        <c:dLbls>
          <c:showVal val="1"/>
        </c:dLbls>
        <c:gapWidth val="75"/>
        <c:axId val="60401152"/>
        <c:axId val="60402688"/>
      </c:barChart>
      <c:catAx>
        <c:axId val="60401152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0402688"/>
        <c:crosses val="autoZero"/>
        <c:auto val="1"/>
        <c:lblAlgn val="ctr"/>
        <c:lblOffset val="100"/>
      </c:catAx>
      <c:valAx>
        <c:axId val="60402688"/>
        <c:scaling>
          <c:orientation val="minMax"/>
        </c:scaling>
        <c:axPos val="l"/>
        <c:numFmt formatCode="0.0%" sourceLinked="1"/>
        <c:maj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040115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b"/>
      <c:layout/>
    </c:legend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Indicadores!$R$20</c:f>
              <c:strCache>
                <c:ptCount val="1"/>
                <c:pt idx="0">
                  <c:v>Proporção de diabéticos com os exames complementares  em dia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cat>
            <c:strRef>
              <c:f>Indicadores!$S$19:$U$19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Indicadores!$S$20:$U$20</c:f>
              <c:numCache>
                <c:formatCode>0.0%</c:formatCode>
                <c:ptCount val="3"/>
                <c:pt idx="0">
                  <c:v>0.83333333333333348</c:v>
                </c:pt>
                <c:pt idx="1">
                  <c:v>0.66666666666666663</c:v>
                </c:pt>
                <c:pt idx="2">
                  <c:v>0.6428571428571429</c:v>
                </c:pt>
              </c:numCache>
            </c:numRef>
          </c:val>
        </c:ser>
        <c:dLbls>
          <c:showVal val="1"/>
        </c:dLbls>
        <c:gapWidth val="75"/>
        <c:axId val="60414592"/>
        <c:axId val="60297600"/>
      </c:barChart>
      <c:catAx>
        <c:axId val="60414592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0297600"/>
        <c:crosses val="autoZero"/>
        <c:auto val="1"/>
        <c:lblAlgn val="ctr"/>
        <c:lblOffset val="100"/>
      </c:catAx>
      <c:valAx>
        <c:axId val="60297600"/>
        <c:scaling>
          <c:orientation val="minMax"/>
        </c:scaling>
        <c:axPos val="l"/>
        <c:numFmt formatCode="0.0%" sourceLinked="1"/>
        <c:maj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041459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b"/>
      <c:layout/>
    </c:legend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Indicadores!$C$26</c:f>
              <c:strCache>
                <c:ptCount val="1"/>
                <c:pt idx="0">
                  <c:v>Proporção de hipertensos com prescrição de medicamentos  da lista do Hiperdia ou da Farmácia Popular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Indicadores!$D$25:$F$25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Indicadores!$D$26:$F$26</c:f>
              <c:numCache>
                <c:formatCode>0.0%</c:formatCode>
                <c:ptCount val="3"/>
                <c:pt idx="0">
                  <c:v>0.9534883720930234</c:v>
                </c:pt>
                <c:pt idx="1">
                  <c:v>0.92473118279569888</c:v>
                </c:pt>
                <c:pt idx="2">
                  <c:v>0.90697674418604646</c:v>
                </c:pt>
              </c:numCache>
            </c:numRef>
          </c:val>
        </c:ser>
        <c:dLbls>
          <c:showVal val="1"/>
        </c:dLbls>
        <c:gapWidth val="75"/>
        <c:axId val="60350848"/>
        <c:axId val="60352384"/>
      </c:barChart>
      <c:catAx>
        <c:axId val="60350848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0352384"/>
        <c:crosses val="autoZero"/>
        <c:auto val="1"/>
        <c:lblAlgn val="ctr"/>
        <c:lblOffset val="100"/>
      </c:catAx>
      <c:valAx>
        <c:axId val="60352384"/>
        <c:scaling>
          <c:orientation val="minMax"/>
        </c:scaling>
        <c:axPos val="l"/>
        <c:numFmt formatCode="0.0%" sourceLinked="1"/>
        <c:maj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035084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b"/>
      <c:layout/>
    </c:legend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3E557-9B63-4517-AF94-B9C351B7789F}" type="datetimeFigureOut">
              <a:rPr lang="pt-BR" smtClean="0"/>
              <a:pPr/>
              <a:t>21/02/2014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D6F28-7173-4536-B3B2-AA9CF24F1E3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3E557-9B63-4517-AF94-B9C351B7789F}" type="datetimeFigureOut">
              <a:rPr lang="pt-BR" smtClean="0"/>
              <a:pPr/>
              <a:t>21/02/2014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D6F28-7173-4536-B3B2-AA9CF24F1E3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3E557-9B63-4517-AF94-B9C351B7789F}" type="datetimeFigureOut">
              <a:rPr lang="pt-BR" smtClean="0"/>
              <a:pPr/>
              <a:t>21/02/2014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D6F28-7173-4536-B3B2-AA9CF24F1E3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3E557-9B63-4517-AF94-B9C351B7789F}" type="datetimeFigureOut">
              <a:rPr lang="pt-BR" smtClean="0"/>
              <a:pPr/>
              <a:t>21/02/2014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D6F28-7173-4536-B3B2-AA9CF24F1E3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3E557-9B63-4517-AF94-B9C351B7789F}" type="datetimeFigureOut">
              <a:rPr lang="pt-BR" smtClean="0"/>
              <a:pPr/>
              <a:t>21/02/2014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D6F28-7173-4536-B3B2-AA9CF24F1E3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3E557-9B63-4517-AF94-B9C351B7789F}" type="datetimeFigureOut">
              <a:rPr lang="pt-BR" smtClean="0"/>
              <a:pPr/>
              <a:t>21/02/2014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D6F28-7173-4536-B3B2-AA9CF24F1E3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3E557-9B63-4517-AF94-B9C351B7789F}" type="datetimeFigureOut">
              <a:rPr lang="pt-BR" smtClean="0"/>
              <a:pPr/>
              <a:t>21/02/2014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D6F28-7173-4536-B3B2-AA9CF24F1E3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3E557-9B63-4517-AF94-B9C351B7789F}" type="datetimeFigureOut">
              <a:rPr lang="pt-BR" smtClean="0"/>
              <a:pPr/>
              <a:t>21/02/2014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D6F28-7173-4536-B3B2-AA9CF24F1E3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3E557-9B63-4517-AF94-B9C351B7789F}" type="datetimeFigureOut">
              <a:rPr lang="pt-BR" smtClean="0"/>
              <a:pPr/>
              <a:t>21/02/2014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D6F28-7173-4536-B3B2-AA9CF24F1E3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3E557-9B63-4517-AF94-B9C351B7789F}" type="datetimeFigureOut">
              <a:rPr lang="pt-BR" smtClean="0"/>
              <a:pPr/>
              <a:t>21/02/2014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D6F28-7173-4536-B3B2-AA9CF24F1E3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3E557-9B63-4517-AF94-B9C351B7789F}" type="datetimeFigureOut">
              <a:rPr lang="pt-BR" smtClean="0"/>
              <a:pPr/>
              <a:t>21/02/2014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D6F28-7173-4536-B3B2-AA9CF24F1E3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3E557-9B63-4517-AF94-B9C351B7789F}" type="datetimeFigureOut">
              <a:rPr lang="pt-BR" smtClean="0"/>
              <a:pPr/>
              <a:t>21/02/2014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D6F28-7173-4536-B3B2-AA9CF24F1E3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1988840"/>
            <a:ext cx="7772400" cy="2880320"/>
          </a:xfrm>
        </p:spPr>
        <p:txBody>
          <a:bodyPr>
            <a:normAutofit/>
          </a:bodyPr>
          <a:lstStyle/>
          <a:p>
            <a:r>
              <a:rPr lang="pt-BR" sz="3600" b="1" dirty="0"/>
              <a:t>Atenção ao adulto portador de hipertensão e/ou diabetes na Unidade de Saúde Picada Café, Picada Café - RS</a:t>
            </a:r>
            <a:r>
              <a:rPr lang="pt-BR" sz="3600" dirty="0"/>
              <a:t/>
            </a:r>
            <a:br>
              <a:rPr lang="pt-BR" sz="3600" dirty="0"/>
            </a:br>
            <a:endParaRPr lang="pt-BR" sz="3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07704" y="6021288"/>
            <a:ext cx="5752728" cy="1080120"/>
          </a:xfrm>
        </p:spPr>
        <p:txBody>
          <a:bodyPr>
            <a:normAutofit/>
          </a:bodyPr>
          <a:lstStyle/>
          <a:p>
            <a:r>
              <a:rPr lang="pt-BR" sz="2000" dirty="0" smtClean="0">
                <a:solidFill>
                  <a:schemeClr val="tx1"/>
                </a:solidFill>
              </a:rPr>
              <a:t>Universidade Federal de Pelotas, 2014</a:t>
            </a:r>
            <a:endParaRPr lang="pt-BR" sz="2000" dirty="0">
              <a:solidFill>
                <a:schemeClr val="tx1"/>
              </a:solidFill>
            </a:endParaRPr>
          </a:p>
          <a:p>
            <a:r>
              <a:rPr lang="pt-BR" sz="1600" dirty="0">
                <a:solidFill>
                  <a:schemeClr val="tx1"/>
                </a:solidFill>
              </a:rPr>
              <a:t>Especialização em Saúde da Família</a:t>
            </a:r>
          </a:p>
          <a:p>
            <a:endParaRPr lang="pt-BR" sz="1800" dirty="0">
              <a:solidFill>
                <a:schemeClr val="tx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39552" y="4748951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 </a:t>
            </a:r>
            <a:r>
              <a:rPr lang="pt-BR" sz="2400" b="1" dirty="0" err="1" smtClean="0"/>
              <a:t>Sindy</a:t>
            </a:r>
            <a:r>
              <a:rPr lang="pt-BR" sz="2400" b="1" dirty="0" smtClean="0"/>
              <a:t> Natália </a:t>
            </a:r>
            <a:r>
              <a:rPr lang="pt-BR" sz="2400" b="1" dirty="0" err="1" smtClean="0"/>
              <a:t>Balconi</a:t>
            </a:r>
            <a:endParaRPr lang="pt-BR" sz="2400" b="1" dirty="0"/>
          </a:p>
          <a:p>
            <a:r>
              <a:rPr lang="pt-BR" sz="2400" b="1" dirty="0"/>
              <a:t>Orientador: Adauto Martins Soares Filho</a:t>
            </a:r>
          </a:p>
          <a:p>
            <a:endParaRPr lang="pt-BR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9741" t="12200" r="64272" b="73100"/>
          <a:stretch>
            <a:fillRect/>
          </a:stretch>
        </p:blipFill>
        <p:spPr bwMode="auto">
          <a:xfrm>
            <a:off x="251520" y="188640"/>
            <a:ext cx="316835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10429" t="16400" r="70672" b="73100"/>
          <a:stretch>
            <a:fillRect/>
          </a:stretch>
        </p:blipFill>
        <p:spPr bwMode="auto">
          <a:xfrm>
            <a:off x="6444208" y="260648"/>
            <a:ext cx="230425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/>
              <a:t>O</a:t>
            </a:r>
            <a:r>
              <a:rPr lang="pt-BR" dirty="0" smtClean="0"/>
              <a:t>bjetivos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2060848"/>
            <a:ext cx="4258816" cy="4525963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pt-BR" sz="2800" dirty="0" smtClean="0"/>
              <a:t>Melhorar a adesão ao programa: </a:t>
            </a:r>
          </a:p>
          <a:p>
            <a:pPr lvl="1">
              <a:spcBef>
                <a:spcPts val="1200"/>
              </a:spcBef>
            </a:pPr>
            <a:r>
              <a:rPr lang="pt-BR" sz="2400" dirty="0" smtClean="0"/>
              <a:t>Buscar 80% dos hipertensos  e/ou diabéticos faltosos</a:t>
            </a:r>
          </a:p>
          <a:p>
            <a:pPr>
              <a:buNone/>
            </a:pPr>
            <a:endParaRPr lang="pt-BR" dirty="0"/>
          </a:p>
        </p:txBody>
      </p:sp>
      <p:sp>
        <p:nvSpPr>
          <p:cNvPr id="4" name="Retângulo de cantos arredondados 3"/>
          <p:cNvSpPr/>
          <p:nvPr/>
        </p:nvSpPr>
        <p:spPr>
          <a:xfrm flipV="1">
            <a:off x="0" y="1268759"/>
            <a:ext cx="6084168" cy="45719"/>
          </a:xfrm>
          <a:prstGeom prst="roundRect">
            <a:avLst/>
          </a:prstGeom>
          <a:solidFill>
            <a:srgbClr val="0066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7" name="Chart 1"/>
          <p:cNvGraphicFramePr>
            <a:graphicFrameLocks/>
          </p:cNvGraphicFramePr>
          <p:nvPr/>
        </p:nvGraphicFramePr>
        <p:xfrm>
          <a:off x="4211960" y="1844824"/>
          <a:ext cx="4559869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/>
        </p:nvGraphicFramePr>
        <p:xfrm>
          <a:off x="4211960" y="4293096"/>
          <a:ext cx="4527306" cy="2200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/>
              <a:t>O</a:t>
            </a:r>
            <a:r>
              <a:rPr lang="pt-BR" dirty="0" smtClean="0"/>
              <a:t>bjetivos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2060848"/>
            <a:ext cx="4032448" cy="4525963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pt-BR" sz="2800" dirty="0" smtClean="0"/>
              <a:t>Melhorar a qualidade do atendimento</a:t>
            </a:r>
          </a:p>
          <a:p>
            <a:pPr lvl="1">
              <a:spcBef>
                <a:spcPts val="1200"/>
              </a:spcBef>
            </a:pPr>
            <a:r>
              <a:rPr lang="pt-BR" sz="2400" dirty="0" smtClean="0"/>
              <a:t>E</a:t>
            </a:r>
            <a:r>
              <a:rPr lang="pt-BR" sz="2400" dirty="0" smtClean="0"/>
              <a:t>xame </a:t>
            </a:r>
            <a:r>
              <a:rPr lang="pt-BR" sz="2400" dirty="0" smtClean="0"/>
              <a:t>clínico apropriado em 100% dos hipertensos e/ou diabéticos</a:t>
            </a:r>
          </a:p>
        </p:txBody>
      </p:sp>
      <p:sp>
        <p:nvSpPr>
          <p:cNvPr id="4" name="Retângulo de cantos arredondados 3"/>
          <p:cNvSpPr/>
          <p:nvPr/>
        </p:nvSpPr>
        <p:spPr>
          <a:xfrm flipV="1">
            <a:off x="0" y="1268759"/>
            <a:ext cx="6084168" cy="45719"/>
          </a:xfrm>
          <a:prstGeom prst="roundRect">
            <a:avLst/>
          </a:prstGeom>
          <a:solidFill>
            <a:srgbClr val="0066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6" name="Chart 1"/>
          <p:cNvGraphicFramePr>
            <a:graphicFrameLocks/>
          </p:cNvGraphicFramePr>
          <p:nvPr/>
        </p:nvGraphicFramePr>
        <p:xfrm>
          <a:off x="4499992" y="1556792"/>
          <a:ext cx="4448620" cy="2529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áfico 6"/>
          <p:cNvGraphicFramePr>
            <a:graphicFrameLocks/>
          </p:cNvGraphicFramePr>
          <p:nvPr/>
        </p:nvGraphicFramePr>
        <p:xfrm>
          <a:off x="4499992" y="4149080"/>
          <a:ext cx="4451106" cy="2491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/>
              <a:t>O</a:t>
            </a:r>
            <a:r>
              <a:rPr lang="pt-BR" dirty="0" smtClean="0"/>
              <a:t>bjetivos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2348880"/>
            <a:ext cx="4211960" cy="3744416"/>
          </a:xfrm>
        </p:spPr>
        <p:txBody>
          <a:bodyPr>
            <a:normAutofit/>
          </a:bodyPr>
          <a:lstStyle/>
          <a:p>
            <a:pPr lvl="1">
              <a:spcBef>
                <a:spcPts val="1200"/>
              </a:spcBef>
            </a:pPr>
            <a:r>
              <a:rPr lang="pt-BR" sz="2400" dirty="0" smtClean="0"/>
              <a:t>Garantir a 80% dos hipertensos e/ou </a:t>
            </a:r>
            <a:r>
              <a:rPr lang="pt-BR" sz="2400" dirty="0" smtClean="0"/>
              <a:t>diabéticos </a:t>
            </a:r>
            <a:r>
              <a:rPr lang="pt-BR" sz="2400" dirty="0" smtClean="0"/>
              <a:t>a realização de exames </a:t>
            </a:r>
            <a:r>
              <a:rPr lang="pt-BR" sz="2400" dirty="0" smtClean="0"/>
              <a:t>complementares</a:t>
            </a:r>
            <a:endParaRPr lang="pt-BR" sz="2400" dirty="0" smtClean="0"/>
          </a:p>
          <a:p>
            <a:pPr>
              <a:buNone/>
            </a:pPr>
            <a:endParaRPr lang="pt-BR" sz="2800" dirty="0"/>
          </a:p>
        </p:txBody>
      </p:sp>
      <p:sp>
        <p:nvSpPr>
          <p:cNvPr id="4" name="Retângulo de cantos arredondados 3"/>
          <p:cNvSpPr/>
          <p:nvPr/>
        </p:nvSpPr>
        <p:spPr>
          <a:xfrm flipV="1">
            <a:off x="0" y="1268759"/>
            <a:ext cx="6084168" cy="45719"/>
          </a:xfrm>
          <a:prstGeom prst="roundRect">
            <a:avLst/>
          </a:prstGeom>
          <a:solidFill>
            <a:srgbClr val="0066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5" name="Gráfico 4"/>
          <p:cNvGraphicFramePr>
            <a:graphicFrameLocks/>
          </p:cNvGraphicFramePr>
          <p:nvPr/>
        </p:nvGraphicFramePr>
        <p:xfrm>
          <a:off x="4283968" y="1628800"/>
          <a:ext cx="4473411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/>
        </p:nvGraphicFramePr>
        <p:xfrm>
          <a:off x="4283968" y="4283319"/>
          <a:ext cx="4441581" cy="2386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/>
              <a:t>O</a:t>
            </a:r>
            <a:r>
              <a:rPr lang="pt-BR" dirty="0" smtClean="0"/>
              <a:t>bjetivos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2060848"/>
            <a:ext cx="3970784" cy="4525963"/>
          </a:xfrm>
        </p:spPr>
        <p:txBody>
          <a:bodyPr>
            <a:normAutofit/>
          </a:bodyPr>
          <a:lstStyle/>
          <a:p>
            <a:pPr lvl="1">
              <a:spcBef>
                <a:spcPts val="1200"/>
              </a:spcBef>
            </a:pPr>
            <a:r>
              <a:rPr lang="pt-BR" sz="2400" dirty="0" smtClean="0"/>
              <a:t>Garantir a totalidade da prescrição de medicamentos da farmácia popular para 80% dos hipertensos e/ou diabéticos</a:t>
            </a:r>
          </a:p>
          <a:p>
            <a:endParaRPr lang="pt-BR" sz="2800" dirty="0"/>
          </a:p>
        </p:txBody>
      </p:sp>
      <p:sp>
        <p:nvSpPr>
          <p:cNvPr id="4" name="Retângulo de cantos arredondados 3"/>
          <p:cNvSpPr/>
          <p:nvPr/>
        </p:nvSpPr>
        <p:spPr>
          <a:xfrm flipV="1">
            <a:off x="0" y="1268759"/>
            <a:ext cx="6084168" cy="45719"/>
          </a:xfrm>
          <a:prstGeom prst="roundRect">
            <a:avLst/>
          </a:prstGeom>
          <a:solidFill>
            <a:srgbClr val="0066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5" name="Chart 1"/>
          <p:cNvGraphicFramePr>
            <a:graphicFrameLocks/>
          </p:cNvGraphicFramePr>
          <p:nvPr/>
        </p:nvGraphicFramePr>
        <p:xfrm>
          <a:off x="4499992" y="1484785"/>
          <a:ext cx="4463682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/>
        </p:nvGraphicFramePr>
        <p:xfrm>
          <a:off x="4499992" y="4005065"/>
          <a:ext cx="4464823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/>
              <a:t>O</a:t>
            </a:r>
            <a:r>
              <a:rPr lang="pt-BR" dirty="0" smtClean="0"/>
              <a:t>bjetivos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2060848"/>
            <a:ext cx="3923928" cy="4525963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pt-BR" sz="2800" dirty="0" smtClean="0"/>
              <a:t>Melhorar o </a:t>
            </a:r>
            <a:r>
              <a:rPr lang="pt-BR" sz="2800" dirty="0" smtClean="0"/>
              <a:t>registro:</a:t>
            </a:r>
            <a:endParaRPr lang="pt-BR" sz="2800" dirty="0" smtClean="0"/>
          </a:p>
          <a:p>
            <a:pPr lvl="1">
              <a:spcBef>
                <a:spcPts val="1200"/>
              </a:spcBef>
            </a:pPr>
            <a:r>
              <a:rPr lang="pt-BR" sz="2400" dirty="0" smtClean="0"/>
              <a:t> Criar e manter ficha de acompanhamento de 80% dos hipertensos e/ou </a:t>
            </a:r>
            <a:r>
              <a:rPr lang="pt-BR" sz="2400" dirty="0" smtClean="0"/>
              <a:t>diabéticos</a:t>
            </a:r>
            <a:endParaRPr lang="pt-BR" sz="2400" dirty="0" smtClean="0"/>
          </a:p>
          <a:p>
            <a:endParaRPr lang="pt-BR" sz="2800" dirty="0"/>
          </a:p>
        </p:txBody>
      </p:sp>
      <p:sp>
        <p:nvSpPr>
          <p:cNvPr id="4" name="Retângulo de cantos arredondados 3"/>
          <p:cNvSpPr/>
          <p:nvPr/>
        </p:nvSpPr>
        <p:spPr>
          <a:xfrm flipV="1">
            <a:off x="0" y="1268759"/>
            <a:ext cx="6084168" cy="45719"/>
          </a:xfrm>
          <a:prstGeom prst="roundRect">
            <a:avLst/>
          </a:prstGeom>
          <a:solidFill>
            <a:srgbClr val="0066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7" name="Chart 2"/>
          <p:cNvGraphicFramePr>
            <a:graphicFrameLocks/>
          </p:cNvGraphicFramePr>
          <p:nvPr/>
        </p:nvGraphicFramePr>
        <p:xfrm>
          <a:off x="4211960" y="1556793"/>
          <a:ext cx="4526165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/>
        </p:nvGraphicFramePr>
        <p:xfrm>
          <a:off x="4211960" y="4149080"/>
          <a:ext cx="4527306" cy="2464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/>
              <a:t>O</a:t>
            </a:r>
            <a:r>
              <a:rPr lang="pt-BR" dirty="0" smtClean="0"/>
              <a:t>bjetivos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2060848"/>
            <a:ext cx="4104456" cy="4525963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pt-BR" sz="2800" dirty="0" smtClean="0"/>
              <a:t>Mapear </a:t>
            </a:r>
            <a:r>
              <a:rPr lang="pt-BR" sz="2800" dirty="0" smtClean="0"/>
              <a:t>risco </a:t>
            </a:r>
            <a:r>
              <a:rPr lang="pt-BR" sz="2800" dirty="0" smtClean="0"/>
              <a:t>para doença cardiovascular: </a:t>
            </a:r>
          </a:p>
          <a:p>
            <a:pPr lvl="1">
              <a:spcBef>
                <a:spcPts val="1200"/>
              </a:spcBef>
            </a:pPr>
            <a:r>
              <a:rPr lang="pt-BR" sz="2400" dirty="0" smtClean="0"/>
              <a:t>Realizar estratificação do risco cardiovascular em 80% dos hipertensos e/ou diabéticos</a:t>
            </a:r>
            <a:endParaRPr lang="pt-BR" sz="2400" dirty="0"/>
          </a:p>
        </p:txBody>
      </p:sp>
      <p:sp>
        <p:nvSpPr>
          <p:cNvPr id="4" name="Retângulo de cantos arredondados 3"/>
          <p:cNvSpPr/>
          <p:nvPr/>
        </p:nvSpPr>
        <p:spPr>
          <a:xfrm flipV="1">
            <a:off x="0" y="1268759"/>
            <a:ext cx="6084168" cy="45719"/>
          </a:xfrm>
          <a:prstGeom prst="roundRect">
            <a:avLst/>
          </a:prstGeom>
          <a:solidFill>
            <a:srgbClr val="0066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5" name="Gráfico 4"/>
          <p:cNvGraphicFramePr>
            <a:graphicFrameLocks/>
          </p:cNvGraphicFramePr>
          <p:nvPr/>
        </p:nvGraphicFramePr>
        <p:xfrm>
          <a:off x="4355976" y="1700809"/>
          <a:ext cx="4473411" cy="2448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/>
        </p:nvGraphicFramePr>
        <p:xfrm>
          <a:off x="4355976" y="4302369"/>
          <a:ext cx="4474348" cy="2294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/>
              <a:t>O</a:t>
            </a:r>
            <a:r>
              <a:rPr lang="pt-BR" dirty="0" smtClean="0"/>
              <a:t>bjetivos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988840"/>
            <a:ext cx="3754760" cy="4525963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pt-BR" sz="2800" dirty="0" smtClean="0"/>
              <a:t>Promoção da saúde: </a:t>
            </a:r>
          </a:p>
          <a:p>
            <a:pPr lvl="1">
              <a:spcBef>
                <a:spcPts val="1200"/>
              </a:spcBef>
            </a:pPr>
            <a:r>
              <a:rPr lang="pt-BR" sz="2400" dirty="0" smtClean="0"/>
              <a:t>A</a:t>
            </a:r>
            <a:r>
              <a:rPr lang="pt-BR" sz="2400" dirty="0" smtClean="0"/>
              <a:t>valiação </a:t>
            </a:r>
            <a:r>
              <a:rPr lang="pt-BR" sz="2400" dirty="0" smtClean="0"/>
              <a:t>odontológica a 80% dos </a:t>
            </a:r>
            <a:r>
              <a:rPr lang="pt-BR" sz="2400" dirty="0" smtClean="0"/>
              <a:t>hipertensos </a:t>
            </a:r>
            <a:r>
              <a:rPr lang="pt-BR" sz="2400" dirty="0" smtClean="0"/>
              <a:t>e/ou diabéticos; </a:t>
            </a:r>
          </a:p>
        </p:txBody>
      </p:sp>
      <p:sp>
        <p:nvSpPr>
          <p:cNvPr id="4" name="Retângulo de cantos arredondados 3"/>
          <p:cNvSpPr/>
          <p:nvPr/>
        </p:nvSpPr>
        <p:spPr>
          <a:xfrm flipV="1">
            <a:off x="0" y="1268759"/>
            <a:ext cx="6084168" cy="45719"/>
          </a:xfrm>
          <a:prstGeom prst="roundRect">
            <a:avLst/>
          </a:prstGeom>
          <a:solidFill>
            <a:srgbClr val="0066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5" name="Gráfico 4"/>
          <p:cNvGraphicFramePr>
            <a:graphicFrameLocks/>
          </p:cNvGraphicFramePr>
          <p:nvPr/>
        </p:nvGraphicFramePr>
        <p:xfrm>
          <a:off x="4139952" y="1628800"/>
          <a:ext cx="4545419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/>
        </p:nvGraphicFramePr>
        <p:xfrm>
          <a:off x="4139952" y="4221088"/>
          <a:ext cx="4541227" cy="2363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/>
              <a:t>O</a:t>
            </a:r>
            <a:r>
              <a:rPr lang="pt-BR" dirty="0" smtClean="0"/>
              <a:t>bjetivos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2132856"/>
            <a:ext cx="4042792" cy="4525963"/>
          </a:xfrm>
        </p:spPr>
        <p:txBody>
          <a:bodyPr>
            <a:normAutofit/>
          </a:bodyPr>
          <a:lstStyle/>
          <a:p>
            <a:pPr lvl="1">
              <a:spcBef>
                <a:spcPts val="1200"/>
              </a:spcBef>
            </a:pPr>
            <a:r>
              <a:rPr lang="pt-BR" sz="2400" dirty="0" smtClean="0"/>
              <a:t>Orientação </a:t>
            </a:r>
            <a:r>
              <a:rPr lang="pt-BR" sz="2400" dirty="0" smtClean="0"/>
              <a:t>nutricional </a:t>
            </a:r>
            <a:r>
              <a:rPr lang="pt-BR" sz="2400" dirty="0" smtClean="0"/>
              <a:t>a </a:t>
            </a:r>
            <a:r>
              <a:rPr lang="pt-BR" sz="2400" dirty="0" smtClean="0"/>
              <a:t>80% dos hipertensos e/ou diabéticos; </a:t>
            </a:r>
          </a:p>
        </p:txBody>
      </p:sp>
      <p:sp>
        <p:nvSpPr>
          <p:cNvPr id="4" name="Retângulo de cantos arredondados 3"/>
          <p:cNvSpPr/>
          <p:nvPr/>
        </p:nvSpPr>
        <p:spPr>
          <a:xfrm flipV="1">
            <a:off x="0" y="1268759"/>
            <a:ext cx="6084168" cy="45719"/>
          </a:xfrm>
          <a:prstGeom prst="roundRect">
            <a:avLst/>
          </a:prstGeom>
          <a:solidFill>
            <a:srgbClr val="0066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5" name="Gráfico 4"/>
          <p:cNvGraphicFramePr>
            <a:graphicFrameLocks/>
          </p:cNvGraphicFramePr>
          <p:nvPr/>
        </p:nvGraphicFramePr>
        <p:xfrm>
          <a:off x="4355976" y="1700808"/>
          <a:ext cx="4401403" cy="2460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/>
        </p:nvGraphicFramePr>
        <p:xfrm>
          <a:off x="4355976" y="4293096"/>
          <a:ext cx="4402340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/>
              <a:t>O</a:t>
            </a:r>
            <a:r>
              <a:rPr lang="pt-BR" dirty="0" smtClean="0"/>
              <a:t>bjetivos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988840"/>
            <a:ext cx="3610744" cy="4525963"/>
          </a:xfrm>
        </p:spPr>
        <p:txBody>
          <a:bodyPr>
            <a:normAutofit/>
          </a:bodyPr>
          <a:lstStyle/>
          <a:p>
            <a:pPr lvl="1">
              <a:spcBef>
                <a:spcPts val="1200"/>
              </a:spcBef>
            </a:pPr>
            <a:r>
              <a:rPr lang="pt-BR" sz="2400" dirty="0" smtClean="0"/>
              <a:t>Orientação </a:t>
            </a:r>
            <a:r>
              <a:rPr lang="pt-BR" sz="2400" dirty="0" smtClean="0"/>
              <a:t>em relação à prática de atividade </a:t>
            </a:r>
            <a:r>
              <a:rPr lang="pt-BR" sz="2400" dirty="0" smtClean="0"/>
              <a:t>física </a:t>
            </a:r>
            <a:r>
              <a:rPr lang="pt-BR" sz="2400" dirty="0" smtClean="0"/>
              <a:t>a 80% dos </a:t>
            </a:r>
            <a:r>
              <a:rPr lang="pt-BR" sz="2400" dirty="0" smtClean="0"/>
              <a:t>hipertensos </a:t>
            </a:r>
            <a:r>
              <a:rPr lang="pt-BR" sz="2400" dirty="0" smtClean="0"/>
              <a:t>e/ou diabéticos; </a:t>
            </a:r>
          </a:p>
        </p:txBody>
      </p:sp>
      <p:sp>
        <p:nvSpPr>
          <p:cNvPr id="4" name="Retângulo de cantos arredondados 3"/>
          <p:cNvSpPr/>
          <p:nvPr/>
        </p:nvSpPr>
        <p:spPr>
          <a:xfrm flipV="1">
            <a:off x="0" y="1268759"/>
            <a:ext cx="6084168" cy="45719"/>
          </a:xfrm>
          <a:prstGeom prst="roundRect">
            <a:avLst/>
          </a:prstGeom>
          <a:solidFill>
            <a:srgbClr val="0066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5" name="Gráfico 4"/>
          <p:cNvGraphicFramePr>
            <a:graphicFrameLocks/>
          </p:cNvGraphicFramePr>
          <p:nvPr/>
        </p:nvGraphicFramePr>
        <p:xfrm>
          <a:off x="4211960" y="1628800"/>
          <a:ext cx="4401403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/>
        </p:nvGraphicFramePr>
        <p:xfrm>
          <a:off x="4211960" y="4302369"/>
          <a:ext cx="4392815" cy="2366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/>
              <a:t>O</a:t>
            </a:r>
            <a:r>
              <a:rPr lang="pt-BR" dirty="0" smtClean="0"/>
              <a:t>bjetivos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2332037"/>
            <a:ext cx="3250704" cy="4525963"/>
          </a:xfrm>
        </p:spPr>
        <p:txBody>
          <a:bodyPr>
            <a:normAutofit/>
          </a:bodyPr>
          <a:lstStyle/>
          <a:p>
            <a:pPr lvl="1">
              <a:spcBef>
                <a:spcPts val="1200"/>
              </a:spcBef>
            </a:pPr>
            <a:r>
              <a:rPr lang="pt-BR" sz="2400" dirty="0" smtClean="0"/>
              <a:t>Orientação </a:t>
            </a:r>
            <a:r>
              <a:rPr lang="pt-BR" sz="2400" dirty="0" smtClean="0"/>
              <a:t>sobre os riscos do tabagismo a 80% dos </a:t>
            </a:r>
            <a:r>
              <a:rPr lang="pt-BR" sz="2400" dirty="0" smtClean="0"/>
              <a:t>hipertensos </a:t>
            </a:r>
            <a:r>
              <a:rPr lang="pt-BR" sz="2400" dirty="0" smtClean="0"/>
              <a:t>e/ou diabéticos.</a:t>
            </a:r>
          </a:p>
          <a:p>
            <a:endParaRPr lang="pt-BR" sz="2800" dirty="0"/>
          </a:p>
        </p:txBody>
      </p:sp>
      <p:sp>
        <p:nvSpPr>
          <p:cNvPr id="4" name="Retângulo de cantos arredondados 3"/>
          <p:cNvSpPr/>
          <p:nvPr/>
        </p:nvSpPr>
        <p:spPr>
          <a:xfrm flipV="1">
            <a:off x="0" y="1268759"/>
            <a:ext cx="6084168" cy="45719"/>
          </a:xfrm>
          <a:prstGeom prst="roundRect">
            <a:avLst/>
          </a:prstGeom>
          <a:solidFill>
            <a:srgbClr val="0066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5" name="Gráfico 4"/>
          <p:cNvGraphicFramePr>
            <a:graphicFrameLocks/>
          </p:cNvGraphicFramePr>
          <p:nvPr/>
        </p:nvGraphicFramePr>
        <p:xfrm>
          <a:off x="3995936" y="1844824"/>
          <a:ext cx="4329395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áfico 6"/>
          <p:cNvGraphicFramePr>
            <a:graphicFrameLocks/>
          </p:cNvGraphicFramePr>
          <p:nvPr/>
        </p:nvGraphicFramePr>
        <p:xfrm>
          <a:off x="3995936" y="4359519"/>
          <a:ext cx="4320480" cy="2309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pt-BR" dirty="0" smtClean="0"/>
              <a:t>Atenção ao diabético e hipertenso </a:t>
            </a:r>
          </a:p>
          <a:p>
            <a:pPr>
              <a:spcBef>
                <a:spcPts val="1200"/>
              </a:spcBef>
            </a:pPr>
            <a:r>
              <a:rPr lang="pt-BR" dirty="0" smtClean="0"/>
              <a:t>Adoção de </a:t>
            </a:r>
            <a:r>
              <a:rPr lang="pt-BR" dirty="0" smtClean="0"/>
              <a:t>protocolo </a:t>
            </a:r>
            <a:r>
              <a:rPr lang="pt-BR" dirty="0" smtClean="0"/>
              <a:t>de intervenção</a:t>
            </a:r>
          </a:p>
          <a:p>
            <a:pPr>
              <a:spcBef>
                <a:spcPts val="1200"/>
              </a:spcBef>
            </a:pPr>
            <a:r>
              <a:rPr lang="pt-BR" dirty="0" smtClean="0"/>
              <a:t>Promoção </a:t>
            </a:r>
            <a:r>
              <a:rPr lang="pt-BR" dirty="0" smtClean="0"/>
              <a:t>controle </a:t>
            </a:r>
            <a:r>
              <a:rPr lang="pt-BR" dirty="0" smtClean="0"/>
              <a:t>da ações</a:t>
            </a:r>
            <a:endParaRPr lang="pt-BR" dirty="0" smtClean="0"/>
          </a:p>
          <a:p>
            <a:pPr>
              <a:spcBef>
                <a:spcPts val="1200"/>
              </a:spcBef>
            </a:pPr>
            <a:r>
              <a:rPr lang="pt-BR" dirty="0" smtClean="0"/>
              <a:t>Redução </a:t>
            </a:r>
            <a:r>
              <a:rPr lang="pt-BR" dirty="0" smtClean="0"/>
              <a:t>morbimortalidade</a:t>
            </a:r>
            <a:endParaRPr lang="pt-BR" dirty="0"/>
          </a:p>
        </p:txBody>
      </p:sp>
      <p:sp>
        <p:nvSpPr>
          <p:cNvPr id="4" name="Retângulo de cantos arredondados 3"/>
          <p:cNvSpPr/>
          <p:nvPr/>
        </p:nvSpPr>
        <p:spPr>
          <a:xfrm flipV="1">
            <a:off x="0" y="1268759"/>
            <a:ext cx="6084168" cy="45719"/>
          </a:xfrm>
          <a:prstGeom prst="roundRect">
            <a:avLst/>
          </a:prstGeom>
          <a:solidFill>
            <a:srgbClr val="0066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/>
              <a:t>D</a:t>
            </a:r>
            <a:r>
              <a:rPr lang="pt-BR" dirty="0" smtClean="0"/>
              <a:t>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525963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pt-BR" sz="2800" dirty="0" smtClean="0"/>
              <a:t>Melhora comunicação da equipe</a:t>
            </a:r>
          </a:p>
          <a:p>
            <a:pPr>
              <a:spcBef>
                <a:spcPts val="1200"/>
              </a:spcBef>
            </a:pPr>
            <a:r>
              <a:rPr lang="pt-BR" sz="2800" dirty="0" smtClean="0"/>
              <a:t>Visão de trabalho em conjunto</a:t>
            </a:r>
          </a:p>
          <a:p>
            <a:pPr>
              <a:spcBef>
                <a:spcPts val="1200"/>
              </a:spcBef>
            </a:pPr>
            <a:r>
              <a:rPr lang="pt-BR" sz="2800" dirty="0" smtClean="0"/>
              <a:t>Melhora do trabalho </a:t>
            </a:r>
            <a:r>
              <a:rPr lang="pt-BR" sz="2800" dirty="0" smtClean="0"/>
              <a:t> </a:t>
            </a:r>
            <a:r>
              <a:rPr lang="pt-BR" sz="2800" dirty="0" smtClean="0"/>
              <a:t>           </a:t>
            </a:r>
            <a:r>
              <a:rPr lang="pt-BR" sz="2800" dirty="0" smtClean="0"/>
              <a:t>   profissionais </a:t>
            </a:r>
            <a:r>
              <a:rPr lang="pt-BR" sz="2800" dirty="0" smtClean="0"/>
              <a:t>e usuários</a:t>
            </a:r>
          </a:p>
          <a:p>
            <a:pPr>
              <a:spcBef>
                <a:spcPts val="1200"/>
              </a:spcBef>
            </a:pPr>
            <a:r>
              <a:rPr lang="pt-BR" sz="2800" dirty="0" smtClean="0"/>
              <a:t>Abertura à comunidade  </a:t>
            </a:r>
            <a:r>
              <a:rPr lang="pt-BR" sz="2800" dirty="0" smtClean="0"/>
              <a:t> </a:t>
            </a:r>
            <a:r>
              <a:rPr lang="pt-BR" sz="2800" dirty="0" smtClean="0"/>
              <a:t>  </a:t>
            </a:r>
            <a:r>
              <a:rPr lang="pt-BR" sz="2800" dirty="0" smtClean="0"/>
              <a:t>      aceitação </a:t>
            </a:r>
            <a:r>
              <a:rPr lang="pt-BR" sz="2800" dirty="0" smtClean="0"/>
              <a:t>ESF</a:t>
            </a:r>
          </a:p>
          <a:p>
            <a:pPr>
              <a:spcBef>
                <a:spcPts val="1200"/>
              </a:spcBef>
            </a:pPr>
            <a:r>
              <a:rPr lang="pt-BR" sz="2800" dirty="0" smtClean="0"/>
              <a:t>Ação implantada </a:t>
            </a:r>
            <a:r>
              <a:rPr lang="pt-BR" sz="2800" dirty="0" smtClean="0"/>
              <a:t>                      continuidade</a:t>
            </a:r>
            <a:r>
              <a:rPr lang="pt-BR" sz="2800" dirty="0" smtClean="0"/>
              <a:t>?</a:t>
            </a:r>
          </a:p>
          <a:p>
            <a:endParaRPr lang="pt-BR" sz="2800" dirty="0" smtClean="0"/>
          </a:p>
          <a:p>
            <a:endParaRPr lang="pt-BR" sz="2800" dirty="0"/>
          </a:p>
        </p:txBody>
      </p:sp>
      <p:sp>
        <p:nvSpPr>
          <p:cNvPr id="4" name="Retângulo de cantos arredondados 3"/>
          <p:cNvSpPr/>
          <p:nvPr/>
        </p:nvSpPr>
        <p:spPr>
          <a:xfrm flipV="1">
            <a:off x="0" y="1268759"/>
            <a:ext cx="6084168" cy="45719"/>
          </a:xfrm>
          <a:prstGeom prst="roundRect">
            <a:avLst/>
          </a:prstGeom>
          <a:solidFill>
            <a:srgbClr val="0066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" name="Conector de seta reta 5"/>
          <p:cNvCxnSpPr/>
          <p:nvPr/>
        </p:nvCxnSpPr>
        <p:spPr>
          <a:xfrm>
            <a:off x="3923928" y="3356992"/>
            <a:ext cx="864096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/>
          <p:cNvCxnSpPr/>
          <p:nvPr/>
        </p:nvCxnSpPr>
        <p:spPr>
          <a:xfrm>
            <a:off x="3491880" y="4509120"/>
            <a:ext cx="1440160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>
            <a:off x="4371614" y="3947570"/>
            <a:ext cx="648072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Reflexão crítica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pt-BR" sz="2800" dirty="0" smtClean="0"/>
              <a:t>Entendimento da realidade</a:t>
            </a:r>
          </a:p>
          <a:p>
            <a:pPr>
              <a:spcBef>
                <a:spcPts val="1200"/>
              </a:spcBef>
            </a:pPr>
            <a:r>
              <a:rPr lang="pt-BR" sz="2800" dirty="0" smtClean="0"/>
              <a:t>Senso </a:t>
            </a:r>
            <a:r>
              <a:rPr lang="pt-BR" sz="2800" dirty="0" smtClean="0"/>
              <a:t>crítico </a:t>
            </a:r>
          </a:p>
          <a:p>
            <a:pPr lvl="1">
              <a:spcBef>
                <a:spcPts val="1200"/>
              </a:spcBef>
            </a:pPr>
            <a:r>
              <a:rPr lang="pt-BR" sz="2400" dirty="0" smtClean="0"/>
              <a:t>Pessoal</a:t>
            </a:r>
          </a:p>
          <a:p>
            <a:pPr lvl="1">
              <a:spcBef>
                <a:spcPts val="1200"/>
              </a:spcBef>
            </a:pPr>
            <a:r>
              <a:rPr lang="pt-BR" sz="2400" dirty="0" smtClean="0"/>
              <a:t>Ambiente</a:t>
            </a:r>
          </a:p>
          <a:p>
            <a:pPr>
              <a:spcBef>
                <a:spcPts val="1200"/>
              </a:spcBef>
            </a:pPr>
            <a:r>
              <a:rPr lang="pt-BR" sz="2800" dirty="0" smtClean="0"/>
              <a:t>Aumento da capacidade de atuar em equipe</a:t>
            </a:r>
          </a:p>
          <a:p>
            <a:pPr>
              <a:spcBef>
                <a:spcPts val="1200"/>
              </a:spcBef>
            </a:pPr>
            <a:r>
              <a:rPr lang="pt-BR" sz="2800" dirty="0" smtClean="0"/>
              <a:t>Percepção </a:t>
            </a:r>
            <a:r>
              <a:rPr lang="pt-BR" sz="2800" dirty="0" smtClean="0"/>
              <a:t>capacidade de mudança</a:t>
            </a:r>
            <a:r>
              <a:rPr lang="pt-BR" sz="2800" dirty="0"/>
              <a:t> </a:t>
            </a:r>
            <a:r>
              <a:rPr lang="pt-BR" sz="2800" dirty="0" smtClean="0"/>
              <a:t>e limites</a:t>
            </a:r>
          </a:p>
          <a:p>
            <a:pPr>
              <a:spcBef>
                <a:spcPts val="1200"/>
              </a:spcBef>
            </a:pPr>
            <a:r>
              <a:rPr lang="pt-BR" sz="2800" dirty="0" smtClean="0"/>
              <a:t>Instrumentalização para atuação em AB</a:t>
            </a:r>
          </a:p>
        </p:txBody>
      </p:sp>
      <p:sp>
        <p:nvSpPr>
          <p:cNvPr id="4" name="Retângulo de cantos arredondados 3"/>
          <p:cNvSpPr/>
          <p:nvPr/>
        </p:nvSpPr>
        <p:spPr>
          <a:xfrm flipV="1">
            <a:off x="0" y="1268759"/>
            <a:ext cx="6084168" cy="45719"/>
          </a:xfrm>
          <a:prstGeom prst="roundRect">
            <a:avLst/>
          </a:prstGeom>
          <a:solidFill>
            <a:srgbClr val="0066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46531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sz="7300" dirty="0" smtClean="0"/>
              <a:t>Obrigada.</a:t>
            </a:r>
            <a:r>
              <a:rPr lang="pt-BR" sz="5300" dirty="0" smtClean="0"/>
              <a:t/>
            </a:r>
            <a:br>
              <a:rPr lang="pt-BR" sz="5300" dirty="0" smtClean="0"/>
            </a:br>
            <a:r>
              <a:rPr lang="pt-BR" sz="1800" dirty="0" smtClean="0"/>
              <a:t>sindybalconi@gmail.com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5112" y="1310503"/>
            <a:ext cx="5133776" cy="33426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2060848"/>
            <a:ext cx="3744416" cy="4525963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pt-BR" sz="2800" dirty="0" smtClean="0"/>
              <a:t>Picada Café – RS</a:t>
            </a:r>
          </a:p>
          <a:p>
            <a:pPr>
              <a:spcBef>
                <a:spcPts val="1200"/>
              </a:spcBef>
            </a:pPr>
            <a:r>
              <a:rPr lang="pt-BR" sz="2800" dirty="0"/>
              <a:t>5</a:t>
            </a:r>
            <a:r>
              <a:rPr lang="pt-BR" sz="2800" dirty="0" smtClean="0"/>
              <a:t>.259 habitantes</a:t>
            </a:r>
          </a:p>
          <a:p>
            <a:pPr>
              <a:spcBef>
                <a:spcPts val="1200"/>
              </a:spcBef>
            </a:pPr>
            <a:r>
              <a:rPr lang="pt-BR" sz="2800" dirty="0" smtClean="0"/>
              <a:t>Colonização alemã</a:t>
            </a:r>
          </a:p>
          <a:p>
            <a:pPr>
              <a:spcBef>
                <a:spcPts val="1200"/>
              </a:spcBef>
            </a:pPr>
            <a:r>
              <a:rPr lang="pt-BR" sz="2800" dirty="0" smtClean="0"/>
              <a:t>Área rural + urbana</a:t>
            </a:r>
          </a:p>
          <a:p>
            <a:pPr>
              <a:buNone/>
            </a:pPr>
            <a:endParaRPr lang="pt-BR" sz="2800" dirty="0"/>
          </a:p>
        </p:txBody>
      </p:sp>
      <p:sp>
        <p:nvSpPr>
          <p:cNvPr id="4" name="Retângulo de cantos arredondados 3"/>
          <p:cNvSpPr/>
          <p:nvPr/>
        </p:nvSpPr>
        <p:spPr>
          <a:xfrm flipV="1">
            <a:off x="0" y="1268759"/>
            <a:ext cx="6084168" cy="45719"/>
          </a:xfrm>
          <a:prstGeom prst="roundRect">
            <a:avLst/>
          </a:prstGeom>
          <a:solidFill>
            <a:srgbClr val="0066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Município</a:t>
            </a:r>
            <a:endParaRPr lang="pt-BR" dirty="0"/>
          </a:p>
        </p:txBody>
      </p:sp>
      <p:pic>
        <p:nvPicPr>
          <p:cNvPr id="10242" name="Picture 2" descr="http://1.bp.blogspot.com/-p8O5-HHiDZ0/UYf6ka3Zu1I/AAAAAAAAAl4/XEMzaPEFDXM/s1600/mapa-rio-grande-su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988840"/>
            <a:ext cx="4470551" cy="36724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Elipse 6"/>
          <p:cNvSpPr/>
          <p:nvPr/>
        </p:nvSpPr>
        <p:spPr>
          <a:xfrm>
            <a:off x="7740352" y="3212976"/>
            <a:ext cx="144016" cy="1440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endParaRPr lang="pt-BR" dirty="0" smtClean="0"/>
          </a:p>
          <a:p>
            <a:pPr>
              <a:spcBef>
                <a:spcPts val="1200"/>
              </a:spcBef>
              <a:buNone/>
            </a:pPr>
            <a:endParaRPr lang="pt-BR" dirty="0" smtClean="0"/>
          </a:p>
          <a:p>
            <a:pPr>
              <a:spcBef>
                <a:spcPts val="1200"/>
              </a:spcBef>
            </a:pPr>
            <a:r>
              <a:rPr lang="pt-BR" sz="2800" dirty="0" smtClean="0"/>
              <a:t>Unidade de Saúde:</a:t>
            </a:r>
          </a:p>
          <a:p>
            <a:pPr lvl="1">
              <a:spcBef>
                <a:spcPts val="1200"/>
              </a:spcBef>
            </a:pPr>
            <a:r>
              <a:rPr lang="pt-BR" sz="2400" dirty="0" smtClean="0"/>
              <a:t>2 ESF</a:t>
            </a:r>
          </a:p>
          <a:p>
            <a:pPr lvl="1">
              <a:spcBef>
                <a:spcPts val="1200"/>
              </a:spcBef>
            </a:pPr>
            <a:r>
              <a:rPr lang="pt-BR" sz="2400" dirty="0" smtClean="0"/>
              <a:t>PA</a:t>
            </a:r>
          </a:p>
          <a:p>
            <a:pPr>
              <a:spcBef>
                <a:spcPts val="1200"/>
              </a:spcBef>
            </a:pPr>
            <a:endParaRPr lang="pt-BR" sz="2800" dirty="0" smtClean="0"/>
          </a:p>
          <a:p>
            <a:pPr>
              <a:spcBef>
                <a:spcPts val="1200"/>
              </a:spcBef>
            </a:pPr>
            <a:r>
              <a:rPr lang="pt-BR" sz="2800" dirty="0" smtClean="0"/>
              <a:t>Situação da ação programática antes da intervenção: Não existe</a:t>
            </a:r>
            <a:endParaRPr lang="pt-BR" sz="2800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Unidade de Saúde</a:t>
            </a:r>
            <a:endParaRPr lang="pt-BR" dirty="0"/>
          </a:p>
        </p:txBody>
      </p:sp>
      <p:sp>
        <p:nvSpPr>
          <p:cNvPr id="5" name="Retângulo de cantos arredondados 4"/>
          <p:cNvSpPr/>
          <p:nvPr/>
        </p:nvSpPr>
        <p:spPr>
          <a:xfrm flipV="1">
            <a:off x="0" y="1367057"/>
            <a:ext cx="6084168" cy="45719"/>
          </a:xfrm>
          <a:prstGeom prst="roundRect">
            <a:avLst/>
          </a:prstGeom>
          <a:solidFill>
            <a:srgbClr val="0066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 descr="C:\Users\Sindy\Downloads\foto 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700808"/>
            <a:ext cx="4352032" cy="3264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1143000"/>
          </a:xfrm>
        </p:spPr>
        <p:txBody>
          <a:bodyPr/>
          <a:lstStyle/>
          <a:p>
            <a:pPr algn="l"/>
            <a:r>
              <a:rPr lang="pt-BR" dirty="0" smtClean="0"/>
              <a:t>Objetivo geral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2332037"/>
            <a:ext cx="8229600" cy="1384995"/>
          </a:xfrm>
        </p:spPr>
        <p:txBody>
          <a:bodyPr/>
          <a:lstStyle/>
          <a:p>
            <a:pPr>
              <a:spcBef>
                <a:spcPts val="1200"/>
              </a:spcBef>
              <a:buNone/>
            </a:pPr>
            <a:r>
              <a:rPr lang="pt-BR" dirty="0"/>
              <a:t>Melhorar a atenção aos adultos </a:t>
            </a:r>
            <a:r>
              <a:rPr lang="pt-BR" dirty="0" smtClean="0"/>
              <a:t>com Hipertensão e/ou Diabetes.</a:t>
            </a:r>
            <a:endParaRPr lang="pt-BR" dirty="0"/>
          </a:p>
          <a:p>
            <a:pPr>
              <a:buNone/>
            </a:pPr>
            <a:endParaRPr lang="pt-BR" dirty="0"/>
          </a:p>
        </p:txBody>
      </p:sp>
      <p:sp>
        <p:nvSpPr>
          <p:cNvPr id="4" name="Retângulo de cantos arredondados 3"/>
          <p:cNvSpPr/>
          <p:nvPr/>
        </p:nvSpPr>
        <p:spPr>
          <a:xfrm flipV="1">
            <a:off x="0" y="1268759"/>
            <a:ext cx="6084168" cy="45719"/>
          </a:xfrm>
          <a:prstGeom prst="roundRect">
            <a:avLst/>
          </a:prstGeom>
          <a:solidFill>
            <a:srgbClr val="0066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/>
              <a:t>M</a:t>
            </a:r>
            <a:r>
              <a:rPr lang="pt-BR" dirty="0" smtClean="0"/>
              <a:t>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96752"/>
            <a:ext cx="6995120" cy="4929411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r>
              <a:rPr lang="pt-BR" dirty="0" smtClean="0"/>
              <a:t>Adoção protocolos: </a:t>
            </a:r>
          </a:p>
          <a:p>
            <a:pPr lvl="1"/>
            <a:r>
              <a:rPr lang="pt-BR" dirty="0" smtClean="0"/>
              <a:t> Digitais</a:t>
            </a:r>
          </a:p>
          <a:p>
            <a:pPr lvl="1">
              <a:buNone/>
            </a:pPr>
            <a:endParaRPr lang="pt-BR" dirty="0" smtClean="0"/>
          </a:p>
          <a:p>
            <a:r>
              <a:rPr lang="pt-BR" dirty="0" smtClean="0"/>
              <a:t>Ficha-espelho individual</a:t>
            </a:r>
          </a:p>
          <a:p>
            <a:r>
              <a:rPr lang="pt-BR" dirty="0" smtClean="0"/>
              <a:t>Tabulação: Planilha de coleta de dados</a:t>
            </a:r>
          </a:p>
          <a:p>
            <a:pPr lvl="1"/>
            <a:r>
              <a:rPr lang="pt-BR" dirty="0" smtClean="0"/>
              <a:t>Monitoramento         revisão do material</a:t>
            </a:r>
          </a:p>
          <a:p>
            <a:pPr lvl="1"/>
            <a:r>
              <a:rPr lang="pt-BR" dirty="0" smtClean="0"/>
              <a:t>Elaboração de calendário dos faltosos: 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10242" name="Picture 2" descr="Hipertensão arterial sistêmica para o Sistema Único de Saú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916832"/>
            <a:ext cx="1008112" cy="1314279"/>
          </a:xfrm>
          <a:prstGeom prst="rect">
            <a:avLst/>
          </a:prstGeom>
          <a:noFill/>
        </p:spPr>
      </p:pic>
      <p:pic>
        <p:nvPicPr>
          <p:cNvPr id="10244" name="Picture 4" descr="Diabetes Mellit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916832"/>
            <a:ext cx="1049434" cy="1368152"/>
          </a:xfrm>
          <a:prstGeom prst="rect">
            <a:avLst/>
          </a:prstGeom>
          <a:noFill/>
        </p:spPr>
      </p:pic>
      <p:sp>
        <p:nvSpPr>
          <p:cNvPr id="6" name="Retângulo de cantos arredondados 5"/>
          <p:cNvSpPr/>
          <p:nvPr/>
        </p:nvSpPr>
        <p:spPr>
          <a:xfrm flipV="1">
            <a:off x="0" y="1295049"/>
            <a:ext cx="6084168" cy="45719"/>
          </a:xfrm>
          <a:prstGeom prst="roundRect">
            <a:avLst/>
          </a:prstGeom>
          <a:solidFill>
            <a:srgbClr val="0066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" name="Conector de seta reta 7"/>
          <p:cNvCxnSpPr/>
          <p:nvPr/>
        </p:nvCxnSpPr>
        <p:spPr>
          <a:xfrm>
            <a:off x="3779912" y="4840132"/>
            <a:ext cx="360040" cy="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Sindy\Downloads\foto 2.JPG"/>
          <p:cNvPicPr>
            <a:picLocks noChangeAspect="1" noChangeArrowheads="1"/>
          </p:cNvPicPr>
          <p:nvPr/>
        </p:nvPicPr>
        <p:blipFill>
          <a:blip r:embed="rId4" cstate="print"/>
          <a:srcRect l="6601" r="13600" b="20600"/>
          <a:stretch>
            <a:fillRect/>
          </a:stretch>
        </p:blipFill>
        <p:spPr bwMode="auto">
          <a:xfrm>
            <a:off x="7308304" y="4221088"/>
            <a:ext cx="1519773" cy="20162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525963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pt-BR" sz="2800" dirty="0" smtClean="0"/>
              <a:t>Organização da </a:t>
            </a:r>
            <a:r>
              <a:rPr lang="pt-BR" sz="2800" dirty="0" smtClean="0"/>
              <a:t>agenda          Prioridade </a:t>
            </a:r>
            <a:r>
              <a:rPr lang="pt-BR" sz="2800" dirty="0" smtClean="0"/>
              <a:t>alto-risco</a:t>
            </a:r>
          </a:p>
          <a:p>
            <a:pPr>
              <a:spcBef>
                <a:spcPts val="1200"/>
              </a:spcBef>
            </a:pPr>
            <a:r>
              <a:rPr lang="pt-BR" sz="2800" dirty="0" smtClean="0"/>
              <a:t>Elaboração de caixa de </a:t>
            </a:r>
            <a:r>
              <a:rPr lang="pt-BR" sz="2800" dirty="0" smtClean="0"/>
              <a:t>sugestões</a:t>
            </a:r>
            <a:endParaRPr lang="pt-BR" sz="2800" dirty="0" smtClean="0"/>
          </a:p>
          <a:p>
            <a:pPr>
              <a:spcBef>
                <a:spcPts val="1200"/>
              </a:spcBef>
            </a:pPr>
            <a:r>
              <a:rPr lang="pt-BR" sz="2800" dirty="0" smtClean="0"/>
              <a:t>Valorização </a:t>
            </a:r>
            <a:r>
              <a:rPr lang="pt-BR" sz="2800" dirty="0" smtClean="0"/>
              <a:t>das reuniões de equipe</a:t>
            </a:r>
          </a:p>
          <a:p>
            <a:pPr lvl="1">
              <a:spcBef>
                <a:spcPts val="1200"/>
              </a:spcBef>
            </a:pPr>
            <a:r>
              <a:rPr lang="pt-BR" sz="2400" dirty="0" smtClean="0"/>
              <a:t>Capacitações</a:t>
            </a:r>
          </a:p>
          <a:p>
            <a:pPr lvl="1">
              <a:spcBef>
                <a:spcPts val="1200"/>
              </a:spcBef>
            </a:pPr>
            <a:r>
              <a:rPr lang="pt-BR" sz="2400" dirty="0" smtClean="0"/>
              <a:t>Discussão dúvidas e casos</a:t>
            </a:r>
          </a:p>
          <a:p>
            <a:pPr lvl="1">
              <a:spcBef>
                <a:spcPts val="1200"/>
              </a:spcBef>
            </a:pPr>
            <a:r>
              <a:rPr lang="pt-BR" sz="2400" dirty="0" smtClean="0"/>
              <a:t>Definir busca ativa</a:t>
            </a:r>
          </a:p>
          <a:p>
            <a:pPr lvl="1">
              <a:spcBef>
                <a:spcPts val="1200"/>
              </a:spcBef>
            </a:pPr>
            <a:r>
              <a:rPr lang="pt-BR" sz="2400" dirty="0" smtClean="0"/>
              <a:t>Definir atribuições dos membros da equipe</a:t>
            </a:r>
          </a:p>
          <a:p>
            <a:pPr lvl="1">
              <a:spcBef>
                <a:spcPts val="1200"/>
              </a:spcBef>
            </a:pPr>
            <a:endParaRPr lang="pt-BR" sz="2400" dirty="0" smtClean="0"/>
          </a:p>
          <a:p>
            <a:pPr lvl="1"/>
            <a:endParaRPr lang="pt-BR" sz="2400" dirty="0" smtClean="0"/>
          </a:p>
          <a:p>
            <a:endParaRPr lang="pt-BR" sz="2800" dirty="0" smtClean="0"/>
          </a:p>
          <a:p>
            <a:endParaRPr lang="pt-BR" sz="2800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/>
              <a:t>M</a:t>
            </a:r>
            <a:r>
              <a:rPr lang="pt-BR" dirty="0" smtClean="0"/>
              <a:t>etodologia</a:t>
            </a:r>
            <a:endParaRPr lang="pt-BR" dirty="0"/>
          </a:p>
        </p:txBody>
      </p:sp>
      <p:sp>
        <p:nvSpPr>
          <p:cNvPr id="5" name="Retângulo de cantos arredondados 4"/>
          <p:cNvSpPr/>
          <p:nvPr/>
        </p:nvSpPr>
        <p:spPr>
          <a:xfrm flipV="1">
            <a:off x="0" y="1268759"/>
            <a:ext cx="6084168" cy="45719"/>
          </a:xfrm>
          <a:prstGeom prst="roundRect">
            <a:avLst/>
          </a:prstGeom>
          <a:solidFill>
            <a:srgbClr val="0066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" name="Conector de seta reta 6"/>
          <p:cNvCxnSpPr/>
          <p:nvPr/>
        </p:nvCxnSpPr>
        <p:spPr>
          <a:xfrm>
            <a:off x="4283968" y="2204864"/>
            <a:ext cx="576064" cy="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/>
              <a:t>M</a:t>
            </a:r>
            <a:r>
              <a:rPr lang="pt-BR" dirty="0" smtClean="0"/>
              <a:t>etodologia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pt-BR" dirty="0" smtClean="0"/>
              <a:t>Demandas junto à gestão</a:t>
            </a:r>
          </a:p>
          <a:p>
            <a:pPr lvl="1">
              <a:spcBef>
                <a:spcPts val="1200"/>
              </a:spcBef>
            </a:pPr>
            <a:r>
              <a:rPr lang="pt-BR" dirty="0" smtClean="0"/>
              <a:t>Garantir exames</a:t>
            </a:r>
          </a:p>
          <a:p>
            <a:pPr lvl="1">
              <a:spcBef>
                <a:spcPts val="1200"/>
              </a:spcBef>
            </a:pPr>
            <a:r>
              <a:rPr lang="pt-BR" dirty="0" smtClean="0"/>
              <a:t>Prática de atividades coletivas </a:t>
            </a:r>
            <a:r>
              <a:rPr lang="pt-BR" dirty="0" smtClean="0">
                <a:solidFill>
                  <a:schemeClr val="bg1">
                    <a:lumMod val="75000"/>
                  </a:schemeClr>
                </a:solidFill>
              </a:rPr>
              <a:t>(educador físico)</a:t>
            </a:r>
          </a:p>
          <a:p>
            <a:pPr lvl="1">
              <a:spcBef>
                <a:spcPts val="1200"/>
              </a:spcBef>
            </a:pPr>
            <a:r>
              <a:rPr lang="pt-BR" dirty="0" smtClean="0"/>
              <a:t>Ações </a:t>
            </a:r>
            <a:r>
              <a:rPr lang="pt-BR" dirty="0" err="1" smtClean="0"/>
              <a:t>anti-tabagismo</a:t>
            </a:r>
            <a:r>
              <a:rPr lang="pt-BR" dirty="0" smtClean="0"/>
              <a:t> </a:t>
            </a:r>
            <a:r>
              <a:rPr lang="pt-BR" dirty="0" smtClean="0">
                <a:solidFill>
                  <a:schemeClr val="bg1">
                    <a:lumMod val="75000"/>
                  </a:schemeClr>
                </a:solidFill>
              </a:rPr>
              <a:t>(compra medicamentos)</a:t>
            </a:r>
          </a:p>
          <a:p>
            <a:pPr>
              <a:spcBef>
                <a:spcPts val="1200"/>
              </a:spcBef>
            </a:pPr>
            <a:r>
              <a:rPr lang="pt-BR" dirty="0" smtClean="0"/>
              <a:t>Manutenção dos grupos + mudança dinâmica</a:t>
            </a:r>
          </a:p>
          <a:p>
            <a:pPr>
              <a:spcBef>
                <a:spcPts val="1200"/>
              </a:spcBef>
            </a:pPr>
            <a:r>
              <a:rPr lang="pt-BR" dirty="0" smtClean="0"/>
              <a:t>Revisão mensal saúde bucal</a:t>
            </a:r>
          </a:p>
          <a:p>
            <a:pPr>
              <a:spcBef>
                <a:spcPts val="1200"/>
              </a:spcBef>
            </a:pPr>
            <a:r>
              <a:rPr lang="pt-BR" dirty="0" smtClean="0"/>
              <a:t>Manter atualizações do SIAB</a:t>
            </a:r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6" name="Retângulo de cantos arredondados 5"/>
          <p:cNvSpPr/>
          <p:nvPr/>
        </p:nvSpPr>
        <p:spPr>
          <a:xfrm flipV="1">
            <a:off x="0" y="1268759"/>
            <a:ext cx="6084168" cy="45719"/>
          </a:xfrm>
          <a:prstGeom prst="roundRect">
            <a:avLst/>
          </a:prstGeom>
          <a:solidFill>
            <a:srgbClr val="0066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/>
              <a:t>O</a:t>
            </a:r>
            <a:r>
              <a:rPr lang="pt-BR" dirty="0" smtClean="0"/>
              <a:t>bjetivos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916832"/>
            <a:ext cx="3970784" cy="4525963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pt-BR" sz="2800" dirty="0" smtClean="0"/>
              <a:t>Ampliar a cobertura a hipertensos e/ou diabéticos:</a:t>
            </a:r>
          </a:p>
          <a:p>
            <a:pPr lvl="1">
              <a:spcBef>
                <a:spcPts val="1200"/>
              </a:spcBef>
            </a:pPr>
            <a:r>
              <a:rPr lang="pt-BR" sz="2400" dirty="0" smtClean="0"/>
              <a:t>77% dos hipertensos</a:t>
            </a:r>
          </a:p>
          <a:p>
            <a:pPr lvl="1">
              <a:spcBef>
                <a:spcPts val="1200"/>
              </a:spcBef>
            </a:pPr>
            <a:r>
              <a:rPr lang="pt-BR" sz="2400" dirty="0" smtClean="0"/>
              <a:t>57% do diabéticos</a:t>
            </a:r>
            <a:endParaRPr lang="pt-BR" sz="2400" dirty="0"/>
          </a:p>
        </p:txBody>
      </p:sp>
      <p:sp>
        <p:nvSpPr>
          <p:cNvPr id="4" name="Retângulo de cantos arredondados 3"/>
          <p:cNvSpPr/>
          <p:nvPr/>
        </p:nvSpPr>
        <p:spPr>
          <a:xfrm flipV="1">
            <a:off x="0" y="1268759"/>
            <a:ext cx="6084168" cy="45719"/>
          </a:xfrm>
          <a:prstGeom prst="roundRect">
            <a:avLst/>
          </a:prstGeom>
          <a:solidFill>
            <a:srgbClr val="0066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5" name="Gráfico 4"/>
          <p:cNvGraphicFramePr>
            <a:graphicFrameLocks/>
          </p:cNvGraphicFramePr>
          <p:nvPr/>
        </p:nvGraphicFramePr>
        <p:xfrm>
          <a:off x="4499992" y="1556792"/>
          <a:ext cx="4257183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/>
        </p:nvGraphicFramePr>
        <p:xfrm>
          <a:off x="4499992" y="4077072"/>
          <a:ext cx="4239274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321</TotalTime>
  <Words>412</Words>
  <Application>Microsoft Office PowerPoint</Application>
  <PresentationFormat>Apresentação na tela (4:3)</PresentationFormat>
  <Paragraphs>98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3" baseType="lpstr">
      <vt:lpstr>Tema do Office</vt:lpstr>
      <vt:lpstr>Atenção ao adulto portador de hipertensão e/ou diabetes na Unidade de Saúde Picada Café, Picada Café - RS </vt:lpstr>
      <vt:lpstr>Introdução</vt:lpstr>
      <vt:lpstr>Município</vt:lpstr>
      <vt:lpstr>Unidade de Saúde</vt:lpstr>
      <vt:lpstr>Objetivo geral</vt:lpstr>
      <vt:lpstr>Metodologia</vt:lpstr>
      <vt:lpstr>Metodologia</vt:lpstr>
      <vt:lpstr>Metodologia</vt:lpstr>
      <vt:lpstr>Objetivos</vt:lpstr>
      <vt:lpstr>Objetivos</vt:lpstr>
      <vt:lpstr>Objetivos</vt:lpstr>
      <vt:lpstr>Objetivos</vt:lpstr>
      <vt:lpstr>Objetivos</vt:lpstr>
      <vt:lpstr>Objetivos</vt:lpstr>
      <vt:lpstr>Objetivos</vt:lpstr>
      <vt:lpstr>Objetivos</vt:lpstr>
      <vt:lpstr>Objetivos</vt:lpstr>
      <vt:lpstr>Objetivos</vt:lpstr>
      <vt:lpstr>Objetivos</vt:lpstr>
      <vt:lpstr>Discussão</vt:lpstr>
      <vt:lpstr>Reflexão crítica</vt:lpstr>
      <vt:lpstr>Obrigada. sindybalconi@gmail.com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Sindy Natália Balconi</dc:creator>
  <cp:lastModifiedBy>Sindy Natália Balconi</cp:lastModifiedBy>
  <cp:revision>38</cp:revision>
  <dcterms:created xsi:type="dcterms:W3CDTF">2014-02-18T13:01:50Z</dcterms:created>
  <dcterms:modified xsi:type="dcterms:W3CDTF">2014-02-21T16:55:52Z</dcterms:modified>
</cp:coreProperties>
</file>