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9"/>
  </p:notesMasterIdLst>
  <p:sldIdLst>
    <p:sldId id="256" r:id="rId2"/>
    <p:sldId id="285" r:id="rId3"/>
    <p:sldId id="287" r:id="rId4"/>
    <p:sldId id="258" r:id="rId5"/>
    <p:sldId id="301" r:id="rId6"/>
    <p:sldId id="302" r:id="rId7"/>
    <p:sldId id="300" r:id="rId8"/>
    <p:sldId id="260" r:id="rId9"/>
    <p:sldId id="280" r:id="rId10"/>
    <p:sldId id="262" r:id="rId11"/>
    <p:sldId id="281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83" r:id="rId21"/>
    <p:sldId id="289" r:id="rId22"/>
    <p:sldId id="290" r:id="rId23"/>
    <p:sldId id="291" r:id="rId24"/>
    <p:sldId id="284" r:id="rId25"/>
    <p:sldId id="299" r:id="rId26"/>
    <p:sldId id="295" r:id="rId27"/>
    <p:sldId id="297" r:id="rId28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434" autoAdjust="0"/>
  </p:normalViewPr>
  <p:slideViewPr>
    <p:cSldViewPr snapToGrid="0">
      <p:cViewPr>
        <p:scale>
          <a:sx n="61" d="100"/>
          <a:sy n="61" d="100"/>
        </p:scale>
        <p:origin x="-978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avalia&#231;&#245;es%20revebidas%20do%20EaD%20dos%20orientadores%20a%20Niviane\Alunos%20GRUPO%20%20III\Sonia\rev%20Tomasi%20Planilha%20Coleta%20de%20dados%2012%20final%20-%20Sonia%20Mejias%20Lopez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avalia&#231;&#245;es%20revebidas%20do%20EaD%20dos%20orientadores%20a%20Niviane\Alunos%20GRUPO%20%20III\Sonia\rev%20Tomasi%20Planilha%20Coleta%20de%20dados%2012%20final%20-%20Sonia%20Mejias%20Lopez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576425036912405E-2"/>
          <c:y val="8.3528789670521963E-2"/>
          <c:w val="0.92785373071847266"/>
          <c:h val="0.752950496572548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/>
                      <a:t>15,9% (37)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dirty="0"/>
                      <a:t>34,1</a:t>
                    </a:r>
                    <a:r>
                      <a:rPr lang="en-US" sz="2400" dirty="0" smtClean="0"/>
                      <a:t>%</a:t>
                    </a:r>
                  </a:p>
                  <a:p>
                    <a:r>
                      <a:rPr lang="en-US" sz="2400" dirty="0" smtClean="0"/>
                      <a:t>(</a:t>
                    </a:r>
                    <a:r>
                      <a:rPr lang="en-US" sz="2400" dirty="0"/>
                      <a:t>79)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/>
                      <a:t>43,5% (101)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0.1594827586206897</c:v>
                </c:pt>
                <c:pt idx="1">
                  <c:v>0.34051724137931189</c:v>
                </c:pt>
                <c:pt idx="2">
                  <c:v>0.4353448275862084</c:v>
                </c:pt>
              </c:numCache>
            </c:numRef>
          </c:val>
        </c:ser>
        <c:axId val="33639040"/>
        <c:axId val="56537472"/>
      </c:barChart>
      <c:catAx>
        <c:axId val="336390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600"/>
            </a:pPr>
            <a:endParaRPr lang="pt-BR"/>
          </a:p>
        </c:txPr>
        <c:crossAx val="56537472"/>
        <c:crosses val="autoZero"/>
        <c:auto val="1"/>
        <c:lblAlgn val="ctr"/>
        <c:lblOffset val="100"/>
      </c:catAx>
      <c:valAx>
        <c:axId val="56537472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33639040"/>
        <c:crosses val="autoZero"/>
        <c:crossBetween val="between"/>
        <c:majorUnit val="0.1"/>
        <c:minorUnit val="0.1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781356004356715E-2"/>
          <c:y val="8.6202474690663666E-2"/>
          <c:w val="0.9275992051337314"/>
          <c:h val="0.759126734158230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800" dirty="0"/>
                      <a:t>3,5% </a:t>
                    </a:r>
                    <a:endParaRPr lang="en-US" sz="2800" dirty="0" smtClean="0"/>
                  </a:p>
                  <a:p>
                    <a:r>
                      <a:rPr lang="en-US" sz="2800" dirty="0" smtClean="0"/>
                      <a:t>(</a:t>
                    </a:r>
                    <a:r>
                      <a:rPr lang="en-US" sz="2800" dirty="0"/>
                      <a:t>2)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/>
                      <a:t>12,3% (7)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4.7636730544896085E-3"/>
                </c:manualLayout>
              </c:layout>
              <c:tx>
                <c:rich>
                  <a:bodyPr/>
                  <a:lstStyle/>
                  <a:p>
                    <a:r>
                      <a:rPr lang="en-US" sz="2800"/>
                      <a:t>15,8% (9)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t-BR"/>
              </a:p>
            </c:txPr>
            <c:showVal val="1"/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3.5087719298245612E-2</c:v>
                </c:pt>
                <c:pt idx="1">
                  <c:v>0.12280701754385964</c:v>
                </c:pt>
                <c:pt idx="2">
                  <c:v>0.15789473684210653</c:v>
                </c:pt>
              </c:numCache>
            </c:numRef>
          </c:val>
        </c:ser>
        <c:axId val="33914880"/>
        <c:axId val="33916416"/>
      </c:barChart>
      <c:catAx>
        <c:axId val="339148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800"/>
            </a:pPr>
            <a:endParaRPr lang="pt-BR"/>
          </a:p>
        </c:txPr>
        <c:crossAx val="33916416"/>
        <c:crosses val="autoZero"/>
        <c:auto val="1"/>
        <c:lblAlgn val="ctr"/>
        <c:lblOffset val="100"/>
      </c:catAx>
      <c:valAx>
        <c:axId val="33916416"/>
        <c:scaling>
          <c:orientation val="minMax"/>
          <c:max val="1"/>
          <c:min val="0"/>
        </c:scaling>
        <c:delete val="1"/>
        <c:axPos val="l"/>
        <c:majorGridlines/>
        <c:numFmt formatCode="0.0%" sourceLinked="1"/>
        <c:tickLblPos val="nextTo"/>
        <c:crossAx val="33914880"/>
        <c:crosses val="autoZero"/>
        <c:crossBetween val="between"/>
        <c:majorUnit val="0.1"/>
      </c:valAx>
    </c:plotArea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80987F-481A-4AE6-8E78-12E2A16A3CFD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1EDC0A-0D48-45D2-B41E-EDB357CD53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 de forma </a:t>
            </a:r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4C87E0-EFD4-4749-90D7-7B1A9FF2FD76}" type="slidenum">
              <a:rPr lang="pt-BR" smtClean="0">
                <a:latin typeface="Arial" charset="0"/>
                <a:cs typeface="Arial" charset="0"/>
              </a:rPr>
              <a:pPr/>
              <a:t>2</a:t>
            </a:fld>
            <a:endParaRPr lang="pt-B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039D27-9523-4F4F-A1E0-DB6BC46500A0}" type="slidenum">
              <a:rPr lang="pt-BR" smtClean="0">
                <a:latin typeface="Arial" charset="0"/>
                <a:cs typeface="Arial" charset="0"/>
              </a:rPr>
              <a:pPr/>
              <a:t>3</a:t>
            </a:fld>
            <a:endParaRPr lang="pt-B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10A59F-B873-47F6-BB34-99A5CFD63EAA}" type="slidenum">
              <a:rPr lang="pt-BR" smtClean="0">
                <a:latin typeface="Arial" charset="0"/>
                <a:cs typeface="Arial" charset="0"/>
              </a:rPr>
              <a:pPr/>
              <a:t>13</a:t>
            </a:fld>
            <a:endParaRPr lang="pt-B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FEDDC-A9EC-4279-9778-6E4D3376897A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CD2E5-AF73-4E57-AC4B-D94D94268D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A6A1-A5BF-47A3-B173-C6723291B3D1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51B27-5013-4479-83C6-FEFB6B5922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5A416-FA87-4E20-B1B4-B945D6CE1428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2D46F-F32F-4BF8-B784-073DCC97CC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23D5-7FB5-4C59-9AE2-3E76B4FD5E91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ED58C-7AF4-4A45-9821-573E4E2905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9B11E-8F51-4C2D-BFD9-3A7A2A73675C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BEF0-1FE2-4208-A016-4B11E44A13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0B620-6088-4781-88B8-034B821E5E9E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6890-DC3C-461A-A705-359E540B23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FA619-B27A-437A-84B9-9928035A79A5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89C6D-A9B9-4C10-AD66-D523D2566C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419E-44A5-48DE-BC5B-D11A0E6618D9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FE8D-C9E5-43EA-87DE-6E3A34C04B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D1F4E-FE74-4487-8BBE-E385592887DB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B2EF1-C295-4E32-9512-99C296E198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5F415-C471-4944-B979-571E74D0E402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35954-BD34-44D2-ACB3-FF8D707F18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8A89-AB4C-434E-9C57-FD9BED4A1867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A860-349F-4B26-AE6D-A63484143F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" y="6416675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A9C8B73-0920-4193-A589-213ADB5B186A}" type="datetimeFigureOut">
              <a:rPr lang="pt-BR"/>
              <a:pPr>
                <a:defRPr/>
              </a:pPr>
              <a:t>17/10/2015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165600" y="6416675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0566400" y="6416675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F5DAE7F-7E2C-482D-888C-58FA790FB1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97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0" y="247973"/>
            <a:ext cx="11871703" cy="21775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 smtClean="0"/>
              <a:t>UNIVERSIDADE ABERTA DO SUS</a:t>
            </a:r>
            <a:br>
              <a:rPr lang="pt-BR" sz="2800" dirty="0" smtClean="0"/>
            </a:br>
            <a:r>
              <a:rPr lang="pt-BR" sz="2800" dirty="0" smtClean="0"/>
              <a:t>UNIVERSIDADE FEDERAL DE PELOTAS</a:t>
            </a:r>
            <a:br>
              <a:rPr lang="pt-BR" sz="2800" dirty="0" smtClean="0"/>
            </a:br>
            <a:r>
              <a:rPr lang="pt-BR" sz="2800" dirty="0" smtClean="0"/>
              <a:t>Especialização em Saúde da Família</a:t>
            </a:r>
            <a:br>
              <a:rPr lang="pt-BR" sz="2800" dirty="0" smtClean="0"/>
            </a:br>
            <a:r>
              <a:rPr lang="pt-BR" sz="2800" dirty="0" smtClean="0"/>
              <a:t>Modalidade a Distância</a:t>
            </a:r>
            <a:br>
              <a:rPr lang="pt-BR" sz="2800" dirty="0" smtClean="0"/>
            </a:br>
            <a:r>
              <a:rPr lang="pt-BR" sz="2800" dirty="0" smtClean="0"/>
              <a:t>Turma 8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931" y="3456553"/>
            <a:ext cx="9872663" cy="151765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b="1" dirty="0" smtClean="0"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sz="11200" b="1" dirty="0" smtClean="0"/>
              <a:t>Melhoria da atenção à saúde da pessoa com hipertensão arterial e/ou diabetes mellitus na UBS Adalto José Batista, Cruzeiro do Sul/AC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sz="12800" b="1" dirty="0" smtClean="0"/>
              <a:t> 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12800" b="1" dirty="0" smtClean="0">
              <a:latin typeface="Arial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12800" b="1" dirty="0" smtClean="0">
              <a:latin typeface="Arial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900" b="1" dirty="0" smtClean="0">
              <a:latin typeface="Arial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7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7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sz="700" dirty="0" smtClean="0"/>
              <a:t> 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sz="7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511444" y="5286288"/>
            <a:ext cx="11158779" cy="1703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pt-BR" sz="2000" b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     </a:t>
            </a:r>
            <a:r>
              <a:rPr lang="pt-BR" sz="2800" b="1" dirty="0">
                <a:latin typeface="+mn-lt"/>
                <a:cs typeface="+mn-cs"/>
              </a:rPr>
              <a:t>Especializanda: Sonia </a:t>
            </a:r>
            <a:r>
              <a:rPr lang="pt-BR" sz="2800" b="1" dirty="0" err="1">
                <a:latin typeface="+mn-lt"/>
                <a:cs typeface="+mn-cs"/>
              </a:rPr>
              <a:t>Mejías</a:t>
            </a:r>
            <a:r>
              <a:rPr lang="pt-BR" sz="2800" b="1" dirty="0">
                <a:latin typeface="+mn-lt"/>
                <a:cs typeface="+mn-cs"/>
              </a:rPr>
              <a:t> López </a:t>
            </a:r>
          </a:p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pt-BR" sz="2000" b="1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Orientadora</a:t>
            </a:r>
            <a:r>
              <a:rPr lang="pt-BR" sz="2000" b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: Niviane Genz</a:t>
            </a:r>
          </a:p>
          <a:p>
            <a:pPr indent="449263" algn="ctr"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Pelotas. 2015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 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indent="449263" eaLnBrk="0" hangingPunct="0"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 </a:t>
            </a:r>
            <a:endParaRPr lang="pt-BR" sz="20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3077" name="Imagem 6"/>
          <p:cNvPicPr>
            <a:picLocks noChangeAspect="1" noChangeArrowheads="1"/>
          </p:cNvPicPr>
          <p:nvPr/>
        </p:nvPicPr>
        <p:blipFill>
          <a:blip r:embed="rId2"/>
          <a:srcRect l="19225" t="18695" r="19223" b="18871"/>
          <a:stretch>
            <a:fillRect/>
          </a:stretch>
        </p:blipFill>
        <p:spPr bwMode="auto">
          <a:xfrm>
            <a:off x="464949" y="206471"/>
            <a:ext cx="1658318" cy="154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ângulo 1"/>
          <p:cNvSpPr>
            <a:spLocks noChangeArrowheads="1"/>
          </p:cNvSpPr>
          <p:nvPr/>
        </p:nvSpPr>
        <p:spPr bwMode="auto">
          <a:xfrm>
            <a:off x="2008188" y="207963"/>
            <a:ext cx="7788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965325" y="301625"/>
            <a:ext cx="8108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-1547813" y="2719388"/>
            <a:ext cx="12192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just" eaLnBrk="0" hangingPunct="0"/>
            <a:r>
              <a:rPr lang="pt-BR" altLang="pt-BR" sz="1200"/>
              <a:t>  </a:t>
            </a:r>
            <a:endParaRPr lang="pt-BR" altLang="pt-BR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5887700" y="3084513"/>
            <a:ext cx="263525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 flipV="1">
            <a:off x="15889288" y="5972175"/>
            <a:ext cx="263525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2295" name="Retângulo 8"/>
          <p:cNvSpPr>
            <a:spLocks noChangeArrowheads="1"/>
          </p:cNvSpPr>
          <p:nvPr/>
        </p:nvSpPr>
        <p:spPr bwMode="auto">
          <a:xfrm>
            <a:off x="0" y="2095500"/>
            <a:ext cx="10666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000">
                <a:latin typeface="Calibri" pitchFamily="34" charset="0"/>
              </a:rPr>
              <a:t>-</a:t>
            </a:r>
            <a:endParaRPr lang="pt-BR" altLang="pt-BR" sz="2400" b="1"/>
          </a:p>
        </p:txBody>
      </p:sp>
      <p:sp>
        <p:nvSpPr>
          <p:cNvPr id="16393" name="Retângulo 2"/>
          <p:cNvSpPr>
            <a:spLocks noChangeArrowheads="1"/>
          </p:cNvSpPr>
          <p:nvPr/>
        </p:nvSpPr>
        <p:spPr bwMode="auto">
          <a:xfrm>
            <a:off x="288925" y="0"/>
            <a:ext cx="117046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tabLst>
                <a:tab pos="906463" algn="l"/>
              </a:tabLst>
              <a:defRPr/>
            </a:pPr>
            <a:r>
              <a:rPr lang="pt-BR" sz="3200" dirty="0"/>
              <a:t>   Objetivo 1. Ampliar a cobertura a hipertensos e/ou diabéticos.</a:t>
            </a: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74" name="Espaço Reservado para Conteúdo 14"/>
          <p:cNvSpPr>
            <a:spLocks noGrp="1"/>
          </p:cNvSpPr>
          <p:nvPr>
            <p:ph sz="half" idx="4294967295"/>
          </p:nvPr>
        </p:nvSpPr>
        <p:spPr>
          <a:xfrm>
            <a:off x="0" y="992188"/>
            <a:ext cx="5316538" cy="564038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pt-BR" dirty="0" smtClean="0"/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pt-BR" dirty="0" smtClean="0"/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pt-BR" dirty="0" smtClean="0"/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pt-BR" dirty="0" smtClean="0"/>
          </a:p>
        </p:txBody>
      </p:sp>
      <p:sp>
        <p:nvSpPr>
          <p:cNvPr id="17" name="Fluxograma: Terminação 16"/>
          <p:cNvSpPr/>
          <p:nvPr/>
        </p:nvSpPr>
        <p:spPr>
          <a:xfrm>
            <a:off x="0" y="2301875"/>
            <a:ext cx="411163" cy="166688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7625946" y="820738"/>
            <a:ext cx="306863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HIPERTENSOS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09563" y="1146175"/>
            <a:ext cx="4681537" cy="1658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estimativa de pessoas com hipertensão era de 232 pessoas com 20 anos ou mais.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63525" y="3921125"/>
            <a:ext cx="4695825" cy="162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 Foi avaliado um total de 101 usuários hipertensos perfazendo 43,5% de cobertura. </a:t>
            </a:r>
          </a:p>
        </p:txBody>
      </p:sp>
      <p:graphicFrame>
        <p:nvGraphicFramePr>
          <p:cNvPr id="18" name="Gráfico 17"/>
          <p:cNvGraphicFramePr/>
          <p:nvPr/>
        </p:nvGraphicFramePr>
        <p:xfrm>
          <a:off x="5501898" y="1890792"/>
          <a:ext cx="6478291" cy="471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/>
          <p:cNvSpPr/>
          <p:nvPr/>
        </p:nvSpPr>
        <p:spPr>
          <a:xfrm>
            <a:off x="7051675" y="449101"/>
            <a:ext cx="3238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dirty="0">
                <a:solidFill>
                  <a:schemeClr val="accent1"/>
                </a:solidFill>
                <a:latin typeface="Calibri" pitchFamily="34" charset="0"/>
              </a:rPr>
              <a:t>S</a:t>
            </a:r>
            <a:r>
              <a:rPr lang="pt-BR" altLang="pt-BR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DIABÉTICOS</a:t>
            </a:r>
          </a:p>
          <a:p>
            <a:pPr>
              <a:defRPr/>
            </a:pPr>
            <a:r>
              <a:rPr lang="pt-BR" altLang="pt-BR" dirty="0">
                <a:solidFill>
                  <a:schemeClr val="accent1"/>
                </a:solidFill>
                <a:latin typeface="Calibri" pitchFamily="34" charset="0"/>
              </a:rPr>
              <a:t>OS</a:t>
            </a:r>
          </a:p>
        </p:txBody>
      </p:sp>
      <p:graphicFrame>
        <p:nvGraphicFramePr>
          <p:cNvPr id="10" name="Gráfico 9"/>
          <p:cNvGraphicFramePr/>
          <p:nvPr/>
        </p:nvGraphicFramePr>
        <p:xfrm>
          <a:off x="4695987" y="1658319"/>
          <a:ext cx="7284204" cy="494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tângulo 11"/>
          <p:cNvSpPr/>
          <p:nvPr/>
        </p:nvSpPr>
        <p:spPr>
          <a:xfrm>
            <a:off x="527050" y="930275"/>
            <a:ext cx="3843338" cy="2092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estimativa de pessoas com diabetes era de 57 pessoas com 20 anos ou mais. 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527050" y="3549650"/>
            <a:ext cx="3937000" cy="2665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Ao final das 12 semanas de intervenção um total de 15,8% (9) de portadores de diabetes foram cadastrados e avaliados pelo Programa.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ângulo 2"/>
          <p:cNvSpPr>
            <a:spLocks noChangeArrowheads="1"/>
          </p:cNvSpPr>
          <p:nvPr/>
        </p:nvSpPr>
        <p:spPr bwMode="auto">
          <a:xfrm>
            <a:off x="838200" y="1430338"/>
            <a:ext cx="8351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>
                <a:latin typeface="Calibri" pitchFamily="34" charset="0"/>
              </a:rPr>
              <a:t> </a:t>
            </a:r>
            <a:endParaRPr lang="pt-BR" altLang="pt-BR"/>
          </a:p>
        </p:txBody>
      </p:sp>
      <p:sp>
        <p:nvSpPr>
          <p:cNvPr id="18437" name="Retângulo 7"/>
          <p:cNvSpPr>
            <a:spLocks noChangeArrowheads="1"/>
          </p:cNvSpPr>
          <p:nvPr/>
        </p:nvSpPr>
        <p:spPr bwMode="auto">
          <a:xfrm>
            <a:off x="0" y="201155"/>
            <a:ext cx="1219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800" dirty="0"/>
              <a:t>Objetivo 2. Melhorar a qualidade da atenção a hipertensos e/ou diabético.</a:t>
            </a:r>
          </a:p>
        </p:txBody>
      </p:sp>
      <p:sp>
        <p:nvSpPr>
          <p:cNvPr id="14" name="Seta para baixo 13"/>
          <p:cNvSpPr/>
          <p:nvPr/>
        </p:nvSpPr>
        <p:spPr>
          <a:xfrm>
            <a:off x="4695986" y="728420"/>
            <a:ext cx="3471621" cy="2246555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EXAME </a:t>
            </a:r>
            <a:r>
              <a:rPr lang="pt-BR" dirty="0">
                <a:latin typeface="Arial" pitchFamily="34" charset="0"/>
                <a:cs typeface="Arial" pitchFamily="34" charset="0"/>
              </a:rPr>
              <a:t>CLINICO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APROPRIADO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02956" y="3036888"/>
            <a:ext cx="11375756" cy="3565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Com relação ao exame clínico apropriado, no primeiro mês foi realizado em 37 (100%) pessoas com hipertensão e em 2 (100%) pessoas com diabetes, no segundo mês em 79 (100%) pessoas com hipertensão e 7 (100%) pessoas com diabetes e no terceiro mês 101 (100%) pessoas com hipertensão e 9 (100%) pessoas com diabetes.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ta para a direita 13"/>
          <p:cNvSpPr/>
          <p:nvPr/>
        </p:nvSpPr>
        <p:spPr>
          <a:xfrm>
            <a:off x="387350" y="1208088"/>
            <a:ext cx="4200148" cy="5394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Exames complementares em dia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4912963" y="650930"/>
            <a:ext cx="6834752" cy="5564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Indicamos a realização de exames complementares seguindo a periodicidade que estabelece o protocolo e finalizamos a intervenção alcançando um total de 101 (100%) pessoas com hipertensão e 9 (100%) pessoas com diabetes com exames complementares em dia.</a:t>
            </a:r>
          </a:p>
          <a:p>
            <a:pPr algn="ctr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ta para baixo 4"/>
          <p:cNvSpPr/>
          <p:nvPr/>
        </p:nvSpPr>
        <p:spPr>
          <a:xfrm rot="18719614">
            <a:off x="117972" y="297042"/>
            <a:ext cx="3994665" cy="3242070"/>
          </a:xfrm>
          <a:prstGeom prst="downArrow">
            <a:avLst>
              <a:gd name="adj1" fmla="val 50000"/>
              <a:gd name="adj2" fmla="val 484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Prescrição de medicamentos 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3936569" y="449452"/>
            <a:ext cx="7764651" cy="6013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Durante a intervenção 100% dos usuários com hipertensão e/ou com diabetes mellitus aceitaram fazer uso da medicação disponibilizada pela farmácia popular.</a:t>
            </a: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Alcançamos a meta de 100% quanto à prescrição de medicamentos da Farmácia Popular.</a:t>
            </a: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Na farmácia da UBS há a maioria dos medicamentos básicos usados para tratar as duas doenças.</a:t>
            </a: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ta para baixo 4"/>
          <p:cNvSpPr/>
          <p:nvPr/>
        </p:nvSpPr>
        <p:spPr>
          <a:xfrm rot="2629035">
            <a:off x="8517897" y="436376"/>
            <a:ext cx="3762779" cy="3324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Avaliação da necessidade de atendimento odontológico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71960" y="495946"/>
            <a:ext cx="7826644" cy="58893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539750" algn="just" eaLnBrk="0" hangingPunct="0">
              <a:defRPr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 necessidade de atendimento odontológico foi avaliada em 100% dos usuários hipertensos e/ou diabéticos acompanhados durante a intervenção. </a:t>
            </a:r>
          </a:p>
          <a:p>
            <a:pPr indent="539750" algn="just" eaLnBrk="0" hangingPunct="0">
              <a:defRPr/>
            </a:pPr>
            <a:endParaRPr lang="pt-BR" sz="28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539750" algn="just" eaLnBrk="0" hangingPunct="0">
              <a:defRPr/>
            </a:pPr>
            <a:endParaRPr lang="pt-BR" sz="28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539750" algn="just" eaLnBrk="0" hangingPunct="0">
              <a:defRPr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Todos foram avaliados em momento de consulta individual realizada pela médica especializanda e foram encaminhados ao serviço odontológico para uma avaliação pormenorizada por pessoal qualificado  e específico da área. </a:t>
            </a:r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5730875" y="44450"/>
            <a:ext cx="730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 algn="just" eaLnBrk="0" hangingPunct="0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231775" y="182563"/>
            <a:ext cx="114681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just" eaLnBrk="0" hangingPunct="0"/>
            <a:r>
              <a:rPr lang="pt-BR" sz="2800"/>
              <a:t>Objetivo 3. Melhorar a adesão de hipertensos e/ou diabéticos ao       programa.</a:t>
            </a:r>
          </a:p>
        </p:txBody>
      </p:sp>
      <p:sp>
        <p:nvSpPr>
          <p:cNvPr id="7" name="Elipse 6"/>
          <p:cNvSpPr/>
          <p:nvPr/>
        </p:nvSpPr>
        <p:spPr>
          <a:xfrm>
            <a:off x="2339975" y="960438"/>
            <a:ext cx="3038475" cy="161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Busca ativa de pacientes faltosos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11175" y="3208338"/>
            <a:ext cx="6354763" cy="3394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Durante os três mês da intervenção foi feita a busca ativa aos 100% dos usuários hipertensos e/ou diabéticos faltosos, a principal causa de essas faltas foram devido ao difícil acesso à UBS, mas com a ajuda dos ACS e toda equipe, a busca ativa feita.</a:t>
            </a:r>
          </a:p>
          <a:p>
            <a:pPr algn="ctr">
              <a:defRPr/>
            </a:pP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516813" y="960438"/>
            <a:ext cx="4675187" cy="5703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 proporção de faltosos às consultas com necessidade de busca ativa no primeiro mês foi de 31 usuários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2 usuários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100% foram buscados pelos ACS. Dentre os usuários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com HAS avaliados durante o segundo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mês houve 45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usuários com HAS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faltosos e 3 usuários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faltosos e também 100% dos usuários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com HAS e/ou DM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foram recuperados por meio da busca ativa. Ao longo do terceiro mês os indicadores se mantiveram conforme apresentado no segundo mês. Portanto, não houve faltosos e nem busca ativa no terceiro mês. </a:t>
            </a:r>
          </a:p>
        </p:txBody>
      </p:sp>
      <p:cxnSp>
        <p:nvCxnSpPr>
          <p:cNvPr id="18" name="Conector de seta reta 17"/>
          <p:cNvCxnSpPr/>
          <p:nvPr/>
        </p:nvCxnSpPr>
        <p:spPr>
          <a:xfrm>
            <a:off x="4354513" y="2309813"/>
            <a:ext cx="1038225" cy="1177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5222875" y="1922463"/>
            <a:ext cx="2541588" cy="63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tângulo 6"/>
          <p:cNvSpPr>
            <a:spLocks noChangeArrowheads="1"/>
          </p:cNvSpPr>
          <p:nvPr/>
        </p:nvSpPr>
        <p:spPr bwMode="auto">
          <a:xfrm>
            <a:off x="247650" y="725488"/>
            <a:ext cx="117475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pt-BR" sz="2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59" name="Retângulo 4"/>
          <p:cNvSpPr>
            <a:spLocks noChangeArrowheads="1"/>
          </p:cNvSpPr>
          <p:nvPr/>
        </p:nvSpPr>
        <p:spPr bwMode="auto">
          <a:xfrm>
            <a:off x="212645" y="495730"/>
            <a:ext cx="10186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/>
              <a:t>Objetivo 4. Melhorar o registro das informações.</a:t>
            </a:r>
          </a:p>
        </p:txBody>
      </p:sp>
      <p:sp>
        <p:nvSpPr>
          <p:cNvPr id="6" name="Triângulo isósceles 5"/>
          <p:cNvSpPr/>
          <p:nvPr/>
        </p:nvSpPr>
        <p:spPr>
          <a:xfrm>
            <a:off x="216977" y="2215854"/>
            <a:ext cx="3765361" cy="25731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Ficha de acompanhamento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3409627" y="2789694"/>
            <a:ext cx="2061275" cy="949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5594888" y="1332854"/>
            <a:ext cx="6307810" cy="5525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Neste indicador no primeiro mês 37 (100%) pessoas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2 (100%) pessoas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estavam com registro adequado na ficha de acompanhamento, no segundo mês 79 (100%) pessoas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7 (100%) pessoas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DM,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 terceiro mês 101 (100%) pessoas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HAS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9 (100%) pessoas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estavam com registro adequado na ficha de acompanhamento (ficha-espelho disponibilizada pelo curso).</a:t>
            </a:r>
          </a:p>
          <a:p>
            <a:pPr algn="just"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ângulo 1"/>
          <p:cNvSpPr>
            <a:spLocks noChangeArrowheads="1"/>
          </p:cNvSpPr>
          <p:nvPr/>
        </p:nvSpPr>
        <p:spPr bwMode="auto">
          <a:xfrm>
            <a:off x="836613" y="1065213"/>
            <a:ext cx="10466387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pt-BR" sz="3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-47625" y="357188"/>
            <a:ext cx="12287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just" eaLnBrk="0" hangingPunct="0"/>
            <a:r>
              <a:rPr lang="pt-BR" sz="2400"/>
              <a:t>Objetivo 5. Mapear hipertensos e/ou diabéticos de risco para doença cardiovascular.</a:t>
            </a:r>
          </a:p>
        </p:txBody>
      </p:sp>
      <p:sp>
        <p:nvSpPr>
          <p:cNvPr id="7" name="Seta para baixo 6"/>
          <p:cNvSpPr/>
          <p:nvPr/>
        </p:nvSpPr>
        <p:spPr>
          <a:xfrm rot="19060848">
            <a:off x="200210" y="963822"/>
            <a:ext cx="2693573" cy="232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Estratificação de risco</a:t>
            </a:r>
          </a:p>
        </p:txBody>
      </p:sp>
      <p:sp>
        <p:nvSpPr>
          <p:cNvPr id="8" name="Elipse 7"/>
          <p:cNvSpPr/>
          <p:nvPr/>
        </p:nvSpPr>
        <p:spPr>
          <a:xfrm rot="10800000" flipV="1">
            <a:off x="263926" y="2696705"/>
            <a:ext cx="8321675" cy="3936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No primeiro mês foi realizada a estratificação de risco cardiovascular a 37 (100%) pessoas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a 2 (100%) pessoas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DM,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 segundo mês a 79 (100%) pessoas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7 (100%) pessoas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e, no terceiro mês a 101 (100%) pessoas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9 (100%) pessoas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DM.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 rot="10800000" flipV="1">
            <a:off x="8725546" y="865188"/>
            <a:ext cx="3223646" cy="5992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 estratificação de risco foi realizada por meio do exame clínico e utilização do escore de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Framingham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e todos os usuários receberam informações quanto aos fatores de riscos modificáveis e não modificáveis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  <p:cxnSp>
        <p:nvCxnSpPr>
          <p:cNvPr id="15" name="Conector de seta reta 14"/>
          <p:cNvCxnSpPr/>
          <p:nvPr/>
        </p:nvCxnSpPr>
        <p:spPr>
          <a:xfrm flipV="1">
            <a:off x="7470775" y="2170113"/>
            <a:ext cx="1905000" cy="1581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ângulo 3"/>
          <p:cNvSpPr>
            <a:spLocks noChangeArrowheads="1"/>
          </p:cNvSpPr>
          <p:nvPr/>
        </p:nvSpPr>
        <p:spPr bwMode="auto">
          <a:xfrm>
            <a:off x="695325" y="1860550"/>
            <a:ext cx="9513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algn="just">
              <a:lnSpc>
                <a:spcPct val="150000"/>
              </a:lnSpc>
            </a:pPr>
            <a:r>
              <a:rPr lang="pt-BR">
                <a:ea typeface="Calibri" pitchFamily="34" charset="0"/>
                <a:cs typeface="Times New Roman" pitchFamily="18" charset="0"/>
              </a:rPr>
              <a:t>.</a:t>
            </a:r>
            <a:endParaRPr lang="pt-BR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7" name="Retângulo 5"/>
          <p:cNvSpPr>
            <a:spLocks noChangeArrowheads="1"/>
          </p:cNvSpPr>
          <p:nvPr/>
        </p:nvSpPr>
        <p:spPr bwMode="auto">
          <a:xfrm>
            <a:off x="201613" y="419100"/>
            <a:ext cx="11236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 dirty="0"/>
              <a:t>Objetivo 6. Promover a saúde de hipertensos e/ou diabéticos.</a:t>
            </a:r>
            <a:endParaRPr lang="pt-BR" sz="2800" dirty="0"/>
          </a:p>
        </p:txBody>
      </p:sp>
      <p:sp>
        <p:nvSpPr>
          <p:cNvPr id="7" name="Seta para baixo 6"/>
          <p:cNvSpPr/>
          <p:nvPr/>
        </p:nvSpPr>
        <p:spPr>
          <a:xfrm>
            <a:off x="15636" y="961164"/>
            <a:ext cx="2712069" cy="1920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Alimentação saudável</a:t>
            </a:r>
          </a:p>
        </p:txBody>
      </p:sp>
      <p:sp>
        <p:nvSpPr>
          <p:cNvPr id="8" name="Seta para baixo 7"/>
          <p:cNvSpPr/>
          <p:nvPr/>
        </p:nvSpPr>
        <p:spPr>
          <a:xfrm>
            <a:off x="2898775" y="976286"/>
            <a:ext cx="2509838" cy="1273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Prática de atividade física</a:t>
            </a:r>
          </a:p>
        </p:txBody>
      </p:sp>
      <p:sp>
        <p:nvSpPr>
          <p:cNvPr id="9" name="Seta para baixo 8"/>
          <p:cNvSpPr/>
          <p:nvPr/>
        </p:nvSpPr>
        <p:spPr>
          <a:xfrm>
            <a:off x="6308429" y="961083"/>
            <a:ext cx="2603095" cy="1503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Riscos do tabagismo </a:t>
            </a:r>
          </a:p>
        </p:txBody>
      </p:sp>
      <p:sp>
        <p:nvSpPr>
          <p:cNvPr id="10" name="Seta para baixo 9"/>
          <p:cNvSpPr/>
          <p:nvPr/>
        </p:nvSpPr>
        <p:spPr>
          <a:xfrm>
            <a:off x="9609138" y="976205"/>
            <a:ext cx="2582862" cy="1285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higiene bucal </a:t>
            </a:r>
          </a:p>
        </p:txBody>
      </p:sp>
      <p:sp>
        <p:nvSpPr>
          <p:cNvPr id="11" name="Elipse 10"/>
          <p:cNvSpPr/>
          <p:nvPr/>
        </p:nvSpPr>
        <p:spPr>
          <a:xfrm>
            <a:off x="0" y="2967710"/>
            <a:ext cx="2681287" cy="3611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Orientações foram fornecidas a 100% das pessoas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HAS e/ou DM.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50049" y="2340110"/>
            <a:ext cx="3100388" cy="2898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Um total de 100%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portadores HAS </a:t>
            </a:r>
            <a:r>
              <a:rPr lang="pt-BR" dirty="0">
                <a:latin typeface="Arial" pitchFamily="34" charset="0"/>
                <a:cs typeface="Arial" pitchFamily="34" charset="0"/>
              </a:rPr>
              <a:t>e/ou DM.</a:t>
            </a:r>
          </a:p>
          <a:p>
            <a:pPr algn="just"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acompanhados </a:t>
            </a:r>
            <a:r>
              <a:rPr lang="pt-BR" dirty="0">
                <a:latin typeface="Arial" pitchFamily="34" charset="0"/>
                <a:cs typeface="Arial" pitchFamily="34" charset="0"/>
              </a:rPr>
              <a:t>receberam orientação sobre a importância da prática regular de atividade física.</a:t>
            </a:r>
          </a:p>
        </p:txBody>
      </p:sp>
      <p:sp>
        <p:nvSpPr>
          <p:cNvPr id="13" name="Elipse 12"/>
          <p:cNvSpPr/>
          <p:nvPr/>
        </p:nvSpPr>
        <p:spPr>
          <a:xfrm>
            <a:off x="5873670" y="2541050"/>
            <a:ext cx="3533775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Um total de 100% dos portadores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e/ou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DM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acompanhados na intervenção (101 pessoas com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HAS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 9 pessoas com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DM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receberam orientação sobre orientação sobre os riscos do tabagismo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9701212" y="2557678"/>
            <a:ext cx="2490788" cy="206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 100% dos portadores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pt-BR" dirty="0">
                <a:latin typeface="Arial" pitchFamily="34" charset="0"/>
                <a:cs typeface="Arial" pitchFamily="34" charset="0"/>
              </a:rPr>
              <a:t>e/ou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DM </a:t>
            </a:r>
            <a:r>
              <a:rPr lang="pt-BR" dirty="0">
                <a:latin typeface="Arial" pitchFamily="34" charset="0"/>
                <a:cs typeface="Arial" pitchFamily="34" charset="0"/>
              </a:rPr>
              <a:t>receberam orientação sobre higiene bucal. 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759075" y="5517398"/>
            <a:ext cx="9205913" cy="1115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Foram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oferecidas por meio de palestras, nas consultas individuais realizadas pela médica especializanda e nas consultas odontológicas de forma individual no caso da saúde bucal.</a:t>
            </a:r>
          </a:p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3"/>
          <p:cNvSpPr>
            <a:spLocks noGrp="1"/>
          </p:cNvSpPr>
          <p:nvPr>
            <p:ph type="title"/>
          </p:nvPr>
        </p:nvSpPr>
        <p:spPr>
          <a:xfrm>
            <a:off x="4604718" y="216788"/>
            <a:ext cx="2959100" cy="9096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0" dirty="0" smtClean="0">
                <a:solidFill>
                  <a:schemeClr val="accent1">
                    <a:lumMod val="75000"/>
                  </a:schemeClr>
                </a:solidFill>
              </a:rPr>
              <a:t>Introdução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74" name="Espaço Reservado para Conteúdo 2"/>
          <p:cNvSpPr>
            <a:spLocks noGrp="1"/>
          </p:cNvSpPr>
          <p:nvPr>
            <p:ph idx="1"/>
          </p:nvPr>
        </p:nvSpPr>
        <p:spPr>
          <a:xfrm>
            <a:off x="263525" y="1329625"/>
            <a:ext cx="11699875" cy="52959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t-BR" sz="3200" dirty="0" smtClean="0"/>
              <a:t> 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A Hipertensão Arterial Sistêmica, também conhecida como pressão alta, é conceituada como uma síndrome caracterizada pela presença de níveis tensionais elevados associados a alterações metabólicas, hormonais e a fenômenos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tróficos.</a:t>
            </a:r>
          </a:p>
          <a:p>
            <a:pPr marL="273050" indent="-9525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Diabetes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 mellitus é uma doença do metabolismo caracterizada pelo excesso de glicose no sangue e na urina, que surge quando o pâncreas deixa de produzir ou reduz a produção de insulina, ou ainda quando a insulina não é capaz de agir de maneira adequada.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3750186" y="-201478"/>
            <a:ext cx="3952470" cy="110038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                       </a:t>
            </a:r>
            <a:r>
              <a:rPr lang="pt-BR" sz="4600" dirty="0" smtClean="0">
                <a:solidFill>
                  <a:schemeClr val="accent1">
                    <a:lumMod val="75000"/>
                  </a:schemeClr>
                </a:solidFill>
              </a:rPr>
              <a:t>Discussão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0" y="1208034"/>
            <a:ext cx="11855450" cy="5316537"/>
          </a:xfrm>
        </p:spPr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pt-BR" sz="410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Importância para a equipe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A equipe ficou mais unida já que foi preciso trabalhar com integralidade, mais capacitada quanto aos protocolos de Hipertensão Arterial e Diabetes mellitus, pois realizamos várias capacitações para todos os profissionais da equipe.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Trabalhando todos em conjunto, a equipe de saúde da UBS Adalto José Batista conseguiu fazer um ótimo trabalho entregando amor e segurança aos usuários acompanhados em cada ação desenvolvida tendo como intenção melhorar a saúde da comunidade.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860" y="448725"/>
            <a:ext cx="11671300" cy="6184900"/>
          </a:xfrm>
        </p:spPr>
        <p:txBody>
          <a:bodyPr>
            <a:normAutofit/>
          </a:bodyPr>
          <a:lstStyle/>
          <a:p>
            <a:pPr marL="548640" indent="-411480" eaLnBrk="1" hangingPunct="1">
              <a:spcBef>
                <a:spcPct val="0"/>
              </a:spcBef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pt-BR" sz="410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Importância da Intervenção para a Serviço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Melhoria dos registros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Melhoria da cobertura de atenção.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Melhorou o acolhimento, a qualidade na atenção, os indicadores.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Melhorou a organização dos prontuários e registros das fichas de acompanhamento dos usuários e atualizou o arquivo especifico destas fichas.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5457" y="217245"/>
            <a:ext cx="10972800" cy="1006475"/>
          </a:xfrm>
        </p:spPr>
        <p:txBody>
          <a:bodyPr>
            <a:noAutofit/>
          </a:bodyPr>
          <a:lstStyle/>
          <a:p>
            <a:pPr marL="548640" indent="-411480" eaLnBrk="1" hangingPunct="1">
              <a:spcBef>
                <a:spcPct val="0"/>
              </a:spcBef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sz="410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Importância para a comunidade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usuários que fizeram parte da intervenção ficaram satisfeitos com a nova forma de atendimento, sobretudo com a facilidade para serem avaliados pela dentista e realizar exames laboratoriais.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 população de forma geral demonstrou satisfação com a implementação das ações por meio da intervenção, gostaram das palestras realizadas antes de iniciar cada atendimento aumentando assim a educação em saúde para a comunidade.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Melhorou o acolhimento, a relação entre a equipe e comunidade, ajudou na troca de ideias, experiências e conhecimentos e facilitou a realização de atividades educativas com a comunidade para uma melhor qualidade de vida da população.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738" y="-185738"/>
            <a:ext cx="11669712" cy="6756401"/>
          </a:xfrm>
        </p:spPr>
        <p:txBody>
          <a:bodyPr>
            <a:normAutofit fontScale="92500"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pt-BR" sz="4000" dirty="0" smtClean="0"/>
              <a:t>  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pt-BR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43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Conclusões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pt-BR" sz="4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pt-BR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Concluiu-se que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houve melhoria quanto ao conhecimento pela população sobre Hipertensão Arterial e Diabetes, sobre os fatores de risco abordados, suas complicações e a importância da adesão ao tratamento, apesar da baixa cobertura alcançada no período, mas todas as ações estavam direcionadas à promoção da melhoria da qualidade de vida a esta parcela da população.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    As ações permanecerão na rotina do serviço e serão ampliadas para outras ações programáticas desenvolvidas na unidade.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87456" y="434060"/>
            <a:ext cx="11058875" cy="7048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pt-BR" sz="40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Reflexão crítica sobre o Processo de </a:t>
            </a:r>
            <a:r>
              <a:rPr lang="pt-BR" sz="4000" b="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aprendizem</a:t>
            </a:r>
            <a:r>
              <a:rPr lang="pt-BR" sz="40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pessoal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200697" y="1565330"/>
            <a:ext cx="11733212" cy="475798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O curso contribuiu para a minha qualificação como profissional da área da saúde, incorporando-me novos conhecimentos e novas dicas para o aperfeiçoamento do atuar médico permitindo-me a cada dia um atendimento com mais qualidade. </a:t>
            </a:r>
          </a:p>
          <a:p>
            <a:pPr algn="just" eaLnBrk="1" hangingPunct="1">
              <a:defRPr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Também por meio de seus conteúdos práticos permitiu-me a revisão de temas sobre as principais doenças encontradas nos atendimentos e a troca de experiências com outros colegas por meio dos fóruns de prática clínica e de saúde coletiva. Ainda, o curso permitiu a qualificação da equipe de saúde tendo sempre como objetivo principal a satisfação da comunidade com o trabalho realizado pelos profissionais de saúde.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87456" y="434060"/>
            <a:ext cx="11058875" cy="7048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pt-BR" sz="40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Reflexão crítica sobre o Processo de </a:t>
            </a:r>
            <a:r>
              <a:rPr lang="pt-BR" sz="4000" b="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aprendizem</a:t>
            </a:r>
            <a:r>
              <a:rPr lang="pt-BR" sz="40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pessoal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200697" y="1565330"/>
            <a:ext cx="11733212" cy="475798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educação à distância pode gerar um pouco de medo, mas quebra um pouco as normas das aulas tradicionais. Consiste em uma experiência maravilhosa poder interagir com colegas de todo o país, debater sobre as experiências individuas, falar sobre casos clínicos interessantes em que sempre podemos aprender uns com os outros de forma prática e didática.</a:t>
            </a:r>
          </a:p>
          <a:p>
            <a:pPr algn="just" eaLnBrk="1" hangingPunct="1"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Permitiu-me também vencer barreiras que no início pareciam inquebráveis, especialmente no que tange à língua portuguesa. Hoje, com a ajuda dos colegas de trabalho, dos colegas de curso e a ajuda incondicional dos orientadores o idioma não é mais um problema. Enfim, durante o curso crescemos como profissionais quanto à aquisição de novos conhecimentos e experiências e se eu pudesse definir o sentido do mesmo o faria em apenas duas palavras: “experiência única”.</a:t>
            </a:r>
          </a:p>
          <a:p>
            <a:pPr algn="just" eaLnBrk="1" hangingPunct="1">
              <a:defRPr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262691" y="1005776"/>
            <a:ext cx="11733212" cy="5162550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pt-BR" sz="1600" dirty="0" smtClean="0"/>
              <a:t>BRASIL. Ministério da Saúde. Secretaria de Atenção à Saúde. Departamento de Atenção Básica. Estratégias para o cuidado da pessoa com doença crônica: </a:t>
            </a:r>
            <a:r>
              <a:rPr lang="pt-BR" sz="1600" b="1" dirty="0" smtClean="0"/>
              <a:t>hipertensão arterial sistêmica / Ministério da Saúde, Secretaria de Atenção à Saúde, Departamento de Atenção Básica. – Brasília: Ministério da Saúde, 2013. 128 p.</a:t>
            </a:r>
          </a:p>
          <a:p>
            <a:pPr algn="just" eaLnBrk="1" hangingPunct="1">
              <a:defRPr/>
            </a:pPr>
            <a:r>
              <a:rPr lang="pt-BR" sz="1600" b="1" dirty="0" smtClean="0"/>
              <a:t>_______. Ministério da Saúde. Secretaria de Atenção à Saúde. Departamento de Atenção Básica. Estratégias para o cuidado da pessoa com doença crônica: diabetes mellitus / Ministério da Saúde, Secretaria de Atenção à Saúde, Departamento de Atenção Básica. – Brasília: Ministério da Saúde, 2013a. 160 p</a:t>
            </a:r>
          </a:p>
          <a:p>
            <a:pPr algn="just" eaLnBrk="1" hangingPunct="1">
              <a:defRPr/>
            </a:pPr>
            <a:r>
              <a:rPr lang="pt-BR" sz="1600" b="1" dirty="0" smtClean="0"/>
              <a:t> _______. Ministério da Saúde. Secretaria de Atenção à Saúde. Departamento de Atenção Básica. Caderno de Atenção Básica: controle dos Cânceres do Colo do útero e de Mama. 2 ed. Brasília: Ministério da Saúde, 2013b. 124p. (Cadernos de Atenção Básica, n. 13)</a:t>
            </a:r>
          </a:p>
          <a:p>
            <a:pPr algn="just" eaLnBrk="1" hangingPunct="1">
              <a:defRPr/>
            </a:pPr>
            <a:r>
              <a:rPr lang="pt-BR" sz="1600" b="1" dirty="0" smtClean="0"/>
              <a:t> _______. Ministério da Saúde. Secretaria de Atenção a Saúde. Departamento de Atenção Básica. Saúde da Criança: crescimento e desenvolvimento. Brasília. Ministério da Saúde, 1ª Edição, 2012.</a:t>
            </a:r>
          </a:p>
          <a:p>
            <a:pPr algn="just" eaLnBrk="1" hangingPunct="1">
              <a:defRPr/>
            </a:pPr>
            <a:r>
              <a:rPr lang="pt-BR" sz="1600" b="1" dirty="0" smtClean="0"/>
              <a:t> _______. Ministério da Saúde. Secretaria de Atenção à Saúde. Departamento de Atenção Básica. Atenção ao pré-natal de baixo risco / Ministério da Saúde. Secretaria de Atenção à Saúde. Departamento de Atenção Básica. Brasília: Editora do Ministério da Saúde, 2012. 318 p. </a:t>
            </a:r>
          </a:p>
          <a:p>
            <a:pPr algn="just" eaLnBrk="1" hangingPunct="1">
              <a:defRPr/>
            </a:pPr>
            <a:r>
              <a:rPr lang="pt-BR" sz="1600" b="1" dirty="0" smtClean="0"/>
              <a:t>_______. Ministério da Saúde. Secretaria de Atenção à Saúde. Departamento de Ações Programáticas e Estratégicas. Atenção à saúde da pessoa idosa e envelhecimento / Ministério da Saúde, Secretaria de Atenção à Saúde, Departamento de Ações Programáticas e Estratégicas, Área Técnica Saúde do Idoso. – Brasília, 2010. </a:t>
            </a:r>
          </a:p>
          <a:p>
            <a:pPr algn="just" eaLnBrk="1" hangingPunct="1">
              <a:defRPr/>
            </a:pPr>
            <a:r>
              <a:rPr lang="pt-BR" sz="1600" b="1" dirty="0" smtClean="0"/>
              <a:t>_______. Ministério da Saúde (MS). Instituto Nacional de Câncer (Inca). Estimativa 2012: incidência de câncer no Brasil. Rio de Janeiro: Inca; 2011. Instituto Brasileiro de Geografia e Estatística (IBGE). Censo Demográfico 2012. Características da população e dos domicílios: resultados do universo. Rio de Janeiro: IBGE, 2013. </a:t>
            </a:r>
            <a:endParaRPr lang="pt-BR" sz="1600" dirty="0" smtClean="0">
              <a:latin typeface="+mj-lt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39118" y="0"/>
            <a:ext cx="10972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pt-BR" sz="40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Referências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130658" y="2200760"/>
            <a:ext cx="601334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7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pt-BR" sz="72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Obrigada!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900" y="800100"/>
            <a:ext cx="11601450" cy="5120253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O controle dos fatores de risco da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HAS e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DM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e seus tratamentos constituem-se em um dos maiores desafios para a Atenção Básica em Saúde. 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Diante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dessa realidade, a UBS Adalto José Batista, Cruzeiro do Sul/AC, entre os meses de abril e julho de 2015, realizou uma intervenção em saúde objetivando melhorar a atenção à saúde da pessoa com hipertensão e/ou com diabetes mellitus pertencente à área de cobertura da unidade.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ângulo 3"/>
          <p:cNvSpPr>
            <a:spLocks noChangeArrowheads="1"/>
          </p:cNvSpPr>
          <p:nvPr/>
        </p:nvSpPr>
        <p:spPr bwMode="auto">
          <a:xfrm>
            <a:off x="293902" y="1565299"/>
            <a:ext cx="113299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Os aspectos abordados estavam relacionados </a:t>
            </a:r>
            <a:r>
              <a:rPr lang="pt-BR" sz="2800" dirty="0" smtClean="0"/>
              <a:t>aos 4 eixos pedagógicos do curso.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Manual do MS, 2013.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Ficha-espelho disponibilizada pelo curso.</a:t>
            </a:r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Os </a:t>
            </a:r>
            <a:r>
              <a:rPr lang="pt-BR" sz="2800" dirty="0"/>
              <a:t>métodos utilizados para ações educativas foram palestras e rodas de conversas, com auxílio de projetores, vídeos e </a:t>
            </a:r>
            <a:r>
              <a:rPr lang="pt-BR" sz="2800" dirty="0" smtClean="0"/>
              <a:t>folders.</a:t>
            </a:r>
          </a:p>
          <a:p>
            <a:pPr algn="just"/>
            <a:endParaRPr lang="pt-BR" sz="28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3316637" y="216975"/>
            <a:ext cx="557939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10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Metodologia</a:t>
            </a:r>
            <a:endParaRPr lang="pt-BR" sz="4100" dirty="0" smtClean="0">
              <a:ln w="635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9059" t="43220" r="51758" b="23729"/>
          <a:stretch>
            <a:fillRect/>
          </a:stretch>
        </p:blipFill>
        <p:spPr bwMode="auto">
          <a:xfrm>
            <a:off x="743919" y="1400636"/>
            <a:ext cx="5982345" cy="380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1766807" y="325464"/>
            <a:ext cx="796612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10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Caracterização do município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99701" y="1410347"/>
            <a:ext cx="42465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endParaRPr lang="pt-PT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3200" dirty="0" smtClean="0"/>
              <a:t>78.444 </a:t>
            </a:r>
            <a:r>
              <a:rPr lang="pt-BR" sz="3200" dirty="0" smtClean="0"/>
              <a:t>habitantes</a:t>
            </a:r>
            <a:endParaRPr lang="pt-PT" sz="3200" dirty="0" smtClean="0"/>
          </a:p>
        </p:txBody>
      </p:sp>
      <p:sp>
        <p:nvSpPr>
          <p:cNvPr id="5" name="Retângulo 4"/>
          <p:cNvSpPr/>
          <p:nvPr/>
        </p:nvSpPr>
        <p:spPr>
          <a:xfrm>
            <a:off x="666427" y="5371542"/>
            <a:ext cx="10631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O município Cruzeiro do Sul localiza-se na região noroeste do estado de Acre, na margem esquerda do rio Juruá, a 648 km por via terrestre da capital do estado Rio Branco, pela rodovia BR 364. A área do município é de 7.924,94 </a:t>
            </a:r>
            <a:r>
              <a:rPr lang="pt-BR" dirty="0" err="1" smtClean="0"/>
              <a:t>km²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66807" y="325464"/>
            <a:ext cx="974843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10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Caracterização do Sistema de Saúde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04433" y="1146876"/>
            <a:ext cx="107558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endParaRPr lang="pt-PT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PT" sz="3200" dirty="0" smtClean="0"/>
              <a:t>1 Hospital </a:t>
            </a:r>
            <a:r>
              <a:rPr lang="pt-PT" sz="3200" dirty="0" smtClean="0"/>
              <a:t>geral</a:t>
            </a:r>
            <a:r>
              <a:rPr lang="pt-PT" sz="3200" dirty="0" smtClean="0"/>
              <a:t>,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PT" sz="3200" dirty="0" smtClean="0"/>
              <a:t>1 Hospital </a:t>
            </a:r>
            <a:r>
              <a:rPr lang="pt-PT" sz="3200" dirty="0" smtClean="0"/>
              <a:t>Regional do Juruá, </a:t>
            </a:r>
            <a:r>
              <a:rPr lang="pt-PT" sz="3200" dirty="0" smtClean="0"/>
              <a:t>(centro </a:t>
            </a:r>
            <a:r>
              <a:rPr lang="pt-PT" sz="3200" dirty="0" smtClean="0"/>
              <a:t>de </a:t>
            </a:r>
            <a:r>
              <a:rPr lang="pt-PT" sz="3200" dirty="0" smtClean="0"/>
              <a:t>referência)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PT" sz="3200" dirty="0" smtClean="0"/>
              <a:t>1 </a:t>
            </a:r>
            <a:r>
              <a:rPr lang="pt-PT" sz="3200" dirty="0" smtClean="0"/>
              <a:t>Hospital </a:t>
            </a:r>
            <a:r>
              <a:rPr lang="pt-PT" sz="3200" dirty="0" smtClean="0"/>
              <a:t>Materno-Infantil</a:t>
            </a:r>
          </a:p>
        </p:txBody>
      </p:sp>
      <p:sp>
        <p:nvSpPr>
          <p:cNvPr id="6" name="Retângulo 5"/>
          <p:cNvSpPr/>
          <p:nvPr/>
        </p:nvSpPr>
        <p:spPr>
          <a:xfrm>
            <a:off x="449450" y="3370290"/>
            <a:ext cx="111897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 smtClean="0"/>
              <a:t>O sistema de saúde possui 51 estabelecimentos, sendo 46 deles públicos, entre hospitais, pronto socorros, unidades de saúde e serviços odontológicos</a:t>
            </a:r>
            <a:r>
              <a:rPr lang="pt-PT" dirty="0" smtClean="0"/>
              <a:t>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49451" y="5199091"/>
            <a:ext cx="113447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Existem 23 Unidades de Saúde (UBS), totalizando 34 equipes de ESF, com disponibilidade para realização de exames além do apojo do NASF.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200778" y="1402435"/>
            <a:ext cx="1171733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3200" dirty="0" smtClean="0"/>
              <a:t>A </a:t>
            </a:r>
            <a:r>
              <a:rPr lang="pt-BR" sz="3200" dirty="0" smtClean="0"/>
              <a:t>UBS </a:t>
            </a:r>
            <a:r>
              <a:rPr lang="pt-BR" sz="3200" dirty="0" err="1" smtClean="0"/>
              <a:t>Adalto</a:t>
            </a:r>
            <a:r>
              <a:rPr lang="pt-BR" sz="3200" dirty="0" smtClean="0"/>
              <a:t> José Batista fica na BR 364, na Comunidade Liberdade</a:t>
            </a:r>
            <a:r>
              <a:rPr lang="pt-BR" sz="3200" dirty="0" smtClean="0"/>
              <a:t>;</a:t>
            </a:r>
          </a:p>
          <a:p>
            <a:endParaRPr lang="pt-BR" sz="3200" dirty="0" smtClean="0"/>
          </a:p>
          <a:p>
            <a:pPr>
              <a:buFontTx/>
              <a:buChar char="-"/>
            </a:pPr>
            <a:r>
              <a:rPr lang="pt-BR" sz="3200" dirty="0" smtClean="0"/>
              <a:t>Composição </a:t>
            </a:r>
            <a:r>
              <a:rPr lang="pt-BR" sz="3200" dirty="0" smtClean="0"/>
              <a:t>multiprofissional da equipe</a:t>
            </a:r>
            <a:r>
              <a:rPr lang="pt-BR" sz="3200" dirty="0" smtClean="0"/>
              <a:t>;</a:t>
            </a:r>
          </a:p>
          <a:p>
            <a:pPr>
              <a:buFontTx/>
              <a:buChar char="-"/>
            </a:pPr>
            <a:endParaRPr lang="pt-BR" sz="3200" dirty="0" smtClean="0"/>
          </a:p>
          <a:p>
            <a:r>
              <a:rPr lang="pt-BR" sz="3200" dirty="0" smtClean="0"/>
              <a:t>- A Unidade de Saúde possui um total de 338 famílias cadastradas, totalizando 1.527 pessoas</a:t>
            </a:r>
            <a:r>
              <a:rPr lang="pt-BR" sz="3200" dirty="0" smtClean="0"/>
              <a:t>;</a:t>
            </a:r>
          </a:p>
          <a:p>
            <a:endParaRPr lang="pt-BR" sz="3200" dirty="0" smtClean="0"/>
          </a:p>
          <a:p>
            <a:r>
              <a:rPr lang="pt-BR" sz="3200" dirty="0" smtClean="0"/>
              <a:t>- Estrutura </a:t>
            </a:r>
            <a:r>
              <a:rPr lang="pt-BR" sz="3200" dirty="0" smtClean="0"/>
              <a:t>física.</a:t>
            </a:r>
            <a:endParaRPr lang="pt-BR" sz="3200" dirty="0" smtClean="0"/>
          </a:p>
          <a:p>
            <a:pPr indent="539750" algn="just" eaLnBrk="0" hangingPunct="0"/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1644155" y="299656"/>
            <a:ext cx="9385903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10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Caracterização do Sistema de Saúde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5" descr="http://cartilhapacienterenal.cursoseconcursosnosite.com.br/wp-content/uploads/2011/08/hipertensao-2.jp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19" name="Retângulo 4"/>
          <p:cNvSpPr>
            <a:spLocks noChangeArrowheads="1"/>
          </p:cNvSpPr>
          <p:nvPr/>
        </p:nvSpPr>
        <p:spPr bwMode="auto">
          <a:xfrm>
            <a:off x="527050" y="666750"/>
            <a:ext cx="113284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3600" b="1" dirty="0"/>
          </a:p>
          <a:p>
            <a:pPr algn="ctr"/>
            <a:r>
              <a:rPr lang="pt-BR" sz="3600" dirty="0">
                <a:solidFill>
                  <a:schemeClr val="accent1"/>
                </a:solidFill>
              </a:rPr>
              <a:t>OBJETIVO GERAL</a:t>
            </a:r>
          </a:p>
          <a:p>
            <a:endParaRPr lang="pt-BR" sz="3600" dirty="0"/>
          </a:p>
          <a:p>
            <a:endParaRPr lang="pt-BR" sz="3600" dirty="0"/>
          </a:p>
          <a:p>
            <a:pPr algn="ctr"/>
            <a:r>
              <a:rPr lang="pt-BR" sz="3600" dirty="0"/>
              <a:t>Melhorar a atenção à saúde da pessoa com hipertensão arterial e/ou diabetes mellitus na UBS </a:t>
            </a:r>
            <a:r>
              <a:rPr lang="pt-BR" sz="3600" dirty="0" err="1"/>
              <a:t>Adalto</a:t>
            </a:r>
            <a:r>
              <a:rPr lang="pt-BR" sz="3600" dirty="0"/>
              <a:t> José Batista, Cruzeiro do </a:t>
            </a:r>
            <a:r>
              <a:rPr lang="pt-BR" sz="3600" dirty="0" smtClean="0"/>
              <a:t>Sul/AC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ctrTitle"/>
          </p:nvPr>
        </p:nvSpPr>
        <p:spPr>
          <a:xfrm>
            <a:off x="1195657" y="2448732"/>
            <a:ext cx="9144000" cy="1534333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8800" b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pice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Ápice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Ápice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2.xml><?xml version="1.0" encoding="utf-8"?>
<a:themeOverride xmlns:a="http://schemas.openxmlformats.org/drawingml/2006/main">
  <a:clrScheme name="Ápice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Ápice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Ápice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</TotalTime>
  <Words>2229</Words>
  <Application>Microsoft Office PowerPoint</Application>
  <PresentationFormat>Personalizar</PresentationFormat>
  <Paragraphs>168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Ápice</vt:lpstr>
      <vt:lpstr>UNIVERSIDADE ABERTA DO SUS UNIVERSIDADE FEDERAL DE PELOTAS Especialização em Saúde da Família Modalidade a Distância Turma 8</vt:lpstr>
      <vt:lpstr>Introdução </vt:lpstr>
      <vt:lpstr>Slide 3</vt:lpstr>
      <vt:lpstr>Slide 4</vt:lpstr>
      <vt:lpstr>Slide 5</vt:lpstr>
      <vt:lpstr>Slide 6</vt:lpstr>
      <vt:lpstr>Slide 7</vt:lpstr>
      <vt:lpstr>Slide 8</vt:lpstr>
      <vt:lpstr>RESULTADOS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                       Discussão</vt:lpstr>
      <vt:lpstr>Slide 21</vt:lpstr>
      <vt:lpstr>Slide 22</vt:lpstr>
      <vt:lpstr>Slide 23</vt:lpstr>
      <vt:lpstr>           Reflexão crítica sobre o Processo de aprendizem pessoal</vt:lpstr>
      <vt:lpstr>           Reflexão crítica sobre o Processo de aprendizem pessoal</vt:lpstr>
      <vt:lpstr>           Referências </vt:lpstr>
      <vt:lpstr>          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 Faculdade de Medicina  Departamento de Medicina Social  Curso de Especialização em Saúde da Família - UNASUS</dc:title>
  <dc:creator>Yamilka Novales Roqu</dc:creator>
  <cp:lastModifiedBy>Niviane Genz</cp:lastModifiedBy>
  <cp:revision>259</cp:revision>
  <dcterms:created xsi:type="dcterms:W3CDTF">2015-04-08T00:53:17Z</dcterms:created>
  <dcterms:modified xsi:type="dcterms:W3CDTF">2015-10-17T13:40:54Z</dcterms:modified>
</cp:coreProperties>
</file>