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6"/>
  </p:notesMasterIdLst>
  <p:sldIdLst>
    <p:sldId id="283" r:id="rId2"/>
    <p:sldId id="280" r:id="rId3"/>
    <p:sldId id="285" r:id="rId4"/>
    <p:sldId id="286" r:id="rId5"/>
    <p:sldId id="287" r:id="rId6"/>
    <p:sldId id="288" r:id="rId7"/>
    <p:sldId id="284" r:id="rId8"/>
    <p:sldId id="289" r:id="rId9"/>
    <p:sldId id="290" r:id="rId10"/>
    <p:sldId id="291" r:id="rId11"/>
    <p:sldId id="292" r:id="rId12"/>
    <p:sldId id="294" r:id="rId13"/>
    <p:sldId id="311" r:id="rId14"/>
    <p:sldId id="295" r:id="rId15"/>
    <p:sldId id="301" r:id="rId16"/>
    <p:sldId id="299" r:id="rId17"/>
    <p:sldId id="302" r:id="rId18"/>
    <p:sldId id="304" r:id="rId19"/>
    <p:sldId id="306" r:id="rId20"/>
    <p:sldId id="309" r:id="rId21"/>
    <p:sldId id="272" r:id="rId22"/>
    <p:sldId id="273" r:id="rId23"/>
    <p:sldId id="307" r:id="rId24"/>
    <p:sldId id="30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24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iaM\Downloads\rev%20Tomasi%20Planilha%20Final%20Sonia%20Coleta%20de%20dados%20Pre-Natal(1)%20(24)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0.30769230769230776</c:v>
                </c:pt>
                <c:pt idx="1">
                  <c:v>0.61538461538461553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228544"/>
        <c:axId val="255228152"/>
      </c:barChart>
      <c:catAx>
        <c:axId val="25522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228152"/>
        <c:crosses val="autoZero"/>
        <c:auto val="1"/>
        <c:lblAlgn val="ctr"/>
        <c:lblOffset val="100"/>
        <c:noMultiLvlLbl val="0"/>
      </c:catAx>
      <c:valAx>
        <c:axId val="2552281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5228544"/>
        <c:crosses val="autoZero"/>
        <c:crossBetween val="between"/>
        <c:majorUnit val="0.1"/>
        <c:minorUnit val="4.000000000000001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91EEF-46C7-4028-A458-7C325692AA8E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10CD-34B1-433A-9EA1-3BC374FE2C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91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33C-16BF-47B9-9FB9-254F8EEA16DC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6246-AC38-4254-8CB4-B8E90FB8B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54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33C-16BF-47B9-9FB9-254F8EEA16DC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6246-AC38-4254-8CB4-B8E90FB8B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20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33C-16BF-47B9-9FB9-254F8EEA16DC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6246-AC38-4254-8CB4-B8E90FB8B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1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33C-16BF-47B9-9FB9-254F8EEA16DC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6246-AC38-4254-8CB4-B8E90FB8B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40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33C-16BF-47B9-9FB9-254F8EEA16DC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6246-AC38-4254-8CB4-B8E90FB8B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33C-16BF-47B9-9FB9-254F8EEA16DC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6246-AC38-4254-8CB4-B8E90FB8B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35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33C-16BF-47B9-9FB9-254F8EEA16DC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6246-AC38-4254-8CB4-B8E90FB8B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79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33C-16BF-47B9-9FB9-254F8EEA16DC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6246-AC38-4254-8CB4-B8E90FB8B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93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33C-16BF-47B9-9FB9-254F8EEA16DC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6246-AC38-4254-8CB4-B8E90FB8B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84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33C-16BF-47B9-9FB9-254F8EEA16DC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6246-AC38-4254-8CB4-B8E90FB8B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27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33C-16BF-47B9-9FB9-254F8EEA16DC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6246-AC38-4254-8CB4-B8E90FB8B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95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4A33C-16BF-47B9-9FB9-254F8EEA16DC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6246-AC38-4254-8CB4-B8E90FB8B5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5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1456" y="388004"/>
            <a:ext cx="7406640" cy="1628800"/>
          </a:xfrm>
        </p:spPr>
        <p:txBody>
          <a:bodyPr>
            <a:noAutofit/>
          </a:bodyPr>
          <a:lstStyle/>
          <a:p>
            <a: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Turma 8</a:t>
            </a:r>
            <a:r>
              <a:rPr lang="pt-B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2428868"/>
            <a:ext cx="7854696" cy="3232380"/>
          </a:xfrm>
        </p:spPr>
        <p:txBody>
          <a:bodyPr>
            <a:normAutofit/>
          </a:bodyPr>
          <a:lstStyle/>
          <a:p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ao Pré-natal e Puerpério na UBS Cajazeiras, Macaíba/RN</a:t>
            </a:r>
            <a:r>
              <a:rPr lang="pt-BR" sz="2800" b="1" dirty="0" smtClean="0">
                <a:solidFill>
                  <a:schemeClr val="tx1"/>
                </a:solidFill>
              </a:rPr>
              <a:t/>
            </a:r>
            <a:br>
              <a:rPr lang="pt-BR" sz="2800" b="1" dirty="0" smtClean="0">
                <a:solidFill>
                  <a:schemeClr val="tx1"/>
                </a:solidFill>
              </a:rPr>
            </a:br>
            <a:endParaRPr lang="pt-BR" sz="28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Especializanda: Sonia Milagro Falcon Jerônimo 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Luzane Santana da Rocha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14546" y="5805264"/>
            <a:ext cx="46750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827584" y="383339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5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8396318" cy="936104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</a:t>
            </a:r>
            <a:r>
              <a:rPr lang="pt-B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Resultados</a:t>
            </a:r>
            <a:endParaRPr lang="pt-B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3024336"/>
          </a:xfrm>
        </p:spPr>
        <p:txBody>
          <a:bodyPr>
            <a:normAutofit lnSpcReduction="10000"/>
          </a:bodyPr>
          <a:lstStyle/>
          <a:p>
            <a:pPr algn="l"/>
            <a:endParaRPr lang="pt-BR" sz="5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1</a:t>
            </a:r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Ampliar a cobertura do pré-natal</a:t>
            </a:r>
            <a:endParaRPr lang="pt-BR" sz="30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pt-BR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1.1</a:t>
            </a:r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Alcançar 100% de cobertura das gestantes cadastradas no Programa de Pré-natal da Unidade de Saúde.</a:t>
            </a:r>
          </a:p>
          <a:p>
            <a:pPr algn="l"/>
            <a:endParaRPr lang="pt-BR" sz="42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pt-BR" sz="4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pt-BR" sz="42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pt-BR" sz="4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501090" cy="864096"/>
          </a:xfrm>
        </p:spPr>
        <p:txBody>
          <a:bodyPr>
            <a:noAutofit/>
          </a:bodyPr>
          <a:lstStyle/>
          <a:p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de Cobertura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programa de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às gestantes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565203"/>
              </p:ext>
            </p:extLst>
          </p:nvPr>
        </p:nvGraphicFramePr>
        <p:xfrm>
          <a:off x="2267744" y="1865171"/>
          <a:ext cx="4445686" cy="251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611560" y="4829867"/>
            <a:ext cx="82089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>
                <a:latin typeface="Arial" panose="020B0604020202020204" pitchFamily="34" charset="0"/>
                <a:ea typeface="Calibri" panose="020F0502020204030204" pitchFamily="34" charset="0"/>
              </a:rPr>
              <a:t>Resultado: No </a:t>
            </a:r>
            <a:r>
              <a:rPr lang="pt-BR" sz="2200" dirty="0" smtClean="0">
                <a:latin typeface="Arial" panose="020B0604020202020204" pitchFamily="34" charset="0"/>
                <a:ea typeface="Calibri" panose="020F0502020204030204" pitchFamily="34" charset="0"/>
              </a:rPr>
              <a:t>início da intervenção contávamos </a:t>
            </a: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</a:rPr>
              <a:t>com 12 </a:t>
            </a:r>
            <a:r>
              <a:rPr lang="pt-BR" sz="2200" dirty="0" smtClean="0">
                <a:latin typeface="Arial" panose="020B0604020202020204" pitchFamily="34" charset="0"/>
                <a:ea typeface="Calibri" panose="020F0502020204030204" pitchFamily="34" charset="0"/>
              </a:rPr>
              <a:t>gestantes (30,8</a:t>
            </a: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</a:rPr>
              <a:t>%), no segundo mês </a:t>
            </a:r>
            <a:r>
              <a:rPr lang="pt-BR" sz="2200" dirty="0" smtClean="0">
                <a:latin typeface="Arial" panose="020B0604020202020204" pitchFamily="34" charset="0"/>
                <a:ea typeface="Calibri" panose="020F0502020204030204" pitchFamily="34" charset="0"/>
              </a:rPr>
              <a:t>com 24 (61,5</a:t>
            </a: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</a:rPr>
              <a:t>%) e </a:t>
            </a:r>
            <a:r>
              <a:rPr lang="pt-BR" sz="2200" dirty="0" smtClean="0">
                <a:latin typeface="Arial" panose="020B0604020202020204" pitchFamily="34" charset="0"/>
                <a:ea typeface="Calibri" panose="020F0502020204030204" pitchFamily="34" charset="0"/>
              </a:rPr>
              <a:t>no terceiro mês alcançamos 100% </a:t>
            </a: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</a:rPr>
              <a:t>com um total de 39 gestantes. </a:t>
            </a:r>
            <a:endParaRPr lang="pt-BR" sz="22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51648" cy="1152128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2: Melhorar a qualidade da atenção ao pré-natal e puerpério realizado na Unidade</a:t>
            </a:r>
            <a:endParaRPr lang="pt-B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396318" cy="4803782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2.1</a:t>
            </a:r>
            <a:r>
              <a:rPr lang="pt-B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Garantir a 100% das gestantes o ingresso no Programa de Pré-Natal no primeiro trimestre de gestação</a:t>
            </a:r>
          </a:p>
          <a:p>
            <a:pPr algn="l"/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l"/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pt-BR" sz="2800" dirty="0" smtClean="0">
              <a:solidFill>
                <a:schemeClr val="tx1"/>
              </a:solidFill>
            </a:endParaRP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primeiro 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alcançamos 91,7% (11),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no segundo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mês 95,8% (23) e no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terceiro mês 97,4% que corresponde a 38 gestantes que iniciaram no primeiro trimestre.</a:t>
            </a:r>
          </a:p>
          <a:p>
            <a:endParaRPr lang="pt-BR" sz="2800" dirty="0"/>
          </a:p>
        </p:txBody>
      </p:sp>
      <p:pic>
        <p:nvPicPr>
          <p:cNvPr id="1026" name="Gráfico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74" y="2636912"/>
            <a:ext cx="472598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396318" cy="5400600"/>
          </a:xfrm>
        </p:spPr>
        <p:txBody>
          <a:bodyPr>
            <a:normAutofit fontScale="85000" lnSpcReduction="20000"/>
          </a:bodyPr>
          <a:lstStyle/>
          <a:p>
            <a:pPr algn="l"/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2.2: Realizar pelo menos um exame ginecológico por trimestre em 100% das gestantes.</a:t>
            </a:r>
          </a:p>
          <a:p>
            <a:pPr algn="l"/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2.3: Realizar pelo menos um exame de mamas em 100% das gestantes.</a:t>
            </a:r>
          </a:p>
          <a:p>
            <a:pPr algn="l"/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2.4: Garantir a 100% das gestantes a solicitação de exames laboratoriais de acordo com protocolo.</a:t>
            </a:r>
          </a:p>
          <a:p>
            <a:pPr algn="l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2.5: Garantir a 100% das gestantes a prescrição de sulfato ferroso e ácido fólico conforme protocolo.</a:t>
            </a:r>
          </a:p>
          <a:p>
            <a:pPr algn="l"/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800" dirty="0">
                <a:latin typeface="Arial" pitchFamily="34" charset="0"/>
                <a:cs typeface="Arial" pitchFamily="34" charset="0"/>
              </a:rPr>
              <a:t>Meta 2.6: Garantir que 100% das gestantes estejam com vacina antitetânica em dia.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l"/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pt-BR" sz="2800" dirty="0" smtClean="0">
              <a:solidFill>
                <a:schemeClr val="tx1"/>
              </a:solidFill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027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7854696" cy="6264696"/>
          </a:xfrm>
        </p:spPr>
        <p:txBody>
          <a:bodyPr>
            <a:normAutofit/>
          </a:bodyPr>
          <a:lstStyle/>
          <a:p>
            <a:pPr algn="l"/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2.7: Garantir que 100% das gestantes estejam com vacina contra hepatite B em dia.</a:t>
            </a:r>
          </a:p>
          <a:p>
            <a:pPr algn="l"/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2.8: Realizar avaliação da necessidade de atendimento odontológico em 100% das gestantes durante o pré-natal.</a:t>
            </a:r>
          </a:p>
          <a:p>
            <a:pPr algn="l"/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2.9: Garantir a primeira consulta odontológica programática para 100% das gestantes cadastradas </a:t>
            </a:r>
            <a:r>
              <a:rPr lang="pt-B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endParaRPr lang="pt-BR" sz="1600" dirty="0" smtClean="0">
              <a:solidFill>
                <a:srgbClr val="4F271C">
                  <a:satMod val="13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320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metas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foram alcançadas em 100% nos três meses da intervenção.</a:t>
            </a:r>
          </a:p>
          <a:p>
            <a:pPr algn="l"/>
            <a:endParaRPr lang="pt-BR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452" y="197369"/>
            <a:ext cx="7999040" cy="1812411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3: Melhorar a adesão ao pré-natal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3.1</a:t>
            </a:r>
            <a:r>
              <a:rPr lang="pt-B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Realizar busca ativa de 100% das gestantes faltosas às consultas de pré-natal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3492279"/>
            <a:ext cx="8496944" cy="1944216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4: Melhorar o registro do programa de pré-natal e puerpério</a:t>
            </a:r>
          </a:p>
          <a:p>
            <a:pPr algn="l"/>
            <a:endParaRPr lang="pt-BR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4.1: Manter registro na ficha de acompanhamento, espelho de pré-natal em 100% das gestantes.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221155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u="sng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meta alcançada em 100%. 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mês uma gestante,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segundo mês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duas 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terceiro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mês também duas gestantes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faltaram à consulta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sendo que todas receberam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busca ativa.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331640" y="5436495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sng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4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meta alcançada em 100% nos três meses da intervenção.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851648" cy="18002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5: Realizar avaliação de risco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5.1: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Avaliar risco gestacional em 100% das gestantes.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95536" y="3212976"/>
            <a:ext cx="744031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6: Promover </a:t>
            </a:r>
            <a:r>
              <a:rPr lang="pt-B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saúde no pré-natal</a:t>
            </a: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6.1: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a 100% das gestantes orientação nutricional durante a gestação. </a:t>
            </a:r>
          </a:p>
          <a:p>
            <a:endParaRPr lang="pt-BR" sz="10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6.2: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Promover o aleitamento materno junto a 100% das gestantes.</a:t>
            </a:r>
            <a:endParaRPr lang="pt-BR" sz="2400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475656" y="2132856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u="sng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0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meta alcançada em 100% nos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três meses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da intervenção.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476672"/>
            <a:ext cx="7854696" cy="4032448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6.3: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Orientar 100% das gestantes sobre os cuidados com o recém-nascido </a:t>
            </a:r>
          </a:p>
          <a:p>
            <a:pPr algn="l"/>
            <a:endParaRPr lang="pt-BR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6.4: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Orientar 100% das gestantes sobre anticoncepção após o parto</a:t>
            </a:r>
          </a:p>
          <a:p>
            <a:pPr algn="l"/>
            <a:endParaRPr lang="pt-BR" sz="1000" dirty="0" smtClean="0">
              <a:solidFill>
                <a:schemeClr val="tx1"/>
              </a:solidFill>
            </a:endParaRPr>
          </a:p>
          <a:p>
            <a:pPr algn="l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6.5: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Orientar 100% das gestantes sobre os riscos do tabagismo e do uso de álcool e drogas na gestação.</a:t>
            </a:r>
          </a:p>
          <a:p>
            <a:pPr algn="l"/>
            <a:endParaRPr lang="pt-BR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6.6: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Orientar 100% das gestantes sobre higiene bucal.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75656" y="4544423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sng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40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alcançadas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em 100% nos três meses da intervenção.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1 - Ampliar a cobertura da atenção às puérperas.</a:t>
            </a:r>
          </a:p>
          <a:p>
            <a:pPr>
              <a:buNone/>
            </a:pPr>
            <a:endParaRPr lang="pt-BR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a 100% das puérperas cadastradas no programa de Pré-Natal e Puerpério da Unidade de Saúde consulta puerperal antes dos 42 dias após o parto.</a:t>
            </a:r>
          </a:p>
          <a:p>
            <a:pPr algn="just">
              <a:buNone/>
            </a:pPr>
            <a:endParaRPr lang="pt-BR" sz="3200" dirty="0" smtClean="0"/>
          </a:p>
          <a:p>
            <a:pPr algn="ctr">
              <a:buNone/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</a:p>
          <a:p>
            <a:pPr algn="ctr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puérperas (100%) receberam consulta puerperal antes dos 42 dias pós parto, sendo 10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no primeiro mês, 19 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terminando o terceiro mês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intervenção com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31 puérperas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5616624" cy="399577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Metas do Puerpério:</a:t>
            </a:r>
            <a:endParaRPr lang="pt-BR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7544" y="548680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2 - Melhorar a qualidade da atenção às puérperas na Unidade de Saúde. 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Examinar as mamas em 100% das puérperas cadastradas no Programa.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Examinar o abdome em 100% das puérperas cadastradas no Programa.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2.3: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exame ginecológico em 100% das puérperas cadastradas no Programa.</a:t>
            </a:r>
          </a:p>
          <a:p>
            <a:pPr algn="just"/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2.4: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Avaliar o estado psíquico em 100% das puérperas cadastradas no Programa.</a:t>
            </a:r>
          </a:p>
          <a:p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23528" y="1373353"/>
            <a:ext cx="8064896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48056" lvl="0" indent="-384048" algn="just">
              <a:spcBef>
                <a:spcPct val="20000"/>
              </a:spcBef>
              <a:buClr>
                <a:srgbClr val="0F6FC6"/>
              </a:buClr>
              <a:buSzPct val="80000"/>
              <a:buFont typeface="Wingdings" pitchFamily="2" charset="2"/>
              <a:buChar char="v"/>
            </a:pPr>
            <a:r>
              <a:rPr lang="pt-B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Macaíba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de 17.000hab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unidades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saúde, um NASF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apoio,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UPA, CEO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Hospital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Municipal, Centro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Atenção à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Grávidas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Crianças de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Risco, CAPS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entre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outras. 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0454" y="3226032"/>
            <a:ext cx="8351680" cy="26653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48056" lvl="0" indent="-384048" algn="just">
              <a:spcBef>
                <a:spcPct val="20000"/>
              </a:spcBef>
              <a:buClr>
                <a:srgbClr val="0F6FC6"/>
              </a:buClr>
              <a:buSzPct val="80000"/>
              <a:buFont typeface="Wingdings" pitchFamily="2" charset="2"/>
              <a:buChar char="v"/>
            </a:pP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de </a:t>
            </a:r>
            <a:r>
              <a:rPr lang="pt-B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Cajazeiras: </a:t>
            </a:r>
          </a:p>
          <a:p>
            <a:pPr marL="406908" indent="-342900" algn="just">
              <a:spcBef>
                <a:spcPct val="200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Tradicional com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3290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06908" indent="-342900" algn="just">
              <a:spcBef>
                <a:spcPct val="200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Tem Saúde Bucal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908" indent="-342900" algn="just">
              <a:spcBef>
                <a:spcPct val="200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Difícil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acesso para usuários da zona rural</a:t>
            </a:r>
          </a:p>
          <a:p>
            <a:pPr marL="406908" lvl="0" indent="-342900" algn="just">
              <a:spcBef>
                <a:spcPct val="20000"/>
              </a:spcBef>
              <a:buClr>
                <a:srgbClr val="0F6FC6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 e acompanhamento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todos os programas de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</p:txBody>
      </p:sp>
      <p:sp>
        <p:nvSpPr>
          <p:cNvPr id="8" name="Retângulo 7"/>
          <p:cNvSpPr/>
          <p:nvPr/>
        </p:nvSpPr>
        <p:spPr>
          <a:xfrm rot="10800000" flipV="1">
            <a:off x="2836198" y="377835"/>
            <a:ext cx="464347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835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39552" y="548680"/>
            <a:ext cx="7854696" cy="545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2.5: Avaliar intercorrências em 100% das puérperas cadastradas no Programa.</a:t>
            </a:r>
          </a:p>
          <a:p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2.6: Prescrever a 100% das puérperas um dos métodos de anticoncepção.</a:t>
            </a:r>
          </a:p>
          <a:p>
            <a:pPr marL="0" indent="0">
              <a:buNone/>
            </a:pP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ctr">
              <a:buNone/>
            </a:pPr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as metas  do 2º objetivo foram alcançadas em </a:t>
            </a:r>
          </a:p>
          <a:p>
            <a:pPr marL="0" indent="0" algn="ct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100% (31 puérperas) nos três meses.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034" y="332656"/>
            <a:ext cx="7851648" cy="2736304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pt-BR" sz="3600" dirty="0" smtClean="0">
                <a:solidFill>
                  <a:schemeClr val="tx1"/>
                </a:solidFill>
              </a:rPr>
              <a:t/>
            </a:r>
            <a:br>
              <a:rPr lang="pt-BR" sz="3600" dirty="0" smtClean="0">
                <a:solidFill>
                  <a:schemeClr val="tx1"/>
                </a:solidFill>
              </a:rPr>
            </a:br>
            <a:r>
              <a:rPr lang="pt-BR" sz="2700" dirty="0" smtClean="0">
                <a:solidFill>
                  <a:schemeClr val="tx1"/>
                </a:solidFill>
              </a:rPr>
              <a:t> </a:t>
            </a:r>
            <a:br>
              <a:rPr lang="pt-BR" sz="2700" dirty="0" smtClean="0">
                <a:solidFill>
                  <a:schemeClr val="tx1"/>
                </a:solidFill>
              </a:rPr>
            </a:br>
            <a:r>
              <a:rPr lang="pt-BR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na UBS proporcionou não apenas a ampliação da cobertura às gestantes e puérperas da área adstrita, mas também foi possível a equipe atuar de forma mais integrada, o médico, o enfermeiro, as técnicas de enfermagem, recepcionista, ACS e dentista 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3140968"/>
            <a:ext cx="7854696" cy="288032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tem sido incorporada à rotina do serviço, para isso vamos ampliar o trabalho conscientizando a comunidade em relação às necessidades de priorização   da atenção às gestantes e puérperas, em especial as de   alto risco.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 melhorar nosso trabalho pretendemos fazer uma Inter consulta entre a obstetra do município e os médicos das Unidades de saúde assim faríamos um acompanhamento de maior qualidade.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4824536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aprendizagem:</a:t>
            </a: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 desenvolvimento de meu trabalho no curso em relação às minhas expectativas iniciais foram superados porque começamos com poucas gestantes, assim como puérperas, e foram aumentando pouco a pouco até atingir 100%. </a:t>
            </a:r>
            <a:br>
              <a:rPr lang="pt-BR" sz="27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O significado do curso para minha prática profissional foi ótimo já que compartilhamos experiências tanto com a equipe como com a população. </a:t>
            </a:r>
            <a:b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 descr="C:\Users\SoniaM\AppData\Local\Microsoft\Windows\Temporary Internet Files\Content.Word\20150330_135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713948"/>
            <a:ext cx="3620538" cy="302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1" descr="C:\Users\SoniaM\AppData\Local\Microsoft\Windows\Temporary Internet Files\Content.Word\IMG-20150423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064769" cy="22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4" descr="C:\Users\SoniaM\AppData\Local\Microsoft\Windows\Temporary Internet Files\Content.Word\IMG-20150514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4264317" cy="239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6" descr="C:\Users\SoniaM\AppData\Local\Microsoft\Windows\Temporary Internet Files\Content.Word\20150413_1346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6952" y="4240232"/>
            <a:ext cx="3075100" cy="174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771801" y="247240"/>
            <a:ext cx="3481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momentos...</a:t>
            </a:r>
            <a:endParaRPr lang="pt-BR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C:\Users\SoniaM\AppData\Local\Microsoft\Windows\Temporary Internet Files\Content.Word\IMG-20150430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1940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1" descr="C:\Users\SoniaM\AppData\Local\Microsoft\Windows\Temporary Internet Files\Content.Word\IMG-20150514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40385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5" descr="C:\Users\SoniaM\AppData\Local\Microsoft\Windows\Temporary Internet Files\Content.Word\IMG-20150521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1940"/>
            <a:ext cx="3994819" cy="238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419872" y="5877272"/>
            <a:ext cx="2520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428604"/>
            <a:ext cx="6887118" cy="91216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064896" cy="482453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Baixa cobertura com 36% (12) gestantes e 42% (10) puérperas cadastradas.</a:t>
            </a:r>
          </a:p>
          <a:p>
            <a:pPr lvl="0"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indicadores de qualidade se encontravam baixos com possibilidade de </a:t>
            </a:r>
            <a:r>
              <a:rPr lang="pt-BR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promover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melhorias em cada um deles. </a:t>
            </a:r>
          </a:p>
          <a:p>
            <a:pPr lvl="0"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esse relatório é possível visualizar o desenvolvimento alcançado durante um certo tempo de trabalho em uma unidade de saúde enfrentado os problemas diários e dando solução a eles.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215238" cy="105675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Objetivo Geral 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064896" cy="1752600"/>
          </a:xfrm>
          <a:effectLst/>
        </p:spPr>
        <p:txBody>
          <a:bodyPr>
            <a:normAutofit/>
          </a:bodyPr>
          <a:lstStyle/>
          <a:p>
            <a:pPr marL="514350" indent="-514350"/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Atenção ao Pré-natal e ao Puerpério na UBS Cajazeiras no município de Macaíba, Rio Grande do Norte.</a:t>
            </a: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6253178" cy="69842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854696" cy="4730868"/>
          </a:xfrm>
        </p:spPr>
        <p:txBody>
          <a:bodyPr>
            <a:noAutofit/>
          </a:bodyPr>
          <a:lstStyle/>
          <a:p>
            <a:pPr marL="82296"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ações foram desenvolvidas nos seguintes eixos: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82296" algn="l"/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Monitoramento e avaliação.</a:t>
            </a:r>
          </a:p>
          <a:p>
            <a:pPr algn="l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Organização e gestão do serviço.</a:t>
            </a:r>
          </a:p>
          <a:p>
            <a:pPr algn="l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Engajamento público. </a:t>
            </a:r>
          </a:p>
          <a:p>
            <a:pPr algn="l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Qualificação da prática clínica.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643866" cy="73319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Metodologia/Ações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80920" cy="4514844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Intervenção com duração de 3 meses.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População alvo: todas as gestantes e puérperas da área de abrangência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Cadastro da população alvo.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Atendimento individual na UBS e visita domiciliar.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Qualificação/treinamento da equipe.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6" y="348286"/>
            <a:ext cx="7398245" cy="86409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Metodologia/Ações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2309" y="1383199"/>
            <a:ext cx="6840761" cy="2526019"/>
          </a:xfrm>
        </p:spPr>
        <p:txBody>
          <a:bodyPr>
            <a:normAutofit/>
          </a:bodyPr>
          <a:lstStyle/>
          <a:p>
            <a:pPr marR="0" lvl="0" algn="ctr">
              <a:lnSpc>
                <a:spcPct val="150000"/>
              </a:lnSpc>
              <a:buClrTx/>
              <a:buSzTx/>
              <a:defRPr/>
            </a:pPr>
            <a:r>
              <a:rPr lang="pt-BR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Monitoramento e avaliação:</a:t>
            </a: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Monitorar exames </a:t>
            </a: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Buscas ativas </a:t>
            </a: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Registros atualizados</a:t>
            </a: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Orientações sobre higiene, cárie e nutrição.</a:t>
            </a:r>
          </a:p>
          <a:p>
            <a:pPr marR="0" lvl="0" algn="ctr">
              <a:buClrTx/>
              <a:buSzTx/>
              <a:defRPr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4077072"/>
            <a:ext cx="77153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Organização e gestão do serviço: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Acolhimento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Organização da busca ativa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arantia de acesso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Organização dos registros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253310" cy="1224136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Metodologia/Ações</a:t>
            </a:r>
            <a:r>
              <a:rPr lang="pt-BR" dirty="0" smtClean="0">
                <a:solidFill>
                  <a:schemeClr val="tx1"/>
                </a:solidFill>
                <a:effectLst/>
              </a:rPr>
              <a:t/>
            </a:r>
            <a:br>
              <a:rPr lang="pt-BR" dirty="0" smtClean="0">
                <a:solidFill>
                  <a:schemeClr val="tx1"/>
                </a:solidFill>
                <a:effectLst/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280920" cy="2088232"/>
          </a:xfrm>
        </p:spPr>
        <p:txBody>
          <a:bodyPr>
            <a:normAutofit/>
          </a:bodyPr>
          <a:lstStyle/>
          <a:p>
            <a:r>
              <a:rPr lang="pt-B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Engajamento público</a:t>
            </a:r>
            <a:endParaRPr lang="pt-B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Reunião de orientação com as gestantes e puérperas</a:t>
            </a:r>
          </a:p>
          <a:p>
            <a:pPr lvl="1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Manutenção dos registros</a:t>
            </a:r>
          </a:p>
          <a:p>
            <a:pPr lvl="1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Participação da comunidade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524235"/>
            <a:ext cx="799288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    Qualificação da prática clínica</a:t>
            </a:r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Qualificação da equipe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Orientações a comunidade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Registros adequados	</a:t>
            </a:r>
          </a:p>
          <a:p>
            <a:pPr lvl="1"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851648" cy="4054866"/>
          </a:xfrm>
        </p:spPr>
        <p:txBody>
          <a:bodyPr>
            <a:normAutofit fontScale="90000"/>
          </a:bodyPr>
          <a:lstStyle/>
          <a:p>
            <a:pPr marL="448056" lvl="0" indent="-384048" algn="just"/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Logística</a:t>
            </a:r>
            <a:r>
              <a:rPr lang="pt-BR" sz="2700" dirty="0" smtClean="0">
                <a:solidFill>
                  <a:prstClr val="black"/>
                </a:solidFill>
              </a:rPr>
              <a:t/>
            </a:r>
            <a:br>
              <a:rPr lang="pt-BR" sz="2700" dirty="0" smtClean="0">
                <a:solidFill>
                  <a:prstClr val="black"/>
                </a:solidFill>
              </a:rPr>
            </a:br>
            <a:r>
              <a:rPr lang="pt-B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br>
              <a:rPr lang="pt-B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intervenção foram utilizadas as fichas de atendimento individual, as fichas espelho, o livro de atendimento diário, a caderneta de gestantes, planilha de coleta de dados, assim como os protocolos do Ministério da Saúde: Caderno da </a:t>
            </a:r>
            <a:r>
              <a:rPr lang="pt-B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tenção Básica </a:t>
            </a:r>
            <a:r>
              <a:rPr lang="pt-B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pré-natal, 2013</a:t>
            </a:r>
            <a:r>
              <a:rPr lang="pt-PT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1040</Words>
  <Application>Microsoft Office PowerPoint</Application>
  <PresentationFormat>Apresentação na tela (4:3)</PresentationFormat>
  <Paragraphs>151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Tema do Office</vt:lpstr>
      <vt:lpstr>UNIVERSIDADE ABERTA DO SUS UNIVERSIDADE FEDERAL DE PELOTAS Especialização em Saúde da Família Modalidade a Distância Turma 8 </vt:lpstr>
      <vt:lpstr>Apresentação do PowerPoint</vt:lpstr>
      <vt:lpstr>Antes da Intervenção</vt:lpstr>
      <vt:lpstr>Objetivo Geral </vt:lpstr>
      <vt:lpstr>Metodologia</vt:lpstr>
      <vt:lpstr>Metodologia/Ações</vt:lpstr>
      <vt:lpstr>Metodologia/Ações</vt:lpstr>
      <vt:lpstr>Metodologia/Ações </vt:lpstr>
      <vt:lpstr>Logística      Na intervenção foram utilizadas as fichas de atendimento individual, as fichas espelho, o livro de atendimento diário, a caderneta de gestantes, planilha de coleta de dados, assim como os protocolos do Ministério da Saúde: Caderno da Atenção Básica do pré-natal, 2013.</vt:lpstr>
      <vt:lpstr>Objetivos, Metas e Resultados</vt:lpstr>
      <vt:lpstr>       Resultado: 100% de Cobertura do programa de atenção às gestantes</vt:lpstr>
      <vt:lpstr>Objetivo 2: Melhorar a qualidade da atenção ao pré-natal e puerpério realizado na Unidade</vt:lpstr>
      <vt:lpstr>Apresentação do PowerPoint</vt:lpstr>
      <vt:lpstr>Apresentação do PowerPoint</vt:lpstr>
      <vt:lpstr>Objetivo 3: Melhorar a adesão ao pré-natal  Meta 3.1: Realizar busca ativa de 100% das gestantes faltosas às consultas de pré-natal.</vt:lpstr>
      <vt:lpstr>Objetivo 5: Realizar avaliação de risco  Meta 5.1: Avaliar risco gestacional em 100% das gestantes.</vt:lpstr>
      <vt:lpstr>Apresentação do PowerPoint</vt:lpstr>
      <vt:lpstr>Metas do Puerpério:</vt:lpstr>
      <vt:lpstr>Apresentação do PowerPoint</vt:lpstr>
      <vt:lpstr>Apresentação do PowerPoint</vt:lpstr>
      <vt:lpstr>DISCUSSÃO   A intervenção na UBS proporcionou não apenas a ampliação da cobertura às gestantes e puérperas da área adstrita, mas também foi possível a equipe atuar de forma mais integrada, o médico, o enfermeiro, as técnicas de enfermagem, recepcionista, ACS e dentista </vt:lpstr>
      <vt:lpstr> Reflexão crítica sobre o processo pessoal de aprendizagem:   O desenvolvimento de meu trabalho no curso em relação às minhas expectativas iniciais foram superados porque começamos com poucas gestantes, assim como puérperas, e foram aumentando pouco a pouco até atingir 100%.   O significado do curso para minha prática profissional foi ótimo já que compartilhamos experiências tanto com a equipe como com a população.   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 DE CONCLUSÃO   DE CURSO</dc:title>
  <dc:creator>SoniaM</dc:creator>
  <cp:lastModifiedBy>jean ferreira sousa</cp:lastModifiedBy>
  <cp:revision>104</cp:revision>
  <dcterms:created xsi:type="dcterms:W3CDTF">2015-08-30T21:19:07Z</dcterms:created>
  <dcterms:modified xsi:type="dcterms:W3CDTF">2015-09-17T03:29:21Z</dcterms:modified>
</cp:coreProperties>
</file>