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06" r:id="rId3"/>
    <p:sldId id="291" r:id="rId4"/>
    <p:sldId id="292" r:id="rId5"/>
    <p:sldId id="293" r:id="rId6"/>
    <p:sldId id="263" r:id="rId7"/>
    <p:sldId id="260" r:id="rId8"/>
    <p:sldId id="294" r:id="rId9"/>
    <p:sldId id="261" r:id="rId10"/>
    <p:sldId id="264" r:id="rId11"/>
    <p:sldId id="265" r:id="rId12"/>
    <p:sldId id="295" r:id="rId13"/>
    <p:sldId id="298" r:id="rId14"/>
    <p:sldId id="290" r:id="rId15"/>
    <p:sldId id="299" r:id="rId16"/>
    <p:sldId id="301" r:id="rId17"/>
    <p:sldId id="303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97" r:id="rId34"/>
    <p:sldId id="285" r:id="rId3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432" autoAdjust="0"/>
  </p:normalViewPr>
  <p:slideViewPr>
    <p:cSldViewPr>
      <p:cViewPr>
        <p:scale>
          <a:sx n="50" d="100"/>
          <a:sy n="50" d="100"/>
        </p:scale>
        <p:origin x="-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FE5482-3BBC-4735-BD23-B4C07D7DCD81}" type="datetimeFigureOut">
              <a:rPr lang="pt-BR"/>
              <a:pPr>
                <a:defRPr/>
              </a:pPr>
              <a:t>09/06/2013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FF3850-9305-4928-9D67-BE29D135AE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b="1" dirty="0" smtClean="0"/>
          </a:p>
        </p:txBody>
      </p:sp>
      <p:sp>
        <p:nvSpPr>
          <p:cNvPr id="1536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CE7723-DA89-4A3A-8C8E-39D1F688065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SITUAÇÃO DA AÇÃO PROGRAMÁTICA ANTES DA INTERVNÇÃO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1798DA-01C9-4F89-9EA3-8AED48756FCA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FF3850-9305-4928-9D67-BE29D135AEEF}" type="slidenum">
              <a:rPr lang="pt-BR" smtClean="0"/>
              <a:pPr>
                <a:defRPr/>
              </a:pPr>
              <a:t>23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E899B-0C37-44F7-9B95-51330942E203}" type="datetimeFigureOut">
              <a:rPr lang="pt-BR"/>
              <a:pPr>
                <a:defRPr/>
              </a:pPr>
              <a:t>09/06/2013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2C682-B4C8-40AC-95F5-99664B924B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437C3-FCCA-4E43-A80B-8C4AD1FE31CE}" type="datetimeFigureOut">
              <a:rPr lang="pt-BR"/>
              <a:pPr>
                <a:defRPr/>
              </a:pPr>
              <a:t>09/06/2013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F16FE-1255-469A-9D5C-1E58B84F58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12F1A-4DC5-4DE2-96D1-07757438A889}" type="datetimeFigureOut">
              <a:rPr lang="pt-BR"/>
              <a:pPr>
                <a:defRPr/>
              </a:pPr>
              <a:t>09/06/2013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0FED8-BAF2-418A-A43D-99C98F50ED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7827D-22ED-42DD-8EE4-FA1AF11A1B9D}" type="datetimeFigureOut">
              <a:rPr lang="pt-BR"/>
              <a:pPr>
                <a:defRPr/>
              </a:pPr>
              <a:t>09/06/2013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93905-C0E1-4954-8792-7218B4EC03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EFA89-9A24-41CF-B02A-38D6FB205B52}" type="datetimeFigureOut">
              <a:rPr lang="pt-BR"/>
              <a:pPr>
                <a:defRPr/>
              </a:pPr>
              <a:t>09/06/2013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D10B-5325-4837-8C3E-7BAE181392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8D3DA-9434-4CA6-B2CB-5842E7C1FF41}" type="datetimeFigureOut">
              <a:rPr lang="pt-BR"/>
              <a:pPr>
                <a:defRPr/>
              </a:pPr>
              <a:t>09/06/2013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2EE61-C407-45BE-BBCC-E1DF8753DF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321F2-35C1-46B7-92F2-1D95C0895E56}" type="datetimeFigureOut">
              <a:rPr lang="pt-BR"/>
              <a:pPr>
                <a:defRPr/>
              </a:pPr>
              <a:t>09/06/2013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4F844-FC93-48DF-9313-7746BB9635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0A88D-3A86-4FB2-B5F8-52E658A1806B}" type="datetimeFigureOut">
              <a:rPr lang="pt-BR"/>
              <a:pPr>
                <a:defRPr/>
              </a:pPr>
              <a:t>09/06/2013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772C4-7FB2-4B3D-B180-85ADF560B3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F389C-A64F-424D-95B7-B74945678178}" type="datetimeFigureOut">
              <a:rPr lang="pt-BR"/>
              <a:pPr>
                <a:defRPr/>
              </a:pPr>
              <a:t>09/06/2013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F9984-B6F5-4A48-A6EE-0B81A4282D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45ED2-0DC1-4D48-9BE4-63D472529B48}" type="datetimeFigureOut">
              <a:rPr lang="pt-BR"/>
              <a:pPr>
                <a:defRPr/>
              </a:pPr>
              <a:t>09/06/2013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AA9EF-F7D9-4243-82CB-882AFA98B4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E4714-4440-4FA8-81AF-B90AC80DC42A}" type="datetimeFigureOut">
              <a:rPr lang="pt-BR"/>
              <a:pPr>
                <a:defRPr/>
              </a:pPr>
              <a:t>09/06/2013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078F0-BEDB-4EFD-A6FD-945E22128F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CFE6E8-7E6C-4727-A832-B7AAEDA09BEA}" type="datetimeFigureOut">
              <a:rPr lang="pt-BR"/>
              <a:pPr>
                <a:defRPr/>
              </a:pPr>
              <a:t>09/06/2013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250C6F-9656-467A-9FEC-ACFE460B0A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ctrTitle"/>
          </p:nvPr>
        </p:nvSpPr>
        <p:spPr>
          <a:xfrm>
            <a:off x="827088" y="836613"/>
            <a:ext cx="7772400" cy="1470025"/>
          </a:xfrm>
        </p:spPr>
        <p:txBody>
          <a:bodyPr/>
          <a:lstStyle/>
          <a:p>
            <a:pPr eaLnBrk="1" hangingPunct="1"/>
            <a:r>
              <a:rPr lang="pt-BR" sz="1600" dirty="0" smtClean="0"/>
              <a:t>Universidade Aberta do SUS – UNASUS</a:t>
            </a:r>
            <a:br>
              <a:rPr lang="pt-BR" sz="1600" dirty="0" smtClean="0"/>
            </a:br>
            <a:r>
              <a:rPr lang="pt-BR" sz="1600" dirty="0" smtClean="0"/>
              <a:t>Universidade Federal de Pelotas</a:t>
            </a:r>
            <a:br>
              <a:rPr lang="pt-BR" sz="1600" dirty="0" smtClean="0"/>
            </a:br>
            <a:r>
              <a:rPr lang="pt-BR" sz="1600" dirty="0" smtClean="0"/>
              <a:t>Especialização em Saúde da Família</a:t>
            </a:r>
            <a:br>
              <a:rPr lang="pt-BR" sz="1600" dirty="0" smtClean="0"/>
            </a:br>
            <a:r>
              <a:rPr lang="pt-BR" sz="1600" dirty="0" smtClean="0"/>
              <a:t>Modalidade à Distância</a:t>
            </a:r>
            <a:br>
              <a:rPr lang="pt-BR" sz="1600" dirty="0" smtClean="0"/>
            </a:br>
            <a:r>
              <a:rPr lang="pt-BR" sz="1600" dirty="0" smtClean="0"/>
              <a:t>Turma-2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350" y="24209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 smtClean="0"/>
              <a:t>SAÚDE  BUCAL EM CRIANÇAS DE IDADE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 smtClean="0"/>
              <a:t>PRÉ-ESCOLAR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 smtClean="0"/>
              <a:t>DE 0 A 6 ANOS </a:t>
            </a:r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14339" name="Título 1"/>
          <p:cNvSpPr>
            <a:spLocks/>
          </p:cNvSpPr>
          <p:nvPr/>
        </p:nvSpPr>
        <p:spPr bwMode="auto">
          <a:xfrm>
            <a:off x="900113" y="49418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dirty="0">
                <a:latin typeface="Calibri" pitchFamily="34" charset="0"/>
              </a:rPr>
              <a:t>Trabalho monográfico da pesquisa-intervenção</a:t>
            </a:r>
            <a:br>
              <a:rPr lang="pt-BR" sz="2800" dirty="0">
                <a:latin typeface="Calibri" pitchFamily="34" charset="0"/>
              </a:rPr>
            </a:br>
            <a:r>
              <a:rPr lang="pt-BR" sz="2000" dirty="0">
                <a:latin typeface="Calibri" pitchFamily="34" charset="0"/>
              </a:rPr>
              <a:t>SUELY CARMO PORTO CARNEIRO LEÃO</a:t>
            </a:r>
            <a:r>
              <a:rPr lang="pt-BR" sz="4400" dirty="0">
                <a:latin typeface="Calibri" pitchFamily="34" charset="0"/>
              </a:rPr>
              <a:t> </a:t>
            </a:r>
            <a:br>
              <a:rPr lang="pt-BR" sz="4400" dirty="0">
                <a:latin typeface="Calibri" pitchFamily="34" charset="0"/>
              </a:rPr>
            </a:br>
            <a:r>
              <a:rPr lang="pt-BR" sz="1200" dirty="0">
                <a:latin typeface="Calibri" pitchFamily="34" charset="0"/>
              </a:rPr>
              <a:t>ORIENTAÇÃO: MATEUS CASANOVA DOS SANTOS</a:t>
            </a:r>
            <a:r>
              <a:rPr lang="pt-BR" sz="2800" dirty="0">
                <a:latin typeface="Calibri" pitchFamily="34" charset="0"/>
              </a:rPr>
              <a:t/>
            </a:r>
            <a:br>
              <a:rPr lang="pt-BR" sz="2800" dirty="0">
                <a:latin typeface="Calibri" pitchFamily="34" charset="0"/>
              </a:rPr>
            </a:br>
            <a:r>
              <a:rPr lang="pt-BR" sz="2800" dirty="0">
                <a:latin typeface="Calibri" pitchFamily="34" charset="0"/>
              </a:rPr>
              <a:t/>
            </a:r>
            <a:br>
              <a:rPr lang="pt-BR" sz="2800" dirty="0">
                <a:latin typeface="Calibri" pitchFamily="34" charset="0"/>
              </a:rPr>
            </a:br>
            <a:r>
              <a:rPr lang="pt-BR" sz="2400" dirty="0">
                <a:latin typeface="Calibri" pitchFamily="34" charset="0"/>
              </a:rPr>
              <a:t>Salvador, BA, 2013</a:t>
            </a:r>
          </a:p>
        </p:txBody>
      </p:sp>
      <p:pic>
        <p:nvPicPr>
          <p:cNvPr id="14340" name="Imagem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0"/>
            <a:ext cx="7810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dirty="0" smtClean="0"/>
              <a:t>OBJETIVOS - METAS </a:t>
            </a:r>
            <a:br>
              <a:rPr lang="pt-BR" sz="2800" dirty="0" smtClean="0"/>
            </a:br>
            <a:r>
              <a:rPr lang="pt-BR" sz="2800" dirty="0" smtClean="0"/>
              <a:t>METODOLOGIA – AÇÕES </a:t>
            </a:r>
            <a:br>
              <a:rPr lang="pt-BR" sz="2800" dirty="0" smtClean="0"/>
            </a:br>
            <a:r>
              <a:rPr lang="pt-BR" sz="2800" dirty="0" smtClean="0"/>
              <a:t>TODAS AS METAS FORAM ESTIMADAS EM 100%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257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/>
              <a:t>1- Ampliar a cobertura da Atenção á </a:t>
            </a:r>
            <a:r>
              <a:rPr lang="pt-BR" sz="2800" dirty="0"/>
              <a:t>S</a:t>
            </a:r>
            <a:r>
              <a:rPr lang="pt-BR" sz="2800" dirty="0" smtClean="0"/>
              <a:t>aúde Bucal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ACÕES: CAPACITAÇÃO - BUSCA ATIVA – DIVULGAÇÃO DA INTERVENÇÃO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/>
              <a:t>2- Melhorar a adesão no atendimento em Saúde Bucal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AÇÕES: CAPACITAÇÃO  PARA O ACOLHIMENTO-AGENDA DISPONÍVEL-MONITORAMENTO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/>
              <a:t>3- Melhorar a qualidade do atendimento em Saúde Bucal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 AÇÕES: CAPACITAÇÃO PARA A ESB E ACS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/>
              <a:t>                    ABASTECIMENTO DA UBS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dirty="0" smtClean="0"/>
              <a:t>OBJETIVOS - METAS</a:t>
            </a:r>
            <a:br>
              <a:rPr lang="pt-BR" sz="2800" dirty="0" smtClean="0"/>
            </a:br>
            <a:r>
              <a:rPr lang="pt-BR" sz="2800" dirty="0" smtClean="0"/>
              <a:t>METODOLOGIA-AÇÕES</a:t>
            </a:r>
            <a:br>
              <a:rPr lang="pt-BR" sz="2800" dirty="0" smtClean="0"/>
            </a:br>
            <a:r>
              <a:rPr lang="pt-BR" sz="2800" dirty="0" smtClean="0"/>
              <a:t>TODAS AS METAS FORAM ESTIMADAS EM 100%</a:t>
            </a:r>
          </a:p>
        </p:txBody>
      </p:sp>
      <p:sp>
        <p:nvSpPr>
          <p:cNvPr id="2662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800" dirty="0" smtClean="0"/>
              <a:t>4- Melhorar registro de informações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t-BR" sz="2800" dirty="0" smtClean="0"/>
              <a:t>AÇÕES:</a:t>
            </a:r>
          </a:p>
          <a:p>
            <a:pPr eaLnBrk="1" hangingPunct="1">
              <a:buNone/>
            </a:pPr>
            <a:r>
              <a:rPr lang="pt-BR" sz="2800" dirty="0" smtClean="0"/>
              <a:t> ATUALIZAR PLANILHA</a:t>
            </a:r>
          </a:p>
          <a:p>
            <a:pPr eaLnBrk="1" hangingPunct="1">
              <a:buNone/>
            </a:pPr>
            <a:r>
              <a:rPr lang="pt-BR" sz="2800" dirty="0" smtClean="0"/>
              <a:t>ELEBORAR FICHA -ESPELHO-ORGANIZAR</a:t>
            </a:r>
          </a:p>
          <a:p>
            <a:pPr eaLnBrk="1" hangingPunct="1">
              <a:buNone/>
            </a:pPr>
            <a:r>
              <a:rPr lang="pt-BR" sz="2800" dirty="0" smtClean="0"/>
              <a:t>PRONTUÁRIOS-MANTER INTEGRAÇÃO COM SISVAN</a:t>
            </a:r>
          </a:p>
          <a:p>
            <a:pPr eaLnBrk="1" hangingPunct="1">
              <a:buFont typeface="Arial" charset="0"/>
              <a:buNone/>
            </a:pPr>
            <a:r>
              <a:rPr lang="pt-BR" sz="2800" dirty="0" smtClean="0"/>
              <a:t>5- Mapear as crianças da área de abrangência com risco para saúde bucal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t-BR" sz="2800" dirty="0" smtClean="0"/>
              <a:t>AÇÕES: IDENTIFICAR AS CRIANÇAS</a:t>
            </a:r>
          </a:p>
          <a:p>
            <a:pPr eaLnBrk="1" hangingPunct="1">
              <a:buFont typeface="Arial" charset="0"/>
              <a:buNone/>
            </a:pPr>
            <a:r>
              <a:rPr lang="pt-BR" sz="2800" dirty="0" smtClean="0"/>
              <a:t>                   MONITORAR AS AÇÕES</a:t>
            </a:r>
          </a:p>
          <a:p>
            <a:pPr eaLnBrk="1" hangingPunct="1">
              <a:buFont typeface="Arial" charset="0"/>
              <a:buNone/>
            </a:pPr>
            <a:r>
              <a:rPr lang="pt-BR" sz="2800" dirty="0" smtClean="0"/>
              <a:t>                   REFOÇAR A OHB e VAN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aixaDeTexto 1"/>
          <p:cNvSpPr txBox="1">
            <a:spLocks noChangeArrowheads="1"/>
          </p:cNvSpPr>
          <p:nvPr/>
        </p:nvSpPr>
        <p:spPr bwMode="auto">
          <a:xfrm>
            <a:off x="251520" y="476250"/>
            <a:ext cx="856895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/>
              <a:t>                 </a:t>
            </a:r>
            <a:r>
              <a:rPr lang="pt-BR" sz="2800" dirty="0" smtClean="0"/>
              <a:t>OBETIVOS - METAS</a:t>
            </a:r>
          </a:p>
          <a:p>
            <a:r>
              <a:rPr lang="pt-BR" sz="2800" dirty="0" smtClean="0"/>
              <a:t>              METODOLOGIA - AÇÕES</a:t>
            </a:r>
            <a:endParaRPr lang="pt-BR" sz="2800" dirty="0"/>
          </a:p>
        </p:txBody>
      </p:sp>
      <p:sp>
        <p:nvSpPr>
          <p:cNvPr id="29698" name="CaixaDeTexto 2"/>
          <p:cNvSpPr txBox="1">
            <a:spLocks noChangeArrowheads="1"/>
          </p:cNvSpPr>
          <p:nvPr/>
        </p:nvSpPr>
        <p:spPr bwMode="auto">
          <a:xfrm>
            <a:off x="0" y="1700213"/>
            <a:ext cx="8532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/>
              <a:t>TODAS AS METAS FORAM ESTIMADAS EM 100%</a:t>
            </a:r>
            <a:endParaRPr lang="pt-BR" sz="2800" dirty="0"/>
          </a:p>
        </p:txBody>
      </p:sp>
      <p:sp>
        <p:nvSpPr>
          <p:cNvPr id="29699" name="CaixaDeTexto 3"/>
          <p:cNvSpPr txBox="1">
            <a:spLocks noChangeArrowheads="1"/>
          </p:cNvSpPr>
          <p:nvPr/>
        </p:nvSpPr>
        <p:spPr bwMode="auto">
          <a:xfrm>
            <a:off x="0" y="2924175"/>
            <a:ext cx="55081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/>
              <a:t>6- </a:t>
            </a:r>
            <a:r>
              <a:rPr lang="pt-BR" sz="2800" dirty="0"/>
              <a:t>Promover  Saúde Bucal </a:t>
            </a:r>
            <a:endParaRPr lang="pt-BR" sz="2800" dirty="0" smtClean="0"/>
          </a:p>
          <a:p>
            <a:r>
              <a:rPr lang="pt-BR" sz="2800" dirty="0" smtClean="0"/>
              <a:t>AÇÕES:</a:t>
            </a:r>
            <a:endParaRPr lang="pt-BR" sz="2800" dirty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CONCURSO</a:t>
            </a:r>
          </a:p>
          <a:p>
            <a:r>
              <a:rPr lang="pt-BR" sz="2800" dirty="0" smtClean="0"/>
              <a:t>          “SORRISO LIMPO”</a:t>
            </a:r>
            <a:endParaRPr lang="pt-BR" sz="2800" dirty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PALESTRAS (OHB e VAN)</a:t>
            </a:r>
            <a:endParaRPr lang="pt-BR" sz="2800" dirty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ESCOVÇÃO SUPERVISIONADA</a:t>
            </a:r>
            <a:endParaRPr lang="pt-BR" sz="2800" dirty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ASSITÊNCIA  CLÍNICA</a:t>
            </a:r>
            <a:endParaRPr lang="pt-BR" sz="2800" dirty="0"/>
          </a:p>
        </p:txBody>
      </p:sp>
      <p:pic>
        <p:nvPicPr>
          <p:cNvPr id="29700" name="Picture 2" descr="E:\100_6362.JPG"/>
          <p:cNvPicPr>
            <a:picLocks noChangeAspect="1" noChangeArrowheads="1"/>
          </p:cNvPicPr>
          <p:nvPr/>
        </p:nvPicPr>
        <p:blipFill>
          <a:blip r:embed="rId2" cstate="print"/>
          <a:srcRect b="13559"/>
          <a:stretch>
            <a:fillRect/>
          </a:stretch>
        </p:blipFill>
        <p:spPr bwMode="auto">
          <a:xfrm>
            <a:off x="5652119" y="2276475"/>
            <a:ext cx="302433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E:\DSC0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897188"/>
            <a:ext cx="35274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CaixaDeTexto 4"/>
          <p:cNvSpPr txBox="1">
            <a:spLocks noChangeArrowheads="1"/>
          </p:cNvSpPr>
          <p:nvPr/>
        </p:nvSpPr>
        <p:spPr bwMode="auto">
          <a:xfrm>
            <a:off x="323528" y="260350"/>
            <a:ext cx="85689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/>
              <a:t>              </a:t>
            </a:r>
            <a:r>
              <a:rPr lang="pt-BR" sz="2800" dirty="0" smtClean="0"/>
              <a:t>OBJETIVOS –METAS</a:t>
            </a:r>
          </a:p>
          <a:p>
            <a:r>
              <a:rPr lang="pt-BR" sz="2800" dirty="0" smtClean="0"/>
              <a:t>            METODOLOGIA- AÇÕES</a:t>
            </a:r>
          </a:p>
          <a:p>
            <a:r>
              <a:rPr lang="pt-BR" sz="2800" dirty="0" smtClean="0"/>
              <a:t>TODAS AS META FORAM ESTIMADAS EM 100%</a:t>
            </a:r>
            <a:endParaRPr lang="pt-BR" sz="2800" dirty="0"/>
          </a:p>
        </p:txBody>
      </p:sp>
      <p:sp>
        <p:nvSpPr>
          <p:cNvPr id="30724" name="CaixaDeTexto 11"/>
          <p:cNvSpPr txBox="1">
            <a:spLocks noChangeArrowheads="1"/>
          </p:cNvSpPr>
          <p:nvPr/>
        </p:nvSpPr>
        <p:spPr bwMode="auto">
          <a:xfrm>
            <a:off x="0" y="1557338"/>
            <a:ext cx="8820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/>
              <a:t>7- </a:t>
            </a:r>
            <a:r>
              <a:rPr lang="pt-BR" sz="2800" dirty="0"/>
              <a:t>P</a:t>
            </a:r>
            <a:r>
              <a:rPr lang="pt-BR" sz="2800" dirty="0" smtClean="0"/>
              <a:t>romover à </a:t>
            </a:r>
            <a:r>
              <a:rPr lang="pt-BR" sz="2800" dirty="0"/>
              <a:t>Saúde </a:t>
            </a:r>
            <a:r>
              <a:rPr lang="pt-BR" sz="2800" dirty="0" smtClean="0"/>
              <a:t>bucal nas família das crianças</a:t>
            </a:r>
            <a:endParaRPr lang="pt-BR" sz="2800" dirty="0"/>
          </a:p>
        </p:txBody>
      </p:sp>
      <p:sp>
        <p:nvSpPr>
          <p:cNvPr id="30725" name="CaixaDeTexto 13"/>
          <p:cNvSpPr txBox="1">
            <a:spLocks noChangeArrowheads="1"/>
          </p:cNvSpPr>
          <p:nvPr/>
        </p:nvSpPr>
        <p:spPr bwMode="auto">
          <a:xfrm>
            <a:off x="395288" y="2276475"/>
            <a:ext cx="8208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/>
              <a:t> </a:t>
            </a:r>
            <a:r>
              <a:rPr lang="pt-BR" sz="2800" dirty="0" smtClean="0"/>
              <a:t>AÇÕES:</a:t>
            </a:r>
            <a:endParaRPr lang="pt-BR" sz="2800" dirty="0"/>
          </a:p>
        </p:txBody>
      </p:sp>
      <p:sp>
        <p:nvSpPr>
          <p:cNvPr id="30726" name="CaixaDeTexto 17"/>
          <p:cNvSpPr txBox="1">
            <a:spLocks noChangeArrowheads="1"/>
          </p:cNvSpPr>
          <p:nvPr/>
        </p:nvSpPr>
        <p:spPr bwMode="auto">
          <a:xfrm>
            <a:off x="0" y="2924944"/>
            <a:ext cx="5003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CAPACITAÇÃO:</a:t>
            </a:r>
          </a:p>
          <a:p>
            <a:r>
              <a:rPr lang="pt-BR" sz="2800" dirty="0" smtClean="0"/>
              <a:t>“FILHOS BEM CUIDADOS”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/>
          </a:p>
        </p:txBody>
      </p:sp>
      <p:sp>
        <p:nvSpPr>
          <p:cNvPr id="30727" name="CaixaDeTexto 19"/>
          <p:cNvSpPr txBox="1">
            <a:spLocks noChangeArrowheads="1"/>
          </p:cNvSpPr>
          <p:nvPr/>
        </p:nvSpPr>
        <p:spPr bwMode="auto">
          <a:xfrm>
            <a:off x="395288" y="3717032"/>
            <a:ext cx="44640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PALESTRAS: OHB e VAN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ASSITÊNCIA  CLÍNICA</a:t>
            </a:r>
          </a:p>
          <a:p>
            <a:pPr>
              <a:buFont typeface="Arial" pitchFamily="34" charset="0"/>
              <a:buChar char="•"/>
            </a:pP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5400600" cy="1728192"/>
          </a:xfrm>
        </p:spPr>
        <p:txBody>
          <a:bodyPr/>
          <a:lstStyle/>
          <a:p>
            <a:pPr eaLnBrk="1" hangingPunct="1"/>
            <a:r>
              <a:rPr lang="pt-BR" dirty="0" smtClean="0"/>
              <a:t>Alguns indicadores pertinentes</a:t>
            </a:r>
          </a:p>
        </p:txBody>
      </p:sp>
      <p:sp>
        <p:nvSpPr>
          <p:cNvPr id="37890" name="Rectangle 5"/>
          <p:cNvSpPr>
            <a:spLocks noGrp="1"/>
          </p:cNvSpPr>
          <p:nvPr>
            <p:ph type="subTitle" idx="1"/>
          </p:nvPr>
        </p:nvSpPr>
        <p:spPr>
          <a:xfrm rot="10800000" flipV="1">
            <a:off x="4427984" y="4725144"/>
            <a:ext cx="4716016" cy="108012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chemeClr val="tx1"/>
                </a:solidFill>
              </a:rPr>
              <a:t>Reflexões da </a:t>
            </a:r>
          </a:p>
          <a:p>
            <a:pPr eaLnBrk="1" hangingPunct="1"/>
            <a:r>
              <a:rPr lang="pt-BR" dirty="0" smtClean="0">
                <a:solidFill>
                  <a:schemeClr val="tx1"/>
                </a:solidFill>
              </a:rPr>
              <a:t>pesquisa-intervenção</a:t>
            </a:r>
          </a:p>
        </p:txBody>
      </p:sp>
      <p:pic>
        <p:nvPicPr>
          <p:cNvPr id="32770" name="Picture 2" descr="C:\Users\Suely Carneiro Leão\Documents\DSC00304.JPG"/>
          <p:cNvPicPr>
            <a:picLocks noChangeAspect="1" noChangeArrowheads="1"/>
          </p:cNvPicPr>
          <p:nvPr/>
        </p:nvPicPr>
        <p:blipFill>
          <a:blip r:embed="rId2" cstate="print"/>
          <a:srcRect l="20361" t="36367" r="19163" b="17941"/>
          <a:stretch>
            <a:fillRect/>
          </a:stretch>
        </p:blipFill>
        <p:spPr bwMode="auto">
          <a:xfrm>
            <a:off x="5724128" y="1052736"/>
            <a:ext cx="3096344" cy="3528392"/>
          </a:xfrm>
          <a:prstGeom prst="rect">
            <a:avLst/>
          </a:prstGeom>
          <a:noFill/>
        </p:spPr>
      </p:pic>
      <p:pic>
        <p:nvPicPr>
          <p:cNvPr id="5" name="Imagem 4" descr="E:\fotos de mariqana e atendimentos no consultório\100_1592.JPG"/>
          <p:cNvPicPr/>
          <p:nvPr/>
        </p:nvPicPr>
        <p:blipFill>
          <a:blip r:embed="rId3" cstate="print"/>
          <a:srcRect r="20968"/>
          <a:stretch>
            <a:fillRect/>
          </a:stretch>
        </p:blipFill>
        <p:spPr bwMode="auto">
          <a:xfrm>
            <a:off x="611560" y="3573016"/>
            <a:ext cx="3528392" cy="296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1403648" y="62068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       </a:t>
            </a:r>
            <a:r>
              <a:rPr lang="pt-BR" sz="2800" b="1" dirty="0" smtClean="0"/>
              <a:t> RESULTADOS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8488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51520" y="260648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                           RESULTADOS</a:t>
            </a:r>
          </a:p>
          <a:p>
            <a:r>
              <a:rPr lang="pt-BR" sz="2800" b="1" dirty="0" smtClean="0"/>
              <a:t>            INDICADORES DE SAÚDE GERAL </a:t>
            </a:r>
          </a:p>
          <a:p>
            <a:r>
              <a:rPr lang="pt-BR" sz="2800" b="1" dirty="0" smtClean="0"/>
              <a:t>                    E METAS ALCANÇADAS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4969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51520" y="404664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                               RESULTADOS</a:t>
            </a:r>
          </a:p>
          <a:p>
            <a:r>
              <a:rPr lang="pt-BR" sz="2800" b="1" dirty="0" smtClean="0"/>
              <a:t>                INDICADORES DE SAÚDE GERAL</a:t>
            </a:r>
          </a:p>
          <a:p>
            <a:r>
              <a:rPr lang="pt-BR" sz="2800" b="1" dirty="0" smtClean="0"/>
              <a:t>                        E METAS ALCANÇADAS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Imagem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8161337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51520" y="332656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                               RESULTADOS</a:t>
            </a:r>
          </a:p>
          <a:p>
            <a:r>
              <a:rPr lang="pt-BR" sz="2800" b="1" dirty="0" smtClean="0"/>
              <a:t>               INDICADORES DE SAÚDE GERAL</a:t>
            </a:r>
          </a:p>
          <a:p>
            <a:r>
              <a:rPr lang="pt-BR" sz="2800" b="1" dirty="0" smtClean="0"/>
              <a:t>                           E METAS  ALCANÇADAS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b="1" dirty="0" smtClean="0"/>
              <a:t>RESULTADOS</a:t>
            </a:r>
          </a:p>
        </p:txBody>
      </p:sp>
      <p:sp>
        <p:nvSpPr>
          <p:cNvPr id="4198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800" b="1" dirty="0" smtClean="0"/>
              <a:t>INDICADORES  DE SAÚDE BUCAL E METAS ALCANÇADAS</a:t>
            </a:r>
          </a:p>
          <a:p>
            <a:pPr eaLnBrk="1" hangingPunct="1">
              <a:buFont typeface="Arial" charset="0"/>
              <a:buNone/>
            </a:pPr>
            <a:endParaRPr lang="pt-BR" sz="2800" dirty="0" smtClean="0"/>
          </a:p>
        </p:txBody>
      </p:sp>
      <p:pic>
        <p:nvPicPr>
          <p:cNvPr id="41987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471738"/>
            <a:ext cx="7777163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b="1" dirty="0" smtClean="0"/>
              <a:t>RESULTADOS</a:t>
            </a:r>
          </a:p>
        </p:txBody>
      </p:sp>
      <p:sp>
        <p:nvSpPr>
          <p:cNvPr id="4301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800" b="1" dirty="0" smtClean="0"/>
              <a:t>INDICADORES DE SAÚDE BUCAL E METAS ALCANÇADAS</a:t>
            </a:r>
          </a:p>
          <a:p>
            <a:pPr eaLnBrk="1" hangingPunct="1">
              <a:buFont typeface="Arial" charset="0"/>
              <a:buNone/>
            </a:pPr>
            <a:endParaRPr lang="pt-BR" sz="2800" dirty="0" smtClean="0"/>
          </a:p>
        </p:txBody>
      </p:sp>
      <p:pic>
        <p:nvPicPr>
          <p:cNvPr id="43011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376488"/>
            <a:ext cx="80645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69269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                            INTRODUÇÃO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971600" y="134076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     IMPORTÂNCIA DA INTERVENÇÃO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2348880"/>
            <a:ext cx="83529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800" dirty="0" smtClean="0"/>
              <a:t>Promover uma atenção qualificada á saúde bucal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/>
              <a:t>Prevenir doenças bucais 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/>
              <a:t>Contribuir para promoção da saúde geral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/>
              <a:t>Garantir a diminuição e isenção da cárie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/>
              <a:t>Diminuir a demanda para os serviços odontológicos de média complexidade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/>
              <a:t>Diminuir os custos financeiros para o município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endParaRPr lang="pt-BR" sz="2800" dirty="0" smtClean="0"/>
          </a:p>
          <a:p>
            <a:pPr>
              <a:buFont typeface="Wingdings" pitchFamily="2" charset="2"/>
              <a:buChar char="v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b="1" dirty="0" smtClean="0"/>
              <a:t>RESULTADOS</a:t>
            </a:r>
          </a:p>
        </p:txBody>
      </p:sp>
      <p:sp>
        <p:nvSpPr>
          <p:cNvPr id="4403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800" b="1" dirty="0" smtClean="0"/>
              <a:t>INDICADORES DE SAÚDE BUCAL E METAS ALCANÇADAS</a:t>
            </a:r>
          </a:p>
          <a:p>
            <a:pPr eaLnBrk="1" hangingPunct="1">
              <a:buFont typeface="Arial" charset="0"/>
              <a:buNone/>
            </a:pPr>
            <a:endParaRPr lang="pt-BR" sz="2800" dirty="0" smtClean="0"/>
          </a:p>
        </p:txBody>
      </p:sp>
      <p:pic>
        <p:nvPicPr>
          <p:cNvPr id="44035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268538"/>
            <a:ext cx="76327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b="1" dirty="0" smtClean="0"/>
              <a:t>RESULTADOS</a:t>
            </a:r>
          </a:p>
        </p:txBody>
      </p:sp>
      <p:sp>
        <p:nvSpPr>
          <p:cNvPr id="4505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800" b="1" dirty="0" smtClean="0"/>
              <a:t>INDICADORES DE SAÚDE BUCAL E METAS ALCANÇADAS</a:t>
            </a:r>
          </a:p>
          <a:p>
            <a:pPr eaLnBrk="1" hangingPunct="1">
              <a:buFont typeface="Arial" charset="0"/>
              <a:buNone/>
            </a:pPr>
            <a:endParaRPr lang="pt-BR" sz="2800" dirty="0" smtClean="0"/>
          </a:p>
        </p:txBody>
      </p:sp>
      <p:pic>
        <p:nvPicPr>
          <p:cNvPr id="45059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130425"/>
            <a:ext cx="78486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b="1" dirty="0" smtClean="0"/>
              <a:t>RESULTADOS</a:t>
            </a:r>
          </a:p>
        </p:txBody>
      </p:sp>
      <p:sp>
        <p:nvSpPr>
          <p:cNvPr id="4608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800" b="1" dirty="0" smtClean="0"/>
              <a:t>INDICADORES DE SAÚDE BUCAL E METAS ALCANÇADAS</a:t>
            </a:r>
          </a:p>
          <a:p>
            <a:pPr eaLnBrk="1" hangingPunct="1">
              <a:buFont typeface="Arial" charset="0"/>
              <a:buNone/>
            </a:pPr>
            <a:endParaRPr lang="pt-BR" sz="2800" dirty="0" smtClean="0"/>
          </a:p>
        </p:txBody>
      </p:sp>
      <p:pic>
        <p:nvPicPr>
          <p:cNvPr id="46083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566988"/>
            <a:ext cx="712946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b="1" dirty="0" smtClean="0"/>
              <a:t>RESULTADOS</a:t>
            </a:r>
          </a:p>
        </p:txBody>
      </p:sp>
      <p:sp>
        <p:nvSpPr>
          <p:cNvPr id="4710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800" b="1" dirty="0" smtClean="0"/>
              <a:t>INDICADORES DE SAÚDE BUCAL E METAS ALCANÇADAS</a:t>
            </a:r>
          </a:p>
          <a:p>
            <a:pPr eaLnBrk="1" hangingPunct="1">
              <a:buFont typeface="Arial" charset="0"/>
              <a:buNone/>
            </a:pPr>
            <a:endParaRPr lang="pt-BR" sz="2800" dirty="0" smtClean="0"/>
          </a:p>
        </p:txBody>
      </p:sp>
      <p:pic>
        <p:nvPicPr>
          <p:cNvPr id="47107" name="Imagem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416175"/>
            <a:ext cx="7561262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b="1" dirty="0" smtClean="0"/>
              <a:t>RESULTADOS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 smtClean="0"/>
          </a:p>
        </p:txBody>
      </p:sp>
      <p:sp>
        <p:nvSpPr>
          <p:cNvPr id="4813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800" b="1" dirty="0" smtClean="0"/>
              <a:t>INDICADORES DE SAÚDE BUCAL E METAS ALCANÇADAS</a:t>
            </a:r>
          </a:p>
          <a:p>
            <a:pPr eaLnBrk="1" hangingPunct="1">
              <a:buFont typeface="Arial" charset="0"/>
              <a:buNone/>
            </a:pPr>
            <a:endParaRPr lang="pt-BR" sz="2800" dirty="0" smtClean="0"/>
          </a:p>
        </p:txBody>
      </p:sp>
      <p:pic>
        <p:nvPicPr>
          <p:cNvPr id="48131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376488"/>
            <a:ext cx="76327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b="1" dirty="0" smtClean="0"/>
              <a:t>RESULTADOS</a:t>
            </a:r>
          </a:p>
        </p:txBody>
      </p:sp>
      <p:sp>
        <p:nvSpPr>
          <p:cNvPr id="4915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800" b="1" dirty="0" smtClean="0"/>
              <a:t>INDICADORES DE SAÚDE BUCAL E METAS ALCANÇADAS</a:t>
            </a:r>
          </a:p>
          <a:p>
            <a:pPr eaLnBrk="1" hangingPunct="1">
              <a:buFont typeface="Arial" charset="0"/>
              <a:buNone/>
            </a:pPr>
            <a:endParaRPr lang="pt-BR" sz="2800" dirty="0" smtClean="0"/>
          </a:p>
        </p:txBody>
      </p:sp>
      <p:pic>
        <p:nvPicPr>
          <p:cNvPr id="49155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471738"/>
            <a:ext cx="7775575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b="1" dirty="0" smtClean="0"/>
              <a:t>RESULTADOS</a:t>
            </a:r>
          </a:p>
        </p:txBody>
      </p:sp>
      <p:sp>
        <p:nvSpPr>
          <p:cNvPr id="5017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800" b="1" dirty="0" smtClean="0"/>
              <a:t>INDICADORES DE SAÚDE BUCAL E METAS ALCANÇADAS</a:t>
            </a:r>
          </a:p>
          <a:p>
            <a:pPr eaLnBrk="1" hangingPunct="1">
              <a:buFont typeface="Arial" charset="0"/>
              <a:buNone/>
            </a:pPr>
            <a:endParaRPr lang="pt-BR" sz="2800" dirty="0" smtClean="0"/>
          </a:p>
        </p:txBody>
      </p:sp>
      <p:pic>
        <p:nvPicPr>
          <p:cNvPr id="50179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484438"/>
            <a:ext cx="7848600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b="1" dirty="0" smtClean="0"/>
              <a:t>RESULTADOS</a:t>
            </a:r>
          </a:p>
        </p:txBody>
      </p:sp>
      <p:sp>
        <p:nvSpPr>
          <p:cNvPr id="5120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800" b="1" dirty="0" smtClean="0"/>
              <a:t>INDICADORES DE SAÚDE BUCAL E METAS ALCANÇADAS</a:t>
            </a:r>
          </a:p>
          <a:p>
            <a:pPr eaLnBrk="1" hangingPunct="1">
              <a:buFont typeface="Arial" charset="0"/>
              <a:buNone/>
            </a:pPr>
            <a:endParaRPr lang="pt-BR" sz="2800" dirty="0" smtClean="0"/>
          </a:p>
        </p:txBody>
      </p:sp>
      <p:pic>
        <p:nvPicPr>
          <p:cNvPr id="51203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562225"/>
            <a:ext cx="7632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b="1" dirty="0" smtClean="0"/>
              <a:t>RESULTADOS</a:t>
            </a:r>
          </a:p>
        </p:txBody>
      </p:sp>
      <p:sp>
        <p:nvSpPr>
          <p:cNvPr id="5222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800" b="1" dirty="0" smtClean="0"/>
              <a:t>INDICADORES DE SAÚDE BUCAL E METAS ALCANÇADAS</a:t>
            </a:r>
          </a:p>
          <a:p>
            <a:pPr eaLnBrk="1" hangingPunct="1">
              <a:buFont typeface="Arial" charset="0"/>
              <a:buNone/>
            </a:pPr>
            <a:endParaRPr lang="pt-BR" sz="2800" dirty="0" smtClean="0"/>
          </a:p>
        </p:txBody>
      </p:sp>
      <p:pic>
        <p:nvPicPr>
          <p:cNvPr id="52227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333625"/>
            <a:ext cx="76327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b="1" dirty="0" smtClean="0"/>
              <a:t>RESULTADOS</a:t>
            </a:r>
          </a:p>
        </p:txBody>
      </p:sp>
      <p:sp>
        <p:nvSpPr>
          <p:cNvPr id="5325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800" b="1" dirty="0" smtClean="0"/>
              <a:t>INDICADORES DE SAÚDE BUCAL E METAS ALCANÇADAS</a:t>
            </a:r>
          </a:p>
          <a:p>
            <a:pPr eaLnBrk="1" hangingPunct="1">
              <a:buFont typeface="Arial" charset="0"/>
              <a:buNone/>
            </a:pPr>
            <a:endParaRPr lang="pt-BR" sz="2800" dirty="0" smtClean="0"/>
          </a:p>
        </p:txBody>
      </p:sp>
      <p:pic>
        <p:nvPicPr>
          <p:cNvPr id="53251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570163"/>
            <a:ext cx="8424862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dirty="0" smtClean="0"/>
              <a:t>INTRODUÇÃO</a:t>
            </a:r>
            <a:br>
              <a:rPr lang="pt-BR" sz="2800" dirty="0" smtClean="0"/>
            </a:br>
            <a:r>
              <a:rPr lang="pt-BR" sz="2800" dirty="0" smtClean="0"/>
              <a:t>MUNICÍPIO DO CABO DE SANTO AGOSTINHO-PE</a:t>
            </a:r>
          </a:p>
        </p:txBody>
      </p:sp>
      <p:pic>
        <p:nvPicPr>
          <p:cNvPr id="17410" name="Imagem 2" descr="E:\Bruno\Pen Drive\Secretaria de Saúde\Coordenação Bucal\Fotos\Fotos Aéreas\DSCF1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1773238"/>
            <a:ext cx="54006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b="1" dirty="0" smtClean="0"/>
              <a:t>RESULTADOS</a:t>
            </a:r>
          </a:p>
        </p:txBody>
      </p:sp>
      <p:sp>
        <p:nvSpPr>
          <p:cNvPr id="5427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800" b="1" dirty="0" smtClean="0"/>
              <a:t>INDICADORES DE SAÚDE BUCAL E METAS ALCANÇADAS</a:t>
            </a:r>
          </a:p>
          <a:p>
            <a:pPr eaLnBrk="1" hangingPunct="1">
              <a:buFont typeface="Arial" charset="0"/>
              <a:buNone/>
            </a:pPr>
            <a:endParaRPr lang="pt-BR" sz="2800" dirty="0" smtClean="0"/>
          </a:p>
        </p:txBody>
      </p:sp>
      <p:pic>
        <p:nvPicPr>
          <p:cNvPr id="54275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363788"/>
            <a:ext cx="7848600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dirty="0" smtClean="0"/>
              <a:t>DISCUSSÃO</a:t>
            </a:r>
          </a:p>
        </p:txBody>
      </p:sp>
      <p:sp>
        <p:nvSpPr>
          <p:cNvPr id="5529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2800" dirty="0" smtClean="0"/>
              <a:t>  IMPORTANCIA DA INTERVENÇÃO PARA        COMUNIDADE</a:t>
            </a:r>
          </a:p>
          <a:p>
            <a:pPr eaLnBrk="1" hangingPunct="1"/>
            <a:endParaRPr lang="pt-BR" sz="2800" dirty="0" smtClean="0"/>
          </a:p>
          <a:p>
            <a:pPr eaLnBrk="1" hangingPunct="1"/>
            <a:endParaRPr lang="pt-BR" sz="2800" dirty="0" smtClean="0"/>
          </a:p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2800" dirty="0" smtClean="0"/>
              <a:t>  INCORPORAÇÃO DA INTERVENÇÃO NOS SERVIÇOS DE SAÚDE DA UBS-ESF-BELA VISTA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dirty="0" smtClean="0"/>
              <a:t>REFLEXÃO CRÍTICA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EXPECTATIVAS ANTES  E DEPOIS DO CURSO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APROVEITAMENTO DO CURSO PARA MINHA PRÁTICA PROFISSIONAL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APRENDIZADO MAIS RELEVANTES: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/>
              <a:t>1-CONHECIMENTOS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/>
              <a:t>2-AVALIAÇÃO CRITERIOSA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3" descr="E:\DSC04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7361">
            <a:off x="5289550" y="846138"/>
            <a:ext cx="3065463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5" descr="E:\DSC04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581525"/>
            <a:ext cx="280828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6" descr="E:\100_6357.JPG"/>
          <p:cNvPicPr>
            <a:picLocks noChangeAspect="1" noChangeArrowheads="1"/>
          </p:cNvPicPr>
          <p:nvPr/>
        </p:nvPicPr>
        <p:blipFill>
          <a:blip r:embed="rId4" cstate="print"/>
          <a:srcRect b="15625"/>
          <a:stretch>
            <a:fillRect/>
          </a:stretch>
        </p:blipFill>
        <p:spPr bwMode="auto">
          <a:xfrm>
            <a:off x="5580063" y="4437063"/>
            <a:ext cx="28082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CaixaDeTexto 6"/>
          <p:cNvSpPr txBox="1">
            <a:spLocks noChangeArrowheads="1"/>
          </p:cNvSpPr>
          <p:nvPr/>
        </p:nvSpPr>
        <p:spPr bwMode="auto">
          <a:xfrm>
            <a:off x="2411760" y="3717032"/>
            <a:ext cx="3673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/>
              <a:t>      </a:t>
            </a:r>
            <a:r>
              <a:rPr lang="pt-BR" sz="3200" dirty="0"/>
              <a:t> </a:t>
            </a:r>
            <a:r>
              <a:rPr lang="pt-BR" sz="3600" dirty="0"/>
              <a:t>OBRIGADA! </a:t>
            </a:r>
          </a:p>
        </p:txBody>
      </p:sp>
      <p:pic>
        <p:nvPicPr>
          <p:cNvPr id="7" name="Imagem 6" descr="E:\Fotos de eventos\Foto006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55829">
            <a:off x="578288" y="883038"/>
            <a:ext cx="3124982" cy="266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dirty="0" smtClean="0"/>
              <a:t>CORDEL DE AGRADECIMENTO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/>
              <a:t>PENSE  NO CURSO ARRETADO, QUE AGORA ESTÁ POR FINDAR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/>
              <a:t>É TANTO APRENDIZADO PRA MAIS SABER A GENTE GANHAR.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/>
              <a:t>ESSE CURSO </a:t>
            </a:r>
            <a:r>
              <a:rPr lang="pt-BR" sz="2400" dirty="0" err="1" smtClean="0"/>
              <a:t>EaD</a:t>
            </a:r>
            <a:r>
              <a:rPr lang="pt-BR" sz="2400" dirty="0" smtClean="0"/>
              <a:t> É DIVERTIDO PRÁ VALER, AGENTE CLICA E ENVIA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/>
              <a:t>AGENTE RECEBE E ESPIA. E POR FALAR EM RECEBER VOU AQUI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/>
              <a:t>AGRADECER AOS COORDENADORES COMPETENTES 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/>
              <a:t>ORIENTADORES  PACIENTES. E AGORA POR DERRADEIRO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/>
              <a:t>AGRADEÇO AOS COMPANHEIROS DESSA JORNADA ALOPRADA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/>
              <a:t>POIS COM BARREIRAS E LADEIRAS ESSA É UMA EQUIPE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/>
              <a:t>GUERREIRA! QUE DEUS ABENÇOE A TODOS COM DIVINA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/>
              <a:t>PROTEÇÃO DANDO SABEDORIA PRA GENTE BEM MAIS CUIDAR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/>
              <a:t>DA SAÚDE DA POPULAÇÃO.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dirty="0" smtClean="0"/>
              <a:t>INTRODUÇÃO</a:t>
            </a:r>
            <a:br>
              <a:rPr lang="pt-BR" sz="2800" dirty="0" smtClean="0"/>
            </a:br>
            <a:r>
              <a:rPr lang="pt-BR" sz="2800" dirty="0" smtClean="0"/>
              <a:t>SERVIÇOS DE SAÚDE OFERTADOS PELO MUNICÍPIO</a:t>
            </a:r>
          </a:p>
        </p:txBody>
      </p:sp>
      <p:sp>
        <p:nvSpPr>
          <p:cNvPr id="1843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endParaRPr lang="pt-BR" sz="28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pt-BR" sz="2800" dirty="0" smtClean="0"/>
              <a:t>SERVIÇOS DE ATENÇÃO PRIMÁRIA (APS)</a:t>
            </a:r>
          </a:p>
          <a:p>
            <a:pPr eaLnBrk="1" hangingPunct="1">
              <a:buFont typeface="Wingdings" pitchFamily="2" charset="2"/>
              <a:buChar char="v"/>
            </a:pPr>
            <a:endParaRPr lang="pt-BR" sz="2800" dirty="0" smtClean="0"/>
          </a:p>
          <a:p>
            <a:pPr eaLnBrk="1" hangingPunct="1">
              <a:buFont typeface="Wingdings" pitchFamily="2" charset="2"/>
              <a:buChar char="v"/>
            </a:pPr>
            <a:endParaRPr lang="pt-BR" sz="2800" dirty="0" smtClean="0"/>
          </a:p>
          <a:p>
            <a:pPr eaLnBrk="1" hangingPunct="1">
              <a:buFont typeface="Wingdings" pitchFamily="2" charset="2"/>
              <a:buChar char="v"/>
            </a:pPr>
            <a:endParaRPr lang="pt-BR" sz="2800" dirty="0" smtClean="0"/>
          </a:p>
          <a:p>
            <a:pPr eaLnBrk="1" hangingPunct="1">
              <a:buFont typeface="Wingdings" pitchFamily="2" charset="2"/>
              <a:buChar char="v"/>
            </a:pPr>
            <a:endParaRPr lang="pt-BR" sz="28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pt-BR" sz="2800" dirty="0" smtClean="0"/>
              <a:t>SERVIÇOS DE ATENÇÃO SECUNDÁRIA </a:t>
            </a:r>
          </a:p>
          <a:p>
            <a:pPr eaLnBrk="1" hangingPunct="1">
              <a:buFont typeface="Arial" charset="0"/>
              <a:buNone/>
            </a:pPr>
            <a:r>
              <a:rPr lang="pt-BR" sz="2800" dirty="0" smtClean="0"/>
              <a:t>             (Média complexidade)</a:t>
            </a:r>
          </a:p>
          <a:p>
            <a:pPr eaLnBrk="1" hangingPunct="1">
              <a:buFont typeface="Wingdings" pitchFamily="2" charset="2"/>
              <a:buChar char="v"/>
            </a:pPr>
            <a:endParaRPr lang="pt-BR" sz="2800" dirty="0" smtClean="0"/>
          </a:p>
          <a:p>
            <a:pPr eaLnBrk="1" hangingPunct="1">
              <a:buFont typeface="Wingdings" pitchFamily="2" charset="2"/>
              <a:buChar char="v"/>
            </a:pPr>
            <a:endParaRPr lang="pt-BR" sz="2800" dirty="0" smtClean="0"/>
          </a:p>
          <a:p>
            <a:pPr eaLnBrk="1" hangingPunct="1">
              <a:buFont typeface="Wingdings" pitchFamily="2" charset="2"/>
              <a:buChar char="v"/>
            </a:pPr>
            <a:endParaRPr lang="pt-BR" sz="2800" dirty="0" smtClean="0"/>
          </a:p>
          <a:p>
            <a:pPr eaLnBrk="1" hangingPunct="1">
              <a:buFont typeface="Wingdings" pitchFamily="2" charset="2"/>
              <a:buChar char="v"/>
            </a:pPr>
            <a:endParaRPr lang="pt-BR" sz="2800" dirty="0" smtClean="0"/>
          </a:p>
          <a:p>
            <a:pPr eaLnBrk="1" hangingPunct="1">
              <a:buFont typeface="Wingdings" pitchFamily="2" charset="2"/>
              <a:buChar char="v"/>
            </a:pPr>
            <a:endParaRPr lang="pt-BR" sz="2800" dirty="0" smtClean="0"/>
          </a:p>
          <a:p>
            <a:pPr eaLnBrk="1" hangingPunct="1">
              <a:buFont typeface="Wingdings" pitchFamily="2" charset="2"/>
              <a:buChar char="v"/>
            </a:pPr>
            <a:endParaRPr lang="pt-BR" sz="2800" dirty="0" smtClean="0"/>
          </a:p>
          <a:p>
            <a:pPr eaLnBrk="1" hangingPunct="1">
              <a:buFont typeface="Wingdings" pitchFamily="2" charset="2"/>
              <a:buChar char="v"/>
            </a:pPr>
            <a:endParaRPr lang="pt-BR" sz="2800" dirty="0" smtClean="0"/>
          </a:p>
          <a:p>
            <a:pPr eaLnBrk="1" hangingPunct="1">
              <a:buFont typeface="Wingdings" pitchFamily="2" charset="2"/>
              <a:buChar char="v"/>
            </a:pPr>
            <a:endParaRPr lang="pt-BR" sz="2800" dirty="0" smtClean="0"/>
          </a:p>
          <a:p>
            <a:pPr eaLnBrk="1" hangingPunct="1">
              <a:buFont typeface="Wingdings" pitchFamily="2" charset="2"/>
              <a:buChar char="v"/>
            </a:pPr>
            <a:endParaRPr lang="pt-BR" sz="2800" dirty="0" smtClean="0"/>
          </a:p>
          <a:p>
            <a:pPr eaLnBrk="1" hangingPunct="1">
              <a:buFont typeface="Wingdings" pitchFamily="2" charset="2"/>
              <a:buChar char="v"/>
            </a:pPr>
            <a:endParaRPr lang="pt-BR" sz="2800" dirty="0" smtClean="0"/>
          </a:p>
          <a:p>
            <a:pPr eaLnBrk="1" hangingPunct="1">
              <a:buFont typeface="Wingdings" pitchFamily="2" charset="2"/>
              <a:buChar char="v"/>
            </a:pP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dirty="0" smtClean="0"/>
              <a:t>INTRODUÇÃO</a:t>
            </a:r>
            <a:br>
              <a:rPr lang="pt-BR" sz="2800" dirty="0" smtClean="0"/>
            </a:br>
            <a:r>
              <a:rPr lang="pt-BR" sz="2800" dirty="0" smtClean="0"/>
              <a:t>SERVIÇOS DE ATENÇÃO PRIMÁRIA</a:t>
            </a:r>
          </a:p>
        </p:txBody>
      </p:sp>
      <p:sp>
        <p:nvSpPr>
          <p:cNvPr id="1945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pt-BR" sz="28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pt-BR" sz="2800" dirty="0" smtClean="0"/>
              <a:t>38 UBS-ESF</a:t>
            </a:r>
          </a:p>
          <a:p>
            <a:pPr eaLnBrk="1" hangingPunct="1">
              <a:buFont typeface="Arial" charset="0"/>
              <a:buNone/>
            </a:pPr>
            <a:endParaRPr lang="pt-BR" sz="28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pt-BR" sz="2800" dirty="0" smtClean="0"/>
              <a:t>2UBS-TRADICIONAIS</a:t>
            </a:r>
          </a:p>
          <a:p>
            <a:pPr eaLnBrk="1" hangingPunct="1">
              <a:buFont typeface="Arial" charset="0"/>
              <a:buNone/>
            </a:pPr>
            <a:endParaRPr lang="pt-BR" sz="28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pt-BR" sz="2800" dirty="0" smtClean="0"/>
              <a:t>2 PACS</a:t>
            </a:r>
          </a:p>
          <a:p>
            <a:pPr eaLnBrk="1" hangingPunct="1">
              <a:buFont typeface="Arial" charset="0"/>
              <a:buNone/>
            </a:pPr>
            <a:endParaRPr lang="pt-BR" sz="28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pt-BR" sz="2800" dirty="0" smtClean="0"/>
              <a:t>2 NASF-(Tipo I )</a:t>
            </a:r>
          </a:p>
        </p:txBody>
      </p:sp>
      <p:sp>
        <p:nvSpPr>
          <p:cNvPr id="19459" name="Retângulo 6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/>
          </a:p>
        </p:txBody>
      </p:sp>
      <p:grpSp>
        <p:nvGrpSpPr>
          <p:cNvPr id="19460" name="Group 2"/>
          <p:cNvGrpSpPr>
            <a:grpSpLocks/>
          </p:cNvGrpSpPr>
          <p:nvPr/>
        </p:nvGrpSpPr>
        <p:grpSpPr bwMode="auto">
          <a:xfrm>
            <a:off x="3924300" y="1844675"/>
            <a:ext cx="4935538" cy="3170238"/>
            <a:chOff x="2601" y="10071"/>
            <a:chExt cx="7200" cy="4410"/>
          </a:xfrm>
        </p:grpSpPr>
        <p:pic>
          <p:nvPicPr>
            <p:cNvPr id="1946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01" y="10071"/>
              <a:ext cx="7200" cy="4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2" name="Text Box 4"/>
            <p:cNvSpPr txBox="1">
              <a:spLocks noChangeArrowheads="1"/>
            </p:cNvSpPr>
            <p:nvPr/>
          </p:nvSpPr>
          <p:spPr bwMode="auto">
            <a:xfrm>
              <a:off x="6561" y="11601"/>
              <a:ext cx="190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pt-BR" sz="1100" b="1" dirty="0">
                  <a:cs typeface="Arial" charset="0"/>
                </a:rPr>
                <a:t>REGIONAL 1</a:t>
              </a:r>
              <a:endParaRPr lang="pt-BR" dirty="0">
                <a:cs typeface="Arial" charset="0"/>
              </a:endParaRPr>
            </a:p>
          </p:txBody>
        </p:sp>
        <p:sp>
          <p:nvSpPr>
            <p:cNvPr id="19463" name="Text Box 5"/>
            <p:cNvSpPr txBox="1">
              <a:spLocks noChangeArrowheads="1"/>
            </p:cNvSpPr>
            <p:nvPr/>
          </p:nvSpPr>
          <p:spPr bwMode="auto">
            <a:xfrm>
              <a:off x="4221" y="11132"/>
              <a:ext cx="1980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pt-BR" sz="1100" b="1" dirty="0">
                  <a:cs typeface="Arial" charset="0"/>
                </a:rPr>
                <a:t>REGIONAL 4</a:t>
              </a:r>
              <a:endParaRPr lang="pt-BR" dirty="0">
                <a:cs typeface="Arial" charset="0"/>
              </a:endParaRPr>
            </a:p>
          </p:txBody>
        </p:sp>
        <p:sp>
          <p:nvSpPr>
            <p:cNvPr id="19464" name="Text Box 6"/>
            <p:cNvSpPr txBox="1">
              <a:spLocks noChangeArrowheads="1"/>
            </p:cNvSpPr>
            <p:nvPr/>
          </p:nvSpPr>
          <p:spPr bwMode="auto">
            <a:xfrm>
              <a:off x="6741" y="10701"/>
              <a:ext cx="1770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pt-BR" sz="1100" b="1" dirty="0">
                  <a:cs typeface="Arial" charset="0"/>
                </a:rPr>
                <a:t>REGIONAL 3</a:t>
              </a:r>
              <a:endParaRPr lang="pt-BR" dirty="0">
                <a:cs typeface="Arial" charset="0"/>
              </a:endParaRPr>
            </a:p>
          </p:txBody>
        </p:sp>
        <p:sp>
          <p:nvSpPr>
            <p:cNvPr id="19465" name="Text Box 7"/>
            <p:cNvSpPr txBox="1">
              <a:spLocks noChangeArrowheads="1"/>
            </p:cNvSpPr>
            <p:nvPr/>
          </p:nvSpPr>
          <p:spPr bwMode="auto">
            <a:xfrm>
              <a:off x="7527" y="12276"/>
              <a:ext cx="2094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pt-BR" sz="1100" b="1" dirty="0">
                  <a:cs typeface="Arial" charset="0"/>
                </a:rPr>
                <a:t>REGIONAL 2</a:t>
              </a:r>
              <a:endParaRPr lang="pt-BR" dirty="0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eaLnBrk="1" hangingPunct="1"/>
            <a:r>
              <a:rPr lang="pt-BR" sz="2800" dirty="0" smtClean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/>
              <a:t>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/>
              <a:t>2-</a:t>
            </a:r>
            <a:r>
              <a:rPr lang="pt-BR" sz="2400" b="1" dirty="0" smtClean="0"/>
              <a:t>SERVIÇOS DE ATENÇÃO SECUNDÁRIA (média complexidade)</a:t>
            </a:r>
            <a:endParaRPr lang="pt-BR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400" dirty="0" smtClean="0"/>
              <a:t>Um CAPS-AD (Centro de Atenção Psicossocial aos usuários(</a:t>
            </a:r>
            <a:r>
              <a:rPr lang="pt-BR" sz="2400" dirty="0" err="1" smtClean="0"/>
              <a:t>alcool</a:t>
            </a:r>
            <a:r>
              <a:rPr lang="pt-BR" sz="2400" dirty="0" smtClean="0"/>
              <a:t>/drogas)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400" dirty="0" smtClean="0"/>
              <a:t>Um Centro de Vigilância à Saúde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400" dirty="0" smtClean="0"/>
              <a:t>Três Centros </a:t>
            </a:r>
            <a:r>
              <a:rPr lang="pt-BR" sz="2400" dirty="0" err="1" smtClean="0"/>
              <a:t>ambulatorias</a:t>
            </a:r>
            <a:r>
              <a:rPr lang="pt-BR" sz="2400" dirty="0" smtClean="0"/>
              <a:t> com </a:t>
            </a:r>
            <a:r>
              <a:rPr lang="pt-BR" sz="2400" dirty="0" err="1" smtClean="0"/>
              <a:t>Especiadades</a:t>
            </a:r>
            <a:r>
              <a:rPr lang="pt-BR" sz="2400" dirty="0" smtClean="0"/>
              <a:t> </a:t>
            </a:r>
            <a:r>
              <a:rPr lang="pt-BR" sz="2400" dirty="0" err="1" smtClean="0"/>
              <a:t>Terapéuticas</a:t>
            </a:r>
            <a:endParaRPr lang="pt-BR" sz="24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400" dirty="0" smtClean="0"/>
              <a:t>Um Centro de Especialidades Odontológicas (</a:t>
            </a:r>
            <a:r>
              <a:rPr lang="pt-BR" sz="2400" dirty="0" err="1" smtClean="0"/>
              <a:t>CEO-tipoII</a:t>
            </a:r>
            <a:r>
              <a:rPr lang="pt-BR" sz="24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400" dirty="0" smtClean="0"/>
              <a:t>Dois Centros de Referência  à Saúde da Mulher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400" dirty="0" smtClean="0"/>
              <a:t>Um Hospital Infantil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400" dirty="0" smtClean="0"/>
              <a:t>Um Hospital de Urgência e Emergência com setor Odontológico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400" dirty="0" smtClean="0"/>
              <a:t>Uma Maternidade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400" dirty="0" smtClean="0"/>
              <a:t>Serviços do SAMUR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smtClean="0"/>
              <a:t>INTRODUÇÃO</a:t>
            </a:r>
          </a:p>
        </p:txBody>
      </p:sp>
      <p:sp>
        <p:nvSpPr>
          <p:cNvPr id="21507" name="Retângulo 4"/>
          <p:cNvSpPr>
            <a:spLocks noChangeArrowheads="1"/>
          </p:cNvSpPr>
          <p:nvPr/>
        </p:nvSpPr>
        <p:spPr bwMode="auto">
          <a:xfrm>
            <a:off x="755650" y="2492375"/>
            <a:ext cx="4275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I</a:t>
            </a:r>
          </a:p>
        </p:txBody>
      </p:sp>
      <p:sp>
        <p:nvSpPr>
          <p:cNvPr id="21508" name="Retângulo 5"/>
          <p:cNvSpPr>
            <a:spLocks noChangeArrowheads="1"/>
          </p:cNvSpPr>
          <p:nvPr/>
        </p:nvSpPr>
        <p:spPr bwMode="auto">
          <a:xfrm>
            <a:off x="323850" y="5157788"/>
            <a:ext cx="453548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/>
          </a:p>
          <a:p>
            <a:endParaRPr lang="pt-BR" sz="2800"/>
          </a:p>
          <a:p>
            <a:endParaRPr lang="pt-BR" sz="2800"/>
          </a:p>
          <a:p>
            <a:endParaRPr lang="pt-BR" sz="2800"/>
          </a:p>
          <a:p>
            <a:endParaRPr lang="pt-BR" sz="2800"/>
          </a:p>
        </p:txBody>
      </p:sp>
      <p:sp>
        <p:nvSpPr>
          <p:cNvPr id="21509" name="CaixaDeTexto 9"/>
          <p:cNvSpPr txBox="1">
            <a:spLocks noChangeArrowheads="1"/>
          </p:cNvSpPr>
          <p:nvPr/>
        </p:nvSpPr>
        <p:spPr bwMode="auto">
          <a:xfrm>
            <a:off x="0" y="2349500"/>
            <a:ext cx="5508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/>
              <a:t>Localização da UBS-ESF</a:t>
            </a:r>
          </a:p>
          <a:p>
            <a:r>
              <a:rPr lang="pt-BR" sz="2800"/>
              <a:t>               Bela Vista II</a:t>
            </a:r>
          </a:p>
        </p:txBody>
      </p:sp>
      <p:sp>
        <p:nvSpPr>
          <p:cNvPr id="21510" name="CaixaDeTexto 11"/>
          <p:cNvSpPr txBox="1">
            <a:spLocks noChangeArrowheads="1"/>
          </p:cNvSpPr>
          <p:nvPr/>
        </p:nvSpPr>
        <p:spPr bwMode="auto">
          <a:xfrm>
            <a:off x="755650" y="4941888"/>
            <a:ext cx="4321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/>
              <a:t>Estrutura Física</a:t>
            </a:r>
          </a:p>
        </p:txBody>
      </p:sp>
      <p:pic>
        <p:nvPicPr>
          <p:cNvPr id="9" name="Espaço Reservado para Conteúdo 8" descr="G:\DCIM\101MSDCF\DSC00291.JPG"/>
          <p:cNvPicPr>
            <a:picLocks noGrp="1"/>
          </p:cNvPicPr>
          <p:nvPr>
            <p:ph idx="1"/>
          </p:nvPr>
        </p:nvPicPr>
        <p:blipFill>
          <a:blip r:embed="rId3" cstate="print"/>
          <a:srcRect l="9336" t="14230" r="7975" b="14621"/>
          <a:stretch>
            <a:fillRect/>
          </a:stretch>
        </p:blipFill>
        <p:spPr bwMode="auto">
          <a:xfrm>
            <a:off x="4427984" y="2204864"/>
            <a:ext cx="446449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5219700" cy="6337300"/>
          </a:xfrm>
        </p:spPr>
        <p:txBody>
          <a:bodyPr/>
          <a:lstStyle/>
          <a:p>
            <a:pPr eaLnBrk="1" hangingPunct="1"/>
            <a:r>
              <a:rPr lang="pt-BR" sz="2800" smtClean="0"/>
              <a:t/>
            </a:r>
            <a:br>
              <a:rPr lang="pt-BR" sz="2800" smtClean="0"/>
            </a:br>
            <a:r>
              <a:rPr lang="pt-BR" sz="2800" smtClean="0"/>
              <a:t/>
            </a:r>
            <a:br>
              <a:rPr lang="pt-BR" sz="2800" smtClean="0"/>
            </a:br>
            <a:r>
              <a:rPr lang="pt-BR" sz="2800" smtClean="0"/>
              <a:t/>
            </a:r>
            <a:br>
              <a:rPr lang="pt-BR" sz="2800" smtClean="0"/>
            </a:br>
            <a:r>
              <a:rPr lang="pt-BR" sz="2800" smtClean="0"/>
              <a:t/>
            </a:r>
            <a:br>
              <a:rPr lang="pt-BR" sz="2800" smtClean="0"/>
            </a:br>
            <a:r>
              <a:rPr lang="pt-BR" sz="2800" smtClean="0"/>
              <a:t/>
            </a:r>
            <a:br>
              <a:rPr lang="pt-BR" sz="2800" smtClean="0"/>
            </a:br>
            <a:r>
              <a:rPr lang="pt-BR" sz="2800" smtClean="0"/>
              <a:t/>
            </a:r>
            <a:br>
              <a:rPr lang="pt-BR" sz="2800" smtClean="0"/>
            </a:br>
            <a:r>
              <a:rPr lang="pt-BR" sz="2800" smtClean="0"/>
              <a:t/>
            </a:r>
            <a:br>
              <a:rPr lang="pt-BR" sz="2800" smtClean="0"/>
            </a:br>
            <a:endParaRPr lang="pt-BR" sz="2800" smtClean="0"/>
          </a:p>
        </p:txBody>
      </p:sp>
      <p:pic>
        <p:nvPicPr>
          <p:cNvPr id="23554" name="Picture 2" descr="E:\DSC046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412875"/>
            <a:ext cx="4537075" cy="4176713"/>
          </a:xfrm>
        </p:spPr>
      </p:pic>
      <p:sp>
        <p:nvSpPr>
          <p:cNvPr id="23555" name="CaixaDeTexto 5"/>
          <p:cNvSpPr txBox="1">
            <a:spLocks noChangeArrowheads="1"/>
          </p:cNvSpPr>
          <p:nvPr/>
        </p:nvSpPr>
        <p:spPr bwMode="auto">
          <a:xfrm>
            <a:off x="2124075" y="404813"/>
            <a:ext cx="65516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/>
              <a:t>         INTRODUÇÃO </a:t>
            </a:r>
          </a:p>
          <a:p>
            <a:r>
              <a:rPr lang="pt-BR" sz="2800"/>
              <a:t>EQUIPE MULTIDISCIPLINAR</a:t>
            </a:r>
          </a:p>
        </p:txBody>
      </p:sp>
      <p:sp>
        <p:nvSpPr>
          <p:cNvPr id="23556" name="CaixaDeTexto 8"/>
          <p:cNvSpPr txBox="1">
            <a:spLocks noChangeArrowheads="1"/>
          </p:cNvSpPr>
          <p:nvPr/>
        </p:nvSpPr>
        <p:spPr bwMode="auto">
          <a:xfrm>
            <a:off x="323850" y="5949950"/>
            <a:ext cx="84963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/>
              <a:t>       SITUAÇÃO DA  AÇÃO PROGRAMÁTICA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dirty="0" smtClean="0"/>
              <a:t>OBJETIVOS - METAS </a:t>
            </a:r>
            <a:br>
              <a:rPr lang="pt-BR" sz="2800" dirty="0" smtClean="0"/>
            </a:br>
            <a:r>
              <a:rPr lang="pt-BR" sz="2800" dirty="0" smtClean="0"/>
              <a:t>METODOLOGIA-AÇÕES</a:t>
            </a:r>
            <a:br>
              <a:rPr lang="pt-BR" sz="2800" dirty="0" smtClean="0"/>
            </a:br>
            <a:endParaRPr lang="pt-BR" sz="2800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/>
              <a:t>                              OBJETIVO GERAL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/>
              <a:t>                   </a:t>
            </a:r>
            <a:r>
              <a:rPr lang="pt-BR" sz="2800" b="1" dirty="0" smtClean="0"/>
              <a:t> Qualificar a Atenção à Saúde Bucal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/>
              <a:t> </a:t>
            </a:r>
            <a:r>
              <a:rPr lang="pt-BR" sz="2800" b="1" dirty="0" smtClean="0"/>
              <a:t>                           na </a:t>
            </a:r>
            <a:r>
              <a:rPr lang="pt-BR" sz="2800" b="1" dirty="0" err="1" smtClean="0"/>
              <a:t>UBS-ESF-Bela</a:t>
            </a:r>
            <a:r>
              <a:rPr lang="pt-BR" sz="2800" b="1" dirty="0" smtClean="0"/>
              <a:t> Vista II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/>
              <a:t> </a:t>
            </a:r>
            <a:r>
              <a:rPr lang="pt-BR" sz="2800" b="1" dirty="0" smtClean="0"/>
              <a:t>                  em crianças de idade-pré-escolar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/>
              <a:t> </a:t>
            </a:r>
            <a:r>
              <a:rPr lang="pt-BR" sz="2800" b="1" dirty="0" smtClean="0"/>
              <a:t>                                 de 0 a 6 anos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1941</TotalTime>
  <Words>704</Words>
  <Application>Microsoft Office PowerPoint</Application>
  <PresentationFormat>Apresentação na tela (4:3)</PresentationFormat>
  <Paragraphs>200</Paragraphs>
  <Slides>34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Universidade Aberta do SUS – UNASUS Universidade Federal de Pelotas Especialização em Saúde da Família Modalidade à Distância Turma-2</vt:lpstr>
      <vt:lpstr>Slide 2</vt:lpstr>
      <vt:lpstr>INTRODUÇÃO MUNICÍPIO DO CABO DE SANTO AGOSTINHO-PE</vt:lpstr>
      <vt:lpstr>INTRODUÇÃO SERVIÇOS DE SAÚDE OFERTADOS PELO MUNICÍPIO</vt:lpstr>
      <vt:lpstr>INTRODUÇÃO SERVIÇOS DE ATENÇÃO PRIMÁRIA</vt:lpstr>
      <vt:lpstr>INTRODUÇÃO</vt:lpstr>
      <vt:lpstr>INTRODUÇÃO</vt:lpstr>
      <vt:lpstr>       </vt:lpstr>
      <vt:lpstr>OBJETIVOS - METAS  METODOLOGIA-AÇÕES </vt:lpstr>
      <vt:lpstr>OBJETIVOS - METAS  METODOLOGIA – AÇÕES  TODAS AS METAS FORAM ESTIMADAS EM 100% </vt:lpstr>
      <vt:lpstr>OBJETIVOS - METAS METODOLOGIA-AÇÕES TODAS AS METAS FORAM ESTIMADAS EM 100%</vt:lpstr>
      <vt:lpstr>Slide 12</vt:lpstr>
      <vt:lpstr>Slide 13</vt:lpstr>
      <vt:lpstr>Alguns indicadores pertinentes</vt:lpstr>
      <vt:lpstr>Slide 15</vt:lpstr>
      <vt:lpstr>Slide 16</vt:lpstr>
      <vt:lpstr>Slide 17</vt:lpstr>
      <vt:lpstr>RESULTADOS</vt:lpstr>
      <vt:lpstr>RESULTADOS</vt:lpstr>
      <vt:lpstr>RESULTADOS</vt:lpstr>
      <vt:lpstr>RESULTADOS</vt:lpstr>
      <vt:lpstr>RESULTADOS</vt:lpstr>
      <vt:lpstr>RESULTADOS</vt:lpstr>
      <vt:lpstr>RESULTADOS 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REFLEXÃO CRÍTICA</vt:lpstr>
      <vt:lpstr>Slide 33</vt:lpstr>
      <vt:lpstr>CORDEL DE AGRADECIMENTO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PESQUISA -INTERVENÇÃO</dc:title>
  <dc:creator>Usuário do Windows</dc:creator>
  <cp:lastModifiedBy>Usuário do Windows</cp:lastModifiedBy>
  <cp:revision>276</cp:revision>
  <dcterms:created xsi:type="dcterms:W3CDTF">2013-05-09T00:07:38Z</dcterms:created>
  <dcterms:modified xsi:type="dcterms:W3CDTF">2013-06-10T01:07:45Z</dcterms:modified>
</cp:coreProperties>
</file>