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notesMasterIdLst>
    <p:notesMasterId r:id="rId23"/>
  </p:notesMasterIdLst>
  <p:sldIdLst>
    <p:sldId id="256" r:id="rId2"/>
    <p:sldId id="308" r:id="rId3"/>
    <p:sldId id="357" r:id="rId4"/>
    <p:sldId id="372" r:id="rId5"/>
    <p:sldId id="358" r:id="rId6"/>
    <p:sldId id="311" r:id="rId7"/>
    <p:sldId id="312" r:id="rId8"/>
    <p:sldId id="359" r:id="rId9"/>
    <p:sldId id="380" r:id="rId10"/>
    <p:sldId id="313" r:id="rId11"/>
    <p:sldId id="360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47" r:id="rId20"/>
    <p:sldId id="371" r:id="rId21"/>
    <p:sldId id="381" r:id="rId2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299" autoAdjust="0"/>
  </p:normalViewPr>
  <p:slideViewPr>
    <p:cSldViewPr>
      <p:cViewPr>
        <p:scale>
          <a:sx n="60" d="100"/>
          <a:sy n="60" d="100"/>
        </p:scale>
        <p:origin x="-165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7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na\Dropbox\EaD\TURMA%205-MAIS%20M&#201;DICOS\SURBHI\plan%20final%20semana%2012%20surbhi%20NOV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na\Dropbox\EaD\TURMA%205-MAIS%20M&#201;DICOS\SURBHI\plan%20final%20semana%2012%20surbhi%20NOV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na\Dropbox\EaD\TURMA%205-MAIS%20M&#201;DICOS\SURBHI\plan%20final%20semana%2012%20surbhi%20NOV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os%20sur\Planilha%20final%20surbhi%20revisad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os%20sur\Planilha%20final%20surbhi%20revisada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os%20sur\Planilha%20final%20surbhi%20revisad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49069097634483"/>
          <c:y val="7.9888355792260668E-2"/>
          <c:w val="0.8584915546823807"/>
          <c:h val="0.788139596308361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0.11958762886597939</c:v>
                </c:pt>
                <c:pt idx="1">
                  <c:v>0.22268041237113403</c:v>
                </c:pt>
                <c:pt idx="2">
                  <c:v>0.28041237113402062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09760"/>
        <c:axId val="33927936"/>
      </c:barChart>
      <c:catAx>
        <c:axId val="33909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927936"/>
        <c:crosses val="autoZero"/>
        <c:auto val="1"/>
        <c:lblAlgn val="ctr"/>
        <c:lblOffset val="100"/>
        <c:noMultiLvlLbl val="0"/>
      </c:catAx>
      <c:valAx>
        <c:axId val="3392793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90976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85516375057976"/>
          <c:y val="8.7847897899832897E-2"/>
          <c:w val="0.86814483624942029"/>
          <c:h val="0.802759556855720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5.1612903225806452E-2</c:v>
                </c:pt>
                <c:pt idx="1">
                  <c:v>0.13548387096774195</c:v>
                </c:pt>
                <c:pt idx="2">
                  <c:v>0.17419354838709677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560896"/>
        <c:axId val="38562432"/>
      </c:barChart>
      <c:catAx>
        <c:axId val="3856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562432"/>
        <c:crosses val="autoZero"/>
        <c:auto val="1"/>
        <c:lblAlgn val="ctr"/>
        <c:lblOffset val="100"/>
        <c:noMultiLvlLbl val="0"/>
      </c:catAx>
      <c:valAx>
        <c:axId val="3856243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56089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amostras satisfatórias do exame citopatológico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0.58620689655172409</c:v>
                </c:pt>
                <c:pt idx="1">
                  <c:v>0.60185185185185186</c:v>
                </c:pt>
                <c:pt idx="2">
                  <c:v>0.59558823529411764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575488"/>
        <c:axId val="38626432"/>
      </c:barChart>
      <c:catAx>
        <c:axId val="38575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626432"/>
        <c:crosses val="autoZero"/>
        <c:auto val="1"/>
        <c:lblAlgn val="ctr"/>
        <c:lblOffset val="100"/>
        <c:noMultiLvlLbl val="0"/>
      </c:catAx>
      <c:valAx>
        <c:axId val="3862643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57548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mulheres com exame citopatológico alterado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Indicadores!$D$21:$F$21</c:f>
              <c:numCache>
                <c:formatCode>0.0%</c:formatCode>
                <c:ptCount val="3"/>
                <c:pt idx="0">
                  <c:v>0.33333333333333331</c:v>
                </c:pt>
                <c:pt idx="1">
                  <c:v>0.2857142857142857</c:v>
                </c:pt>
                <c:pt idx="2">
                  <c:v>0.16666666666666666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647680"/>
        <c:axId val="38649216"/>
      </c:barChart>
      <c:catAx>
        <c:axId val="3864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649216"/>
        <c:crosses val="autoZero"/>
        <c:auto val="1"/>
        <c:lblAlgn val="ctr"/>
        <c:lblOffset val="100"/>
        <c:noMultiLvlLbl val="0"/>
      </c:catAx>
      <c:valAx>
        <c:axId val="3864921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6476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Indicadores!$D$41:$F$41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Indicadores!$D$42:$F$42</c:f>
              <c:numCache>
                <c:formatCode>0.0%</c:formatCode>
                <c:ptCount val="3"/>
                <c:pt idx="0">
                  <c:v>0.82558139534883723</c:v>
                </c:pt>
                <c:pt idx="1">
                  <c:v>0.85029940119760483</c:v>
                </c:pt>
                <c:pt idx="2">
                  <c:v>0.86111111111111116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995264"/>
        <c:axId val="39996800"/>
      </c:barChart>
      <c:catAx>
        <c:axId val="3999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996800"/>
        <c:crosses val="autoZero"/>
        <c:auto val="1"/>
        <c:lblAlgn val="ctr"/>
        <c:lblOffset val="100"/>
        <c:noMultiLvlLbl val="0"/>
      </c:catAx>
      <c:valAx>
        <c:axId val="3999680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9952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Indicadores!$D$41:$F$41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Indicadores!$D$42:$F$42</c:f>
              <c:numCache>
                <c:formatCode>0.0%</c:formatCode>
                <c:ptCount val="3"/>
                <c:pt idx="0">
                  <c:v>0.82558139534883723</c:v>
                </c:pt>
                <c:pt idx="1">
                  <c:v>0.85029940119760483</c:v>
                </c:pt>
                <c:pt idx="2">
                  <c:v>0.86111111111111116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046976"/>
        <c:axId val="40048512"/>
      </c:barChart>
      <c:catAx>
        <c:axId val="4004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048512"/>
        <c:crosses val="autoZero"/>
        <c:auto val="1"/>
        <c:lblAlgn val="ctr"/>
        <c:lblOffset val="100"/>
        <c:noMultiLvlLbl val="0"/>
      </c:catAx>
      <c:valAx>
        <c:axId val="4004851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0469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2838D-111C-421F-87AE-5D5C98B532AD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2F09E-54CE-4C0D-9334-A727B19CE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988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2F09E-54CE-4C0D-9334-A727B19CE5F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503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2F09E-54CE-4C0D-9334-A727B19CE5F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856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2F09E-54CE-4C0D-9334-A727B19CE5F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5773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2F09E-54CE-4C0D-9334-A727B19CE5F7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852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0C92B4-D81C-4227-ACE6-89F7D06C5173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1075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75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74182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0B92FD-A755-4450-B422-F70FE7928CF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733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17AD-F926-4A02-A17F-D3817455C39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193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C9592-9AAD-4B26-9297-DCAE442085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53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55E6E-DF50-4478-8304-32A9F1A13FB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34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AEFAF-A6BD-404A-B8AF-CC3B224E919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290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D4C7E-D590-470B-88A0-A794075A175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685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56694-EF79-4150-8116-47374930851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5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D795A-DA2B-4FA1-9F85-BC1D531D84D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572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F7CF8-CC4C-4862-B12C-2083793BB92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97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3854D-1DDB-4D6A-AF4D-48EC7DBD1EC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746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B33EB-ED29-444A-828E-4E8931BD079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68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20EA1C-696A-4BF4-BCB6-FC01F03945B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65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27787"/>
            <a:ext cx="9104282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27649" name="Picture 12"/>
          <p:cNvPicPr>
            <a:picLocks noChangeAspect="1" noChangeArrowheads="1"/>
          </p:cNvPicPr>
          <p:nvPr/>
        </p:nvPicPr>
        <p:blipFill rotWithShape="1">
          <a:blip r:embed="rId2"/>
          <a:srcRect l="6361" t="17719" r="52043" b="63577"/>
          <a:stretch/>
        </p:blipFill>
        <p:spPr bwMode="auto">
          <a:xfrm>
            <a:off x="50880" y="27787"/>
            <a:ext cx="4161080" cy="15509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</p:pic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671" y="2564904"/>
            <a:ext cx="8982399" cy="1512168"/>
          </a:xfrm>
        </p:spPr>
        <p:txBody>
          <a:bodyPr>
            <a:normAutofit fontScale="90000"/>
          </a:bodyPr>
          <a:lstStyle/>
          <a:p>
            <a:r>
              <a:rPr lang="pt-BR" sz="3600" b="1" dirty="0">
                <a:solidFill>
                  <a:srgbClr val="002060"/>
                </a:solidFill>
              </a:rPr>
              <a:t>Melhoria da Detecção de Câncer de Colo do Útero e de Mama na USF São Sebastião- Redentora/RS</a:t>
            </a:r>
            <a:r>
              <a:rPr lang="pt-BR" sz="3600" b="1" dirty="0"/>
              <a:t/>
            </a:r>
            <a:br>
              <a:rPr lang="pt-BR" sz="3600" b="1" dirty="0"/>
            </a:br>
            <a:endParaRPr lang="pt-BR" sz="3600" b="1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5536" y="4221088"/>
            <a:ext cx="8064896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latin typeface="+mj-lt"/>
              </a:rPr>
              <a:t>Surbhi Tyagi Bianchessi</a:t>
            </a:r>
          </a:p>
          <a:p>
            <a:pPr algn="ctr"/>
            <a:endParaRPr lang="pt-BR" sz="2800" dirty="0" smtClean="0">
              <a:latin typeface="+mj-lt"/>
            </a:endParaRPr>
          </a:p>
          <a:p>
            <a:pPr algn="ctr"/>
            <a:r>
              <a:rPr lang="pt-BR" sz="2000" dirty="0" smtClean="0">
                <a:latin typeface="+mj-lt"/>
              </a:rPr>
              <a:t>Orientadora</a:t>
            </a:r>
            <a:r>
              <a:rPr lang="pt-BR" sz="2000" dirty="0">
                <a:latin typeface="+mj-lt"/>
              </a:rPr>
              <a:t>: Marina Sousa </a:t>
            </a:r>
            <a:r>
              <a:rPr lang="pt-BR" sz="2000" dirty="0" smtClean="0">
                <a:latin typeface="+mj-lt"/>
              </a:rPr>
              <a:t>Azevedo</a:t>
            </a:r>
          </a:p>
          <a:p>
            <a:pPr algn="ctr"/>
            <a:endParaRPr lang="pt-BR" sz="2000" dirty="0">
              <a:latin typeface="+mj-lt"/>
            </a:endParaRPr>
          </a:p>
          <a:p>
            <a:pPr algn="ctr"/>
            <a:r>
              <a:rPr lang="pt-BR" sz="2000" dirty="0">
                <a:latin typeface="+mj-lt"/>
              </a:rPr>
              <a:t>   </a:t>
            </a:r>
            <a:r>
              <a:rPr lang="pt-BR" sz="2000" dirty="0" smtClean="0">
                <a:latin typeface="+mj-lt"/>
              </a:rPr>
              <a:t>Pelotas</a:t>
            </a:r>
            <a:r>
              <a:rPr lang="pt-BR" sz="2000" dirty="0">
                <a:latin typeface="+mj-lt"/>
              </a:rPr>
              <a:t>, 2015</a:t>
            </a:r>
          </a:p>
          <a:p>
            <a:r>
              <a:rPr lang="pt-BR" dirty="0"/>
              <a:t/>
            </a:r>
            <a:br>
              <a:rPr lang="pt-BR" dirty="0"/>
            </a:br>
            <a:endParaRPr lang="pt-BR" i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27653" name="Picture 14" descr="http://www.unasus.ufma.br/unasus_data/site/images/noticias/1356913b26unasu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0032" y="27788"/>
            <a:ext cx="417324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955" y="-162272"/>
            <a:ext cx="8946232" cy="92697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Metas, Objetivos e Resultados</a:t>
            </a:r>
            <a:endParaRPr lang="pt-BR" sz="3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683568" y="1772816"/>
            <a:ext cx="374441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>
                <a:latin typeface="+mn-lt"/>
              </a:rPr>
              <a:t>Objetivo 1</a:t>
            </a:r>
            <a:r>
              <a:rPr lang="pt-BR" sz="2000" b="1" dirty="0">
                <a:latin typeface="+mn-lt"/>
              </a:rPr>
              <a:t>. Ampliar a cobertura de detecção precoce do câncer de colo e do câncer de mama</a:t>
            </a:r>
            <a:r>
              <a:rPr lang="pt-BR" sz="2000" b="1" dirty="0" smtClean="0">
                <a:latin typeface="+mn-lt"/>
              </a:rPr>
              <a:t>.</a:t>
            </a:r>
          </a:p>
          <a:p>
            <a:endParaRPr lang="pt-BR" sz="2000" b="1" dirty="0">
              <a:latin typeface="+mn-lt"/>
            </a:endParaRPr>
          </a:p>
          <a:p>
            <a:r>
              <a:rPr lang="pt-BR" sz="2000" b="1" u="sng" dirty="0">
                <a:latin typeface="+mn-lt"/>
              </a:rPr>
              <a:t>Meta 1.1</a:t>
            </a:r>
            <a:r>
              <a:rPr lang="pt-BR" sz="2000" b="1" dirty="0">
                <a:latin typeface="+mn-lt"/>
              </a:rPr>
              <a:t>. Ampliar a cobertura de detecção precoce do câncer de colo de útero das mulheres na faixa etária entre 25 e 64 anos de idade para 100%.</a:t>
            </a:r>
          </a:p>
          <a:p>
            <a:pPr algn="just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000" dirty="0">
              <a:latin typeface="+mn-lt"/>
              <a:cs typeface="Arial" pitchFamily="34" charset="0"/>
            </a:endParaRP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latin typeface="+mn-lt"/>
                <a:cs typeface="Arial" pitchFamily="34" charset="0"/>
              </a:rPr>
              <a:t> 1º </a:t>
            </a:r>
            <a:r>
              <a:rPr lang="pt-BR" sz="2000" dirty="0" smtClean="0">
                <a:latin typeface="+mn-lt"/>
                <a:cs typeface="Arial" pitchFamily="34" charset="0"/>
              </a:rPr>
              <a:t>mês -  58 usuárias (</a:t>
            </a:r>
            <a:r>
              <a:rPr lang="pt-BR" sz="2000" dirty="0" smtClean="0">
                <a:latin typeface="+mn-lt"/>
              </a:rPr>
              <a:t>12%)</a:t>
            </a:r>
            <a:endParaRPr lang="pt-BR" sz="2000" dirty="0">
              <a:latin typeface="+mn-lt"/>
              <a:cs typeface="Arial" pitchFamily="34" charset="0"/>
            </a:endParaRP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latin typeface="+mn-lt"/>
                <a:cs typeface="Arial" pitchFamily="34" charset="0"/>
              </a:rPr>
              <a:t> 2º </a:t>
            </a:r>
            <a:r>
              <a:rPr lang="pt-BR" sz="2000" dirty="0" smtClean="0">
                <a:latin typeface="+mn-lt"/>
                <a:cs typeface="Arial" pitchFamily="34" charset="0"/>
              </a:rPr>
              <a:t>mês - 108 usuárias (22,3%)</a:t>
            </a:r>
            <a:endParaRPr lang="pt-BR" sz="2000" dirty="0">
              <a:latin typeface="+mn-lt"/>
              <a:cs typeface="Arial" pitchFamily="34" charset="0"/>
            </a:endParaRP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latin typeface="+mn-lt"/>
                <a:cs typeface="Arial" pitchFamily="34" charset="0"/>
              </a:rPr>
              <a:t> 3º mês – </a:t>
            </a:r>
            <a:r>
              <a:rPr lang="pt-BR" sz="2000" dirty="0" smtClean="0">
                <a:latin typeface="+mn-lt"/>
                <a:cs typeface="Arial" pitchFamily="34" charset="0"/>
              </a:rPr>
              <a:t> usuárias (28%)</a:t>
            </a:r>
            <a:endParaRPr lang="pt-BR" sz="20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2841683654"/>
              </p:ext>
            </p:extLst>
          </p:nvPr>
        </p:nvGraphicFramePr>
        <p:xfrm>
          <a:off x="4788024" y="1772816"/>
          <a:ext cx="42287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780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22884" y="260648"/>
            <a:ext cx="9028171" cy="10548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pt-BR" dirty="0">
                <a:latin typeface="Arial" charset="0"/>
                <a:cs typeface="Arial" charset="0"/>
              </a:rPr>
              <a:t>Objetivos, Metas e Resultados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9644" y="1052736"/>
            <a:ext cx="380227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u="sng" dirty="0">
                <a:latin typeface="+mn-lt"/>
              </a:rPr>
              <a:t>Objetivo 1. </a:t>
            </a:r>
            <a:r>
              <a:rPr lang="pt-BR" sz="2000" b="1" dirty="0">
                <a:latin typeface="+mn-lt"/>
              </a:rPr>
              <a:t>Ampliar a cobertura de detecção precoce do câncer de colo e do câncer de mama</a:t>
            </a:r>
            <a:r>
              <a:rPr lang="pt-BR" sz="2000" b="1" dirty="0" smtClean="0">
                <a:latin typeface="+mn-lt"/>
              </a:rPr>
              <a:t>.</a:t>
            </a:r>
          </a:p>
          <a:p>
            <a:pPr algn="just"/>
            <a:endParaRPr lang="pt-BR" sz="2000" b="1" dirty="0">
              <a:latin typeface="+mn-lt"/>
            </a:endParaRPr>
          </a:p>
          <a:p>
            <a:pPr algn="just"/>
            <a:r>
              <a:rPr lang="pt-BR" sz="2000" dirty="0">
                <a:latin typeface="+mn-lt"/>
              </a:rPr>
              <a:t>Meta 1.2. Ampliar a cobertura de detecção precoce do câncer de mama das mulheres na faixa etária entre 50 e 69 anos de idade para 100</a:t>
            </a:r>
            <a:r>
              <a:rPr lang="pt-BR" sz="2000" dirty="0" smtClean="0">
                <a:latin typeface="+mn-lt"/>
              </a:rPr>
              <a:t>%.</a:t>
            </a:r>
          </a:p>
          <a:p>
            <a:endParaRPr lang="pt-BR" sz="2000" b="1" dirty="0">
              <a:latin typeface="+mn-lt"/>
            </a:endParaRPr>
          </a:p>
          <a:p>
            <a:pPr algn="just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000" dirty="0">
              <a:latin typeface="+mn-lt"/>
              <a:cs typeface="Arial" pitchFamily="34" charset="0"/>
            </a:endParaRP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latin typeface="+mn-lt"/>
                <a:cs typeface="Arial" pitchFamily="34" charset="0"/>
              </a:rPr>
              <a:t> 1º mês -  </a:t>
            </a:r>
            <a:r>
              <a:rPr lang="pt-BR" sz="2000" dirty="0" smtClean="0">
                <a:latin typeface="+mn-lt"/>
                <a:cs typeface="Arial" pitchFamily="34" charset="0"/>
              </a:rPr>
              <a:t>8 </a:t>
            </a:r>
            <a:r>
              <a:rPr lang="pt-BR" sz="2000" dirty="0">
                <a:latin typeface="+mn-lt"/>
                <a:cs typeface="Arial" pitchFamily="34" charset="0"/>
              </a:rPr>
              <a:t>usuárias </a:t>
            </a:r>
            <a:r>
              <a:rPr lang="pt-BR" sz="2000" dirty="0" smtClean="0">
                <a:latin typeface="+mn-lt"/>
                <a:cs typeface="Arial" pitchFamily="34" charset="0"/>
              </a:rPr>
              <a:t>(</a:t>
            </a:r>
            <a:r>
              <a:rPr lang="pt-BR" sz="2000" dirty="0" smtClean="0">
                <a:latin typeface="+mn-lt"/>
              </a:rPr>
              <a:t>5,2%)</a:t>
            </a:r>
            <a:endParaRPr lang="pt-BR" sz="2000" dirty="0">
              <a:latin typeface="+mn-lt"/>
              <a:cs typeface="Arial" pitchFamily="34" charset="0"/>
            </a:endParaRP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latin typeface="+mn-lt"/>
                <a:cs typeface="Arial" pitchFamily="34" charset="0"/>
              </a:rPr>
              <a:t> 2º mês - </a:t>
            </a:r>
            <a:r>
              <a:rPr lang="pt-BR" sz="2000" dirty="0" smtClean="0">
                <a:latin typeface="+mn-lt"/>
                <a:cs typeface="Arial" pitchFamily="34" charset="0"/>
              </a:rPr>
              <a:t>21 </a:t>
            </a:r>
            <a:r>
              <a:rPr lang="pt-BR" sz="2000" dirty="0">
                <a:latin typeface="+mn-lt"/>
                <a:cs typeface="Arial" pitchFamily="34" charset="0"/>
              </a:rPr>
              <a:t>usuárias </a:t>
            </a:r>
            <a:r>
              <a:rPr lang="pt-BR" sz="2000" dirty="0" smtClean="0">
                <a:latin typeface="+mn-lt"/>
                <a:cs typeface="Arial" pitchFamily="34" charset="0"/>
              </a:rPr>
              <a:t>(13,5%)</a:t>
            </a:r>
            <a:endParaRPr lang="pt-BR" sz="2000" dirty="0">
              <a:latin typeface="+mn-lt"/>
              <a:cs typeface="Arial" pitchFamily="34" charset="0"/>
            </a:endParaRP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latin typeface="+mn-lt"/>
                <a:cs typeface="Arial" pitchFamily="34" charset="0"/>
              </a:rPr>
              <a:t> 3º mês – </a:t>
            </a:r>
            <a:r>
              <a:rPr lang="pt-BR" sz="2000" dirty="0" smtClean="0">
                <a:latin typeface="+mn-lt"/>
                <a:cs typeface="Arial" pitchFamily="34" charset="0"/>
              </a:rPr>
              <a:t>27 usuárias (17,4%)</a:t>
            </a:r>
            <a:endParaRPr lang="pt-BR" sz="2000" dirty="0">
              <a:solidFill>
                <a:srgbClr val="FF0000"/>
              </a:solidFill>
              <a:latin typeface="+mn-lt"/>
            </a:endParaRPr>
          </a:p>
          <a:p>
            <a:pPr algn="just"/>
            <a:endParaRPr lang="pt-BR" sz="2000" dirty="0"/>
          </a:p>
          <a:p>
            <a:pPr algn="just"/>
            <a:endParaRPr lang="pt-BR" sz="2000" dirty="0" smtClean="0">
              <a:solidFill>
                <a:srgbClr val="002060"/>
              </a:solidFill>
              <a:latin typeface="+mn-lt"/>
            </a:endParaRPr>
          </a:p>
          <a:p>
            <a:pPr algn="just"/>
            <a:endParaRPr lang="pt-BR" sz="2000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296644291"/>
              </p:ext>
            </p:extLst>
          </p:nvPr>
        </p:nvGraphicFramePr>
        <p:xfrm>
          <a:off x="4067944" y="1052736"/>
          <a:ext cx="4983111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570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charset="0"/>
                <a:cs typeface="Arial" charset="0"/>
              </a:rPr>
              <a:t>Objetivos, Metas e Resultados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4186808" cy="525658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defRPr/>
            </a:pPr>
            <a:r>
              <a:rPr lang="pt-BR" sz="2000" b="1" u="sng" dirty="0"/>
              <a:t>Objetivo 2. </a:t>
            </a:r>
            <a:r>
              <a:rPr lang="pt-BR" sz="2000" b="1" dirty="0"/>
              <a:t>Melhorar a  qualidade do atendimento das mulheres que realizam detecção precoce de câncer de colo de útero e de mama na unidade de saúde</a:t>
            </a:r>
            <a:r>
              <a:rPr lang="pt-BR" sz="2000" b="1" dirty="0" smtClean="0"/>
              <a:t>.</a:t>
            </a:r>
          </a:p>
          <a:p>
            <a:pPr marL="0" indent="0" algn="just">
              <a:lnSpc>
                <a:spcPct val="110000"/>
              </a:lnSpc>
              <a:defRPr/>
            </a:pPr>
            <a:r>
              <a:rPr lang="pt-BR" sz="2000" u="sng" dirty="0"/>
              <a:t>Meta: 2.1. </a:t>
            </a:r>
            <a:r>
              <a:rPr lang="pt-BR" sz="2000" dirty="0"/>
              <a:t>Obter 100% de coleta de amostras satisfatórias do exame citopatológico de colo de útero.</a:t>
            </a:r>
          </a:p>
          <a:p>
            <a:pPr marL="0" indent="0" algn="just">
              <a:lnSpc>
                <a:spcPct val="110000"/>
              </a:lnSpc>
              <a:buNone/>
              <a:defRPr/>
            </a:pPr>
            <a:endParaRPr lang="pt-BR" sz="2000" dirty="0"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defRPr/>
            </a:pPr>
            <a:r>
              <a:rPr lang="pt-BR" sz="2000" dirty="0" smtClean="0">
                <a:cs typeface="Arial" pitchFamily="34" charset="0"/>
              </a:rPr>
              <a:t> </a:t>
            </a:r>
            <a:r>
              <a:rPr lang="pt-BR" sz="2000" dirty="0">
                <a:cs typeface="Arial" pitchFamily="34" charset="0"/>
              </a:rPr>
              <a:t>1º mês -  </a:t>
            </a:r>
            <a:r>
              <a:rPr lang="pt-BR" sz="2000" dirty="0" smtClean="0">
                <a:cs typeface="Arial" pitchFamily="34" charset="0"/>
              </a:rPr>
              <a:t>34 usuárias </a:t>
            </a:r>
            <a:r>
              <a:rPr lang="pt-BR" sz="2000" dirty="0">
                <a:cs typeface="Arial" pitchFamily="34" charset="0"/>
              </a:rPr>
              <a:t>(</a:t>
            </a:r>
            <a:r>
              <a:rPr lang="pt-BR" sz="2000" dirty="0" smtClean="0"/>
              <a:t>58,6%)</a:t>
            </a:r>
            <a:endParaRPr lang="pt-BR" sz="2000" dirty="0"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defRPr/>
            </a:pPr>
            <a:r>
              <a:rPr lang="pt-BR" sz="2000" dirty="0">
                <a:cs typeface="Arial" pitchFamily="34" charset="0"/>
              </a:rPr>
              <a:t> 2º mês - </a:t>
            </a:r>
            <a:r>
              <a:rPr lang="pt-BR" sz="2000" dirty="0" smtClean="0">
                <a:cs typeface="Arial" pitchFamily="34" charset="0"/>
              </a:rPr>
              <a:t>65 </a:t>
            </a:r>
            <a:r>
              <a:rPr lang="pt-BR" sz="2000" dirty="0">
                <a:cs typeface="Arial" pitchFamily="34" charset="0"/>
              </a:rPr>
              <a:t>usuárias </a:t>
            </a:r>
            <a:r>
              <a:rPr lang="pt-BR" sz="2000" dirty="0" smtClean="0">
                <a:cs typeface="Arial" pitchFamily="34" charset="0"/>
              </a:rPr>
              <a:t>(60,2%)</a:t>
            </a:r>
            <a:endParaRPr lang="pt-BR" sz="2000" dirty="0"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defRPr/>
            </a:pPr>
            <a:r>
              <a:rPr lang="pt-BR" sz="2000" dirty="0">
                <a:cs typeface="Arial" pitchFamily="34" charset="0"/>
              </a:rPr>
              <a:t> 3º mês </a:t>
            </a:r>
            <a:r>
              <a:rPr lang="pt-BR" sz="2000" dirty="0" smtClean="0">
                <a:cs typeface="Arial" pitchFamily="34" charset="0"/>
              </a:rPr>
              <a:t>- 81 </a:t>
            </a:r>
            <a:r>
              <a:rPr lang="pt-BR" sz="2000" dirty="0">
                <a:cs typeface="Arial" pitchFamily="34" charset="0"/>
              </a:rPr>
              <a:t>usuárias </a:t>
            </a:r>
            <a:r>
              <a:rPr lang="pt-BR" sz="2000" dirty="0" smtClean="0">
                <a:cs typeface="Arial" pitchFamily="34" charset="0"/>
              </a:rPr>
              <a:t>(59,6%)</a:t>
            </a:r>
            <a:endParaRPr lang="pt-BR" sz="2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t-BR" sz="2000" dirty="0">
              <a:solidFill>
                <a:srgbClr val="002060"/>
              </a:solidFill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238116120"/>
              </p:ext>
            </p:extLst>
          </p:nvPr>
        </p:nvGraphicFramePr>
        <p:xfrm>
          <a:off x="4644008" y="1268760"/>
          <a:ext cx="4389631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122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charset="0"/>
                <a:cs typeface="Arial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514116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defRPr/>
            </a:pPr>
            <a:r>
              <a:rPr lang="pt-BR" sz="2000" b="1" u="sng" dirty="0" smtClean="0"/>
              <a:t>Objetivo 3</a:t>
            </a:r>
            <a:r>
              <a:rPr lang="pt-BR" sz="2000" b="1" u="sng" dirty="0"/>
              <a:t>. </a:t>
            </a:r>
            <a:r>
              <a:rPr lang="pt-BR" sz="2000" b="1" dirty="0"/>
              <a:t>Melhorar a adesão das mulheres à realização </a:t>
            </a:r>
            <a:r>
              <a:rPr lang="pt-BR" sz="2000" b="1" dirty="0" smtClean="0"/>
              <a:t>de exame </a:t>
            </a:r>
            <a:r>
              <a:rPr lang="pt-BR" sz="2000" b="1" dirty="0"/>
              <a:t>citopatológico de colo de útero e mamografia</a:t>
            </a:r>
            <a:r>
              <a:rPr lang="pt-BR" sz="2000" b="1" dirty="0" smtClean="0"/>
              <a:t>.</a:t>
            </a:r>
          </a:p>
          <a:p>
            <a:pPr marL="0" indent="0" algn="just">
              <a:lnSpc>
                <a:spcPct val="110000"/>
              </a:lnSpc>
              <a:defRPr/>
            </a:pPr>
            <a:endParaRPr lang="pt-BR" sz="2000" b="1" dirty="0" smtClean="0"/>
          </a:p>
          <a:p>
            <a:pPr marL="0" indent="0" algn="just">
              <a:lnSpc>
                <a:spcPct val="110000"/>
              </a:lnSpc>
              <a:defRPr/>
            </a:pPr>
            <a:r>
              <a:rPr lang="pt-BR" sz="2000" u="sng" dirty="0"/>
              <a:t>Meta 3.1. </a:t>
            </a:r>
            <a:r>
              <a:rPr lang="pt-BR" sz="2000" dirty="0"/>
              <a:t>Identificar 100% das mulheres com exame citopatológico alterado sem acompanhamento pela unidade de saúde</a:t>
            </a:r>
            <a:r>
              <a:rPr lang="pt-BR" sz="2000" dirty="0" smtClean="0"/>
              <a:t>.</a:t>
            </a:r>
          </a:p>
          <a:p>
            <a:pPr marL="0" indent="0" algn="just">
              <a:lnSpc>
                <a:spcPct val="110000"/>
              </a:lnSpc>
              <a:defRPr/>
            </a:pPr>
            <a:endParaRPr lang="pt-BR" sz="2000" dirty="0"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defRPr/>
            </a:pPr>
            <a:r>
              <a:rPr lang="pt-BR" sz="2000" dirty="0" smtClean="0">
                <a:cs typeface="Arial" pitchFamily="34" charset="0"/>
              </a:rPr>
              <a:t>1º </a:t>
            </a:r>
            <a:r>
              <a:rPr lang="pt-BR" sz="2000" dirty="0">
                <a:cs typeface="Arial" pitchFamily="34" charset="0"/>
              </a:rPr>
              <a:t>mês -  </a:t>
            </a:r>
            <a:r>
              <a:rPr lang="pt-BR" sz="2000" dirty="0" smtClean="0">
                <a:cs typeface="Arial" pitchFamily="34" charset="0"/>
              </a:rPr>
              <a:t>1 </a:t>
            </a:r>
            <a:r>
              <a:rPr lang="pt-BR" sz="2000" dirty="0">
                <a:cs typeface="Arial" pitchFamily="34" charset="0"/>
              </a:rPr>
              <a:t>usuárias </a:t>
            </a:r>
            <a:r>
              <a:rPr lang="pt-BR" sz="2000" dirty="0" smtClean="0">
                <a:cs typeface="Arial" pitchFamily="34" charset="0"/>
              </a:rPr>
              <a:t>(33,3</a:t>
            </a:r>
            <a:r>
              <a:rPr lang="pt-BR" sz="2000" dirty="0" smtClean="0"/>
              <a:t>%)</a:t>
            </a:r>
            <a:endParaRPr lang="pt-BR" sz="2000" dirty="0"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defRPr/>
            </a:pPr>
            <a:r>
              <a:rPr lang="pt-BR" sz="2000" dirty="0">
                <a:cs typeface="Arial" pitchFamily="34" charset="0"/>
              </a:rPr>
              <a:t> 2º mês - </a:t>
            </a:r>
            <a:r>
              <a:rPr lang="pt-BR" sz="2000" dirty="0" smtClean="0">
                <a:cs typeface="Arial" pitchFamily="34" charset="0"/>
              </a:rPr>
              <a:t>2 </a:t>
            </a:r>
            <a:r>
              <a:rPr lang="pt-BR" sz="2000" dirty="0">
                <a:cs typeface="Arial" pitchFamily="34" charset="0"/>
              </a:rPr>
              <a:t>usuárias </a:t>
            </a:r>
            <a:r>
              <a:rPr lang="pt-BR" sz="2000" dirty="0" smtClean="0">
                <a:cs typeface="Arial" pitchFamily="34" charset="0"/>
              </a:rPr>
              <a:t>(28,6%)</a:t>
            </a:r>
            <a:endParaRPr lang="pt-BR" sz="2000" dirty="0"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defRPr/>
            </a:pPr>
            <a:r>
              <a:rPr lang="pt-BR" sz="2000" dirty="0">
                <a:cs typeface="Arial" pitchFamily="34" charset="0"/>
              </a:rPr>
              <a:t> 3º mês - 2</a:t>
            </a:r>
            <a:r>
              <a:rPr lang="pt-BR" sz="2000" dirty="0" smtClean="0">
                <a:cs typeface="Arial" pitchFamily="34" charset="0"/>
              </a:rPr>
              <a:t> </a:t>
            </a:r>
            <a:r>
              <a:rPr lang="pt-BR" sz="2000" dirty="0">
                <a:cs typeface="Arial" pitchFamily="34" charset="0"/>
              </a:rPr>
              <a:t>usuárias </a:t>
            </a:r>
            <a:r>
              <a:rPr lang="pt-BR" sz="2000" dirty="0" smtClean="0">
                <a:cs typeface="Arial" pitchFamily="34" charset="0"/>
              </a:rPr>
              <a:t>(16,7%)</a:t>
            </a:r>
            <a:endParaRPr lang="pt-BR" sz="2000" dirty="0">
              <a:solidFill>
                <a:srgbClr val="FF0000"/>
              </a:solidFill>
            </a:endParaRPr>
          </a:p>
          <a:p>
            <a:endParaRPr lang="pt-BR" sz="20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248394717"/>
              </p:ext>
            </p:extLst>
          </p:nvPr>
        </p:nvGraphicFramePr>
        <p:xfrm>
          <a:off x="4788024" y="2276872"/>
          <a:ext cx="4225677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442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charset="0"/>
                <a:cs typeface="Arial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u="sng" dirty="0">
                <a:solidFill>
                  <a:schemeClr val="tx2">
                    <a:lumMod val="50000"/>
                  </a:schemeClr>
                </a:solidFill>
              </a:rPr>
              <a:t>Objetivo 3. 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Melhorar a adesão das mulheres à realização de exame citopatológico de colo de útero e mamografia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Meta 3.2. Identificar 100% das mulheres com mamografia alterada sem acompanhamento pela unidade de saúde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- Felizmente neste período nenhuma usuária teve alterações detectadas pela mamografia 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64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charset="0"/>
                <a:cs typeface="Arial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/>
          </a:bodyPr>
          <a:lstStyle/>
          <a:p>
            <a:r>
              <a:rPr lang="pt-BR" sz="2000" b="1" u="sng" dirty="0"/>
              <a:t>Objetivo 4. </a:t>
            </a:r>
            <a:r>
              <a:rPr lang="pt-BR" sz="2000" b="1" dirty="0"/>
              <a:t>Melhorar o registro das informações</a:t>
            </a:r>
            <a:r>
              <a:rPr lang="pt-BR" sz="2000" b="1" dirty="0" smtClean="0"/>
              <a:t>.</a:t>
            </a:r>
          </a:p>
          <a:p>
            <a:pPr marL="0" indent="0">
              <a:buNone/>
            </a:pPr>
            <a:endParaRPr lang="pt-BR" sz="2000" b="1" dirty="0"/>
          </a:p>
          <a:p>
            <a:r>
              <a:rPr lang="pt-BR" sz="2000" dirty="0"/>
              <a:t>Meta 4.1. Manter registro da coleta de exame citopatológico de colo de útero  em registro específico em 100% das mulheres cadastradas.</a:t>
            </a:r>
          </a:p>
          <a:p>
            <a:endParaRPr lang="pt-BR" sz="2000" dirty="0"/>
          </a:p>
          <a:p>
            <a:pPr marL="0" indent="0" algn="just">
              <a:lnSpc>
                <a:spcPct val="110000"/>
              </a:lnSpc>
              <a:defRPr/>
            </a:pPr>
            <a:r>
              <a:rPr lang="pt-BR" sz="2000" dirty="0" smtClean="0">
                <a:cs typeface="Arial" pitchFamily="34" charset="0"/>
              </a:rPr>
              <a:t> 1º </a:t>
            </a:r>
            <a:r>
              <a:rPr lang="pt-BR" sz="2000" dirty="0">
                <a:cs typeface="Arial" pitchFamily="34" charset="0"/>
              </a:rPr>
              <a:t>mês -  </a:t>
            </a:r>
            <a:r>
              <a:rPr lang="pt-BR" sz="2000" dirty="0" smtClean="0">
                <a:cs typeface="Arial" pitchFamily="34" charset="0"/>
              </a:rPr>
              <a:t>71 </a:t>
            </a:r>
            <a:r>
              <a:rPr lang="pt-BR" sz="2000" dirty="0">
                <a:cs typeface="Arial" pitchFamily="34" charset="0"/>
              </a:rPr>
              <a:t>usuárias </a:t>
            </a:r>
            <a:r>
              <a:rPr lang="pt-BR" sz="2000" dirty="0" smtClean="0">
                <a:cs typeface="Arial" pitchFamily="34" charset="0"/>
              </a:rPr>
              <a:t>(82,6</a:t>
            </a:r>
            <a:r>
              <a:rPr lang="pt-BR" sz="2000" dirty="0" smtClean="0"/>
              <a:t>%)</a:t>
            </a:r>
            <a:endParaRPr lang="pt-BR" sz="2000" dirty="0"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defRPr/>
            </a:pPr>
            <a:r>
              <a:rPr lang="pt-BR" sz="2000" dirty="0">
                <a:cs typeface="Arial" pitchFamily="34" charset="0"/>
              </a:rPr>
              <a:t> 2º mês - </a:t>
            </a:r>
            <a:r>
              <a:rPr lang="pt-BR" sz="2000" dirty="0" smtClean="0">
                <a:cs typeface="Arial" pitchFamily="34" charset="0"/>
              </a:rPr>
              <a:t>142 </a:t>
            </a:r>
            <a:r>
              <a:rPr lang="pt-BR" sz="2000" dirty="0">
                <a:cs typeface="Arial" pitchFamily="34" charset="0"/>
              </a:rPr>
              <a:t>usuárias </a:t>
            </a:r>
            <a:r>
              <a:rPr lang="pt-BR" sz="2000" dirty="0" smtClean="0">
                <a:cs typeface="Arial" pitchFamily="34" charset="0"/>
              </a:rPr>
              <a:t>(85,0%)</a:t>
            </a:r>
            <a:endParaRPr lang="pt-BR" sz="2000" dirty="0"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defRPr/>
            </a:pPr>
            <a:r>
              <a:rPr lang="pt-BR" sz="2000" dirty="0">
                <a:cs typeface="Arial" pitchFamily="34" charset="0"/>
              </a:rPr>
              <a:t> 3º mês - </a:t>
            </a:r>
            <a:r>
              <a:rPr lang="pt-BR" sz="2000" dirty="0" smtClean="0">
                <a:cs typeface="Arial" pitchFamily="34" charset="0"/>
              </a:rPr>
              <a:t>186 </a:t>
            </a:r>
            <a:r>
              <a:rPr lang="pt-BR" sz="2000" dirty="0">
                <a:cs typeface="Arial" pitchFamily="34" charset="0"/>
              </a:rPr>
              <a:t>usuárias </a:t>
            </a:r>
            <a:r>
              <a:rPr lang="pt-BR" sz="2000" dirty="0" smtClean="0">
                <a:cs typeface="Arial" pitchFamily="34" charset="0"/>
              </a:rPr>
              <a:t>(86,1%)</a:t>
            </a:r>
            <a:endParaRPr lang="pt-BR" sz="2000" dirty="0">
              <a:solidFill>
                <a:srgbClr val="FF0000"/>
              </a:solidFill>
            </a:endParaRPr>
          </a:p>
          <a:p>
            <a:endParaRPr lang="pt-BR" sz="2000" dirty="0"/>
          </a:p>
          <a:p>
            <a:endParaRPr lang="pt-BR" sz="20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874412541"/>
              </p:ext>
            </p:extLst>
          </p:nvPr>
        </p:nvGraphicFramePr>
        <p:xfrm>
          <a:off x="4572000" y="1628800"/>
          <a:ext cx="424847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834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charset="0"/>
                <a:cs typeface="Arial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u="sng" dirty="0"/>
              <a:t>Objetivo 4. </a:t>
            </a:r>
            <a:r>
              <a:rPr lang="pt-BR" sz="2000" b="1" dirty="0"/>
              <a:t>Melhorar o registro das informações</a:t>
            </a:r>
            <a:r>
              <a:rPr lang="pt-BR" sz="2000" b="1" dirty="0" smtClean="0"/>
              <a:t>.</a:t>
            </a:r>
          </a:p>
          <a:p>
            <a:pPr marL="0" indent="0">
              <a:buNone/>
            </a:pPr>
            <a:endParaRPr lang="pt-BR" sz="2000" b="1" dirty="0"/>
          </a:p>
          <a:p>
            <a:pPr marL="0" indent="0">
              <a:buNone/>
            </a:pPr>
            <a:r>
              <a:rPr lang="pt-BR" sz="2000" dirty="0"/>
              <a:t>Meta 4.2. Manter registro da realização da mamografia em registro específico em 100% das mulheres cadastradas</a:t>
            </a:r>
            <a:r>
              <a:rPr lang="pt-BR" sz="2000" dirty="0" smtClean="0"/>
              <a:t>.</a:t>
            </a:r>
          </a:p>
          <a:p>
            <a:pPr marL="0" indent="0">
              <a:buNone/>
            </a:pPr>
            <a:endParaRPr lang="pt-BR" sz="2000" dirty="0" smtClean="0"/>
          </a:p>
          <a:p>
            <a:endParaRPr lang="pt-BR" sz="2000" dirty="0"/>
          </a:p>
          <a:p>
            <a:pPr marL="0" indent="0" algn="just">
              <a:lnSpc>
                <a:spcPct val="110000"/>
              </a:lnSpc>
              <a:defRPr/>
            </a:pPr>
            <a:r>
              <a:rPr lang="pt-BR" sz="2000" dirty="0">
                <a:cs typeface="Arial" pitchFamily="34" charset="0"/>
              </a:rPr>
              <a:t>1º mês -  </a:t>
            </a:r>
            <a:r>
              <a:rPr lang="pt-BR" sz="2000" dirty="0" smtClean="0">
                <a:cs typeface="Arial" pitchFamily="34" charset="0"/>
              </a:rPr>
              <a:t>38 </a:t>
            </a:r>
            <a:r>
              <a:rPr lang="pt-BR" sz="2000" dirty="0">
                <a:cs typeface="Arial" pitchFamily="34" charset="0"/>
              </a:rPr>
              <a:t>usuárias (</a:t>
            </a:r>
            <a:r>
              <a:rPr lang="pt-BR" sz="2000" dirty="0" smtClean="0">
                <a:cs typeface="Arial" pitchFamily="34" charset="0"/>
              </a:rPr>
              <a:t>86,4</a:t>
            </a:r>
            <a:r>
              <a:rPr lang="pt-BR" sz="2000" dirty="0" smtClean="0"/>
              <a:t>%)</a:t>
            </a:r>
            <a:endParaRPr lang="pt-BR" sz="2000" dirty="0"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defRPr/>
            </a:pPr>
            <a:r>
              <a:rPr lang="pt-BR" sz="2000" dirty="0">
                <a:cs typeface="Arial" pitchFamily="34" charset="0"/>
              </a:rPr>
              <a:t> 2º mês - </a:t>
            </a:r>
            <a:r>
              <a:rPr lang="pt-BR" sz="2000" dirty="0" smtClean="0">
                <a:cs typeface="Arial" pitchFamily="34" charset="0"/>
              </a:rPr>
              <a:t>74 </a:t>
            </a:r>
            <a:r>
              <a:rPr lang="pt-BR" sz="2000" dirty="0">
                <a:cs typeface="Arial" pitchFamily="34" charset="0"/>
              </a:rPr>
              <a:t>usuárias (</a:t>
            </a:r>
            <a:r>
              <a:rPr lang="pt-BR" sz="2000" dirty="0" smtClean="0">
                <a:cs typeface="Arial" pitchFamily="34" charset="0"/>
              </a:rPr>
              <a:t>85,1%)</a:t>
            </a:r>
            <a:endParaRPr lang="pt-BR" sz="2000" dirty="0"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defRPr/>
            </a:pPr>
            <a:r>
              <a:rPr lang="pt-BR" sz="2000" dirty="0">
                <a:cs typeface="Arial" pitchFamily="34" charset="0"/>
              </a:rPr>
              <a:t> 3º mês - </a:t>
            </a:r>
            <a:r>
              <a:rPr lang="pt-BR" sz="2000" dirty="0" smtClean="0">
                <a:cs typeface="Arial" pitchFamily="34" charset="0"/>
              </a:rPr>
              <a:t>88 </a:t>
            </a:r>
            <a:r>
              <a:rPr lang="pt-BR" sz="2000" dirty="0">
                <a:cs typeface="Arial" pitchFamily="34" charset="0"/>
              </a:rPr>
              <a:t>usuárias (</a:t>
            </a:r>
            <a:r>
              <a:rPr lang="pt-BR" sz="2000" dirty="0" smtClean="0">
                <a:cs typeface="Arial" pitchFamily="34" charset="0"/>
              </a:rPr>
              <a:t>83,0%)</a:t>
            </a:r>
            <a:endParaRPr lang="pt-BR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969777733"/>
              </p:ext>
            </p:extLst>
          </p:nvPr>
        </p:nvGraphicFramePr>
        <p:xfrm>
          <a:off x="4644008" y="1412776"/>
          <a:ext cx="432048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423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pt-BR" dirty="0">
                <a:latin typeface="Arial" charset="0"/>
                <a:cs typeface="Arial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432048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2400" b="1" dirty="0">
                <a:solidFill>
                  <a:schemeClr val="tx2">
                    <a:lumMod val="50000"/>
                  </a:schemeClr>
                </a:solidFill>
              </a:rPr>
              <a:t>Objetivo 5. Mapear as mulheres de risco para câncer de colo de útero e de mama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pt-BR" sz="2400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Meta 5.1. Pesquisar sinais de alerta para câncer de colo de útero em 100% das mulheres entre 25 e 64 anos (Dor e sangramento após relação sexual e/ou corrimento vaginal excessivo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  <a:endParaRPr lang="pt-BR" sz="24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Meta 5.2. Realizar avaliação de risco para câncer de mama em 100% das mulheres entre 50 e 69 anos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     -  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Todas as mulheres acompanhadas durante a intervenção tiveram os sinais de alerta para os canceres de mama e colo pesquisados e dessa forma foi alcançado a meta de 100% para esta ação</a:t>
            </a:r>
            <a:r>
              <a:rPr lang="pt-BR" sz="2400" b="1" dirty="0" smtClean="0"/>
              <a:t>.</a:t>
            </a:r>
          </a:p>
          <a:p>
            <a:pPr marL="0" indent="0">
              <a:spcAft>
                <a:spcPts val="600"/>
              </a:spcAft>
              <a:buNone/>
            </a:pPr>
            <a:endParaRPr lang="pt-BR" sz="2400" dirty="0"/>
          </a:p>
        </p:txBody>
      </p:sp>
      <p:pic>
        <p:nvPicPr>
          <p:cNvPr id="2050" name="Picture 2" descr="http://s3.amazonaws.com/magoo/ABAAABar4AL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352934"/>
            <a:ext cx="4067944" cy="1476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79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charset="0"/>
                <a:cs typeface="Arial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2200" b="1" dirty="0">
                <a:solidFill>
                  <a:schemeClr val="tx2">
                    <a:lumMod val="50000"/>
                  </a:schemeClr>
                </a:solidFill>
              </a:rPr>
              <a:t>Objetivo 6. Promover a saúde das mulheres que realizam detecção precoce de câncer de colo de útero e de mama na unidade de saúde.</a:t>
            </a:r>
          </a:p>
          <a:p>
            <a:pPr>
              <a:spcAft>
                <a:spcPts val="600"/>
              </a:spcAft>
            </a:pP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Meta 6.1. Orientar 100% das mulheres cadastradas sobre doenças sexualmente transmissíveis (DST) e fatores de risco para câncer de colo de útero.</a:t>
            </a:r>
          </a:p>
          <a:p>
            <a:pPr>
              <a:spcAft>
                <a:spcPts val="600"/>
              </a:spcAft>
            </a:pP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Meta 6.2. Orientar 100% das mulheres cadastradas sobre doenças sexualmente transmissíveis (DST) e fatores de risco para câncer de mama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 -  </a:t>
            </a:r>
            <a:r>
              <a:rPr lang="pt-BR" sz="2200" b="1" dirty="0" smtClean="0">
                <a:solidFill>
                  <a:schemeClr val="tx2">
                    <a:lumMod val="50000"/>
                  </a:schemeClr>
                </a:solidFill>
              </a:rPr>
              <a:t>Todas as mulheres acompanhadas pela equipe durante a intervenção foram orientadas sobre as DST e fatores de risco para os canceres de colo e mama, sendo que dessa forma a meta para esta ação foi alcançada em sua totalidade.</a:t>
            </a:r>
            <a:endParaRPr lang="pt-BR" sz="2200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10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-143841"/>
            <a:ext cx="3744416" cy="1143000"/>
          </a:xfrm>
        </p:spPr>
        <p:txBody>
          <a:bodyPr>
            <a:normAutofit/>
          </a:bodyPr>
          <a:lstStyle/>
          <a:p>
            <a:r>
              <a:rPr lang="pt-BR" b="1" dirty="0" smtClean="0"/>
              <a:t>Discussão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08720"/>
            <a:ext cx="8208912" cy="594928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pt-BR" sz="3400" dirty="0" smtClean="0">
                <a:cs typeface="Aharoni"/>
              </a:rPr>
              <a:t>• </a:t>
            </a:r>
            <a:r>
              <a:rPr lang="pt-BR" sz="3400" dirty="0" smtClean="0"/>
              <a:t>Importância  da intervenção para a equipe e a comunidade;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t-BR" sz="3400" dirty="0">
                <a:cs typeface="Aharoni"/>
              </a:rPr>
              <a:t>• </a:t>
            </a:r>
            <a:r>
              <a:rPr lang="pt-BR" sz="3400" dirty="0" smtClean="0"/>
              <a:t>Pausa das atividades durante a intervenção;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t-BR" sz="3400" dirty="0">
                <a:cs typeface="Aharoni"/>
              </a:rPr>
              <a:t>• </a:t>
            </a:r>
            <a:r>
              <a:rPr lang="pt-BR" sz="3400" dirty="0" smtClean="0"/>
              <a:t>Falta de transporte para a realização rotineira de visitas domiciliares;</a:t>
            </a:r>
            <a:endParaRPr lang="pt-BR" sz="3400" dirty="0" smtClean="0">
              <a:cs typeface="Aharoni"/>
            </a:endParaRP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t-BR" sz="3400" dirty="0" smtClean="0">
                <a:cs typeface="Aharoni"/>
              </a:rPr>
              <a:t>•Incorporação da ação à rotina da unidade;</a:t>
            </a:r>
            <a:endParaRPr lang="pt-BR" sz="3400" dirty="0" smtClean="0"/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t-BR" sz="3400" dirty="0">
                <a:cs typeface="Aharoni"/>
              </a:rPr>
              <a:t>• </a:t>
            </a:r>
            <a:r>
              <a:rPr lang="pt-BR" sz="3400" dirty="0" smtClean="0"/>
              <a:t>Necessidade contratar mais ACS;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t-BR" sz="3400" dirty="0">
                <a:cs typeface="Aharoni"/>
              </a:rPr>
              <a:t>• </a:t>
            </a:r>
            <a:r>
              <a:rPr lang="pt-BR" sz="3400" dirty="0" smtClean="0"/>
              <a:t>Demora para o retorno do resultado dos exames de CP;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t-BR" sz="3400" dirty="0">
                <a:cs typeface="Aharoni"/>
              </a:rPr>
              <a:t>• </a:t>
            </a:r>
            <a:r>
              <a:rPr lang="pt-BR" sz="3400" dirty="0" smtClean="0"/>
              <a:t>Satisfação em organizar um serviço começando do zero;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t-BR" sz="3400" dirty="0">
                <a:cs typeface="Aharoni"/>
              </a:rPr>
              <a:t>• </a:t>
            </a:r>
            <a:r>
              <a:rPr lang="pt-BR" sz="3400" dirty="0" smtClean="0"/>
              <a:t>Reestruturação do sistema de Registro;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t-BR" sz="3400" dirty="0">
                <a:cs typeface="Aharoni"/>
              </a:rPr>
              <a:t>• </a:t>
            </a:r>
            <a:r>
              <a:rPr lang="pt-BR" sz="3400" dirty="0" smtClean="0"/>
              <a:t>Reorganização do Acolhimento;</a:t>
            </a:r>
          </a:p>
          <a:p>
            <a:pPr marL="0" indent="0">
              <a:spcAft>
                <a:spcPts val="600"/>
              </a:spcAft>
              <a:buNone/>
            </a:pPr>
            <a:endParaRPr lang="pt-BR" sz="2800" dirty="0" smtClean="0"/>
          </a:p>
          <a:p>
            <a:pPr marL="0" indent="0">
              <a:spcAft>
                <a:spcPts val="600"/>
              </a:spcAft>
              <a:buNone/>
            </a:pPr>
            <a:endParaRPr lang="pt-BR" sz="2800" dirty="0" smtClean="0"/>
          </a:p>
          <a:p>
            <a:pPr marL="0" indent="0">
              <a:spcAft>
                <a:spcPts val="600"/>
              </a:spcAft>
              <a:buNone/>
            </a:pPr>
            <a:endParaRPr lang="pt-BR" sz="2800" dirty="0" smtClean="0"/>
          </a:p>
          <a:p>
            <a:pPr>
              <a:spcAft>
                <a:spcPts val="600"/>
              </a:spcAft>
            </a:pPr>
            <a:endParaRPr lang="pt-BR" dirty="0"/>
          </a:p>
        </p:txBody>
      </p:sp>
      <p:pic>
        <p:nvPicPr>
          <p:cNvPr id="4" name="Imagem 3" descr="aprendizad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63618">
            <a:off x="7139094" y="2732755"/>
            <a:ext cx="2055749" cy="19125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0445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1" y="-109373"/>
            <a:ext cx="5112568" cy="1143000"/>
          </a:xfrm>
        </p:spPr>
        <p:txBody>
          <a:bodyPr>
            <a:normAutofit/>
          </a:bodyPr>
          <a:lstStyle/>
          <a:p>
            <a:r>
              <a:rPr lang="pt-BR" sz="3600" dirty="0">
                <a:cs typeface="Arial" charset="0"/>
              </a:rPr>
              <a:t>Introdução</a:t>
            </a:r>
            <a:endParaRPr lang="pt-BR" sz="3600" b="1" dirty="0">
              <a:solidFill>
                <a:srgbClr val="00206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47311" y="758824"/>
            <a:ext cx="8875268" cy="538993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● No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cenário mundial tem se observado uma importante </a:t>
            </a:r>
            <a:r>
              <a:rPr lang="pt-BR" sz="2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elevação da incidência e mortalidade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relacionadas aos cânceres de mamas e colo do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útero;</a:t>
            </a:r>
          </a:p>
          <a:p>
            <a:pPr algn="just">
              <a:lnSpc>
                <a:spcPct val="150000"/>
              </a:lnSpc>
            </a:pPr>
            <a:endParaRPr lang="pt-BR" sz="105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● Ocorreram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1.4 milhões de novos casos de </a:t>
            </a:r>
            <a:r>
              <a:rPr lang="pt-BR" sz="2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câncer da mama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em todo o mundo, o que torna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</a:t>
            </a:r>
            <a:r>
              <a:rPr lang="pt-BR" sz="2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tipo mais comum entre as </a:t>
            </a:r>
            <a:r>
              <a:rPr lang="pt-BR" sz="2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mulheres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;</a:t>
            </a:r>
          </a:p>
          <a:p>
            <a:pPr algn="just">
              <a:lnSpc>
                <a:spcPct val="150000"/>
              </a:lnSpc>
            </a:pPr>
            <a:endParaRPr lang="pt-BR" sz="105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● As estimativas do INCA são de que no ano de 2014 no Brasil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surgirão </a:t>
            </a:r>
            <a:r>
              <a:rPr lang="pt-BR" sz="2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57.120 novos casos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de câncer de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mama e </a:t>
            </a:r>
            <a:r>
              <a:rPr lang="pt-BR" sz="2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15.590 </a:t>
            </a:r>
            <a:r>
              <a:rPr lang="pt-BR" sz="2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novos </a:t>
            </a:r>
            <a:r>
              <a:rPr lang="pt-BR" sz="2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casos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de câncer de colo;</a:t>
            </a:r>
          </a:p>
          <a:p>
            <a:pPr algn="just">
              <a:lnSpc>
                <a:spcPct val="150000"/>
              </a:lnSpc>
            </a:pPr>
            <a:endParaRPr lang="pt-BR" sz="105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just">
              <a:lnSpc>
                <a:spcPct val="150000"/>
              </a:lnSpc>
            </a:pPr>
            <a:endParaRPr lang="pt-BR" sz="22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-3467141" y="5733256"/>
            <a:ext cx="12457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WHO 2008; INCA 2014; Brasil ,2013 </a:t>
            </a:r>
            <a:endParaRPr lang="pt-BR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399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91282"/>
            <a:ext cx="8640960" cy="11430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600" dirty="0">
                <a:latin typeface="Arial" charset="0"/>
                <a:cs typeface="Arial" charset="0"/>
              </a:rPr>
              <a:t>Reflexões do Processo de Aprendizagem</a:t>
            </a:r>
            <a:endParaRPr lang="pt-BR" altLang="pt-BR" sz="3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44236" y="1233984"/>
            <a:ext cx="8748244" cy="5363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FontTx/>
              <a:buNone/>
            </a:pPr>
            <a:r>
              <a:rPr lang="pt-BR" sz="2800" dirty="0" smtClean="0">
                <a:cs typeface="Aharoni"/>
              </a:rPr>
              <a:t>• </a:t>
            </a:r>
            <a:r>
              <a:rPr lang="pt-BR" sz="2800" dirty="0" smtClean="0">
                <a:solidFill>
                  <a:schemeClr val="tx1"/>
                </a:solidFill>
                <a:cs typeface="Aharoni"/>
              </a:rPr>
              <a:t>Dificuldades com a adaptação ao processo de trabalho;</a:t>
            </a:r>
          </a:p>
          <a:p>
            <a:pPr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FontTx/>
              <a:buNone/>
            </a:pPr>
            <a:r>
              <a:rPr lang="pt-BR" sz="2800" dirty="0" smtClean="0">
                <a:solidFill>
                  <a:schemeClr val="tx1"/>
                </a:solidFill>
                <a:cs typeface="Aharoni"/>
              </a:rPr>
              <a:t>•  Dificuldades com o idioma e as diferenças culturais;</a:t>
            </a:r>
          </a:p>
          <a:p>
            <a:pPr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FontTx/>
              <a:buNone/>
            </a:pPr>
            <a:r>
              <a:rPr lang="pt-BR" sz="2800" dirty="0" smtClean="0">
                <a:solidFill>
                  <a:schemeClr val="tx1"/>
                </a:solidFill>
                <a:cs typeface="Aharoni"/>
              </a:rPr>
              <a:t>• Conquistas;</a:t>
            </a:r>
          </a:p>
          <a:p>
            <a:pPr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FontTx/>
              <a:buNone/>
            </a:pPr>
            <a:r>
              <a:rPr lang="pt-BR" sz="2800" dirty="0" smtClean="0">
                <a:solidFill>
                  <a:schemeClr val="tx1"/>
                </a:solidFill>
                <a:cs typeface="Aharoni"/>
              </a:rPr>
              <a:t>• Crescimento pessoal;</a:t>
            </a:r>
          </a:p>
          <a:p>
            <a:pPr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FontTx/>
              <a:buNone/>
            </a:pPr>
            <a:endParaRPr lang="pt-BR" altLang="pt-BR" sz="2800" dirty="0">
              <a:latin typeface="Calibri" panose="020F0502020204030204" pitchFamily="34" charset="0"/>
            </a:endParaRPr>
          </a:p>
        </p:txBody>
      </p:sp>
      <p:pic>
        <p:nvPicPr>
          <p:cNvPr id="5" name="Imagem 4" descr="aprendizad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76244">
            <a:off x="5402533" y="3840619"/>
            <a:ext cx="2563907" cy="25639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62192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/>
          <a:lstStyle/>
          <a:p>
            <a:r>
              <a:rPr lang="pt-BR" dirty="0" smtClean="0"/>
              <a:t>Obrigada!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709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37515" y="105147"/>
            <a:ext cx="8496944" cy="73156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3200" dirty="0">
                <a:latin typeface="Arial" charset="0"/>
                <a:cs typeface="Arial" charset="0"/>
              </a:rPr>
              <a:t>Caracterização do Município</a:t>
            </a:r>
            <a:endParaRPr lang="pt-BR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35380" y="980728"/>
            <a:ext cx="7950909" cy="638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t-BR" sz="25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● </a:t>
            </a:r>
            <a:r>
              <a:rPr lang="pt-BR" sz="25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Arial" pitchFamily="34" charset="0"/>
              </a:rPr>
              <a:t>Localização</a:t>
            </a:r>
            <a:r>
              <a:rPr lang="pt-BR" sz="2500" dirty="0">
                <a:solidFill>
                  <a:schemeClr val="tx2">
                    <a:lumMod val="50000"/>
                  </a:schemeClr>
                </a:solidFill>
                <a:latin typeface="+mn-lt"/>
                <a:cs typeface="Arial" pitchFamily="34" charset="0"/>
              </a:rPr>
              <a:t>: N</a:t>
            </a:r>
            <a:r>
              <a:rPr lang="pt-BR" sz="25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Arial" pitchFamily="34" charset="0"/>
              </a:rPr>
              <a:t>oroeste </a:t>
            </a:r>
            <a:r>
              <a:rPr lang="pt-BR" sz="2500" dirty="0">
                <a:solidFill>
                  <a:schemeClr val="tx2">
                    <a:lumMod val="50000"/>
                  </a:schemeClr>
                </a:solidFill>
                <a:latin typeface="+mn-lt"/>
                <a:cs typeface="Arial" pitchFamily="34" charset="0"/>
              </a:rPr>
              <a:t>do Rio Grande do Sul</a:t>
            </a:r>
            <a:r>
              <a:rPr lang="pt-BR" sz="25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Arial" pitchFamily="34" charset="0"/>
              </a:rPr>
              <a:t>;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● População : 10.222 hab. (Censo IBGE/2013)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●</a:t>
            </a:r>
            <a:r>
              <a:rPr lang="pt-BR" sz="25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IDH: 0.631</a:t>
            </a:r>
            <a:endParaRPr lang="pt-BR" sz="25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just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●</a:t>
            </a:r>
            <a:r>
              <a:rPr lang="pt-BR" sz="2500" dirty="0">
                <a:solidFill>
                  <a:schemeClr val="tx2">
                    <a:lumMod val="50000"/>
                  </a:schemeClr>
                </a:solidFill>
                <a:latin typeface="+mn-lt"/>
                <a:cs typeface="Arial" pitchFamily="34" charset="0"/>
              </a:rPr>
              <a:t>Rede de Serviços de Saúde: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Arial" pitchFamily="34" charset="0"/>
              </a:rPr>
              <a:t>	</a:t>
            </a:r>
            <a:r>
              <a:rPr lang="pt-BR" sz="2500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Aharoni"/>
              </a:rPr>
              <a:t>– </a:t>
            </a:r>
            <a:r>
              <a:rPr lang="pt-BR" sz="25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Arial" pitchFamily="34" charset="0"/>
              </a:rPr>
              <a:t>Total de 11 </a:t>
            </a:r>
            <a:r>
              <a:rPr lang="pt-BR" sz="2500" dirty="0">
                <a:solidFill>
                  <a:schemeClr val="tx2">
                    <a:lumMod val="50000"/>
                  </a:schemeClr>
                </a:solidFill>
                <a:latin typeface="+mn-lt"/>
                <a:cs typeface="Arial" pitchFamily="34" charset="0"/>
              </a:rPr>
              <a:t>UBS </a:t>
            </a:r>
            <a:r>
              <a:rPr lang="pt-BR" sz="25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Arial" pitchFamily="34" charset="0"/>
              </a:rPr>
              <a:t> e 4 posto satélites em todo o 	território;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	</a:t>
            </a:r>
            <a:r>
              <a:rPr lang="pt-BR" sz="2500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Aharoni"/>
              </a:rPr>
              <a:t>–</a:t>
            </a:r>
            <a:r>
              <a:rPr lang="pt-BR" sz="2500" dirty="0">
                <a:solidFill>
                  <a:schemeClr val="tx2">
                    <a:lumMod val="50000"/>
                  </a:schemeClr>
                </a:solidFill>
                <a:latin typeface="+mn-lt"/>
                <a:cs typeface="Aharoni"/>
              </a:rPr>
              <a:t> </a:t>
            </a:r>
            <a:r>
              <a:rPr lang="pt-BR" sz="25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Na </a:t>
            </a:r>
            <a:r>
              <a:rPr lang="pt-BR" sz="25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área não indígena existem 3 Unidades </a:t>
            </a:r>
            <a:r>
              <a:rPr lang="pt-BR" sz="25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	Básicas </a:t>
            </a:r>
            <a:r>
              <a:rPr lang="pt-BR" sz="25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de Saúde e 4 postos </a:t>
            </a:r>
            <a:r>
              <a:rPr lang="pt-BR" sz="25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satélites com  3 	equipes de ESF;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Aharoni"/>
              </a:rPr>
              <a:t>	</a:t>
            </a:r>
            <a:r>
              <a:rPr lang="pt-BR" sz="2500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Aharoni"/>
              </a:rPr>
              <a:t>–</a:t>
            </a:r>
            <a:r>
              <a:rPr lang="pt-BR" sz="2500" dirty="0">
                <a:solidFill>
                  <a:schemeClr val="tx2">
                    <a:lumMod val="50000"/>
                  </a:schemeClr>
                </a:solidFill>
                <a:latin typeface="+mn-lt"/>
                <a:cs typeface="Aharoni"/>
              </a:rPr>
              <a:t> </a:t>
            </a:r>
            <a:r>
              <a:rPr lang="pt-BR" sz="25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Na área </a:t>
            </a:r>
            <a:r>
              <a:rPr lang="pt-BR" sz="25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indígena existem </a:t>
            </a:r>
            <a:r>
              <a:rPr lang="pt-BR" sz="25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um total de 8 	Unidades </a:t>
            </a:r>
            <a:r>
              <a:rPr lang="pt-BR" sz="25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Básicas de </a:t>
            </a:r>
            <a:r>
              <a:rPr lang="pt-BR" sz="25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Saúde e postos satélites 	com 2 equipes de ESF;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t-BR" sz="24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t-BR" sz="2400" dirty="0" smtClean="0">
              <a:latin typeface="+mn-lt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71182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Arial" charset="0"/>
                <a:cs typeface="Arial" charset="0"/>
              </a:rPr>
              <a:t>Caracterização da </a:t>
            </a:r>
            <a:r>
              <a:rPr lang="pt-BR" sz="3600" dirty="0" smtClean="0">
                <a:latin typeface="Arial" charset="0"/>
                <a:cs typeface="Arial" charset="0"/>
              </a:rPr>
              <a:t>ESF São Sebastião</a:t>
            </a:r>
            <a:endParaRPr lang="pt-BR" sz="36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1"/>
          </p:nvPr>
        </p:nvSpPr>
        <p:spPr>
          <a:xfrm>
            <a:off x="0" y="1600200"/>
            <a:ext cx="349188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4400" dirty="0" smtClean="0">
                <a:cs typeface="Aharoni"/>
              </a:rPr>
              <a:t>•</a:t>
            </a:r>
            <a:r>
              <a:rPr lang="pt-BR" sz="4400" dirty="0" smtClean="0">
                <a:solidFill>
                  <a:schemeClr val="tx2">
                    <a:lumMod val="50000"/>
                  </a:schemeClr>
                </a:solidFill>
              </a:rPr>
              <a:t>Localização</a:t>
            </a:r>
            <a:r>
              <a:rPr lang="pt-BR" sz="4400" dirty="0">
                <a:solidFill>
                  <a:schemeClr val="tx2">
                    <a:lumMod val="50000"/>
                  </a:schemeClr>
                </a:solidFill>
              </a:rPr>
              <a:t>: Rural</a:t>
            </a:r>
          </a:p>
          <a:p>
            <a:pPr marL="0" indent="0">
              <a:lnSpc>
                <a:spcPct val="150000"/>
              </a:lnSpc>
              <a:buNone/>
            </a:pPr>
            <a:endParaRPr lang="pt-BR" sz="4400" dirty="0" smtClean="0">
              <a:solidFill>
                <a:schemeClr val="tx2">
                  <a:lumMod val="50000"/>
                </a:schemeClr>
              </a:solidFill>
              <a:cs typeface="Aharoni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4400" dirty="0" smtClean="0">
                <a:solidFill>
                  <a:schemeClr val="tx2">
                    <a:lumMod val="50000"/>
                  </a:schemeClr>
                </a:solidFill>
                <a:cs typeface="Aharoni"/>
              </a:rPr>
              <a:t>• </a:t>
            </a:r>
            <a:r>
              <a:rPr lang="pt-BR" sz="4400" dirty="0" smtClean="0">
                <a:solidFill>
                  <a:schemeClr val="tx2">
                    <a:lumMod val="50000"/>
                  </a:schemeClr>
                </a:solidFill>
              </a:rPr>
              <a:t>População: 1869 pessoas (3 micro áreas)</a:t>
            </a:r>
          </a:p>
          <a:p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half" idx="2"/>
          </p:nvPr>
        </p:nvSpPr>
        <p:spPr>
          <a:xfrm>
            <a:off x="0" y="4941168"/>
            <a:ext cx="8686800" cy="1656184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50000"/>
              </a:lnSpc>
            </a:pPr>
            <a:endParaRPr lang="pt-BR" sz="20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pt-BR" sz="4400" dirty="0">
                <a:solidFill>
                  <a:schemeClr val="tx2">
                    <a:lumMod val="50000"/>
                  </a:schemeClr>
                </a:solidFill>
                <a:cs typeface="Aharoni"/>
              </a:rPr>
              <a:t>•</a:t>
            </a:r>
            <a:r>
              <a:rPr lang="pt-BR" sz="4400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 Uma Equipe (uma médica  clínico geral, uma </a:t>
            </a:r>
            <a:r>
              <a:rPr lang="pt-BR" sz="4400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enfermeira</a:t>
            </a:r>
            <a:r>
              <a:rPr lang="pt-BR" sz="4400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, uma técnica de enfermagem e seis ACS)</a:t>
            </a:r>
            <a:endParaRPr lang="pt-BR" sz="4400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endParaRPr lang="pt-BR" sz="2000" b="1" dirty="0"/>
          </a:p>
          <a:p>
            <a:pPr algn="ctr">
              <a:lnSpc>
                <a:spcPct val="150000"/>
              </a:lnSpc>
            </a:pPr>
            <a:endParaRPr lang="pt-BR" sz="2000" b="1" dirty="0" smtClean="0"/>
          </a:p>
          <a:p>
            <a:pPr algn="ctr">
              <a:lnSpc>
                <a:spcPct val="150000"/>
              </a:lnSpc>
            </a:pPr>
            <a:endParaRPr lang="pt-BR" sz="2000" b="1" dirty="0"/>
          </a:p>
          <a:p>
            <a:pPr algn="ctr">
              <a:lnSpc>
                <a:spcPct val="150000"/>
              </a:lnSpc>
            </a:pPr>
            <a:endParaRPr lang="pt-BR" sz="2000" b="1" dirty="0" smtClean="0"/>
          </a:p>
          <a:p>
            <a:pPr algn="ctr">
              <a:lnSpc>
                <a:spcPct val="150000"/>
              </a:lnSpc>
            </a:pPr>
            <a:endParaRPr lang="pt-BR" sz="2000" b="1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0" name="Imagem 9" descr="C:\Users\Usuario\AppData\Local\Temp\Rar$DR01.182\image-04-08-15-16-50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124744"/>
            <a:ext cx="4788024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559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23528" y="188640"/>
            <a:ext cx="83057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+mj-lt"/>
              </a:rPr>
              <a:t>Por que escolher a ação programática para a</a:t>
            </a:r>
            <a:r>
              <a:rPr lang="pt-BR" sz="2400" b="1" dirty="0">
                <a:latin typeface="+mj-lt"/>
              </a:rPr>
              <a:t> </a:t>
            </a:r>
            <a:r>
              <a:rPr lang="pt-BR" sz="2400" b="1" dirty="0" smtClean="0">
                <a:latin typeface="+mj-lt"/>
              </a:rPr>
              <a:t>detecção </a:t>
            </a:r>
            <a:r>
              <a:rPr lang="pt-BR" sz="2400" b="1" dirty="0">
                <a:latin typeface="+mj-lt"/>
              </a:rPr>
              <a:t>de Câncer de Colo do Útero e de Mama na </a:t>
            </a:r>
            <a:r>
              <a:rPr lang="pt-BR" sz="2400" b="1" dirty="0" smtClean="0">
                <a:latin typeface="+mj-lt"/>
              </a:rPr>
              <a:t>USF </a:t>
            </a:r>
            <a:r>
              <a:rPr lang="pt-BR" sz="2400" b="1" dirty="0">
                <a:latin typeface="+mj-lt"/>
              </a:rPr>
              <a:t>São Sebastião</a:t>
            </a:r>
            <a:r>
              <a:rPr lang="pt-BR" sz="2400" b="1" dirty="0" smtClean="0">
                <a:latin typeface="+mj-lt"/>
              </a:rPr>
              <a:t> </a:t>
            </a:r>
            <a:endParaRPr lang="pt-BR" sz="2400" dirty="0" smtClean="0">
              <a:latin typeface="+mj-lt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+mn-lt"/>
            </a:endParaRPr>
          </a:p>
          <a:p>
            <a:endParaRPr lang="pt-BR" sz="2400" dirty="0"/>
          </a:p>
          <a:p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78756" y="1575461"/>
            <a:ext cx="850723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Falta de ações</a:t>
            </a:r>
            <a:r>
              <a:rPr lang="pt-BR" sz="2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voltadas a detecção precoce e prevenção desses cânceres em nossa área adstrita; 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Registros </a:t>
            </a:r>
            <a:r>
              <a:rPr lang="pt-BR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praticamente </a:t>
            </a: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inexistentes</a:t>
            </a:r>
            <a:r>
              <a:rPr lang="pt-BR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(Dados inespecíficos sobre cobertura e a qualidade da atenção prestada as usuárias); 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Necessidade de </a:t>
            </a:r>
            <a:r>
              <a:rPr lang="pt-BR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capacitar a equipe </a:t>
            </a:r>
            <a:r>
              <a:rPr lang="pt-BR" sz="2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acordo com </a:t>
            </a:r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os protocolos </a:t>
            </a:r>
            <a:r>
              <a:rPr lang="pt-BR" sz="2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oficiais do Ministério da Saúde; </a:t>
            </a:r>
            <a:endParaRPr lang="pt-BR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Necessidade de formar </a:t>
            </a: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grupos de educação, prevenção e promoção à saúde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Muitas usuárias com exames em atraso: 45% para o de CP e 39% para o de mama.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1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83609"/>
            <a:ext cx="5257119" cy="969127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Objetivo Geral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8274119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600" dirty="0">
                <a:solidFill>
                  <a:schemeClr val="tx2">
                    <a:lumMod val="50000"/>
                  </a:schemeClr>
                </a:solidFill>
              </a:rPr>
              <a:t>Melhorar a detecção de câncer de colo do útero e de mama na Unidade de Saúde da Família São Sebastião, Redentora/RS</a:t>
            </a:r>
            <a:r>
              <a:rPr lang="pt-BR" sz="3600" dirty="0" smtClean="0"/>
              <a:t>.</a:t>
            </a:r>
          </a:p>
          <a:p>
            <a:pPr marL="0" indent="0" algn="just">
              <a:buNone/>
            </a:pPr>
            <a:endParaRPr lang="pt-BR" sz="3600" dirty="0"/>
          </a:p>
          <a:p>
            <a:pPr marL="0" indent="0" algn="just">
              <a:buNone/>
            </a:pPr>
            <a:endParaRPr lang="pt-BR" sz="2800" dirty="0">
              <a:solidFill>
                <a:srgbClr val="002060"/>
              </a:solidFill>
            </a:endParaRPr>
          </a:p>
        </p:txBody>
      </p:sp>
      <p:sp>
        <p:nvSpPr>
          <p:cNvPr id="4" name="AutoShape 2" descr="data:image/jpeg;base64,/9j/4AAQSkZJRgABAQAAAQABAAD/2wCEAAkGBxQSEhUUExQWFRUXFx4ZFxcVGRwgHBwaHhocGBgYGB0YHyggHCAlHBwcITEhJSkrLi46GCAzODMsNygtLisBCgoKDg0OGxAQGzQkICYsLDQ3LC0sLCwsLywsLCwsLDQsNC8sLC8sLDQsLCwsLCwsLCwsLCwsLCwsNCwsLCwsLP/AABEIAMIBAwMBIgACEQEDEQH/xAAcAAABBQEBAQAAAAAAAAAAAAAAAwQFBgcCAQj/xABKEAACAQIEBAQDBQUDCgQHAQABAhEDIQAEEjEFIkFRBhNhcTKBkQcjQlKhFDOxwdFicpIVFmOCk7LT4fDxQ1NzwiRUZKKjs9IX/8QAGgEAAgMBAQAAAAAAAAAAAAAAAAMBAgQFBv/EADQRAAICAQMBBQYFAwUAAAAAAAABAgMRBBIhMQUTQVFhIjJxgZGxM6HB0fAUI/E0QkRS4f/aAAwDAQACEQMRAD8A3HBhnxXidLLUmrVmCU0Ekn6AAdSSQAOs4zrL+NuJ5tmbJZWmKQMDzbnexJNRBPdVmO53xVySGQqlPldPNmo4jhxujq06wDrdDNgGSCwYmwsQb7yMQvhrxPUqVTls5ROXzQXUF/BUXq1MyZjqAT7m4Ew/A6RYtzAkzZjYy5JA2k6yD3CqDIURKeSsouLwxw/E6QgeYlyogMPxfD9emOX4tRClvNQgKzWYGVWdREG8aTt2OI5eEZSiiUJCKqaVVqkEoq01IuZI001BPv3wj/kzInTz0+WXBFRRbTUoljpIERXdZ7uOuJKk7TzaMYV1YxqgMDbvbp647o11cSrBh3Ugi2+2GdHhlMP5qzPMReRzkliPeeltsKcO4bToavLBGtgzEkmSESmu/ZERbfl7ycADovjnzB64SqHFX8S+KRQJp0VFSsN5PKk/mjc9dNvcSMVlJRWWCTk8ItvmjB5oxjmS4xxWtmkQZgaCZb7tVUC8AGNRJIKgbdzbGn5PNFkQkanNmCEWYCSOg6R8xgjJSWUTOLh1JTzRg8weuITP8SZQNFNiS0GF1wNJMxTbuALkb4hM1xnMVAiinUpNqXUTScAcsnUxtp1ELHWDcYmTwEE5dC7CoMdg4jskjKiqzaiBBaIn5En+Jw+Q4krkZ1uJ6WIKnSGCap/EVDAR2g7/APfDdPEVIjVzgQTdGmAhqmBEnkgwPzDrbHdSrlizudJZCA0gzJPlrAi5LLoBWZKlekYSqVsqouFgCPgO2jSQABNkEH8oF4wEi1Tj1JQJ1CWZIg/EoLMD0EAG+3rj2rx2ioQkmHQVBCkwhjSWgcskgCdz7HDfysnVYtppsyswJK3DK0PBPZ2iR19reHMZRtJIX7sQk02spAJCSLqAATEgAA7CcAD+vxSmgDMTBfRt+KSP4jDDK+KKLorEOmrYMpHWAexBO0TME7AnCmafLU4R1UBZccsgE7mdtTFttzqwilLJDyyqUtLqzI6qCmmUnnHKASUiTcgdcAHeb8TUqZpgrUOttNkPLy1GBa1p8tgBvt3wrU8Q0VDE6hpsZUxq1Kmme+p1Hzw1GZyVVg8U2KyVYqN4aYJ2Ma7GDGvpOO6mZyhUhgAt5LIwBhBULSR+VAwJudEiYnABNUKodQy3DAEH0Ikb47wllXVkUp8MWtFuljt7YVwARXHeLfs4nRqAR3YzGkKUEn+zLXPQX6YZU/EwFZ6RSSHIUo0gorBGZiQAGDkjQCTbuCFl8/n6VFdVV1Qd2O/oO/sMUziX2h0EaKVIveSzQonoQBJJ94OIbSH06a278OLZZa/G/LNTWllJCwRJA8sE32Mvt6HHFTxGqGHpupJIGzTpLBo0E7BZv394pbfaS9poU/1/S++Jjh32g0Klq1Nqd5BjUPQmwIPoAcRuRos7M1UFlw+nJdwce4b5LNpVXVTZWXup69R6H0w4xYwNY4YYMGDABmf2xM9Q5TLqYD1JPqxhKcjsJb9MWXwvlQshRpp0gERQbCP495OKp9rymnmMjmCJpq0N2lWWoBHqA30xavD1VJemdLpUEqYBVlI2jaCDtikfeZon+FHHr9T3x1QiimYWA+XqpVUxeNSq6z6oWH07Yn62dpodLMASJAJ3/wCoP0xV/GpZaQoa1jMNTpUkK8yw01X1loKrTvBFtJuZ5ZXystmnNRKq1CoAmlUkL8Wk8pIU3JnrA3i1vEU/dXzEs5VyeZJFSojqyMhpFrMurS0rPNcgf6wPXB+z5JdL61HLCsKh+ElK3KQe+l5HfscO6XAaSyV1AltU62J1Tq1SSSTYC82Ed8Ir4Yo6UU6zoQIOdrgIKd73JVRczcA7gESUHVLiVBAEDqAsIt7dAACd+l/UYkMRicDpj8x92O1uTf4bDl2tiSUQO+ACL4zmjSo1HVS7KhIUAmSBYQJJv2GM0oQav3nNqY6j1Jm5Meu+NRrnFd4zwZazrUXStRTuQYOxBIBuQQD+k4RdXuGU2qD5I85JV52gSNIXvBJWPaW2w44dmF1uGR6jFSYpgQFBhBBiDBPU7WiYwy4lQLvTWppEEr5mpl0cszyFZkhREidY7xiZ4N5SyqOrsTLEdhYfIe/U4TSmpGrVzi68dfsQuaz9O2mm6SSFLE3I6AR/3gxMY64bmy9REDEywlST8MgtY/2ZxY3y1Nt0Q+hUfzGI3hdWm1eoUULChQAANjeANhcfQYc1bvTlY8Z6cfsYl3W1qNaTx15/csVNsPaRxG0WxIUDhyFxEjwumdfL8ZBa5mQxdSDPLDEsIiCSd8B4XSO6zIgySd1Knc9QTJ69cPceHElyHr5bKpUOqPMZgxlm1GXVb3uoYrbYSDAwm1XJFLNTZVTVytfT8NtJm4QrA3AIuJx7xkZam3nZioEsANTAbMrQo+I3UWHra+KhxDxpkgV0DMVSpBVhyiV1BTzEHlDGAVjuCRikrIx6sfTpbrvw4t/Yufm5aqdWoGQt9RAOpVdWWDEwVIcXEWNsdK2WqsqhkdlBCqGm3KxlZg/ha47EYoVPxzlgwYUK6kRdKgmAoSNxMgD6Tia8P8Z4fVdSjmlVDFgtUKplkCGDGk2AsDeATNjiI3QlwmNs0GprW6UHj6/Ytg4VS30zaDJYzaLybmCRJvc98JjgtGQ2nmAInU0wRETPaw7dIw/U46wwxiOVyy00CIAFGwH1PuZvPWcRviPjaZSlqaCxsizuf6DriXOMh8TZ1s7nNKXAby6YMjrE+xNyY29sQ3g26HTK+z2vdXL+AgmXzHEKxM6j1ZjCqCbD09APX1xdeEfZ/l6YHmzVfcm4WfYG95374gc1lWyelD5lEKeSuIKMxgHVEi5/CwmwGyjE/wAH8ZAkU8yAj7Con7tvU9U+cj1G2EK6CnsfU26nU3zh/Z4gvBdcepKt4Uyht5Cfr/XEDxr7PaTKTlz5bflYkqfnuPe+J/McZOqmKdMvq1WlRtF5Jjqfoe2IbxB41OXOgUwagPMuuY9yogG83PT2w54MOnu1Kmu7k8/Eo2VzWY4dXgyrDdTsw6ejD137R01vgfFkzVIVE9iOoPUHGSVzmeJ1iQrVDFgIVUHzsBvuZN98Pvs94uaGZFI2SqdJB6N+E+82+eIizs6/SK6rfx3kVlpeRr2DHgwYueaInxPwGnnqDUKkgEgq6/EjDZl/hHUEjrjJM7xPO8IqfsrtTqKE1UnIYjQSQdFwUIO6yYkQb43LGNfbKnmZ2jT/ANAB/jqMP/bhdnCyupq0ntT2PleRZKPh2u9Opms4VrV3pFVpk6EpIw5gv9uNyY9zuc7SrUos48xlKnmKEiQJ0m243HvONg8YZsin5KIHZiuoNtp1Db+0SLdo22Bptbg6Va4ptIqBjqK63KMN4KCWU2taI6XKsrudcsJZRntq71bm8P8AQtv2bcVq5nJK9c6nVmTX1YCIJjrePli1YYcFyqUqS0qZJCDSSfiLbsW9STPzw/wFQwYMGACLzB3xXfErMEDKxEG8GLHvifz1QKCWMAbmJ/hfEJxOtSqJUps1mBRpVgAbrBJG82jecLmspoituM08FB4lnnRGEB1qnUFY9gqhr/CJEzsfW2OOC+InoDUZLgGWjlInaN7R0J9ziHr1XL6mPIxIUm5DDdv960dB3tyagPoD1nv8729euMXKPVVaamcGnz1RpdPxllzR8wkqbDRBJk2EEDaepiAJMDED4U4dVqVBW1Dy1qsNVw7LAfoIuSAbjqYBxOcP4VlszlqTGmgLUxJpgKZ0hWErE3BEGdsSvCeGU8tT8ukCFkmCSbm3X2xs2t4yedd0K4yjWnl+fPH89CSoNfEnlsQ9OqoN2A94GJbKuDsQfbDEZIjvFX8a+LBkkCqA9Z/hU7AdWbrHYdfriwcSza0aT1W+FFLH5CcY3wbJVOK51mqEgHnqEfhUWVF/QD5nCbrGsRj1Z1uz9LCxytt9yPX19DnhnB83xSoahYkTDVanwj+ygG8flFh6YueS+zHLqPvatVz1iFHysT+uLpksolJFRFCqohVGwGFziIaeK97llr+1rpvFb2R8EjP+J+CeHU4V6tSkzWUawWMmJCkGR6xAviA479ntWkpeg3noN10w4722b9PbD3iYPmVJCh/MYElNbyxuDUYgKCscqiIbrbEwvjdadEOEWqIMsG0y06Ry6TF+UkkXBtAkRKupotRrtbBrD3ej5/n1K74P8cvlyKWYJelsGN2Tp7svpuP0xrVNwwBBkG4I6juMfP3FM6+aq1KxQAnmYU1MAdz/ADY40H7K+Pl1OVc3QaqZP5Juv+qTb0Pphenu52N/A2dq9nru+/gsP/ckXviFUpSqMNwjEfIE4y3wBlg2dp2gIrMP8JUf7wxqeepa6bqN2Uj6gjGV+Bc0EzqSY1Bl+ZFgZ2uAMa2Y9B/prsdcfuX/AMU8Oq5ii9NG0gi8fiF5Q+htikZxaVNVdGp8tMmNmlhEi8nmmFmQNtxi8+IfEdHKLLtLxy0xue09h6nGRVM5VzdVUpU9MWSnTGw6SxubdSe+wtis1HPJXQ6Oy5bm9sfPwH7eIalHUKbQYKA3lRIhUknSLW3iTEdXXhbwdWzZ82uzJSJmT8Tf3Z6H838ceZbw9+z1B56ksFLEEErstxp+OJIPsegJxfuD8RSkoR2hD+7LgiO9Mztp6T0t+HAvU036uGnhs0y69ZePyJPhnDKWXQJSQKvpuT3Y7k++MZ4g5XNVHXSPvNaBTMEw4E2mCca1xvxDl6FMs9SmQY5ZBLAkLYDfcel8ZJmqozOb1Ul0Co8Iu8SYG3fe3fEyaF9kbnZOUum15NzUyARgwKIEDBi5xjrGVfaU6txHLoPiVabN7GowUfocarjHPHNaeNovf9mX61G/rhdvumnSfifJl547QFXN06YaGIWY30qzM36HFiya0wsUwAoMcotI398QHi7hIqaX1FTcQBckKzKA08sxBsZttvix0qQRQqiABAHoNsXSxkzt5wQWc4ylN1YSHNTy3SD8AcprI+Ugje49rCMV3hvB2NZq1Q8oqO1NZmZYw7fI2HTfewsIwLPiDx4HuDBjzEkFd4zUDKVAYzYiLR1BuCQRa2My8RVQrVFeqEblLUyASrLzK4mW0xFxeEmL41bi4O8qOmKjxTwzQzVVarNzxpexuBZfQ2taJi8wMTOndFNFqbVCTTKlk+EpXp0w1daagKSygNLbllE3BPpaemFv8lZBbHMvUYGGIZQJ2NgJHaMPeP8ACHp1H1DXSe6voZhoOykgwhAABkQYkQTaMXh+XBlKYk9AGabzZZImeunGKy5VvCj+Tf6m6iUpr8T484/QnVdaFGmuWcNSQNNF2YH4tWoM5gXJkP6EepkMyWqE1EWii6uXUss2kjnK2Cjfbphk3Aq70+ceTSblVWvUed9KalCSDuQYuSMWluG0aKooo0qgReU1CvmC88r1BzTv8QiT7Clyu299GHtLol+2TJKUFJwUvZ9QoZ2jUqCnpApIBquAKjflUkgEC0+sjFsyDAgFRCnb5GI+UYrK5gNZUp0yd2LI7fIUi0/MjFpyFMBFF7Ab4bo7L7IuV0dvx6/kLmoZxBlZ+1XNFMkFB/eVFU+wlz+qjDf7I8oFy1SpF3qET6KAB+pOPftcozlabflrCfmrC/zj646+ybMhso6dUqm3owBH6zg/5HyOyuOy/Z/7c/z6F1rVAgLMYAuSe2IPiPiWmqny5Zu7KVRd+Zi0WEdJ/nj3xXx6hlqTLVfmdSFRbsZBEgdB6m2MYznFKtVVV25VAsOsdW7+5xGounHCrxn8xGg7Pd/tz4ivHwLTm86P2VqikVGl3GqJb7xgXPpe/v8ALEd4V8H5jNgElqVC8uRGokgtpX8UkC5sMPvBPhPzaVasD94CaQQgaWEK7SSJB5iBBABmZBxYuE5ytVzuWZ6gNKnTqIEpqwJqGAalW5EALp2EM3rilWm2e83y3wNlqlWpRpxLGPa9PRP7llyPh2hRoNQpoArqVcm5aRBLHrjIfB1U0eIUJNxU8tvWQaZ/U43UnGEcBTzuI0ouGzGsR2Dmp/AYtqElKGPMd2VOU6797zmPP0Zu+Mg8ccKOVzJdJAY60jvMmPZvpbGvjEbx/g6Zqkab26q3VW6H19sa2snN0Oq/p7dz6Ph/AyTgHAq2fqsS/Yu7mTe3W5xrXA+B0sqmmmsH8TH4m9z/ACxlWf4fmeH1g0lSDyVEnSw7dvdTi18J+0ZSAK9Mg9Wp3B9dJMgexOKxwup1u0a774qVL3V+S/UkfHmbCoiAAVCdSVGFlCldfuWU6Y9ZvEFrkKFV6Rp5gDWArJq325WeNjqBkD2OHGc8X5CoBqOoqdSzTko0Eal1DlYAm474rvG/Gq1NIo031KCPMcxIJ20obiwPxfxOB4zk5lWi1E8RjB/F8Ej4p4jl6OVKpTVatUaYHxKLamJ3gMIHQkdQDiG+zXghq1/2hhCUtvVyLR/dF/piJ4NwTMcQqEidJs1RvhA2gdzH4RtbYY2PhPDky9JKSCFUfU9SfUm+BLLybdROGjodMZZnL3n5eg8GDBgxc4YYxTxeZ8QU/wD1smP/AL1J/jjV+PeIMvkqfmZiqtMdAfiY9kUXY+wx8+cU8RPXz1TOIpVmqrUpg30CmFFOe55ASNpYi+KzTawh+nmoSy/Jmz+Ps0fuUSoUOoudMTAHLM2iZ6dMVyp4pzp+7WqqmBB8pdQJ5VAvBv6YreT8QV80TVr1tTWVE0qAJ3K6QCd+/T1MzvhegK+bSTI86TB2WkC6/wD5APqcLk3uwViltyzVctRCIqiYUACSSbdybn3wrjhnA3IHucdA4cKPcGDDTO54UiuoGGtqtAgFjqJIgBVJn0wAeZvKBgRpwzyeSZGsFv3GHDcZohS3mCApY+y6iZ7WVrH8p7YWy+fpu2lWBaCYuDAMHfsbEdMWU2lgq4pvIzr8Oe5SoUJMkLse9jIwlS4cxPPVb/VCj9Qs4fVeK0VEmoIiZ3tCtNtrMv8AiHfHa5+mdcMCUsw6i5A95IItvGDcGxEXmeBpIYai2xLEk/U4c5LJhRBSe0nCg4zRsdYg7HoeRakj00MDOwvjyrx3Lq2lqyBjEKTcksqAAb6tTKNO8sO+J7x4wGxI4q8P5tQUDuMP6CkAA9MNE43QInzABLAEyAdJIMTv8JiN4MYDxqiCQzRABBPUH8o3MdbWxDk2SopCfijhn7TlatLqyyv94cy/qMY1wDxDWyJqimAGcaSHHwsp3juLiPXG8BgQCDINwRjMvtG8JEMc1QUkMfvUAmD/AOYAOh6j598Y9TB8Tj1R2+ydRXzp7vdl5+ZWuH8Hr50vmKr6aQvUr1fTcKN2I2gW6emHFDhK5ir5WUpkAIQWqNcib1KkWXcDSP449yPiU1Mr+x1n0KCvl1egAMqlUAElQYMrBsJtOJThfDeLUkb9iOSdXIOvzS6npMeWG26aoH1w7R91GO9PMhfbM9U591JbYeGOjO8pnM3wpijorU6hJ35SwABKPEqYA5WHTbc4sX2f5OqUGZrMh8ykq0hTQJyyWZ2C2LOdNx0Ves4q/GeCcdzAC1RlGg2K1CKc/m06NRMdyfQbzJ5bj7cLy60Kr5evUUHloM8yTMtq1BRfaR6Dph91kNu59Tl0U2Tlsgs/z7Fi8dceGUyzQfvKgKUx6kXb2H9MUn7KeDl8wcwRyUgVU/6RhH6ITP8AeGIQDM8UzX5nO8fBTSf0H6nGzcC4UmVopRp7KLk7kndj6k4wQzbZv8Edy/bodM6E8zn19F/P1JDBjzCdXMIvxMq+5A/jjYcEZ8ZyD1lCqyBb6hUphwbWsSIg/W49RUM19mysLVijTMqg07XGkmd5O9p9MXb9uToS391Wb/dBxyc014pOe06R/Fp/TBjI2rUW1e5Jr4FBp/Ze/wCLN/SkPnu3viQyX2eqjS9QVBOzLb2MG/8A17i55atrWYgyQR2IJBFvUYWGI2obLX6mSw5v6jPheTNJNJIieUKqqqj8oCgYe4MGJMoYMGDABR/tG8FNnwlSmwFWkCFVvhZSQSJiQZAjp/EYs1JsvUZK1MqwlWVhBB9P+riIO2PqHFc8XeEKGfQa5SovwVUjUPQ/mX0PexBvgTa6FsprDMWoeIEpkyLG8qm5JJYEACLAdI7bjEEfETqENLVTdG1ayQJnfbm/li0VPs0z/nNT8saFI+91crA9VHxH2gDoTi5eHPsko0yHzLea35SBpG2y3HTqW+WIws5LdFhsjfA/H6/EabF1ZmQhQwmGtJN7WP8A0ManwbLNTpBX3kn64XymUSkoVFCgdsL4MFGwwhmsqlQQ6hhex9VKH6qxHzwvgxJAxXhVKI0zaLliYhxckybOw+ftjqjw2mlQ1FWHMyZP4jqNpjfrGHmDABWkzWRCQPhYlbipcqFkSb20IPko64VqVsqrVKYDE1CfNA1mP3tS52WSrkARvO18SX+SKMz5Y9ZkzeRMm4HQHbYQMeDg1AGfLWb815M6pJO5PO1zfnbucAEQudyQpU2aEUqQA+qRNJFZTfcU9IO9gexxIUOGUKkv5f8A4pYyTBqU6sh4BidaAg+g9sOk4XSG1NQbX6wCzAFt4Bd7THOw2JGHNKkFmBEkn5kkk/MknABHngFC3IYEwNTwJnbmtuT6EyL3wHgVEmSGLRGrzH1bAEyGkEgAEi5+eJPHhwAeIgAAAgAQANgOgGPSMROZ4s6n90R6tP8ALDU8dqT8K/r/AFw6NE5dBUroLqRXiX7PqNcl6J8mobkAchPWVGxPcfQ4plbwVxCgSaaE/wBqjUAn9Vb9MaO/HKh2Cj6/1wx/zsMwIb1C2+sgfTGe3QxXtS4+eDpabtu6C2L2l6rJRP8AN3ilTlZK5B6PV5fnLxiW4N9mVUkHMOqL+WmZY/MiB+uLzk/ECtuPmP5g3GJahmVf4WB9sL/olHmXPzHy7cumnGGI/BYf5jbhHCKWWpinRQKvXuT3Ym5OH2PceHDUscI5kpOTzJ5ZD8WzlOm33ssDpVR0k6zcbX07nuMccP4gr/u6aqGVjTIA5tB0tIAtciN5Bx3xzh3nFF2F5ntaQPXSWj5YQ4XwsZbQHrgqi2DQOYgBjM7GJjuxv2q9270HRVXd5fvEDmePZhKaVDWBJQkoEAAYbq4IkQSoN+/fHXn1IBdqrawHH3gAIS7juGLhiLQRbpGHOap5VX+8dqzM5IMj+wQhjf8AdqPbDrhWVy1TVGXJiRzSwgzbmsBaY6T64Qnme3dz5Gj+poXCXPov8E9kTZv75P1Ab+eHeGeTpkM7QVDaYBjcLB29hh5jUYAwYMGAAwYMGAAwYiuItX1xSgAKGMiQebmXaSSoIEEQSCZ2wxzHFcxqgU4AuToa/wB2TpHqXKgH0MjY4ALHgxCUuMuVY+WSQ2nSFeQdIIUyL3JGra045PFq4oNUNEaw0BV1mRpDXBUEHVKcurp1JUAE7gxXm4nXBceUW+OCqkAQ1UrNjMoi37slr44fjVdXjydU6YUK9ubSyl4jUJBnYwTtJABZMGK3S4zXDMGprF4ISreKYYgQhNjO/wAUwLg4dPnaxWiwWNU61g/nRBBvAhi3sMAE1gxXsrxisSNdLTborkE62UBdIJuIaTsBcDorw7i9V2QPSKq4a+lgRDNBYGygqF2Ju3sSATmGXEM8acBV1MdhMD3J/oDh5OKfxnPGnWqM0iCAszEQIj8MSZJubm2D4gLcZ8S1suJampETcEfrN8TXA+KjM09enSeomegIg9RBxT+KUczmHpUagX71WKsyqNAWCQwkmSDIA/KfUq8FLMZF8vTV0qCsy0p0MLiSx06+iy0zsjemK71joTtLrjw4b5TMliysNLrEgGRB+FlNpBg9NwR0w4OLEDbPs4Q6In17ek4rOZqOzc5k/L+WJXOcOpXPmQ39pgf43xU/ENXQoQEc7QSD+EXN/Ww9ica6pRrg5+XoY7VKclEZ8Tz/AJnIh+7/ABH83oP7Pr19t2mWzGo6dJCkHS/RoMMB7H+eEMpk2rZpKeo6DzOv9kXIsOu243xaeLcLFUU9MGisDSpUBVEglIXUbRbVHIIWb45dzd73Tfw9DpUQ7leyQuXzwpsOeTPWP4QAfpjQeC5hnRG8pUVlDSCOonb/AJ4pNelSDDLJS0gMvmOSvmMAeUiJ+IizE2g8otjR6KBVCqIAAAHYDYYZSnFYbyil2HLOMCmPDj3Hhw0oRnHM7SpIDVgybL3Mf0/peYxRs14gdqiNl6aIiOFA9OpiASW222HrjvxrmNVQoQWBcAqJkgN07Qom21zhhwxABsLQ+/qT/PfHI1esmm4w8PuUT5SfmPK1djmVSoGBeqi6xEfeGCVJ7Ex8/roeRySUV0oDBMmSSZ264zvjmdE0SANVPMoQZsboQDa1xvffGhcNzYrU1qAEBuh9DB/UYd2d7Ve+XvMdZCMX7JzxPNvT0eXT8wu+mJAgaGab2/DHzxG1/E6qQFRmAaotSIBRqa6nEE80W2sZkE45zHGqVRvLelq+8CQ4tJZkBgr3BuBEdbxjn/OAFULUSxKq1oIkolQ6WIgAalMkjacdEWPqnHFFNH0tzauXlmFYK25uZI5RJPabYlsVhfEVGFHlAKo1LY6VhtANkld4Fgb7QZxYstWDqrCwYAwd7iYMYCRXBgwYADHhx7gwAVzJ8cbyVdl1u4PwBYDCmHZW0s0W1RJ6RYkT1w/xC9UVB5JVqdLUTq5GfQraVtrKy2nVp+KnVXdb2HBgAgRxxlkOihlFyWIBMxK8p5J3YxEiR1wuONfcmqUCiaYGto/eCndiAQADUiRPwnEviNzvE6Yc02Vm0wWIA0qfiWZ62BtMW2tiG0llkpN8IbLx4ktFI8ukmSQQCjuQwCkhgE2vOtb9m9XxE3IRSEEjVLE2OoB5C2pggE1D0B5euJXh/FaVbV5ZnSYMgjuOvth9gTT6A01wxtkM35qK8aZAJU7iRMfwPzGHODCObzS0lLuQqgSScSQLYrfGMt5vmMRIQzHUlTMD/CBj1/F9K/JU6gTpgnTqizEgR1i2E+FuxoHzCS7Es3SBUdoW1xAgekfPC67YTfsvJacJRXKwJZak4qs7VBXds1qoGAIotQc01tuBrqjV1v1wj4WrZ2oKH7egp1lq1G0jTdFpaC3ISI11LekY8p0VoFXJp+YhIRFSHqyDoaQ3MVR2GorAmoSRc4eZWvV8/wAypSYsV0KFKQqjUTzFr6jBNuiiLSWFSVzkjMUI6ioG/u6QZP8ArBPr64fV6YZSDscUThHjYtWzDVsu6hAullIICQSVvF5k8sk2BjSBi85bMrUUOplSJB/77e2Kxsi3hMlxeOUVTMUCpMoVHr/XbELx7I1XNIqsAkrzGLt8NjtcReN/UYu2d4ijcimSTeNoG/veB88V3xSw8gzvqXTB67++07YfdfKS7toppdLFz3ZEMlww5ek7/FWA1bGOUGEWQCR3MSZ6WhLgKOKJ8qnoSTUUVGJOoy2mB+GTPxfKbY5oeKSEGpJcDcGxPc9vljrw1mW0ncBW91aehm40iTaN132OOce7i5S4SOhKicVljLw2XbMCqxXWzBiT8N5Cidt7AT0HXfTxij5h1UTOkAbmJPQlu5P/ACxYPDGcapShwQy9z0Mx/wBdo64zaDW16nf3afD6+fl/gz3wlFpy8fAmceHHuPDjoCSifaFw6ClZFa5KuybiVKjV6Gwn+uIHh7aXFjGkKYmzE2FpOxxd/HFKo+XC05g1FNQruEFyRYwZAv8AW04zz/IWYapBOnL6jFR3ptC35joa7Ra3fpjmanTuViklk0UaSN3MpqKWevX5Fg8T8E0ZA1gGSsvNytPU6W63HLEHoMXvhlFUpU1T4Ao0zvEdfXFE4VR1ZOvl1Z3DKdDVLBjqPwg/CCoX0kk4uPBa5WhRWpOtaSB4uNQUBoPW+NsK1F8LHCFTUVwnnnqSPlDsN5267T9MeLSHYW/7Y9WsDjvDhZx5K7QNo26dvbHYWMe4MBIYMGDAAY8x7jiq0Ak7ATgAzvJeOzXqMiJX1I+lxCQhLFYPNJiDMTscXPg/EjVLKwhl2M/EPzR0vIxSKtaA9VaKU6hY1GCgQxJlpIuSfXti3eHcrANVlgsBFwbEA2IMQbfTGWG9WY8DQ51TqzFrItxrjJoWSi9ZokqhUQP9YyfYAnDHK8TXP5fzaAuG0urWYEXK9ibiPfFZ4ofMetWWpVoSYbzJBRUYzNOryqpH4gRaCN5w7+zviFI1M15dQVEeK0opCg/CdzfUIPyPyne5ScX0LbVGCkuotwqgz5tB+BZfUKhB1f8AlmkEiInmLfLF5GM64LxkU8wKlQKdXKWgAgEz9AcaIrSML0N8LYPb4FtbVOua3HWG+eyaVkKVBqUwYvuDIIIuCDeRhxgxtayYyl+IuCJS8oZfLmQZBphiJUQgcAEXJB1t0WJucOs9TNHndDuFDKZBloXlHUFjc9ziX4rxlKJ0kFnN9K9Be5JsBb39MVrjPF2rqAQtMKdQIYtcAgTIFgTPyGMNmqp00pZfLxx8PgaI02XJcceZIZtyQXekfu1JDFDKiOaCTe09Bvh5wnLM+mpsp5xzTvDWH4R1i+5wx4lxsvlhKafO1U9RbliIJUxzEgmBb4Te10uF8dakgplAwWYIaDpkkCCIsLb9MXs7QqhNRk8ZWSsdLZKO5ckb4y4ZUpVXzCqGpOVZiD+7qBQmt1MalhUg6oBknTGrDz7NK1U0KrVE0US80dRBJH42kWgmDOxJYixGLRw7iKV1lJkfErWI9CP5iRhevRVlIYSvXF66q97tj4kTsnt2PwIatSph/u2m1wDIubfwOKXxhHrV2amrVF+EMoJUQO4kbz164teZzFCm5CtbSCSTbdupwyzfH6SbHUeymf4W/XDpyasfj8S+kntS2pZITLeG6zRq0oPUyfkFkfUjE7lBQFMUhVRihIOl1kNfVabG5kYr/EePVallPlr2Xc+7dPl9cPeEZYLTR0gMRJPQgmdLem30+WLOid0Wn9B+runXFSs8WSFLJu8cti1gTJMAsGJJgAaZtvYwIxauGZU00AMTuYxXRmfN0hJDgyRMEGCIPvP6YsHDKVVQfMaew3j54mqvu6dqSSz0xg5s5KVuevHUfY8OPcUzxD4lzFLPfstEUY/Z0rTUVySWqVEI5XAgBB9cTCDnLbHqWbSWWXKMIvlkO6KfdRimjj+e/wDpf9nU/wCLiJoVf23OOcytNjRo6EamtRRrdg5SdZkgKCRazjebOlprIrLFu2KWTRhkaY/Av0wr5KxEWGMvyHFKmSzL0qYpqtYK6tUV2kqPLZQdY2IBj+2O+LB/l/N98v8A7Op/xcStLa+UgV0Wslu/Z1wqBimHj+b75f8A2dT/AIuGNHxnWNalT8zLVNVZKbqiNqAZ9JM+YdvbEPS2JZaLKyLNCwYMGM5cMGDBgATrV1QSzBR3JAH64h/EHFqYoMFqKS0KApB3N9vScN/HdEvlgo3NRf54zvLZY6ublG0n9Y74yy1Eleq0uH4jp0R/pZW55XgTprAzDLbcHp64mPDPFfLTQxlZ5QbMoPodhP4enfoIbLZZFEgfMi/67Ym/Djr5jBo0lDMxHQ3+U40zTa4eDkaScY2e0s5JDMZKhXqCo7BiABDXWN40Nbqb3wrxBKWWy9TyqVNCw0gIoUMxED4Re38DiGo1svUBZK9PypNy4ECfUz9cdZWoKnNRmrRpnUHbYuDfSIEgd8Zd8knlfQ7rqWU8vC8/sU5GPwsNt/4XxcvCvEaxXy1htA2J3BNonYDaJtbFd4hkGFVioLamLAKO5n9JxOeEeH16dYM9NlQqVk/IifmP1xxNJCyvU4inh9Tq6uUJ0ZbWSwcL41rA86m1B+qOVke5UlfWx2j2xLg4Y5/hwqEMDpYbHv2BHvh3RphRAEeg/lj0cd2Xk4MtuFgYZrIZfMGWCufhlWINpMShB6m2PaXBsuptRpz6qCfq1xhnT4IYSXWVFJW0g8yU9djfrrPpjwcCYKF83YCLGx8opq331nzPf1vidkc5xyV3PGMk1UpqwIYBgdwRIPuDiNr+Hcs29IL/AOmWT/8AWRhGtwioXVjVHK4YAAjlFQvHxbwdE2F9osXQ4bz1G1HnVlIlvxRvB/DptERqPecDipdUCbXQW4fkKVARTXSD3JJPaSxJO+09cOKyhgVPUXHpiBynAqispNYMBEiDsKqVEG8WCaZI/ETa4PWZ4FUZ2cVVEk30tMSzKCdcSpIAIGy/SUkuEQ+eopX4H+Rvk39R/TFc4t4Vrly6lCDvLRGwtIiPp88WjiPDHdmKugn8ysewC2YcoILR3P1aHw6wQKK7Frc7SWMMxJYg3JBUH+4PSHO6TWGFP9mW6HBVU8J5ozyKDtzOP/bP8MWLJcBqpTVWKWtMwN7d/QeuHeS4GyNTY1VJVgxhSNR0KhPxEyYJMk/PcOaHCNJc6yS9RGMsxHJU8z4S2kH8MqBMLMwACNso9BmoslqElPojnK8HUEFm1EXgWxLg4reX8OVFVR58mQXJ1kEgRKhqh0EwCYtv3JMtTybCuamsFCsaYMzyReYgaWIEb1G+dJTlJ5YmMFFYRIYzPxadPGkJPxZED/DWqE/74+mNMxlP2j1fK4pRqRP/AME6qO7ecsD0uwvhmmko2pv+cBNNxwj3jfFhRpM1gbKuogAsx0qCTYXO5sMPPBgo00c1K1G0hSaq6nZoapUdSOUzyrDEQI6CKlQ4d51SGZKtNNLOz1GXkZIZoMESdRVgYgRa+HGW4c1WqUQMtEahrim4t8B1NLNI3Egi2+Mmo7bonLHKS5/njnHhgmfZ96j7GH88C3jCvrZVQBgrh1dGuAdQqNMEaRyDTEk1FaRowwy2aerdc5VCtZdOX1wRM840IPd7YZ5ShWDGtRcUTQHnano1BKidaNBgyPwgEGbGRaffxhXqU3Z8nlKgRgrOr/mjQwGhgQZ6ExB7YfX2hCbcYzw8rz6voVr0tkK/bhjHzGC0XYFa+aYJqgs9J9F/gL+UgLE2lQwRby7fAW/hdWXOUEqFHcVKR1IwIUefAQaQFAKqGAWPiuqm2IhuKVqj1mll0sNC5dFZAIm7eW2ozbTym30lfAuYLtTq1DNc5ilrBif3yASPw8oUaegtjRQm5y3Sy0n1x5fkRLosLHK8Hj/030YMGDGUYGDBgwAVrx2+nLh4kioo+RmR/wA9x0xm9DitevnqVBNOhKbvUAHwqYVSLz8ekXn45jGg/aPXVcsin4nqqqKLlmMwFA3OKu2QGUVmLBMwRGoCdgYQgRqAJJ7X9sc62ThqN8vdx+Z0K4Rt0zrWHLPT0IPO+LcurMreadLFZAUgkGJBDgkHpb5Yiq3i+pVbyqFONfKRu7A2IttIted98NMvwFKSk1DrCiwv7ST1OJr7OvDL1cwatM6UpCSDeSwIVATt1vNo9calqq55UOTNX2VKrF0uMPz6CuQ8LZuszKtEqVFy5AG0hQ0kE+xOFfD/AB6vw+q1NlIGr72i24/tL2aIgiQbehGo+H6tnWCt5uIg7EGetsUf7QsuazPWAWKMAbBmp/iKjdoaW7QDjN3e2ClHqdqGvd9rquS2s0LItTZFakFMgaSLj644fOBP3hIPpJv0gL06ycVz7MOKipQaiSNVI27lDcH5GR9MWvidAvTIWNW4nYx0ONabcN0TjXVd1c65eD/IcUKyuoZSCCJBGPaqyCBuRiO4GzBNLKVIOx+pFvXD/wA9dQXUNRuFm9t7YvGWUmxMlhtFcPhqprVhWbSoAUF6jEnyxTDlmYkMg1kQefzDqvDB1V4RWZgxqAHUCdLOIAeowEgjVpDgQeUxsLDE9iK4nlq7PNNwF0i2qLgkt+Bp1AgTPLEgHFioz4jwKrUqVHWrGuy89UQNKCBpcaYZS3Jp1WB74UHCK2iqvnElmVgzM82Op40kBNWwABA6h15Apl8jmAVLVZiJE2j7uQeUSYFUTAnUpgdPcxksxqdkq7g6VJMCzgbC1zTuPyt3uAMB4dqkpqrsQAgfS1RS5WmEZiVYGSRO+FU4BUJOqvVKwojzag+FkMAqQ2yRq1Etraes9Hh2b0kCqoY7EN8PLF+TnJ7mI3vthTinDcwzzRqmmCqqTquI13AZGWZZTJF9MHAAzHh6sBArMLX01KgJYu7t1KjUWHNpJHl9Q0B/mOG1Hy6UvMZWWAzK7AsAIPNdt7yZJ09Jkd5PJ1w5L1OXSQADMsdPPBUQLHkkgdzNkchw/Mqyl6obmJeD8XIizBW0lWOgQBrsTGADmvwSoxBNUtpLadRYQG06Z0MJKw1xG4iN8JpwOqF/fOWiL1KkFdVVtFiIMOq6wAeQHoAFquRzJqkiqNGolRNxcQY0XgSNMwZubYbNwnNgHTXhiWJJad6SIsE0+lRfM0wBeNicADvh/B3pKq+aeWkKYILGIRVnS5IMFdWoksdRBPfnh/CKqVg5qNoiPLNR2Au0RrMknVJYm2kCDYrNrMX3wkc2mvRrXWdl1DVtO2+2ABbGWfavpXPZNmJWaNVVYFRDeZRAJNTljmvP9MakTiE8ReGaOdam1XVNNXVdMbOULAhgQbov0xMXh8/bP5AY3xDMfsiFHNErWsSpQudN41I66TtHTDihUIo6VpvzxWLK7VKkKAJenUS3KAOY9hewxoY+zfKqDoNRWggGKcT0toviB4T9lmli2bzEr/oSQX7mo7jaB8AtbtbGezSUuOGsyb6rMUvVpSefA1QulhvdjHzb9OnBXv22csFo1SFTVUc13CSh5gR5L69IBkAArsD0GEM7xA1qQpICPJQtWJQIWqBJB0g2EHVtfUpFsadlvAtGkSaVWqjHryEiwUFeSxhQMNV8AZSWQ1qxqOpL/eJrYGzMRpm/fE6fRaWq5WYbw218fUVZqLZwcfMo+RoN+xUiPI0CkhLLWWByg3sACOo6dcRXhyoKmdy7L+L9mPyNZiJ+WLz/AP5rVVQi5mgVUBUNTLkuABA1FagBPsBh/wAA+zyll6gr16pq1QU0lfu6alGJTl1Ek6j1PYR3XpKVTY5bce945zlYNWo1PeU7N2enhjGC+YMeTgnGowHuDBgwAU77UaU5RWDqjpWRqbMypzAzAZiACQDEkXAxSuPcdWtpbyxTVEOpnzdFz7BfNLE+oknsemyMoO98eeWOw+mF21RsjtkTXOVU98HhmM+FOP5QVitapS0OpU+Yyge0k2m/0GNF4Txjh9FNFOvlaY6gVKSye5hrmIviw+WOw+mDyx2H0xFVMKliIyy+y3mb/QovijxPRB008xl9DAEuuYWZBkppUzzQstItq6xiK4DxbKNmNNarT06ZBNSnoJNoa+0dv++n+WOw+mDyx2H0xLry8lYz2pmY8J4dk8lmjXTiNDyQCVQVU1gH/wANrnWv0Nh6nFj4N4gol2q1s5l1DDkp+enKN7jVE/1Pti1imOw+mDyx2H0xKrS6FrLp2cz5fQpPi7xHSKaaGby6B411VrpqTSQYVVaWJFrEesC+OfDOaytNhVqZvLgxCqa9MkCN2OreP6m+Lx5Q7D6YPLHYfTEd2t24jvHs2kZ/nNkv/m8t/tqf/wDWHmR4lRrAmjVp1QLE03VoPSdJMYceWOw+mAIBsMMFnWDBgwAGDBgwAGDBgwAGDBgwAGGPEch5v4ivIy/4ipM9xyQR1BOH2DABAjw2oB52DGeZQAR8EBN9IUKyqLwHIv18fgA8haQqaQrmpPMQDDDl1OWSC2oQ1iOxIxPHEFW8O6qjuX3JKjTtqRllr8zAuSGtAAX1wAd5jgCvVqVNbBniCIlIFMch3FkP+0bvhCl4aQhCH2U6SswJV1mnqZtIIqEmNyFMgCMdZPwytOObVDlpIknmpmTJPMVp6SRE6iYG2G+V8LvTURUplppA/daV0UxpblDEaoZyCdjomdNwD1/Di1VAXMEBSwL0wNclNB1MD8cElpsxgwIGF6fAiYZ2RT5cFVXkB1KxXcaqciIImCbiSMFPw4QynzBat5p5BO6FQpmF/dqGIFwX2m3eZ8Oq7O0gM082m9/NFyCCR94Bv/4Y+QB7nOEK5pg1fhphBrAYkC0i4+IsA/5gQLY9Tw+sAMZIZTMD8LK6qOygryrfTbthqfCoOoGpAamEJVIeZp6iHYkxFNYUzEm52w44dwFqVRanmLITSQtMKCS2poCtAHQAyRvJk4AE8v4XVQQzl5gXUQAEKWF9zDnuwn0DrLcDCVhVDGwIC3AEzZQDp03nSQbgG0Yl8GAAGDBgwAGDBgwAGDBgwAGDBgwAGDBgwAGDBgwAGDBgwAGDBgwAGDBgwAGDBgwAGDBgwAGDBgwAGDBgwAGDBgwAGDBgwAGDBgwAGDBgwAGDBgw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" name="Imagem 6" descr="C:\Users\Usuario\Desktop\FOTOS SUR POS\II Atividade de Grupo para  realização de CP e roda de conversa sobre a prevenção e detecção precoce dos cânceres de colo do útero e de mama . Foto tirada na frente na UBS São Sebastiã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645024"/>
            <a:ext cx="4465568" cy="2950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15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4608512" cy="114300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Objetivos Específicos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32859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z="4000" dirty="0" smtClean="0">
                <a:solidFill>
                  <a:schemeClr val="tx2">
                    <a:lumMod val="50000"/>
                  </a:schemeClr>
                </a:solidFill>
              </a:rPr>
              <a:t>1. Ampliar a </a:t>
            </a:r>
            <a:r>
              <a:rPr lang="pt-BR" sz="4000" dirty="0">
                <a:solidFill>
                  <a:schemeClr val="tx2">
                    <a:lumMod val="50000"/>
                  </a:schemeClr>
                </a:solidFill>
              </a:rPr>
              <a:t>cobertura de detecção precoce </a:t>
            </a:r>
            <a:r>
              <a:rPr lang="pt-BR" sz="4000" dirty="0" smtClean="0">
                <a:solidFill>
                  <a:schemeClr val="tx2">
                    <a:lumMod val="50000"/>
                  </a:schemeClr>
                </a:solidFill>
              </a:rPr>
              <a:t>do </a:t>
            </a:r>
            <a:r>
              <a:rPr lang="pt-BR" sz="4000" dirty="0">
                <a:solidFill>
                  <a:schemeClr val="tx2">
                    <a:lumMod val="50000"/>
                  </a:schemeClr>
                </a:solidFill>
              </a:rPr>
              <a:t>câncer de colo e do câncer de mama</a:t>
            </a:r>
            <a:r>
              <a:rPr lang="pt-BR" sz="4000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pt-BR" sz="4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4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pt-BR" sz="4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pt-BR" sz="4000" dirty="0">
                <a:solidFill>
                  <a:schemeClr val="tx2">
                    <a:lumMod val="50000"/>
                  </a:schemeClr>
                </a:solidFill>
              </a:rPr>
              <a:t> Melhorar a </a:t>
            </a:r>
            <a:r>
              <a:rPr lang="pt-BR" sz="4000" dirty="0" smtClean="0">
                <a:solidFill>
                  <a:schemeClr val="tx2">
                    <a:lumMod val="50000"/>
                  </a:schemeClr>
                </a:solidFill>
              </a:rPr>
              <a:t>qualidade </a:t>
            </a:r>
            <a:r>
              <a:rPr lang="pt-BR" sz="4000" dirty="0">
                <a:solidFill>
                  <a:schemeClr val="tx2">
                    <a:lumMod val="50000"/>
                  </a:schemeClr>
                </a:solidFill>
              </a:rPr>
              <a:t>do atendimento das mulheres que realizam detecção precoce de câncer de colo de útero e de mama na unidade de saúde</a:t>
            </a:r>
            <a:r>
              <a:rPr lang="pt-BR" sz="4000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pt-BR" sz="4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4000" dirty="0">
                <a:solidFill>
                  <a:schemeClr val="tx2">
                    <a:lumMod val="50000"/>
                  </a:schemeClr>
                </a:solidFill>
              </a:rPr>
              <a:t>3. Melhorar a adesão das mulheres à realização de exame citopatológico de colo de útero e </a:t>
            </a:r>
            <a:r>
              <a:rPr lang="pt-BR" sz="4000" dirty="0" smtClean="0">
                <a:solidFill>
                  <a:schemeClr val="tx2">
                    <a:lumMod val="50000"/>
                  </a:schemeClr>
                </a:solidFill>
              </a:rPr>
              <a:t>mamografia;</a:t>
            </a:r>
          </a:p>
          <a:p>
            <a:pPr marL="0" indent="0" algn="just">
              <a:buNone/>
            </a:pPr>
            <a:r>
              <a:rPr lang="pt-BR" sz="4000" dirty="0" smtClean="0">
                <a:solidFill>
                  <a:schemeClr val="tx2">
                    <a:lumMod val="50000"/>
                  </a:schemeClr>
                </a:solidFill>
              </a:rPr>
              <a:t>4. </a:t>
            </a:r>
            <a:r>
              <a:rPr lang="pt-BR" sz="4000" dirty="0">
                <a:solidFill>
                  <a:schemeClr val="tx2">
                    <a:lumMod val="50000"/>
                  </a:schemeClr>
                </a:solidFill>
              </a:rPr>
              <a:t>Melhorar o registro das informações</a:t>
            </a:r>
            <a:r>
              <a:rPr lang="pt-BR" sz="4000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pt-BR" sz="4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4000" dirty="0">
                <a:solidFill>
                  <a:schemeClr val="tx2">
                    <a:lumMod val="50000"/>
                  </a:schemeClr>
                </a:solidFill>
              </a:rPr>
              <a:t>5</a:t>
            </a:r>
            <a:r>
              <a:rPr lang="pt-BR" sz="40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pt-BR" sz="4000" dirty="0">
                <a:solidFill>
                  <a:schemeClr val="tx2">
                    <a:lumMod val="50000"/>
                  </a:schemeClr>
                </a:solidFill>
              </a:rPr>
              <a:t>Mapear as mulheres de risco para câncer de colo de útero e de mama</a:t>
            </a:r>
            <a:r>
              <a:rPr lang="pt-BR" sz="4000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pt-BR" sz="4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4000" dirty="0">
                <a:solidFill>
                  <a:schemeClr val="tx2">
                    <a:lumMod val="50000"/>
                  </a:schemeClr>
                </a:solidFill>
              </a:rPr>
              <a:t>6</a:t>
            </a:r>
            <a:r>
              <a:rPr lang="pt-BR" sz="40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pt-BR" sz="4000" dirty="0">
                <a:solidFill>
                  <a:schemeClr val="tx2">
                    <a:lumMod val="50000"/>
                  </a:schemeClr>
                </a:solidFill>
              </a:rPr>
              <a:t>Promover a saúde das mulheres que realizam detecção precoce de câncer de colo de útero e de mama na unidade de </a:t>
            </a:r>
            <a:r>
              <a:rPr lang="pt-BR" sz="4000" dirty="0" smtClean="0">
                <a:solidFill>
                  <a:schemeClr val="tx2">
                    <a:lumMod val="50000"/>
                  </a:schemeClr>
                </a:solidFill>
              </a:rPr>
              <a:t>saúde;</a:t>
            </a:r>
            <a:endParaRPr lang="pt-BR" sz="4000" dirty="0">
              <a:solidFill>
                <a:schemeClr val="tx2">
                  <a:lumMod val="50000"/>
                </a:schemeClr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36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331640" y="274638"/>
            <a:ext cx="4464496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pt-BR" sz="4000" b="1" dirty="0" smtClean="0"/>
              <a:t>Metodologia</a:t>
            </a:r>
            <a:endParaRPr lang="pt-BR" sz="40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8716" y="1779687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+mn-lt"/>
              </a:rPr>
              <a:t>População-alvo: mulheres de 25 a 64 anos </a:t>
            </a:r>
            <a:r>
              <a:rPr lang="pt-BR" sz="2000" dirty="0" smtClean="0">
                <a:latin typeface="+mn-lt"/>
              </a:rPr>
              <a:t>para a prevenção do câncer de colo de útero e </a:t>
            </a:r>
            <a:r>
              <a:rPr lang="pt-BR" sz="2800" dirty="0" smtClean="0">
                <a:latin typeface="+mn-lt"/>
              </a:rPr>
              <a:t>mulheres de 50 a 69 anos </a:t>
            </a:r>
            <a:r>
              <a:rPr lang="pt-BR" sz="2000" dirty="0" smtClean="0">
                <a:latin typeface="+mn-lt"/>
              </a:rPr>
              <a:t>para a prevenção de câncer de mama.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+mn-lt"/>
              </a:rPr>
              <a:t>Período: 3 meses (12 semanas)</a:t>
            </a:r>
            <a:endParaRPr lang="pt-BR" sz="3600" dirty="0" smtClean="0">
              <a:latin typeface="+mn-lt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+mn-lt"/>
              </a:rPr>
              <a:t>Uso da Ficha Espelho, Planilha de Coleta de Dados, e  Protocolo do Ministério da Saúde (Caderno 13);</a:t>
            </a:r>
          </a:p>
        </p:txBody>
      </p:sp>
      <p:sp>
        <p:nvSpPr>
          <p:cNvPr id="4" name="AutoShape 2" descr="Resultado de imagem para imagem referente ao exame citopatolog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Resultado de imagem para imagem referente ao exame citopatolog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0" name="Picture 6" descr="http://www.pathology.com.br/papanicolaou/espatu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442" y="26968"/>
            <a:ext cx="4530558" cy="161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83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331640" y="274638"/>
            <a:ext cx="4464496" cy="85010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pt-BR" sz="4000" b="1" dirty="0" smtClean="0"/>
              <a:t>Metodologia</a:t>
            </a:r>
          </a:p>
          <a:p>
            <a:pPr algn="l" fontAlgn="auto">
              <a:spcAft>
                <a:spcPts val="0"/>
              </a:spcAft>
            </a:pPr>
            <a:r>
              <a:rPr lang="pt-BR" sz="4000" b="1" dirty="0" smtClean="0"/>
              <a:t>-Ações-</a:t>
            </a:r>
            <a:endParaRPr lang="pt-BR" sz="40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8716" y="1779687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 smtClean="0"/>
              <a:t>Acolhimento e cadastramento das usuárias;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 smtClean="0"/>
              <a:t>Atendimento clínico apropriado;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 smtClean="0"/>
              <a:t>Busca ativa às faltosas;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 smtClean="0"/>
              <a:t>Realização </a:t>
            </a:r>
            <a:r>
              <a:rPr lang="pt-BR" sz="2000" dirty="0"/>
              <a:t>de grupos para educação, prevenção e promoção (palestras, conversas);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Qualificação da atenção e assistência através de capacitação da equipe e organização de agenda</a:t>
            </a:r>
            <a:r>
              <a:rPr lang="pt-BR" sz="2000" dirty="0" smtClean="0"/>
              <a:t>;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 smtClean="0"/>
              <a:t>Controle </a:t>
            </a:r>
            <a:r>
              <a:rPr lang="pt-BR" sz="2000" dirty="0"/>
              <a:t>e monitoramento das atividades através dos registros</a:t>
            </a:r>
            <a:r>
              <a:rPr lang="pt-BR" sz="2000" dirty="0" smtClean="0"/>
              <a:t>;</a:t>
            </a:r>
            <a:endParaRPr lang="pt-BR" sz="2000" dirty="0"/>
          </a:p>
        </p:txBody>
      </p:sp>
      <p:sp>
        <p:nvSpPr>
          <p:cNvPr id="4" name="AutoShape 2" descr="Resultado de imagem para imagem referente ao exame citopatolog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Resultado de imagem para imagem referente ao exame citopatolog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0" name="Picture 6" descr="http://www.pathology.com.br/papanicolaou/espatu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442" y="26968"/>
            <a:ext cx="4530558" cy="161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26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2526</TotalTime>
  <Words>1404</Words>
  <Application>Microsoft Office PowerPoint</Application>
  <PresentationFormat>Apresentação na tela (4:3)</PresentationFormat>
  <Paragraphs>153</Paragraphs>
  <Slides>21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Melhoria da Detecção de Câncer de Colo do Útero e de Mama na USF São Sebastião- Redentora/RS </vt:lpstr>
      <vt:lpstr>Introdução</vt:lpstr>
      <vt:lpstr>Apresentação do PowerPoint</vt:lpstr>
      <vt:lpstr>Caracterização da ESF São Sebastião</vt:lpstr>
      <vt:lpstr>Apresentação do PowerPoint</vt:lpstr>
      <vt:lpstr>Objetivo Geral</vt:lpstr>
      <vt:lpstr>Objetivos Específicos</vt:lpstr>
      <vt:lpstr>Apresentação do PowerPoint</vt:lpstr>
      <vt:lpstr>Apresentação do PowerPoint</vt:lpstr>
      <vt:lpstr>Metas, Objetivos e Resultados</vt:lpstr>
      <vt:lpstr>Apresentação do PowerPoint</vt:lpstr>
      <vt:lpstr>Objetivos, Metas e Resultados 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Reflexões do Processo de Aprendizagem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Qualificação da atenção aos adultos portadores de Hipertensão Arterial Sistêmica e/ou Diabetes Mellitus na Unidade de Saúde de Nova Natal 2, Natal, Rio Grande do Norte</dc:title>
  <dc:creator>Daniel Gementi</dc:creator>
  <cp:lastModifiedBy>Usuario</cp:lastModifiedBy>
  <cp:revision>257</cp:revision>
  <dcterms:created xsi:type="dcterms:W3CDTF">2012-09-11T02:40:43Z</dcterms:created>
  <dcterms:modified xsi:type="dcterms:W3CDTF">2015-08-13T14:18:51Z</dcterms:modified>
</cp:coreProperties>
</file>