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1" r:id="rId3"/>
    <p:sldId id="305" r:id="rId4"/>
    <p:sldId id="262" r:id="rId5"/>
    <p:sldId id="306" r:id="rId6"/>
    <p:sldId id="294" r:id="rId7"/>
    <p:sldId id="274" r:id="rId8"/>
    <p:sldId id="296" r:id="rId9"/>
    <p:sldId id="281" r:id="rId10"/>
    <p:sldId id="280" r:id="rId11"/>
    <p:sldId id="301" r:id="rId12"/>
    <p:sldId id="283" r:id="rId13"/>
    <p:sldId id="275" r:id="rId14"/>
    <p:sldId id="302" r:id="rId15"/>
    <p:sldId id="276" r:id="rId16"/>
    <p:sldId id="284" r:id="rId17"/>
    <p:sldId id="285" r:id="rId18"/>
    <p:sldId id="286" r:id="rId19"/>
    <p:sldId id="287" r:id="rId20"/>
    <p:sldId id="303" r:id="rId21"/>
    <p:sldId id="277" r:id="rId22"/>
    <p:sldId id="304" r:id="rId23"/>
    <p:sldId id="289" r:id="rId24"/>
    <p:sldId id="291" r:id="rId25"/>
    <p:sldId id="267" r:id="rId26"/>
    <p:sldId id="268" r:id="rId27"/>
    <p:sldId id="272" r:id="rId28"/>
    <p:sldId id="307" r:id="rId29"/>
  </p:sldIdLst>
  <p:sldSz cx="9144000" cy="6858000" type="screen4x3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ri&#226;ndia%20Camilo\Desktop\PROVAB\5&#186;%20Avalia&#231;&#227;o%20da%20Interven&#231;&#227;o\Planilha%20coleta%20de%20dados%20HAS%20CORRIGID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hipertensos com os exames complementares  do protocolo em dia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hipertensos com os exames complementares  do protocolo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Indicadores!$D$24:$G$24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0.6428571428571429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580416"/>
        <c:axId val="114065792"/>
      </c:barChart>
      <c:catAx>
        <c:axId val="8558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065792"/>
        <c:crosses val="autoZero"/>
        <c:auto val="1"/>
        <c:lblAlgn val="ctr"/>
        <c:lblOffset val="100"/>
        <c:noMultiLvlLbl val="0"/>
      </c:catAx>
      <c:valAx>
        <c:axId val="11406579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5804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075BA7-F79F-4322-97EF-DC4C005972B2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BD847B1-0C59-47DB-9983-5FC90BC0BB94}">
      <dgm:prSet phldrT="[Texto]"/>
      <dgm:spPr/>
      <dgm:t>
        <a:bodyPr/>
        <a:lstStyle/>
        <a:p>
          <a:r>
            <a:rPr lang="pt-BR" dirty="0" smtClean="0"/>
            <a:t>Rastrear</a:t>
          </a:r>
          <a:endParaRPr lang="pt-BR" dirty="0"/>
        </a:p>
      </dgm:t>
    </dgm:pt>
    <dgm:pt modelId="{068CAA11-9449-4BF5-B29F-8FC164A08079}" type="parTrans" cxnId="{6346E502-7746-49CF-B7CD-6475F7D7FC1E}">
      <dgm:prSet/>
      <dgm:spPr/>
      <dgm:t>
        <a:bodyPr/>
        <a:lstStyle/>
        <a:p>
          <a:endParaRPr lang="pt-BR"/>
        </a:p>
      </dgm:t>
    </dgm:pt>
    <dgm:pt modelId="{1AD6B39E-7BE9-4608-A736-636D8C2A54B2}" type="sibTrans" cxnId="{6346E502-7746-49CF-B7CD-6475F7D7FC1E}">
      <dgm:prSet/>
      <dgm:spPr/>
      <dgm:t>
        <a:bodyPr/>
        <a:lstStyle/>
        <a:p>
          <a:endParaRPr lang="pt-BR"/>
        </a:p>
      </dgm:t>
    </dgm:pt>
    <dgm:pt modelId="{0A44CE60-8347-4EC8-8A98-C49B6E45FDF9}">
      <dgm:prSet phldrT="[Texto]"/>
      <dgm:spPr/>
      <dgm:t>
        <a:bodyPr/>
        <a:lstStyle/>
        <a:p>
          <a:endParaRPr lang="pt-BR" dirty="0"/>
        </a:p>
      </dgm:t>
    </dgm:pt>
    <dgm:pt modelId="{75658DEC-3E15-4255-BAC5-13468942C92E}" type="parTrans" cxnId="{F5BD5709-9DD5-4F1D-A151-C7A4409E0CFF}">
      <dgm:prSet/>
      <dgm:spPr/>
      <dgm:t>
        <a:bodyPr/>
        <a:lstStyle/>
        <a:p>
          <a:endParaRPr lang="pt-BR"/>
        </a:p>
      </dgm:t>
    </dgm:pt>
    <dgm:pt modelId="{9B3F70BA-9F20-48F5-B0BD-132945571433}" type="sibTrans" cxnId="{F5BD5709-9DD5-4F1D-A151-C7A4409E0CFF}">
      <dgm:prSet/>
      <dgm:spPr/>
      <dgm:t>
        <a:bodyPr/>
        <a:lstStyle/>
        <a:p>
          <a:endParaRPr lang="pt-BR"/>
        </a:p>
      </dgm:t>
    </dgm:pt>
    <dgm:pt modelId="{55C82B4B-2ECB-488D-AFFC-6B969682B1AE}">
      <dgm:prSet phldrT="[Texto]"/>
      <dgm:spPr/>
      <dgm:t>
        <a:bodyPr/>
        <a:lstStyle/>
        <a:p>
          <a:r>
            <a:rPr lang="pt-BR" dirty="0" smtClean="0"/>
            <a:t>70% dos adultos com PA sustentada &gt; que 135/80 mmHg para DM</a:t>
          </a:r>
          <a:endParaRPr lang="pt-BR" dirty="0"/>
        </a:p>
      </dgm:t>
    </dgm:pt>
    <dgm:pt modelId="{36A52154-D075-48EF-BB96-69BF6B182164}" type="parTrans" cxnId="{1B7B0BC3-3D43-4275-A50B-5C9BC37B2B42}">
      <dgm:prSet/>
      <dgm:spPr/>
      <dgm:t>
        <a:bodyPr/>
        <a:lstStyle/>
        <a:p>
          <a:endParaRPr lang="pt-BR"/>
        </a:p>
      </dgm:t>
    </dgm:pt>
    <dgm:pt modelId="{D3113DE8-65D0-4FA9-B616-FB6A25ACE2AF}" type="sibTrans" cxnId="{1B7B0BC3-3D43-4275-A50B-5C9BC37B2B42}">
      <dgm:prSet/>
      <dgm:spPr/>
      <dgm:t>
        <a:bodyPr/>
        <a:lstStyle/>
        <a:p>
          <a:endParaRPr lang="pt-BR"/>
        </a:p>
      </dgm:t>
    </dgm:pt>
    <dgm:pt modelId="{4E3BB7AE-DAEC-462F-8BC6-AC1B1EF4C4B6}">
      <dgm:prSet phldrT="[Texto]"/>
      <dgm:spPr/>
      <dgm:t>
        <a:bodyPr/>
        <a:lstStyle/>
        <a:p>
          <a:r>
            <a:rPr lang="pt-BR" dirty="0" smtClean="0"/>
            <a:t>70% dos adultos &gt; 18 anos para HAS</a:t>
          </a:r>
          <a:endParaRPr lang="pt-BR" dirty="0"/>
        </a:p>
      </dgm:t>
    </dgm:pt>
    <dgm:pt modelId="{92D2A1CB-039F-4676-B0AA-C339ACA7469A}" type="parTrans" cxnId="{3AE97318-881A-4877-9666-4105A7884583}">
      <dgm:prSet/>
      <dgm:spPr/>
      <dgm:t>
        <a:bodyPr/>
        <a:lstStyle/>
        <a:p>
          <a:endParaRPr lang="pt-BR"/>
        </a:p>
      </dgm:t>
    </dgm:pt>
    <dgm:pt modelId="{FDA8C89A-7503-4D77-9507-7ECAE2F5931E}" type="sibTrans" cxnId="{3AE97318-881A-4877-9666-4105A7884583}">
      <dgm:prSet/>
      <dgm:spPr/>
      <dgm:t>
        <a:bodyPr/>
        <a:lstStyle/>
        <a:p>
          <a:endParaRPr lang="pt-BR"/>
        </a:p>
      </dgm:t>
    </dgm:pt>
    <dgm:pt modelId="{474D46A5-F347-446A-AC44-1D65901B2B22}" type="pres">
      <dgm:prSet presAssocID="{2F075BA7-F79F-4322-97EF-DC4C005972B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C4A49F9-DFB4-4444-9EFF-F5A920862F14}" type="pres">
      <dgm:prSet presAssocID="{4BD847B1-0C59-47DB-9983-5FC90BC0BB94}" presName="composite" presStyleCnt="0"/>
      <dgm:spPr/>
    </dgm:pt>
    <dgm:pt modelId="{19A74173-77C3-4CB8-B473-BAF3BD5E06A3}" type="pres">
      <dgm:prSet presAssocID="{4BD847B1-0C59-47DB-9983-5FC90BC0BB94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C73D89-D9CA-4F75-8007-78D30CB3709D}" type="pres">
      <dgm:prSet presAssocID="{4BD847B1-0C59-47DB-9983-5FC90BC0BB94}" presName="Parent" presStyleLbl="alignNode1" presStyleIdx="0" presStyleCnt="1" custLinFactX="47824" custLinFactNeighborX="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F2D033-25D2-483D-AD8A-BF498BC53BB2}" type="pres">
      <dgm:prSet presAssocID="{4BD847B1-0C59-47DB-9983-5FC90BC0BB94}" presName="Accent" presStyleLbl="parChTrans1D1" presStyleIdx="0" presStyleCnt="1"/>
      <dgm:spPr/>
    </dgm:pt>
    <dgm:pt modelId="{7440B0C1-7AB0-4F9C-A6A9-861724F40AC9}" type="pres">
      <dgm:prSet presAssocID="{4BD847B1-0C59-47DB-9983-5FC90BC0BB94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5BD5709-9DD5-4F1D-A151-C7A4409E0CFF}" srcId="{4BD847B1-0C59-47DB-9983-5FC90BC0BB94}" destId="{0A44CE60-8347-4EC8-8A98-C49B6E45FDF9}" srcOrd="0" destOrd="0" parTransId="{75658DEC-3E15-4255-BAC5-13468942C92E}" sibTransId="{9B3F70BA-9F20-48F5-B0BD-132945571433}"/>
    <dgm:cxn modelId="{6346E502-7746-49CF-B7CD-6475F7D7FC1E}" srcId="{2F075BA7-F79F-4322-97EF-DC4C005972B2}" destId="{4BD847B1-0C59-47DB-9983-5FC90BC0BB94}" srcOrd="0" destOrd="0" parTransId="{068CAA11-9449-4BF5-B29F-8FC164A08079}" sibTransId="{1AD6B39E-7BE9-4608-A736-636D8C2A54B2}"/>
    <dgm:cxn modelId="{C95BA2CF-70B4-4118-AD10-B2433662B90D}" type="presOf" srcId="{2F075BA7-F79F-4322-97EF-DC4C005972B2}" destId="{474D46A5-F347-446A-AC44-1D65901B2B22}" srcOrd="0" destOrd="0" presId="urn:microsoft.com/office/officeart/2011/layout/TabList"/>
    <dgm:cxn modelId="{EDE1709A-2387-41D6-9153-158E4DC6A1EB}" type="presOf" srcId="{0A44CE60-8347-4EC8-8A98-C49B6E45FDF9}" destId="{19A74173-77C3-4CB8-B473-BAF3BD5E06A3}" srcOrd="0" destOrd="0" presId="urn:microsoft.com/office/officeart/2011/layout/TabList"/>
    <dgm:cxn modelId="{20397E1D-DDA9-4812-8002-BB4AA4411E60}" type="presOf" srcId="{4E3BB7AE-DAEC-462F-8BC6-AC1B1EF4C4B6}" destId="{7440B0C1-7AB0-4F9C-A6A9-861724F40AC9}" srcOrd="0" destOrd="0" presId="urn:microsoft.com/office/officeart/2011/layout/TabList"/>
    <dgm:cxn modelId="{1B7B0BC3-3D43-4275-A50B-5C9BC37B2B42}" srcId="{4BD847B1-0C59-47DB-9983-5FC90BC0BB94}" destId="{55C82B4B-2ECB-488D-AFFC-6B969682B1AE}" srcOrd="2" destOrd="0" parTransId="{36A52154-D075-48EF-BB96-69BF6B182164}" sibTransId="{D3113DE8-65D0-4FA9-B616-FB6A25ACE2AF}"/>
    <dgm:cxn modelId="{0FC7E6F3-4CA6-40DD-A1D0-45864E148C99}" type="presOf" srcId="{55C82B4B-2ECB-488D-AFFC-6B969682B1AE}" destId="{7440B0C1-7AB0-4F9C-A6A9-861724F40AC9}" srcOrd="0" destOrd="1" presId="urn:microsoft.com/office/officeart/2011/layout/TabList"/>
    <dgm:cxn modelId="{3AE97318-881A-4877-9666-4105A7884583}" srcId="{4BD847B1-0C59-47DB-9983-5FC90BC0BB94}" destId="{4E3BB7AE-DAEC-462F-8BC6-AC1B1EF4C4B6}" srcOrd="1" destOrd="0" parTransId="{92D2A1CB-039F-4676-B0AA-C339ACA7469A}" sibTransId="{FDA8C89A-7503-4D77-9507-7ECAE2F5931E}"/>
    <dgm:cxn modelId="{E79EDD82-42D9-4446-B67A-8FC4CF9E059B}" type="presOf" srcId="{4BD847B1-0C59-47DB-9983-5FC90BC0BB94}" destId="{D6C73D89-D9CA-4F75-8007-78D30CB3709D}" srcOrd="0" destOrd="0" presId="urn:microsoft.com/office/officeart/2011/layout/TabList"/>
    <dgm:cxn modelId="{798E9750-7049-4316-8A17-01D32A1D9076}" type="presParOf" srcId="{474D46A5-F347-446A-AC44-1D65901B2B22}" destId="{DC4A49F9-DFB4-4444-9EFF-F5A920862F14}" srcOrd="0" destOrd="0" presId="urn:microsoft.com/office/officeart/2011/layout/TabList"/>
    <dgm:cxn modelId="{96C7A609-A039-450A-B6D6-E30394901FBD}" type="presParOf" srcId="{DC4A49F9-DFB4-4444-9EFF-F5A920862F14}" destId="{19A74173-77C3-4CB8-B473-BAF3BD5E06A3}" srcOrd="0" destOrd="0" presId="urn:microsoft.com/office/officeart/2011/layout/TabList"/>
    <dgm:cxn modelId="{D20774EE-D77D-4653-999F-2E89F9D83E13}" type="presParOf" srcId="{DC4A49F9-DFB4-4444-9EFF-F5A920862F14}" destId="{D6C73D89-D9CA-4F75-8007-78D30CB3709D}" srcOrd="1" destOrd="0" presId="urn:microsoft.com/office/officeart/2011/layout/TabList"/>
    <dgm:cxn modelId="{662B217D-C725-46A3-B3F2-AF6F3BB95AF7}" type="presParOf" srcId="{DC4A49F9-DFB4-4444-9EFF-F5A920862F14}" destId="{74F2D033-25D2-483D-AD8A-BF498BC53BB2}" srcOrd="2" destOrd="0" presId="urn:microsoft.com/office/officeart/2011/layout/TabList"/>
    <dgm:cxn modelId="{60D12E8A-AE38-4039-8615-B9A04B626BCE}" type="presParOf" srcId="{474D46A5-F347-446A-AC44-1D65901B2B22}" destId="{7440B0C1-7AB0-4F9C-A6A9-861724F40AC9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075BA7-F79F-4322-97EF-DC4C005972B2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BD847B1-0C59-47DB-9983-5FC90BC0BB94}">
      <dgm:prSet phldrT="[Texto]"/>
      <dgm:spPr/>
      <dgm:t>
        <a:bodyPr/>
        <a:lstStyle/>
        <a:p>
          <a:r>
            <a:rPr lang="pt-BR" dirty="0" smtClean="0"/>
            <a:t>Manter</a:t>
          </a:r>
          <a:endParaRPr lang="pt-BR" dirty="0"/>
        </a:p>
      </dgm:t>
    </dgm:pt>
    <dgm:pt modelId="{068CAA11-9449-4BF5-B29F-8FC164A08079}" type="parTrans" cxnId="{6346E502-7746-49CF-B7CD-6475F7D7FC1E}">
      <dgm:prSet/>
      <dgm:spPr/>
      <dgm:t>
        <a:bodyPr/>
        <a:lstStyle/>
        <a:p>
          <a:endParaRPr lang="pt-BR"/>
        </a:p>
      </dgm:t>
    </dgm:pt>
    <dgm:pt modelId="{1AD6B39E-7BE9-4608-A736-636D8C2A54B2}" type="sibTrans" cxnId="{6346E502-7746-49CF-B7CD-6475F7D7FC1E}">
      <dgm:prSet/>
      <dgm:spPr/>
      <dgm:t>
        <a:bodyPr/>
        <a:lstStyle/>
        <a:p>
          <a:endParaRPr lang="pt-BR"/>
        </a:p>
      </dgm:t>
    </dgm:pt>
    <dgm:pt modelId="{0A44CE60-8347-4EC8-8A98-C49B6E45FDF9}">
      <dgm:prSet phldrT="[Texto]"/>
      <dgm:spPr/>
      <dgm:t>
        <a:bodyPr/>
        <a:lstStyle/>
        <a:p>
          <a:endParaRPr lang="pt-BR" dirty="0"/>
        </a:p>
      </dgm:t>
    </dgm:pt>
    <dgm:pt modelId="{75658DEC-3E15-4255-BAC5-13468942C92E}" type="parTrans" cxnId="{F5BD5709-9DD5-4F1D-A151-C7A4409E0CFF}">
      <dgm:prSet/>
      <dgm:spPr/>
      <dgm:t>
        <a:bodyPr/>
        <a:lstStyle/>
        <a:p>
          <a:endParaRPr lang="pt-BR"/>
        </a:p>
      </dgm:t>
    </dgm:pt>
    <dgm:pt modelId="{9B3F70BA-9F20-48F5-B0BD-132945571433}" type="sibTrans" cxnId="{F5BD5709-9DD5-4F1D-A151-C7A4409E0CFF}">
      <dgm:prSet/>
      <dgm:spPr/>
      <dgm:t>
        <a:bodyPr/>
        <a:lstStyle/>
        <a:p>
          <a:endParaRPr lang="pt-BR"/>
        </a:p>
      </dgm:t>
    </dgm:pt>
    <dgm:pt modelId="{4E3BB7AE-DAEC-462F-8BC6-AC1B1EF4C4B6}">
      <dgm:prSet phldrT="[Texto]" custT="1"/>
      <dgm:spPr/>
      <dgm:t>
        <a:bodyPr/>
        <a:lstStyle/>
        <a:p>
          <a:r>
            <a:rPr lang="pt-BR" sz="2400" dirty="0" smtClean="0"/>
            <a:t>70% dos hipertensos e diabéticos com ficha de acompanhamento atualizada.</a:t>
          </a:r>
        </a:p>
        <a:p>
          <a:endParaRPr lang="pt-BR" sz="2400" dirty="0" smtClean="0"/>
        </a:p>
      </dgm:t>
    </dgm:pt>
    <dgm:pt modelId="{92D2A1CB-039F-4676-B0AA-C339ACA7469A}" type="parTrans" cxnId="{3AE97318-881A-4877-9666-4105A7884583}">
      <dgm:prSet/>
      <dgm:spPr/>
      <dgm:t>
        <a:bodyPr/>
        <a:lstStyle/>
        <a:p>
          <a:endParaRPr lang="pt-BR"/>
        </a:p>
      </dgm:t>
    </dgm:pt>
    <dgm:pt modelId="{FDA8C89A-7503-4D77-9507-7ECAE2F5931E}" type="sibTrans" cxnId="{3AE97318-881A-4877-9666-4105A7884583}">
      <dgm:prSet/>
      <dgm:spPr/>
      <dgm:t>
        <a:bodyPr/>
        <a:lstStyle/>
        <a:p>
          <a:endParaRPr lang="pt-BR"/>
        </a:p>
      </dgm:t>
    </dgm:pt>
    <dgm:pt modelId="{474D46A5-F347-446A-AC44-1D65901B2B22}" type="pres">
      <dgm:prSet presAssocID="{2F075BA7-F79F-4322-97EF-DC4C005972B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C4A49F9-DFB4-4444-9EFF-F5A920862F14}" type="pres">
      <dgm:prSet presAssocID="{4BD847B1-0C59-47DB-9983-5FC90BC0BB94}" presName="composite" presStyleCnt="0"/>
      <dgm:spPr/>
    </dgm:pt>
    <dgm:pt modelId="{19A74173-77C3-4CB8-B473-BAF3BD5E06A3}" type="pres">
      <dgm:prSet presAssocID="{4BD847B1-0C59-47DB-9983-5FC90BC0BB94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C73D89-D9CA-4F75-8007-78D30CB3709D}" type="pres">
      <dgm:prSet presAssocID="{4BD847B1-0C59-47DB-9983-5FC90BC0BB94}" presName="Parent" presStyleLbl="alignNode1" presStyleIdx="0" presStyleCnt="1" custLinFactX="47824" custLinFactNeighborX="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F2D033-25D2-483D-AD8A-BF498BC53BB2}" type="pres">
      <dgm:prSet presAssocID="{4BD847B1-0C59-47DB-9983-5FC90BC0BB94}" presName="Accent" presStyleLbl="parChTrans1D1" presStyleIdx="0" presStyleCnt="1"/>
      <dgm:spPr/>
    </dgm:pt>
    <dgm:pt modelId="{7440B0C1-7AB0-4F9C-A6A9-861724F40AC9}" type="pres">
      <dgm:prSet presAssocID="{4BD847B1-0C59-47DB-9983-5FC90BC0BB94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5BD5709-9DD5-4F1D-A151-C7A4409E0CFF}" srcId="{4BD847B1-0C59-47DB-9983-5FC90BC0BB94}" destId="{0A44CE60-8347-4EC8-8A98-C49B6E45FDF9}" srcOrd="0" destOrd="0" parTransId="{75658DEC-3E15-4255-BAC5-13468942C92E}" sibTransId="{9B3F70BA-9F20-48F5-B0BD-132945571433}"/>
    <dgm:cxn modelId="{6346E502-7746-49CF-B7CD-6475F7D7FC1E}" srcId="{2F075BA7-F79F-4322-97EF-DC4C005972B2}" destId="{4BD847B1-0C59-47DB-9983-5FC90BC0BB94}" srcOrd="0" destOrd="0" parTransId="{068CAA11-9449-4BF5-B29F-8FC164A08079}" sibTransId="{1AD6B39E-7BE9-4608-A736-636D8C2A54B2}"/>
    <dgm:cxn modelId="{B85013FF-2084-4D2E-98ED-FA571236D85F}" type="presOf" srcId="{4E3BB7AE-DAEC-462F-8BC6-AC1B1EF4C4B6}" destId="{7440B0C1-7AB0-4F9C-A6A9-861724F40AC9}" srcOrd="0" destOrd="0" presId="urn:microsoft.com/office/officeart/2011/layout/TabList"/>
    <dgm:cxn modelId="{DA3D0751-4121-4E7D-9F83-92712BAB6FF3}" type="presOf" srcId="{4BD847B1-0C59-47DB-9983-5FC90BC0BB94}" destId="{D6C73D89-D9CA-4F75-8007-78D30CB3709D}" srcOrd="0" destOrd="0" presId="urn:microsoft.com/office/officeart/2011/layout/TabList"/>
    <dgm:cxn modelId="{0EF3FC8E-6671-4AD4-9F3F-7E3D0AD99DEB}" type="presOf" srcId="{0A44CE60-8347-4EC8-8A98-C49B6E45FDF9}" destId="{19A74173-77C3-4CB8-B473-BAF3BD5E06A3}" srcOrd="0" destOrd="0" presId="urn:microsoft.com/office/officeart/2011/layout/TabList"/>
    <dgm:cxn modelId="{8B6D023F-A367-4293-A5C3-BB70ACD16C08}" type="presOf" srcId="{2F075BA7-F79F-4322-97EF-DC4C005972B2}" destId="{474D46A5-F347-446A-AC44-1D65901B2B22}" srcOrd="0" destOrd="0" presId="urn:microsoft.com/office/officeart/2011/layout/TabList"/>
    <dgm:cxn modelId="{3AE97318-881A-4877-9666-4105A7884583}" srcId="{4BD847B1-0C59-47DB-9983-5FC90BC0BB94}" destId="{4E3BB7AE-DAEC-462F-8BC6-AC1B1EF4C4B6}" srcOrd="1" destOrd="0" parTransId="{92D2A1CB-039F-4676-B0AA-C339ACA7469A}" sibTransId="{FDA8C89A-7503-4D77-9507-7ECAE2F5931E}"/>
    <dgm:cxn modelId="{E067C539-FC3B-462B-85EA-6DF0D966B26E}" type="presParOf" srcId="{474D46A5-F347-446A-AC44-1D65901B2B22}" destId="{DC4A49F9-DFB4-4444-9EFF-F5A920862F14}" srcOrd="0" destOrd="0" presId="urn:microsoft.com/office/officeart/2011/layout/TabList"/>
    <dgm:cxn modelId="{9508D425-CAB2-4E66-9911-E2811105B2CA}" type="presParOf" srcId="{DC4A49F9-DFB4-4444-9EFF-F5A920862F14}" destId="{19A74173-77C3-4CB8-B473-BAF3BD5E06A3}" srcOrd="0" destOrd="0" presId="urn:microsoft.com/office/officeart/2011/layout/TabList"/>
    <dgm:cxn modelId="{13EDA5E5-95ED-4FD2-A473-AAA6F4175835}" type="presParOf" srcId="{DC4A49F9-DFB4-4444-9EFF-F5A920862F14}" destId="{D6C73D89-D9CA-4F75-8007-78D30CB3709D}" srcOrd="1" destOrd="0" presId="urn:microsoft.com/office/officeart/2011/layout/TabList"/>
    <dgm:cxn modelId="{6C059D6D-004B-424A-A7A3-9F601B3D3CC5}" type="presParOf" srcId="{DC4A49F9-DFB4-4444-9EFF-F5A920862F14}" destId="{74F2D033-25D2-483D-AD8A-BF498BC53BB2}" srcOrd="2" destOrd="0" presId="urn:microsoft.com/office/officeart/2011/layout/TabList"/>
    <dgm:cxn modelId="{42C22EC4-F4CF-47B4-AF76-7D3B272F295F}" type="presParOf" srcId="{474D46A5-F347-446A-AC44-1D65901B2B22}" destId="{7440B0C1-7AB0-4F9C-A6A9-861724F40AC9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F075BA7-F79F-4322-97EF-DC4C005972B2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BD847B1-0C59-47DB-9983-5FC90BC0BB94}">
      <dgm:prSet phldrT="[Texto]"/>
      <dgm:spPr/>
      <dgm:t>
        <a:bodyPr/>
        <a:lstStyle/>
        <a:p>
          <a:r>
            <a:rPr lang="pt-BR" dirty="0" smtClean="0"/>
            <a:t>Garantir</a:t>
          </a:r>
          <a:endParaRPr lang="pt-BR" dirty="0"/>
        </a:p>
      </dgm:t>
    </dgm:pt>
    <dgm:pt modelId="{068CAA11-9449-4BF5-B29F-8FC164A08079}" type="parTrans" cxnId="{6346E502-7746-49CF-B7CD-6475F7D7FC1E}">
      <dgm:prSet/>
      <dgm:spPr/>
      <dgm:t>
        <a:bodyPr/>
        <a:lstStyle/>
        <a:p>
          <a:endParaRPr lang="pt-BR"/>
        </a:p>
      </dgm:t>
    </dgm:pt>
    <dgm:pt modelId="{1AD6B39E-7BE9-4608-A736-636D8C2A54B2}" type="sibTrans" cxnId="{6346E502-7746-49CF-B7CD-6475F7D7FC1E}">
      <dgm:prSet/>
      <dgm:spPr/>
      <dgm:t>
        <a:bodyPr/>
        <a:lstStyle/>
        <a:p>
          <a:endParaRPr lang="pt-BR"/>
        </a:p>
      </dgm:t>
    </dgm:pt>
    <dgm:pt modelId="{0A44CE60-8347-4EC8-8A98-C49B6E45FDF9}">
      <dgm:prSet phldrT="[Texto]"/>
      <dgm:spPr/>
      <dgm:t>
        <a:bodyPr/>
        <a:lstStyle/>
        <a:p>
          <a:endParaRPr lang="pt-BR" dirty="0"/>
        </a:p>
      </dgm:t>
    </dgm:pt>
    <dgm:pt modelId="{75658DEC-3E15-4255-BAC5-13468942C92E}" type="parTrans" cxnId="{F5BD5709-9DD5-4F1D-A151-C7A4409E0CFF}">
      <dgm:prSet/>
      <dgm:spPr/>
      <dgm:t>
        <a:bodyPr/>
        <a:lstStyle/>
        <a:p>
          <a:endParaRPr lang="pt-BR"/>
        </a:p>
      </dgm:t>
    </dgm:pt>
    <dgm:pt modelId="{9B3F70BA-9F20-48F5-B0BD-132945571433}" type="sibTrans" cxnId="{F5BD5709-9DD5-4F1D-A151-C7A4409E0CFF}">
      <dgm:prSet/>
      <dgm:spPr/>
      <dgm:t>
        <a:bodyPr/>
        <a:lstStyle/>
        <a:p>
          <a:endParaRPr lang="pt-BR"/>
        </a:p>
      </dgm:t>
    </dgm:pt>
    <dgm:pt modelId="{4E3BB7AE-DAEC-462F-8BC6-AC1B1EF4C4B6}">
      <dgm:prSet phldrT="[Texto]" custT="1"/>
      <dgm:spPr/>
      <dgm:t>
        <a:bodyPr/>
        <a:lstStyle/>
        <a:p>
          <a:r>
            <a:rPr lang="pt-BR" sz="2400" dirty="0" smtClean="0"/>
            <a:t>a 50% dos pacientes hipertensos e diabéticos consulta periódica com dentista</a:t>
          </a:r>
        </a:p>
        <a:p>
          <a:endParaRPr lang="pt-BR" sz="2400" dirty="0" smtClean="0"/>
        </a:p>
      </dgm:t>
    </dgm:pt>
    <dgm:pt modelId="{92D2A1CB-039F-4676-B0AA-C339ACA7469A}" type="parTrans" cxnId="{3AE97318-881A-4877-9666-4105A7884583}">
      <dgm:prSet/>
      <dgm:spPr/>
      <dgm:t>
        <a:bodyPr/>
        <a:lstStyle/>
        <a:p>
          <a:endParaRPr lang="pt-BR"/>
        </a:p>
      </dgm:t>
    </dgm:pt>
    <dgm:pt modelId="{FDA8C89A-7503-4D77-9507-7ECAE2F5931E}" type="sibTrans" cxnId="{3AE97318-881A-4877-9666-4105A7884583}">
      <dgm:prSet/>
      <dgm:spPr/>
      <dgm:t>
        <a:bodyPr/>
        <a:lstStyle/>
        <a:p>
          <a:endParaRPr lang="pt-BR"/>
        </a:p>
      </dgm:t>
    </dgm:pt>
    <dgm:pt modelId="{474D46A5-F347-446A-AC44-1D65901B2B22}" type="pres">
      <dgm:prSet presAssocID="{2F075BA7-F79F-4322-97EF-DC4C005972B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C4A49F9-DFB4-4444-9EFF-F5A920862F14}" type="pres">
      <dgm:prSet presAssocID="{4BD847B1-0C59-47DB-9983-5FC90BC0BB94}" presName="composite" presStyleCnt="0"/>
      <dgm:spPr/>
    </dgm:pt>
    <dgm:pt modelId="{19A74173-77C3-4CB8-B473-BAF3BD5E06A3}" type="pres">
      <dgm:prSet presAssocID="{4BD847B1-0C59-47DB-9983-5FC90BC0BB94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C73D89-D9CA-4F75-8007-78D30CB3709D}" type="pres">
      <dgm:prSet presAssocID="{4BD847B1-0C59-47DB-9983-5FC90BC0BB94}" presName="Parent" presStyleLbl="alignNode1" presStyleIdx="0" presStyleCnt="1" custLinFactX="47824" custLinFactNeighborX="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F2D033-25D2-483D-AD8A-BF498BC53BB2}" type="pres">
      <dgm:prSet presAssocID="{4BD847B1-0C59-47DB-9983-5FC90BC0BB94}" presName="Accent" presStyleLbl="parChTrans1D1" presStyleIdx="0" presStyleCnt="1"/>
      <dgm:spPr/>
    </dgm:pt>
    <dgm:pt modelId="{7440B0C1-7AB0-4F9C-A6A9-861724F40AC9}" type="pres">
      <dgm:prSet presAssocID="{4BD847B1-0C59-47DB-9983-5FC90BC0BB94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5BD5709-9DD5-4F1D-A151-C7A4409E0CFF}" srcId="{4BD847B1-0C59-47DB-9983-5FC90BC0BB94}" destId="{0A44CE60-8347-4EC8-8A98-C49B6E45FDF9}" srcOrd="0" destOrd="0" parTransId="{75658DEC-3E15-4255-BAC5-13468942C92E}" sibTransId="{9B3F70BA-9F20-48F5-B0BD-132945571433}"/>
    <dgm:cxn modelId="{3AE97318-881A-4877-9666-4105A7884583}" srcId="{4BD847B1-0C59-47DB-9983-5FC90BC0BB94}" destId="{4E3BB7AE-DAEC-462F-8BC6-AC1B1EF4C4B6}" srcOrd="1" destOrd="0" parTransId="{92D2A1CB-039F-4676-B0AA-C339ACA7469A}" sibTransId="{FDA8C89A-7503-4D77-9507-7ECAE2F5931E}"/>
    <dgm:cxn modelId="{6346E502-7746-49CF-B7CD-6475F7D7FC1E}" srcId="{2F075BA7-F79F-4322-97EF-DC4C005972B2}" destId="{4BD847B1-0C59-47DB-9983-5FC90BC0BB94}" srcOrd="0" destOrd="0" parTransId="{068CAA11-9449-4BF5-B29F-8FC164A08079}" sibTransId="{1AD6B39E-7BE9-4608-A736-636D8C2A54B2}"/>
    <dgm:cxn modelId="{C50E9627-B42B-452C-BDEC-7E61152D0D49}" type="presOf" srcId="{4E3BB7AE-DAEC-462F-8BC6-AC1B1EF4C4B6}" destId="{7440B0C1-7AB0-4F9C-A6A9-861724F40AC9}" srcOrd="0" destOrd="0" presId="urn:microsoft.com/office/officeart/2011/layout/TabList"/>
    <dgm:cxn modelId="{69EF0FC9-40EA-47F2-9F23-1924FAC383B5}" type="presOf" srcId="{4BD847B1-0C59-47DB-9983-5FC90BC0BB94}" destId="{D6C73D89-D9CA-4F75-8007-78D30CB3709D}" srcOrd="0" destOrd="0" presId="urn:microsoft.com/office/officeart/2011/layout/TabList"/>
    <dgm:cxn modelId="{A315CF62-0E55-4680-9E04-8B04BC3368C0}" type="presOf" srcId="{2F075BA7-F79F-4322-97EF-DC4C005972B2}" destId="{474D46A5-F347-446A-AC44-1D65901B2B22}" srcOrd="0" destOrd="0" presId="urn:microsoft.com/office/officeart/2011/layout/TabList"/>
    <dgm:cxn modelId="{25A571F3-013E-422A-B674-5B1780C93CB7}" type="presOf" srcId="{0A44CE60-8347-4EC8-8A98-C49B6E45FDF9}" destId="{19A74173-77C3-4CB8-B473-BAF3BD5E06A3}" srcOrd="0" destOrd="0" presId="urn:microsoft.com/office/officeart/2011/layout/TabList"/>
    <dgm:cxn modelId="{A07F1696-D497-45C0-A6EF-BB4BF6FF563F}" type="presParOf" srcId="{474D46A5-F347-446A-AC44-1D65901B2B22}" destId="{DC4A49F9-DFB4-4444-9EFF-F5A920862F14}" srcOrd="0" destOrd="0" presId="urn:microsoft.com/office/officeart/2011/layout/TabList"/>
    <dgm:cxn modelId="{882B7070-F977-4C4F-ADC4-39BC430E747E}" type="presParOf" srcId="{DC4A49F9-DFB4-4444-9EFF-F5A920862F14}" destId="{19A74173-77C3-4CB8-B473-BAF3BD5E06A3}" srcOrd="0" destOrd="0" presId="urn:microsoft.com/office/officeart/2011/layout/TabList"/>
    <dgm:cxn modelId="{C750040B-1918-4062-AFEF-4B2D4863DC02}" type="presParOf" srcId="{DC4A49F9-DFB4-4444-9EFF-F5A920862F14}" destId="{D6C73D89-D9CA-4F75-8007-78D30CB3709D}" srcOrd="1" destOrd="0" presId="urn:microsoft.com/office/officeart/2011/layout/TabList"/>
    <dgm:cxn modelId="{F30A65F9-11BB-45E7-9F73-F732B354C310}" type="presParOf" srcId="{DC4A49F9-DFB4-4444-9EFF-F5A920862F14}" destId="{74F2D033-25D2-483D-AD8A-BF498BC53BB2}" srcOrd="2" destOrd="0" presId="urn:microsoft.com/office/officeart/2011/layout/TabList"/>
    <dgm:cxn modelId="{331A1AC4-9FE1-4D87-A3CB-AB1CCD675EC7}" type="presParOf" srcId="{474D46A5-F347-446A-AC44-1D65901B2B22}" destId="{7440B0C1-7AB0-4F9C-A6A9-861724F40AC9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F075BA7-F79F-4322-97EF-DC4C005972B2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BD847B1-0C59-47DB-9983-5FC90BC0BB94}">
      <dgm:prSet phldrT="[Texto]"/>
      <dgm:spPr/>
      <dgm:t>
        <a:bodyPr/>
        <a:lstStyle/>
        <a:p>
          <a:r>
            <a:rPr lang="pt-BR" dirty="0" smtClean="0"/>
            <a:t>Orientações</a:t>
          </a:r>
          <a:endParaRPr lang="pt-BR" dirty="0"/>
        </a:p>
      </dgm:t>
    </dgm:pt>
    <dgm:pt modelId="{068CAA11-9449-4BF5-B29F-8FC164A08079}" type="parTrans" cxnId="{6346E502-7746-49CF-B7CD-6475F7D7FC1E}">
      <dgm:prSet/>
      <dgm:spPr/>
      <dgm:t>
        <a:bodyPr/>
        <a:lstStyle/>
        <a:p>
          <a:endParaRPr lang="pt-BR"/>
        </a:p>
      </dgm:t>
    </dgm:pt>
    <dgm:pt modelId="{1AD6B39E-7BE9-4608-A736-636D8C2A54B2}" type="sibTrans" cxnId="{6346E502-7746-49CF-B7CD-6475F7D7FC1E}">
      <dgm:prSet/>
      <dgm:spPr/>
      <dgm:t>
        <a:bodyPr/>
        <a:lstStyle/>
        <a:p>
          <a:endParaRPr lang="pt-BR"/>
        </a:p>
      </dgm:t>
    </dgm:pt>
    <dgm:pt modelId="{0A44CE60-8347-4EC8-8A98-C49B6E45FDF9}">
      <dgm:prSet phldrT="[Texto]"/>
      <dgm:spPr/>
      <dgm:t>
        <a:bodyPr/>
        <a:lstStyle/>
        <a:p>
          <a:endParaRPr lang="pt-BR" dirty="0"/>
        </a:p>
      </dgm:t>
    </dgm:pt>
    <dgm:pt modelId="{75658DEC-3E15-4255-BAC5-13468942C92E}" type="parTrans" cxnId="{F5BD5709-9DD5-4F1D-A151-C7A4409E0CFF}">
      <dgm:prSet/>
      <dgm:spPr/>
      <dgm:t>
        <a:bodyPr/>
        <a:lstStyle/>
        <a:p>
          <a:endParaRPr lang="pt-BR"/>
        </a:p>
      </dgm:t>
    </dgm:pt>
    <dgm:pt modelId="{9B3F70BA-9F20-48F5-B0BD-132945571433}" type="sibTrans" cxnId="{F5BD5709-9DD5-4F1D-A151-C7A4409E0CFF}">
      <dgm:prSet/>
      <dgm:spPr/>
      <dgm:t>
        <a:bodyPr/>
        <a:lstStyle/>
        <a:p>
          <a:endParaRPr lang="pt-BR"/>
        </a:p>
      </dgm:t>
    </dgm:pt>
    <dgm:pt modelId="{4E3BB7AE-DAEC-462F-8BC6-AC1B1EF4C4B6}">
      <dgm:prSet phldrT="[Texto]" custT="1"/>
      <dgm:spPr/>
      <dgm:t>
        <a:bodyPr/>
        <a:lstStyle/>
        <a:p>
          <a:r>
            <a:rPr lang="pt-BR" sz="2400" dirty="0" smtClean="0"/>
            <a:t>100% dos hipertensos e diabéticos sobre: alimentação saudável, prática de atividade física regular e riscos do tabagismo</a:t>
          </a:r>
        </a:p>
      </dgm:t>
    </dgm:pt>
    <dgm:pt modelId="{92D2A1CB-039F-4676-B0AA-C339ACA7469A}" type="parTrans" cxnId="{3AE97318-881A-4877-9666-4105A7884583}">
      <dgm:prSet/>
      <dgm:spPr/>
      <dgm:t>
        <a:bodyPr/>
        <a:lstStyle/>
        <a:p>
          <a:endParaRPr lang="pt-BR"/>
        </a:p>
      </dgm:t>
    </dgm:pt>
    <dgm:pt modelId="{FDA8C89A-7503-4D77-9507-7ECAE2F5931E}" type="sibTrans" cxnId="{3AE97318-881A-4877-9666-4105A7884583}">
      <dgm:prSet/>
      <dgm:spPr/>
      <dgm:t>
        <a:bodyPr/>
        <a:lstStyle/>
        <a:p>
          <a:endParaRPr lang="pt-BR"/>
        </a:p>
      </dgm:t>
    </dgm:pt>
    <dgm:pt modelId="{474D46A5-F347-446A-AC44-1D65901B2B22}" type="pres">
      <dgm:prSet presAssocID="{2F075BA7-F79F-4322-97EF-DC4C005972B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C4A49F9-DFB4-4444-9EFF-F5A920862F14}" type="pres">
      <dgm:prSet presAssocID="{4BD847B1-0C59-47DB-9983-5FC90BC0BB94}" presName="composite" presStyleCnt="0"/>
      <dgm:spPr/>
    </dgm:pt>
    <dgm:pt modelId="{19A74173-77C3-4CB8-B473-BAF3BD5E06A3}" type="pres">
      <dgm:prSet presAssocID="{4BD847B1-0C59-47DB-9983-5FC90BC0BB94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C73D89-D9CA-4F75-8007-78D30CB3709D}" type="pres">
      <dgm:prSet presAssocID="{4BD847B1-0C59-47DB-9983-5FC90BC0BB94}" presName="Parent" presStyleLbl="alignNode1" presStyleIdx="0" presStyleCnt="1" custLinFactX="47824" custLinFactNeighborX="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F2D033-25D2-483D-AD8A-BF498BC53BB2}" type="pres">
      <dgm:prSet presAssocID="{4BD847B1-0C59-47DB-9983-5FC90BC0BB94}" presName="Accent" presStyleLbl="parChTrans1D1" presStyleIdx="0" presStyleCnt="1"/>
      <dgm:spPr/>
    </dgm:pt>
    <dgm:pt modelId="{7440B0C1-7AB0-4F9C-A6A9-861724F40AC9}" type="pres">
      <dgm:prSet presAssocID="{4BD847B1-0C59-47DB-9983-5FC90BC0BB94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1AA2038-38FE-4129-B420-C97DB5F58B1D}" type="presOf" srcId="{4E3BB7AE-DAEC-462F-8BC6-AC1B1EF4C4B6}" destId="{7440B0C1-7AB0-4F9C-A6A9-861724F40AC9}" srcOrd="0" destOrd="0" presId="urn:microsoft.com/office/officeart/2011/layout/TabList"/>
    <dgm:cxn modelId="{F5BD5709-9DD5-4F1D-A151-C7A4409E0CFF}" srcId="{4BD847B1-0C59-47DB-9983-5FC90BC0BB94}" destId="{0A44CE60-8347-4EC8-8A98-C49B6E45FDF9}" srcOrd="0" destOrd="0" parTransId="{75658DEC-3E15-4255-BAC5-13468942C92E}" sibTransId="{9B3F70BA-9F20-48F5-B0BD-132945571433}"/>
    <dgm:cxn modelId="{6346E502-7746-49CF-B7CD-6475F7D7FC1E}" srcId="{2F075BA7-F79F-4322-97EF-DC4C005972B2}" destId="{4BD847B1-0C59-47DB-9983-5FC90BC0BB94}" srcOrd="0" destOrd="0" parTransId="{068CAA11-9449-4BF5-B29F-8FC164A08079}" sibTransId="{1AD6B39E-7BE9-4608-A736-636D8C2A54B2}"/>
    <dgm:cxn modelId="{C6FB0FE4-B542-48EE-AD16-BF640D97BE60}" type="presOf" srcId="{4BD847B1-0C59-47DB-9983-5FC90BC0BB94}" destId="{D6C73D89-D9CA-4F75-8007-78D30CB3709D}" srcOrd="0" destOrd="0" presId="urn:microsoft.com/office/officeart/2011/layout/TabList"/>
    <dgm:cxn modelId="{75C215AE-0330-4A8A-93C4-3E05CB2E3A62}" type="presOf" srcId="{0A44CE60-8347-4EC8-8A98-C49B6E45FDF9}" destId="{19A74173-77C3-4CB8-B473-BAF3BD5E06A3}" srcOrd="0" destOrd="0" presId="urn:microsoft.com/office/officeart/2011/layout/TabList"/>
    <dgm:cxn modelId="{DBE19A7B-BCE6-4E5A-8EFE-941BA871A57A}" type="presOf" srcId="{2F075BA7-F79F-4322-97EF-DC4C005972B2}" destId="{474D46A5-F347-446A-AC44-1D65901B2B22}" srcOrd="0" destOrd="0" presId="urn:microsoft.com/office/officeart/2011/layout/TabList"/>
    <dgm:cxn modelId="{3AE97318-881A-4877-9666-4105A7884583}" srcId="{4BD847B1-0C59-47DB-9983-5FC90BC0BB94}" destId="{4E3BB7AE-DAEC-462F-8BC6-AC1B1EF4C4B6}" srcOrd="1" destOrd="0" parTransId="{92D2A1CB-039F-4676-B0AA-C339ACA7469A}" sibTransId="{FDA8C89A-7503-4D77-9507-7ECAE2F5931E}"/>
    <dgm:cxn modelId="{45DEBC50-12A0-4022-9AC8-2C430521C02B}" type="presParOf" srcId="{474D46A5-F347-446A-AC44-1D65901B2B22}" destId="{DC4A49F9-DFB4-4444-9EFF-F5A920862F14}" srcOrd="0" destOrd="0" presId="urn:microsoft.com/office/officeart/2011/layout/TabList"/>
    <dgm:cxn modelId="{4B852AC1-7B91-4634-A08F-B14C4FDB091A}" type="presParOf" srcId="{DC4A49F9-DFB4-4444-9EFF-F5A920862F14}" destId="{19A74173-77C3-4CB8-B473-BAF3BD5E06A3}" srcOrd="0" destOrd="0" presId="urn:microsoft.com/office/officeart/2011/layout/TabList"/>
    <dgm:cxn modelId="{8CBE4F10-0CBA-460A-A83E-922B6C0EAA02}" type="presParOf" srcId="{DC4A49F9-DFB4-4444-9EFF-F5A920862F14}" destId="{D6C73D89-D9CA-4F75-8007-78D30CB3709D}" srcOrd="1" destOrd="0" presId="urn:microsoft.com/office/officeart/2011/layout/TabList"/>
    <dgm:cxn modelId="{0B3A7FF3-5B2F-41D8-B9C5-5F40463F7459}" type="presParOf" srcId="{DC4A49F9-DFB4-4444-9EFF-F5A920862F14}" destId="{74F2D033-25D2-483D-AD8A-BF498BC53BB2}" srcOrd="2" destOrd="0" presId="urn:microsoft.com/office/officeart/2011/layout/TabList"/>
    <dgm:cxn modelId="{7E438500-7E1D-4247-BA03-FF9CD675F933}" type="presParOf" srcId="{474D46A5-F347-446A-AC44-1D65901B2B22}" destId="{7440B0C1-7AB0-4F9C-A6A9-861724F40AC9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030A6E3-3794-4F1C-AC25-C743EFA6D458}" type="doc">
      <dgm:prSet loTypeId="urn:microsoft.com/office/officeart/2005/8/layout/radial5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D9C55D6E-C2DF-4A93-833A-DEABDA33B34D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2400" b="1" u="none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Importância da intervenção </a:t>
          </a:r>
          <a:endParaRPr lang="pt-BR" sz="2400" b="1" u="none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F60A7B-42BA-47C7-86BB-11A3131B4A9E}" type="parTrans" cxnId="{A58B162A-C819-4B9E-9E37-476755EFD12A}">
      <dgm:prSet/>
      <dgm:spPr/>
      <dgm:t>
        <a:bodyPr/>
        <a:lstStyle/>
        <a:p>
          <a:endParaRPr lang="pt-BR" sz="3600"/>
        </a:p>
      </dgm:t>
    </dgm:pt>
    <dgm:pt modelId="{10B0F993-CB55-4EB3-AED1-392909917BFD}" type="sibTrans" cxnId="{A58B162A-C819-4B9E-9E37-476755EFD12A}">
      <dgm:prSet/>
      <dgm:spPr/>
      <dgm:t>
        <a:bodyPr/>
        <a:lstStyle/>
        <a:p>
          <a:endParaRPr lang="pt-BR" sz="3600"/>
        </a:p>
      </dgm:t>
    </dgm:pt>
    <dgm:pt modelId="{2199008C-93AB-4EE9-BE76-569B1D59A10D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2"/>
              </a:solidFill>
            </a:rPr>
            <a:t>Equipe</a:t>
          </a:r>
          <a:endParaRPr lang="pt-BR" sz="2400" dirty="0">
            <a:solidFill>
              <a:schemeClr val="tx2"/>
            </a:solidFill>
          </a:endParaRPr>
        </a:p>
      </dgm:t>
    </dgm:pt>
    <dgm:pt modelId="{5602742E-A007-4E0F-ADCA-92DABF5AAA9C}" type="parTrans" cxnId="{787B3215-C2C0-47F3-BD26-1BEC0E82602A}">
      <dgm:prSet custT="1"/>
      <dgm:spPr/>
      <dgm:t>
        <a:bodyPr/>
        <a:lstStyle/>
        <a:p>
          <a:endParaRPr lang="pt-BR" sz="1400"/>
        </a:p>
      </dgm:t>
    </dgm:pt>
    <dgm:pt modelId="{423C5FD8-7D75-465D-8F36-65FC3F723568}" type="sibTrans" cxnId="{787B3215-C2C0-47F3-BD26-1BEC0E82602A}">
      <dgm:prSet/>
      <dgm:spPr/>
      <dgm:t>
        <a:bodyPr/>
        <a:lstStyle/>
        <a:p>
          <a:endParaRPr lang="pt-BR" sz="3600"/>
        </a:p>
      </dgm:t>
    </dgm:pt>
    <dgm:pt modelId="{91AE128A-A609-485C-A396-025B93F218B1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2"/>
              </a:solidFill>
            </a:rPr>
            <a:t>Serviço</a:t>
          </a:r>
          <a:endParaRPr lang="pt-BR" sz="2400" dirty="0">
            <a:solidFill>
              <a:schemeClr val="tx2"/>
            </a:solidFill>
          </a:endParaRPr>
        </a:p>
      </dgm:t>
    </dgm:pt>
    <dgm:pt modelId="{AB38175C-507C-44BA-B796-B898BE61508B}" type="parTrans" cxnId="{34586613-A4DF-477D-B556-8BCE8D57F594}">
      <dgm:prSet custT="1"/>
      <dgm:spPr/>
      <dgm:t>
        <a:bodyPr/>
        <a:lstStyle/>
        <a:p>
          <a:endParaRPr lang="pt-BR" sz="1400"/>
        </a:p>
      </dgm:t>
    </dgm:pt>
    <dgm:pt modelId="{5B98BE0B-3E36-44B1-9F57-1B58CA70559E}" type="sibTrans" cxnId="{34586613-A4DF-477D-B556-8BCE8D57F594}">
      <dgm:prSet/>
      <dgm:spPr/>
      <dgm:t>
        <a:bodyPr/>
        <a:lstStyle/>
        <a:p>
          <a:endParaRPr lang="pt-BR" sz="3600"/>
        </a:p>
      </dgm:t>
    </dgm:pt>
    <dgm:pt modelId="{B94397FB-BFBF-4217-A390-11BBFCF9C5D8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2"/>
              </a:solidFill>
            </a:rPr>
            <a:t>Comunidade</a:t>
          </a:r>
          <a:endParaRPr lang="pt-BR" sz="2400" dirty="0">
            <a:solidFill>
              <a:schemeClr val="tx2"/>
            </a:solidFill>
          </a:endParaRPr>
        </a:p>
      </dgm:t>
    </dgm:pt>
    <dgm:pt modelId="{E7F3A221-6F78-45DF-9396-521B0205FF15}" type="parTrans" cxnId="{B9676867-5872-4320-B073-1A820744239F}">
      <dgm:prSet custT="1"/>
      <dgm:spPr/>
      <dgm:t>
        <a:bodyPr/>
        <a:lstStyle/>
        <a:p>
          <a:endParaRPr lang="pt-BR" sz="1400">
            <a:solidFill>
              <a:schemeClr val="tx2"/>
            </a:solidFill>
          </a:endParaRPr>
        </a:p>
      </dgm:t>
    </dgm:pt>
    <dgm:pt modelId="{0D1813A7-0194-4DD5-8701-C943A665122D}" type="sibTrans" cxnId="{B9676867-5872-4320-B073-1A820744239F}">
      <dgm:prSet/>
      <dgm:spPr/>
      <dgm:t>
        <a:bodyPr/>
        <a:lstStyle/>
        <a:p>
          <a:endParaRPr lang="pt-BR" sz="3600"/>
        </a:p>
      </dgm:t>
    </dgm:pt>
    <dgm:pt modelId="{F7FD4DBA-7A68-4F77-A2A8-1135CF785F60}" type="pres">
      <dgm:prSet presAssocID="{8030A6E3-3794-4F1C-AC25-C743EFA6D45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64502C8-4520-4673-9609-15F0D3433A40}" type="pres">
      <dgm:prSet presAssocID="{D9C55D6E-C2DF-4A93-833A-DEABDA33B34D}" presName="centerShape" presStyleLbl="node0" presStyleIdx="0" presStyleCnt="1" custScaleX="145585" custScaleY="112913"/>
      <dgm:spPr/>
      <dgm:t>
        <a:bodyPr/>
        <a:lstStyle/>
        <a:p>
          <a:endParaRPr lang="pt-BR"/>
        </a:p>
      </dgm:t>
    </dgm:pt>
    <dgm:pt modelId="{DE832B8B-EF0B-4E7A-91B4-B68D202FD7D0}" type="pres">
      <dgm:prSet presAssocID="{5602742E-A007-4E0F-ADCA-92DABF5AAA9C}" presName="parTrans" presStyleLbl="sibTrans2D1" presStyleIdx="0" presStyleCnt="3"/>
      <dgm:spPr/>
      <dgm:t>
        <a:bodyPr/>
        <a:lstStyle/>
        <a:p>
          <a:endParaRPr lang="pt-BR"/>
        </a:p>
      </dgm:t>
    </dgm:pt>
    <dgm:pt modelId="{4A9D5928-185C-4A46-B644-83936718AB9C}" type="pres">
      <dgm:prSet presAssocID="{5602742E-A007-4E0F-ADCA-92DABF5AAA9C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8FB85819-827B-411B-B82D-DB426D911B60}" type="pres">
      <dgm:prSet presAssocID="{2199008C-93AB-4EE9-BE76-569B1D59A10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0AB0F7-7360-4671-B6A1-D06DB23BBADD}" type="pres">
      <dgm:prSet presAssocID="{AB38175C-507C-44BA-B796-B898BE61508B}" presName="parTrans" presStyleLbl="sibTrans2D1" presStyleIdx="1" presStyleCnt="3"/>
      <dgm:spPr/>
      <dgm:t>
        <a:bodyPr/>
        <a:lstStyle/>
        <a:p>
          <a:endParaRPr lang="pt-BR"/>
        </a:p>
      </dgm:t>
    </dgm:pt>
    <dgm:pt modelId="{4A4B8202-D70C-401F-A226-D150F843DC8D}" type="pres">
      <dgm:prSet presAssocID="{AB38175C-507C-44BA-B796-B898BE61508B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FC1A2C81-C8E3-43C4-88AD-4A023D183A30}" type="pres">
      <dgm:prSet presAssocID="{91AE128A-A609-485C-A396-025B93F218B1}" presName="node" presStyleLbl="node1" presStyleIdx="1" presStyleCnt="3" custScaleX="128019" custRadScaleRad="146904" custRadScaleInc="-168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FFC1F6-F280-4611-99BE-374B9190AB6A}" type="pres">
      <dgm:prSet presAssocID="{E7F3A221-6F78-45DF-9396-521B0205FF15}" presName="parTrans" presStyleLbl="sibTrans2D1" presStyleIdx="2" presStyleCnt="3"/>
      <dgm:spPr/>
      <dgm:t>
        <a:bodyPr/>
        <a:lstStyle/>
        <a:p>
          <a:endParaRPr lang="pt-BR"/>
        </a:p>
      </dgm:t>
    </dgm:pt>
    <dgm:pt modelId="{E4422F03-07F8-42FB-8757-653A97BE88A4}" type="pres">
      <dgm:prSet presAssocID="{E7F3A221-6F78-45DF-9396-521B0205FF15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C38A8CEB-1DBF-4F20-BE76-BB0693C012E1}" type="pres">
      <dgm:prSet presAssocID="{B94397FB-BFBF-4217-A390-11BBFCF9C5D8}" presName="node" presStyleLbl="node1" presStyleIdx="2" presStyleCnt="3" custScaleX="153915" custRadScaleRad="143852" custRadScaleInc="161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511C636-9408-4160-A205-8CE6F248A917}" type="presOf" srcId="{E7F3A221-6F78-45DF-9396-521B0205FF15}" destId="{03FFC1F6-F280-4611-99BE-374B9190AB6A}" srcOrd="0" destOrd="0" presId="urn:microsoft.com/office/officeart/2005/8/layout/radial5"/>
    <dgm:cxn modelId="{6452E0BE-0ED9-4AB0-B187-9401D67F2BD7}" type="presOf" srcId="{5602742E-A007-4E0F-ADCA-92DABF5AAA9C}" destId="{4A9D5928-185C-4A46-B644-83936718AB9C}" srcOrd="1" destOrd="0" presId="urn:microsoft.com/office/officeart/2005/8/layout/radial5"/>
    <dgm:cxn modelId="{9FED5C80-0282-42A5-B10F-7391DD6B0046}" type="presOf" srcId="{B94397FB-BFBF-4217-A390-11BBFCF9C5D8}" destId="{C38A8CEB-1DBF-4F20-BE76-BB0693C012E1}" srcOrd="0" destOrd="0" presId="urn:microsoft.com/office/officeart/2005/8/layout/radial5"/>
    <dgm:cxn modelId="{A58B162A-C819-4B9E-9E37-476755EFD12A}" srcId="{8030A6E3-3794-4F1C-AC25-C743EFA6D458}" destId="{D9C55D6E-C2DF-4A93-833A-DEABDA33B34D}" srcOrd="0" destOrd="0" parTransId="{72F60A7B-42BA-47C7-86BB-11A3131B4A9E}" sibTransId="{10B0F993-CB55-4EB3-AED1-392909917BFD}"/>
    <dgm:cxn modelId="{34586613-A4DF-477D-B556-8BCE8D57F594}" srcId="{D9C55D6E-C2DF-4A93-833A-DEABDA33B34D}" destId="{91AE128A-A609-485C-A396-025B93F218B1}" srcOrd="1" destOrd="0" parTransId="{AB38175C-507C-44BA-B796-B898BE61508B}" sibTransId="{5B98BE0B-3E36-44B1-9F57-1B58CA70559E}"/>
    <dgm:cxn modelId="{D8EEFC2B-9150-4CF0-A31A-39EAAEF02680}" type="presOf" srcId="{2199008C-93AB-4EE9-BE76-569B1D59A10D}" destId="{8FB85819-827B-411B-B82D-DB426D911B60}" srcOrd="0" destOrd="0" presId="urn:microsoft.com/office/officeart/2005/8/layout/radial5"/>
    <dgm:cxn modelId="{787B3215-C2C0-47F3-BD26-1BEC0E82602A}" srcId="{D9C55D6E-C2DF-4A93-833A-DEABDA33B34D}" destId="{2199008C-93AB-4EE9-BE76-569B1D59A10D}" srcOrd="0" destOrd="0" parTransId="{5602742E-A007-4E0F-ADCA-92DABF5AAA9C}" sibTransId="{423C5FD8-7D75-465D-8F36-65FC3F723568}"/>
    <dgm:cxn modelId="{64B18447-4D8E-4CB6-8CBF-6DF685BE5FAF}" type="presOf" srcId="{5602742E-A007-4E0F-ADCA-92DABF5AAA9C}" destId="{DE832B8B-EF0B-4E7A-91B4-B68D202FD7D0}" srcOrd="0" destOrd="0" presId="urn:microsoft.com/office/officeart/2005/8/layout/radial5"/>
    <dgm:cxn modelId="{F38DEEEE-64C0-496A-AA82-425A84BAD9ED}" type="presOf" srcId="{D9C55D6E-C2DF-4A93-833A-DEABDA33B34D}" destId="{664502C8-4520-4673-9609-15F0D3433A40}" srcOrd="0" destOrd="0" presId="urn:microsoft.com/office/officeart/2005/8/layout/radial5"/>
    <dgm:cxn modelId="{B9676867-5872-4320-B073-1A820744239F}" srcId="{D9C55D6E-C2DF-4A93-833A-DEABDA33B34D}" destId="{B94397FB-BFBF-4217-A390-11BBFCF9C5D8}" srcOrd="2" destOrd="0" parTransId="{E7F3A221-6F78-45DF-9396-521B0205FF15}" sibTransId="{0D1813A7-0194-4DD5-8701-C943A665122D}"/>
    <dgm:cxn modelId="{49E03AB5-C6BA-45A0-9E3B-07A446DC1DA4}" type="presOf" srcId="{AB38175C-507C-44BA-B796-B898BE61508B}" destId="{D10AB0F7-7360-4671-B6A1-D06DB23BBADD}" srcOrd="0" destOrd="0" presId="urn:microsoft.com/office/officeart/2005/8/layout/radial5"/>
    <dgm:cxn modelId="{1EF040AD-99E2-4E99-8D5B-2CAE1850D57C}" type="presOf" srcId="{91AE128A-A609-485C-A396-025B93F218B1}" destId="{FC1A2C81-C8E3-43C4-88AD-4A023D183A30}" srcOrd="0" destOrd="0" presId="urn:microsoft.com/office/officeart/2005/8/layout/radial5"/>
    <dgm:cxn modelId="{7E10E972-D424-426E-BA27-FA968A6C344B}" type="presOf" srcId="{8030A6E3-3794-4F1C-AC25-C743EFA6D458}" destId="{F7FD4DBA-7A68-4F77-A2A8-1135CF785F60}" srcOrd="0" destOrd="0" presId="urn:microsoft.com/office/officeart/2005/8/layout/radial5"/>
    <dgm:cxn modelId="{C87AF201-9A9D-4E47-A53E-C75A2FB1F015}" type="presOf" srcId="{E7F3A221-6F78-45DF-9396-521B0205FF15}" destId="{E4422F03-07F8-42FB-8757-653A97BE88A4}" srcOrd="1" destOrd="0" presId="urn:microsoft.com/office/officeart/2005/8/layout/radial5"/>
    <dgm:cxn modelId="{87E2ED02-A758-49EC-B3F1-E7B2BCAD3C47}" type="presOf" srcId="{AB38175C-507C-44BA-B796-B898BE61508B}" destId="{4A4B8202-D70C-401F-A226-D150F843DC8D}" srcOrd="1" destOrd="0" presId="urn:microsoft.com/office/officeart/2005/8/layout/radial5"/>
    <dgm:cxn modelId="{32CB2B03-135C-4FFE-B3E2-A156B00EE471}" type="presParOf" srcId="{F7FD4DBA-7A68-4F77-A2A8-1135CF785F60}" destId="{664502C8-4520-4673-9609-15F0D3433A40}" srcOrd="0" destOrd="0" presId="urn:microsoft.com/office/officeart/2005/8/layout/radial5"/>
    <dgm:cxn modelId="{946E9E56-1A81-4493-AA85-EDB95A292DAD}" type="presParOf" srcId="{F7FD4DBA-7A68-4F77-A2A8-1135CF785F60}" destId="{DE832B8B-EF0B-4E7A-91B4-B68D202FD7D0}" srcOrd="1" destOrd="0" presId="urn:microsoft.com/office/officeart/2005/8/layout/radial5"/>
    <dgm:cxn modelId="{95861AD3-9420-45DF-857A-479EBF0D6A50}" type="presParOf" srcId="{DE832B8B-EF0B-4E7A-91B4-B68D202FD7D0}" destId="{4A9D5928-185C-4A46-B644-83936718AB9C}" srcOrd="0" destOrd="0" presId="urn:microsoft.com/office/officeart/2005/8/layout/radial5"/>
    <dgm:cxn modelId="{F4AB38F3-F88F-41BE-9EC2-891896166654}" type="presParOf" srcId="{F7FD4DBA-7A68-4F77-A2A8-1135CF785F60}" destId="{8FB85819-827B-411B-B82D-DB426D911B60}" srcOrd="2" destOrd="0" presId="urn:microsoft.com/office/officeart/2005/8/layout/radial5"/>
    <dgm:cxn modelId="{F30485D5-2BD9-45E0-AA52-F45DB36BB6DE}" type="presParOf" srcId="{F7FD4DBA-7A68-4F77-A2A8-1135CF785F60}" destId="{D10AB0F7-7360-4671-B6A1-D06DB23BBADD}" srcOrd="3" destOrd="0" presId="urn:microsoft.com/office/officeart/2005/8/layout/radial5"/>
    <dgm:cxn modelId="{AEE8BB5A-A40E-4D1C-8DFF-DBA3B2427908}" type="presParOf" srcId="{D10AB0F7-7360-4671-B6A1-D06DB23BBADD}" destId="{4A4B8202-D70C-401F-A226-D150F843DC8D}" srcOrd="0" destOrd="0" presId="urn:microsoft.com/office/officeart/2005/8/layout/radial5"/>
    <dgm:cxn modelId="{1C9C8989-435A-4223-AE96-3776F7996B56}" type="presParOf" srcId="{F7FD4DBA-7A68-4F77-A2A8-1135CF785F60}" destId="{FC1A2C81-C8E3-43C4-88AD-4A023D183A30}" srcOrd="4" destOrd="0" presId="urn:microsoft.com/office/officeart/2005/8/layout/radial5"/>
    <dgm:cxn modelId="{E78DD2BD-8200-4E11-B099-D44B5597C3BC}" type="presParOf" srcId="{F7FD4DBA-7A68-4F77-A2A8-1135CF785F60}" destId="{03FFC1F6-F280-4611-99BE-374B9190AB6A}" srcOrd="5" destOrd="0" presId="urn:microsoft.com/office/officeart/2005/8/layout/radial5"/>
    <dgm:cxn modelId="{300E26A9-4285-4D42-B63C-58C5ABCE782E}" type="presParOf" srcId="{03FFC1F6-F280-4611-99BE-374B9190AB6A}" destId="{E4422F03-07F8-42FB-8757-653A97BE88A4}" srcOrd="0" destOrd="0" presId="urn:microsoft.com/office/officeart/2005/8/layout/radial5"/>
    <dgm:cxn modelId="{2DD067F2-1D12-403C-A42B-79717205D38B}" type="presParOf" srcId="{F7FD4DBA-7A68-4F77-A2A8-1135CF785F60}" destId="{C38A8CEB-1DBF-4F20-BE76-BB0693C012E1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030A6E3-3794-4F1C-AC25-C743EFA6D458}" type="doc">
      <dgm:prSet loTypeId="urn:microsoft.com/office/officeart/2005/8/layout/radial5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D9C55D6E-C2DF-4A93-833A-DEABDA33B34D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2400" b="1" u="none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Especialização em Saúde da Família</a:t>
          </a:r>
          <a:endParaRPr lang="pt-BR" sz="2400" b="1" u="none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F60A7B-42BA-47C7-86BB-11A3131B4A9E}" type="parTrans" cxnId="{A58B162A-C819-4B9E-9E37-476755EFD12A}">
      <dgm:prSet/>
      <dgm:spPr/>
      <dgm:t>
        <a:bodyPr/>
        <a:lstStyle/>
        <a:p>
          <a:endParaRPr lang="pt-BR" sz="3600"/>
        </a:p>
      </dgm:t>
    </dgm:pt>
    <dgm:pt modelId="{10B0F993-CB55-4EB3-AED1-392909917BFD}" type="sibTrans" cxnId="{A58B162A-C819-4B9E-9E37-476755EFD12A}">
      <dgm:prSet/>
      <dgm:spPr/>
      <dgm:t>
        <a:bodyPr/>
        <a:lstStyle/>
        <a:p>
          <a:endParaRPr lang="pt-BR" sz="3600"/>
        </a:p>
      </dgm:t>
    </dgm:pt>
    <dgm:pt modelId="{2199008C-93AB-4EE9-BE76-569B1D59A10D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2"/>
              </a:solidFill>
            </a:rPr>
            <a:t>Expectativas iniciais</a:t>
          </a:r>
          <a:endParaRPr lang="pt-BR" sz="2400" dirty="0">
            <a:solidFill>
              <a:schemeClr val="tx2"/>
            </a:solidFill>
          </a:endParaRPr>
        </a:p>
      </dgm:t>
    </dgm:pt>
    <dgm:pt modelId="{5602742E-A007-4E0F-ADCA-92DABF5AAA9C}" type="parTrans" cxnId="{787B3215-C2C0-47F3-BD26-1BEC0E82602A}">
      <dgm:prSet custT="1"/>
      <dgm:spPr/>
      <dgm:t>
        <a:bodyPr/>
        <a:lstStyle/>
        <a:p>
          <a:endParaRPr lang="pt-BR" sz="1400"/>
        </a:p>
      </dgm:t>
    </dgm:pt>
    <dgm:pt modelId="{423C5FD8-7D75-465D-8F36-65FC3F723568}" type="sibTrans" cxnId="{787B3215-C2C0-47F3-BD26-1BEC0E82602A}">
      <dgm:prSet/>
      <dgm:spPr/>
      <dgm:t>
        <a:bodyPr/>
        <a:lstStyle/>
        <a:p>
          <a:endParaRPr lang="pt-BR" sz="3600"/>
        </a:p>
      </dgm:t>
    </dgm:pt>
    <dgm:pt modelId="{91AE128A-A609-485C-A396-025B93F218B1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2"/>
              </a:solidFill>
            </a:rPr>
            <a:t>Aprendizado</a:t>
          </a:r>
          <a:endParaRPr lang="pt-BR" sz="2400" dirty="0">
            <a:solidFill>
              <a:schemeClr val="tx2"/>
            </a:solidFill>
          </a:endParaRPr>
        </a:p>
      </dgm:t>
    </dgm:pt>
    <dgm:pt modelId="{AB38175C-507C-44BA-B796-B898BE61508B}" type="parTrans" cxnId="{34586613-A4DF-477D-B556-8BCE8D57F594}">
      <dgm:prSet custT="1"/>
      <dgm:spPr/>
      <dgm:t>
        <a:bodyPr/>
        <a:lstStyle/>
        <a:p>
          <a:endParaRPr lang="pt-BR" sz="1400"/>
        </a:p>
      </dgm:t>
    </dgm:pt>
    <dgm:pt modelId="{5B98BE0B-3E36-44B1-9F57-1B58CA70559E}" type="sibTrans" cxnId="{34586613-A4DF-477D-B556-8BCE8D57F594}">
      <dgm:prSet/>
      <dgm:spPr/>
      <dgm:t>
        <a:bodyPr/>
        <a:lstStyle/>
        <a:p>
          <a:endParaRPr lang="pt-BR" sz="3600"/>
        </a:p>
      </dgm:t>
    </dgm:pt>
    <dgm:pt modelId="{B94397FB-BFBF-4217-A390-11BBFCF9C5D8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2"/>
              </a:solidFill>
            </a:rPr>
            <a:t>Prática profissional</a:t>
          </a:r>
          <a:endParaRPr lang="pt-BR" sz="2400" dirty="0">
            <a:solidFill>
              <a:schemeClr val="tx2"/>
            </a:solidFill>
          </a:endParaRPr>
        </a:p>
      </dgm:t>
    </dgm:pt>
    <dgm:pt modelId="{E7F3A221-6F78-45DF-9396-521B0205FF15}" type="parTrans" cxnId="{B9676867-5872-4320-B073-1A820744239F}">
      <dgm:prSet custT="1"/>
      <dgm:spPr/>
      <dgm:t>
        <a:bodyPr/>
        <a:lstStyle/>
        <a:p>
          <a:endParaRPr lang="pt-BR" sz="1400">
            <a:solidFill>
              <a:schemeClr val="tx2"/>
            </a:solidFill>
          </a:endParaRPr>
        </a:p>
      </dgm:t>
    </dgm:pt>
    <dgm:pt modelId="{0D1813A7-0194-4DD5-8701-C943A665122D}" type="sibTrans" cxnId="{B9676867-5872-4320-B073-1A820744239F}">
      <dgm:prSet/>
      <dgm:spPr/>
      <dgm:t>
        <a:bodyPr/>
        <a:lstStyle/>
        <a:p>
          <a:endParaRPr lang="pt-BR" sz="3600"/>
        </a:p>
      </dgm:t>
    </dgm:pt>
    <dgm:pt modelId="{F7FD4DBA-7A68-4F77-A2A8-1135CF785F60}" type="pres">
      <dgm:prSet presAssocID="{8030A6E3-3794-4F1C-AC25-C743EFA6D45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64502C8-4520-4673-9609-15F0D3433A40}" type="pres">
      <dgm:prSet presAssocID="{D9C55D6E-C2DF-4A93-833A-DEABDA33B34D}" presName="centerShape" presStyleLbl="node0" presStyleIdx="0" presStyleCnt="1" custScaleX="178129" custScaleY="112913"/>
      <dgm:spPr/>
      <dgm:t>
        <a:bodyPr/>
        <a:lstStyle/>
        <a:p>
          <a:endParaRPr lang="pt-BR"/>
        </a:p>
      </dgm:t>
    </dgm:pt>
    <dgm:pt modelId="{DE832B8B-EF0B-4E7A-91B4-B68D202FD7D0}" type="pres">
      <dgm:prSet presAssocID="{5602742E-A007-4E0F-ADCA-92DABF5AAA9C}" presName="parTrans" presStyleLbl="sibTrans2D1" presStyleIdx="0" presStyleCnt="3"/>
      <dgm:spPr/>
      <dgm:t>
        <a:bodyPr/>
        <a:lstStyle/>
        <a:p>
          <a:endParaRPr lang="pt-BR"/>
        </a:p>
      </dgm:t>
    </dgm:pt>
    <dgm:pt modelId="{4A9D5928-185C-4A46-B644-83936718AB9C}" type="pres">
      <dgm:prSet presAssocID="{5602742E-A007-4E0F-ADCA-92DABF5AAA9C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8FB85819-827B-411B-B82D-DB426D911B60}" type="pres">
      <dgm:prSet presAssocID="{2199008C-93AB-4EE9-BE76-569B1D59A10D}" presName="node" presStyleLbl="node1" presStyleIdx="0" presStyleCnt="3" custScaleX="1599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0AB0F7-7360-4671-B6A1-D06DB23BBADD}" type="pres">
      <dgm:prSet presAssocID="{AB38175C-507C-44BA-B796-B898BE61508B}" presName="parTrans" presStyleLbl="sibTrans2D1" presStyleIdx="1" presStyleCnt="3"/>
      <dgm:spPr/>
      <dgm:t>
        <a:bodyPr/>
        <a:lstStyle/>
        <a:p>
          <a:endParaRPr lang="pt-BR"/>
        </a:p>
      </dgm:t>
    </dgm:pt>
    <dgm:pt modelId="{4A4B8202-D70C-401F-A226-D150F843DC8D}" type="pres">
      <dgm:prSet presAssocID="{AB38175C-507C-44BA-B796-B898BE61508B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FC1A2C81-C8E3-43C4-88AD-4A023D183A30}" type="pres">
      <dgm:prSet presAssocID="{91AE128A-A609-485C-A396-025B93F218B1}" presName="node" presStyleLbl="node1" presStyleIdx="1" presStyleCnt="3" custScaleX="146217" custRadScaleRad="146904" custRadScaleInc="-168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FFC1F6-F280-4611-99BE-374B9190AB6A}" type="pres">
      <dgm:prSet presAssocID="{E7F3A221-6F78-45DF-9396-521B0205FF15}" presName="parTrans" presStyleLbl="sibTrans2D1" presStyleIdx="2" presStyleCnt="3"/>
      <dgm:spPr/>
      <dgm:t>
        <a:bodyPr/>
        <a:lstStyle/>
        <a:p>
          <a:endParaRPr lang="pt-BR"/>
        </a:p>
      </dgm:t>
    </dgm:pt>
    <dgm:pt modelId="{E4422F03-07F8-42FB-8757-653A97BE88A4}" type="pres">
      <dgm:prSet presAssocID="{E7F3A221-6F78-45DF-9396-521B0205FF15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C38A8CEB-1DBF-4F20-BE76-BB0693C012E1}" type="pres">
      <dgm:prSet presAssocID="{B94397FB-BFBF-4217-A390-11BBFCF9C5D8}" presName="node" presStyleLbl="node1" presStyleIdx="2" presStyleCnt="3" custScaleX="153915" custRadScaleRad="143852" custRadScaleInc="161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7E94D02-D2E7-4F60-94EB-28D37F9D2618}" type="presOf" srcId="{8030A6E3-3794-4F1C-AC25-C743EFA6D458}" destId="{F7FD4DBA-7A68-4F77-A2A8-1135CF785F60}" srcOrd="0" destOrd="0" presId="urn:microsoft.com/office/officeart/2005/8/layout/radial5"/>
    <dgm:cxn modelId="{059B4C86-0FBA-488B-AFCB-47E4397C129F}" type="presOf" srcId="{91AE128A-A609-485C-A396-025B93F218B1}" destId="{FC1A2C81-C8E3-43C4-88AD-4A023D183A30}" srcOrd="0" destOrd="0" presId="urn:microsoft.com/office/officeart/2005/8/layout/radial5"/>
    <dgm:cxn modelId="{523BA441-084E-4F93-9C8E-FBCA9DF38747}" type="presOf" srcId="{E7F3A221-6F78-45DF-9396-521B0205FF15}" destId="{E4422F03-07F8-42FB-8757-653A97BE88A4}" srcOrd="1" destOrd="0" presId="urn:microsoft.com/office/officeart/2005/8/layout/radial5"/>
    <dgm:cxn modelId="{A58B162A-C819-4B9E-9E37-476755EFD12A}" srcId="{8030A6E3-3794-4F1C-AC25-C743EFA6D458}" destId="{D9C55D6E-C2DF-4A93-833A-DEABDA33B34D}" srcOrd="0" destOrd="0" parTransId="{72F60A7B-42BA-47C7-86BB-11A3131B4A9E}" sibTransId="{10B0F993-CB55-4EB3-AED1-392909917BFD}"/>
    <dgm:cxn modelId="{200FE99B-BEC9-4958-A0FE-FC3A9F5D9090}" type="presOf" srcId="{5602742E-A007-4E0F-ADCA-92DABF5AAA9C}" destId="{DE832B8B-EF0B-4E7A-91B4-B68D202FD7D0}" srcOrd="0" destOrd="0" presId="urn:microsoft.com/office/officeart/2005/8/layout/radial5"/>
    <dgm:cxn modelId="{34586613-A4DF-477D-B556-8BCE8D57F594}" srcId="{D9C55D6E-C2DF-4A93-833A-DEABDA33B34D}" destId="{91AE128A-A609-485C-A396-025B93F218B1}" srcOrd="1" destOrd="0" parTransId="{AB38175C-507C-44BA-B796-B898BE61508B}" sibTransId="{5B98BE0B-3E36-44B1-9F57-1B58CA70559E}"/>
    <dgm:cxn modelId="{787B3215-C2C0-47F3-BD26-1BEC0E82602A}" srcId="{D9C55D6E-C2DF-4A93-833A-DEABDA33B34D}" destId="{2199008C-93AB-4EE9-BE76-569B1D59A10D}" srcOrd="0" destOrd="0" parTransId="{5602742E-A007-4E0F-ADCA-92DABF5AAA9C}" sibTransId="{423C5FD8-7D75-465D-8F36-65FC3F723568}"/>
    <dgm:cxn modelId="{076AC529-3FB4-4722-95DD-049F8E507F95}" type="presOf" srcId="{B94397FB-BFBF-4217-A390-11BBFCF9C5D8}" destId="{C38A8CEB-1DBF-4F20-BE76-BB0693C012E1}" srcOrd="0" destOrd="0" presId="urn:microsoft.com/office/officeart/2005/8/layout/radial5"/>
    <dgm:cxn modelId="{5289D043-9944-48E3-8B21-70D1D14F9730}" type="presOf" srcId="{E7F3A221-6F78-45DF-9396-521B0205FF15}" destId="{03FFC1F6-F280-4611-99BE-374B9190AB6A}" srcOrd="0" destOrd="0" presId="urn:microsoft.com/office/officeart/2005/8/layout/radial5"/>
    <dgm:cxn modelId="{B4AC4486-1E65-4C40-AE6B-82D67D0A9543}" type="presOf" srcId="{5602742E-A007-4E0F-ADCA-92DABF5AAA9C}" destId="{4A9D5928-185C-4A46-B644-83936718AB9C}" srcOrd="1" destOrd="0" presId="urn:microsoft.com/office/officeart/2005/8/layout/radial5"/>
    <dgm:cxn modelId="{19508B5F-22FB-4F7A-8D28-A2D7146623C4}" type="presOf" srcId="{2199008C-93AB-4EE9-BE76-569B1D59A10D}" destId="{8FB85819-827B-411B-B82D-DB426D911B60}" srcOrd="0" destOrd="0" presId="urn:microsoft.com/office/officeart/2005/8/layout/radial5"/>
    <dgm:cxn modelId="{F43433EC-90A0-4FDB-A295-3877BEA4D6C2}" type="presOf" srcId="{D9C55D6E-C2DF-4A93-833A-DEABDA33B34D}" destId="{664502C8-4520-4673-9609-15F0D3433A40}" srcOrd="0" destOrd="0" presId="urn:microsoft.com/office/officeart/2005/8/layout/radial5"/>
    <dgm:cxn modelId="{69537F65-5D42-4AED-B726-16A997ECD174}" type="presOf" srcId="{AB38175C-507C-44BA-B796-B898BE61508B}" destId="{D10AB0F7-7360-4671-B6A1-D06DB23BBADD}" srcOrd="0" destOrd="0" presId="urn:microsoft.com/office/officeart/2005/8/layout/radial5"/>
    <dgm:cxn modelId="{B9676867-5872-4320-B073-1A820744239F}" srcId="{D9C55D6E-C2DF-4A93-833A-DEABDA33B34D}" destId="{B94397FB-BFBF-4217-A390-11BBFCF9C5D8}" srcOrd="2" destOrd="0" parTransId="{E7F3A221-6F78-45DF-9396-521B0205FF15}" sibTransId="{0D1813A7-0194-4DD5-8701-C943A665122D}"/>
    <dgm:cxn modelId="{EBD60B5D-555A-4F63-A3F6-6546E07A3031}" type="presOf" srcId="{AB38175C-507C-44BA-B796-B898BE61508B}" destId="{4A4B8202-D70C-401F-A226-D150F843DC8D}" srcOrd="1" destOrd="0" presId="urn:microsoft.com/office/officeart/2005/8/layout/radial5"/>
    <dgm:cxn modelId="{E5CF0CA2-411C-4B7D-BDD0-9CB5758C673C}" type="presParOf" srcId="{F7FD4DBA-7A68-4F77-A2A8-1135CF785F60}" destId="{664502C8-4520-4673-9609-15F0D3433A40}" srcOrd="0" destOrd="0" presId="urn:microsoft.com/office/officeart/2005/8/layout/radial5"/>
    <dgm:cxn modelId="{24C6AE72-18AE-4C94-BE37-69AE12A8DCF9}" type="presParOf" srcId="{F7FD4DBA-7A68-4F77-A2A8-1135CF785F60}" destId="{DE832B8B-EF0B-4E7A-91B4-B68D202FD7D0}" srcOrd="1" destOrd="0" presId="urn:microsoft.com/office/officeart/2005/8/layout/radial5"/>
    <dgm:cxn modelId="{332430B9-E1F9-4DF1-99A2-14E9279C70C7}" type="presParOf" srcId="{DE832B8B-EF0B-4E7A-91B4-B68D202FD7D0}" destId="{4A9D5928-185C-4A46-B644-83936718AB9C}" srcOrd="0" destOrd="0" presId="urn:microsoft.com/office/officeart/2005/8/layout/radial5"/>
    <dgm:cxn modelId="{758F77E7-2DA7-4F71-9B3B-1C5B212DFE6C}" type="presParOf" srcId="{F7FD4DBA-7A68-4F77-A2A8-1135CF785F60}" destId="{8FB85819-827B-411B-B82D-DB426D911B60}" srcOrd="2" destOrd="0" presId="urn:microsoft.com/office/officeart/2005/8/layout/radial5"/>
    <dgm:cxn modelId="{47A7415E-C352-4A31-BDBF-819369C4B300}" type="presParOf" srcId="{F7FD4DBA-7A68-4F77-A2A8-1135CF785F60}" destId="{D10AB0F7-7360-4671-B6A1-D06DB23BBADD}" srcOrd="3" destOrd="0" presId="urn:microsoft.com/office/officeart/2005/8/layout/radial5"/>
    <dgm:cxn modelId="{845F7BA4-54C4-4EB4-B558-478B0541ED5B}" type="presParOf" srcId="{D10AB0F7-7360-4671-B6A1-D06DB23BBADD}" destId="{4A4B8202-D70C-401F-A226-D150F843DC8D}" srcOrd="0" destOrd="0" presId="urn:microsoft.com/office/officeart/2005/8/layout/radial5"/>
    <dgm:cxn modelId="{3A243583-BB73-4323-9C01-5D923709143D}" type="presParOf" srcId="{F7FD4DBA-7A68-4F77-A2A8-1135CF785F60}" destId="{FC1A2C81-C8E3-43C4-88AD-4A023D183A30}" srcOrd="4" destOrd="0" presId="urn:microsoft.com/office/officeart/2005/8/layout/radial5"/>
    <dgm:cxn modelId="{22C17F1B-36FF-4B16-9EB8-435AC1B789EF}" type="presParOf" srcId="{F7FD4DBA-7A68-4F77-A2A8-1135CF785F60}" destId="{03FFC1F6-F280-4611-99BE-374B9190AB6A}" srcOrd="5" destOrd="0" presId="urn:microsoft.com/office/officeart/2005/8/layout/radial5"/>
    <dgm:cxn modelId="{D3EC8256-9A10-4572-8E04-A4DC2BF486A7}" type="presParOf" srcId="{03FFC1F6-F280-4611-99BE-374B9190AB6A}" destId="{E4422F03-07F8-42FB-8757-653A97BE88A4}" srcOrd="0" destOrd="0" presId="urn:microsoft.com/office/officeart/2005/8/layout/radial5"/>
    <dgm:cxn modelId="{DA36AAF1-261D-43C3-BEC2-A8F4C3F3F013}" type="presParOf" srcId="{F7FD4DBA-7A68-4F77-A2A8-1135CF785F60}" destId="{C38A8CEB-1DBF-4F20-BE76-BB0693C012E1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075BA7-F79F-4322-97EF-DC4C005972B2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BD847B1-0C59-47DB-9983-5FC90BC0BB94}">
      <dgm:prSet phldrT="[Texto]"/>
      <dgm:spPr/>
      <dgm:t>
        <a:bodyPr/>
        <a:lstStyle/>
        <a:p>
          <a:r>
            <a:rPr lang="pt-BR" dirty="0" smtClean="0"/>
            <a:t>Cadastrar</a:t>
          </a:r>
          <a:endParaRPr lang="pt-BR" dirty="0"/>
        </a:p>
      </dgm:t>
    </dgm:pt>
    <dgm:pt modelId="{068CAA11-9449-4BF5-B29F-8FC164A08079}" type="parTrans" cxnId="{6346E502-7746-49CF-B7CD-6475F7D7FC1E}">
      <dgm:prSet/>
      <dgm:spPr/>
      <dgm:t>
        <a:bodyPr/>
        <a:lstStyle/>
        <a:p>
          <a:endParaRPr lang="pt-BR"/>
        </a:p>
      </dgm:t>
    </dgm:pt>
    <dgm:pt modelId="{1AD6B39E-7BE9-4608-A736-636D8C2A54B2}" type="sibTrans" cxnId="{6346E502-7746-49CF-B7CD-6475F7D7FC1E}">
      <dgm:prSet/>
      <dgm:spPr/>
      <dgm:t>
        <a:bodyPr/>
        <a:lstStyle/>
        <a:p>
          <a:endParaRPr lang="pt-BR"/>
        </a:p>
      </dgm:t>
    </dgm:pt>
    <dgm:pt modelId="{0A44CE60-8347-4EC8-8A98-C49B6E45FDF9}">
      <dgm:prSet phldrT="[Texto]"/>
      <dgm:spPr/>
      <dgm:t>
        <a:bodyPr/>
        <a:lstStyle/>
        <a:p>
          <a:endParaRPr lang="pt-BR" dirty="0"/>
        </a:p>
      </dgm:t>
    </dgm:pt>
    <dgm:pt modelId="{75658DEC-3E15-4255-BAC5-13468942C92E}" type="parTrans" cxnId="{F5BD5709-9DD5-4F1D-A151-C7A4409E0CFF}">
      <dgm:prSet/>
      <dgm:spPr/>
      <dgm:t>
        <a:bodyPr/>
        <a:lstStyle/>
        <a:p>
          <a:endParaRPr lang="pt-BR"/>
        </a:p>
      </dgm:t>
    </dgm:pt>
    <dgm:pt modelId="{9B3F70BA-9F20-48F5-B0BD-132945571433}" type="sibTrans" cxnId="{F5BD5709-9DD5-4F1D-A151-C7A4409E0CFF}">
      <dgm:prSet/>
      <dgm:spPr/>
      <dgm:t>
        <a:bodyPr/>
        <a:lstStyle/>
        <a:p>
          <a:endParaRPr lang="pt-BR"/>
        </a:p>
      </dgm:t>
    </dgm:pt>
    <dgm:pt modelId="{4E3BB7AE-DAEC-462F-8BC6-AC1B1EF4C4B6}">
      <dgm:prSet phldrT="[Texto]" custT="1"/>
      <dgm:spPr/>
      <dgm:t>
        <a:bodyPr/>
        <a:lstStyle/>
        <a:p>
          <a:r>
            <a:rPr lang="pt-BR" sz="2400" dirty="0" smtClean="0"/>
            <a:t>70%  dos hipertensos e diabéticos detectados pelo rastreamento</a:t>
          </a:r>
        </a:p>
      </dgm:t>
    </dgm:pt>
    <dgm:pt modelId="{92D2A1CB-039F-4676-B0AA-C339ACA7469A}" type="parTrans" cxnId="{3AE97318-881A-4877-9666-4105A7884583}">
      <dgm:prSet/>
      <dgm:spPr/>
      <dgm:t>
        <a:bodyPr/>
        <a:lstStyle/>
        <a:p>
          <a:endParaRPr lang="pt-BR"/>
        </a:p>
      </dgm:t>
    </dgm:pt>
    <dgm:pt modelId="{FDA8C89A-7503-4D77-9507-7ECAE2F5931E}" type="sibTrans" cxnId="{3AE97318-881A-4877-9666-4105A7884583}">
      <dgm:prSet/>
      <dgm:spPr/>
      <dgm:t>
        <a:bodyPr/>
        <a:lstStyle/>
        <a:p>
          <a:endParaRPr lang="pt-BR"/>
        </a:p>
      </dgm:t>
    </dgm:pt>
    <dgm:pt modelId="{474D46A5-F347-446A-AC44-1D65901B2B22}" type="pres">
      <dgm:prSet presAssocID="{2F075BA7-F79F-4322-97EF-DC4C005972B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C4A49F9-DFB4-4444-9EFF-F5A920862F14}" type="pres">
      <dgm:prSet presAssocID="{4BD847B1-0C59-47DB-9983-5FC90BC0BB94}" presName="composite" presStyleCnt="0"/>
      <dgm:spPr/>
    </dgm:pt>
    <dgm:pt modelId="{19A74173-77C3-4CB8-B473-BAF3BD5E06A3}" type="pres">
      <dgm:prSet presAssocID="{4BD847B1-0C59-47DB-9983-5FC90BC0BB94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C73D89-D9CA-4F75-8007-78D30CB3709D}" type="pres">
      <dgm:prSet presAssocID="{4BD847B1-0C59-47DB-9983-5FC90BC0BB94}" presName="Parent" presStyleLbl="alignNode1" presStyleIdx="0" presStyleCnt="1" custLinFactX="47824" custLinFactNeighborX="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F2D033-25D2-483D-AD8A-BF498BC53BB2}" type="pres">
      <dgm:prSet presAssocID="{4BD847B1-0C59-47DB-9983-5FC90BC0BB94}" presName="Accent" presStyleLbl="parChTrans1D1" presStyleIdx="0" presStyleCnt="1"/>
      <dgm:spPr/>
    </dgm:pt>
    <dgm:pt modelId="{7440B0C1-7AB0-4F9C-A6A9-861724F40AC9}" type="pres">
      <dgm:prSet presAssocID="{4BD847B1-0C59-47DB-9983-5FC90BC0BB94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4D009F9-BDB4-41D5-8B13-02DCD42A20FE}" type="presOf" srcId="{0A44CE60-8347-4EC8-8A98-C49B6E45FDF9}" destId="{19A74173-77C3-4CB8-B473-BAF3BD5E06A3}" srcOrd="0" destOrd="0" presId="urn:microsoft.com/office/officeart/2011/layout/TabList"/>
    <dgm:cxn modelId="{F5BD5709-9DD5-4F1D-A151-C7A4409E0CFF}" srcId="{4BD847B1-0C59-47DB-9983-5FC90BC0BB94}" destId="{0A44CE60-8347-4EC8-8A98-C49B6E45FDF9}" srcOrd="0" destOrd="0" parTransId="{75658DEC-3E15-4255-BAC5-13468942C92E}" sibTransId="{9B3F70BA-9F20-48F5-B0BD-132945571433}"/>
    <dgm:cxn modelId="{6346E502-7746-49CF-B7CD-6475F7D7FC1E}" srcId="{2F075BA7-F79F-4322-97EF-DC4C005972B2}" destId="{4BD847B1-0C59-47DB-9983-5FC90BC0BB94}" srcOrd="0" destOrd="0" parTransId="{068CAA11-9449-4BF5-B29F-8FC164A08079}" sibTransId="{1AD6B39E-7BE9-4608-A736-636D8C2A54B2}"/>
    <dgm:cxn modelId="{BDC1AA71-291F-48E2-82DD-02BF4A0D0FA6}" type="presOf" srcId="{2F075BA7-F79F-4322-97EF-DC4C005972B2}" destId="{474D46A5-F347-446A-AC44-1D65901B2B22}" srcOrd="0" destOrd="0" presId="urn:microsoft.com/office/officeart/2011/layout/TabList"/>
    <dgm:cxn modelId="{D8409B59-9711-410B-AB2F-A587C8945466}" type="presOf" srcId="{4E3BB7AE-DAEC-462F-8BC6-AC1B1EF4C4B6}" destId="{7440B0C1-7AB0-4F9C-A6A9-861724F40AC9}" srcOrd="0" destOrd="0" presId="urn:microsoft.com/office/officeart/2011/layout/TabList"/>
    <dgm:cxn modelId="{65957140-B27E-4A35-8AD7-59E166155E70}" type="presOf" srcId="{4BD847B1-0C59-47DB-9983-5FC90BC0BB94}" destId="{D6C73D89-D9CA-4F75-8007-78D30CB3709D}" srcOrd="0" destOrd="0" presId="urn:microsoft.com/office/officeart/2011/layout/TabList"/>
    <dgm:cxn modelId="{3AE97318-881A-4877-9666-4105A7884583}" srcId="{4BD847B1-0C59-47DB-9983-5FC90BC0BB94}" destId="{4E3BB7AE-DAEC-462F-8BC6-AC1B1EF4C4B6}" srcOrd="1" destOrd="0" parTransId="{92D2A1CB-039F-4676-B0AA-C339ACA7469A}" sibTransId="{FDA8C89A-7503-4D77-9507-7ECAE2F5931E}"/>
    <dgm:cxn modelId="{6F33EE8B-83F3-40CD-974A-9C3D8AEA6D4A}" type="presParOf" srcId="{474D46A5-F347-446A-AC44-1D65901B2B22}" destId="{DC4A49F9-DFB4-4444-9EFF-F5A920862F14}" srcOrd="0" destOrd="0" presId="urn:microsoft.com/office/officeart/2011/layout/TabList"/>
    <dgm:cxn modelId="{1D3F2BEC-0E6E-40B7-A2D5-B153A79ED5C1}" type="presParOf" srcId="{DC4A49F9-DFB4-4444-9EFF-F5A920862F14}" destId="{19A74173-77C3-4CB8-B473-BAF3BD5E06A3}" srcOrd="0" destOrd="0" presId="urn:microsoft.com/office/officeart/2011/layout/TabList"/>
    <dgm:cxn modelId="{C46CD184-EC2E-4501-AA16-722E144432DD}" type="presParOf" srcId="{DC4A49F9-DFB4-4444-9EFF-F5A920862F14}" destId="{D6C73D89-D9CA-4F75-8007-78D30CB3709D}" srcOrd="1" destOrd="0" presId="urn:microsoft.com/office/officeart/2011/layout/TabList"/>
    <dgm:cxn modelId="{1D5C72B5-5EBD-412E-87F6-BEFA62878D86}" type="presParOf" srcId="{DC4A49F9-DFB4-4444-9EFF-F5A920862F14}" destId="{74F2D033-25D2-483D-AD8A-BF498BC53BB2}" srcOrd="2" destOrd="0" presId="urn:microsoft.com/office/officeart/2011/layout/TabList"/>
    <dgm:cxn modelId="{F2D0C7DF-14D6-421A-8991-504699979CA3}" type="presParOf" srcId="{474D46A5-F347-446A-AC44-1D65901B2B22}" destId="{7440B0C1-7AB0-4F9C-A6A9-861724F40AC9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075BA7-F79F-4322-97EF-DC4C005972B2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BD847B1-0C59-47DB-9983-5FC90BC0BB94}">
      <dgm:prSet phldrT="[Texto]"/>
      <dgm:spPr/>
      <dgm:t>
        <a:bodyPr/>
        <a:lstStyle/>
        <a:p>
          <a:r>
            <a:rPr lang="pt-BR" dirty="0" smtClean="0"/>
            <a:t>Captar</a:t>
          </a:r>
          <a:endParaRPr lang="pt-BR" dirty="0"/>
        </a:p>
      </dgm:t>
    </dgm:pt>
    <dgm:pt modelId="{068CAA11-9449-4BF5-B29F-8FC164A08079}" type="parTrans" cxnId="{6346E502-7746-49CF-B7CD-6475F7D7FC1E}">
      <dgm:prSet/>
      <dgm:spPr/>
      <dgm:t>
        <a:bodyPr/>
        <a:lstStyle/>
        <a:p>
          <a:endParaRPr lang="pt-BR"/>
        </a:p>
      </dgm:t>
    </dgm:pt>
    <dgm:pt modelId="{1AD6B39E-7BE9-4608-A736-636D8C2A54B2}" type="sibTrans" cxnId="{6346E502-7746-49CF-B7CD-6475F7D7FC1E}">
      <dgm:prSet/>
      <dgm:spPr/>
      <dgm:t>
        <a:bodyPr/>
        <a:lstStyle/>
        <a:p>
          <a:endParaRPr lang="pt-BR"/>
        </a:p>
      </dgm:t>
    </dgm:pt>
    <dgm:pt modelId="{0A44CE60-8347-4EC8-8A98-C49B6E45FDF9}">
      <dgm:prSet phldrT="[Texto]"/>
      <dgm:spPr/>
      <dgm:t>
        <a:bodyPr/>
        <a:lstStyle/>
        <a:p>
          <a:endParaRPr lang="pt-BR" dirty="0"/>
        </a:p>
      </dgm:t>
    </dgm:pt>
    <dgm:pt modelId="{75658DEC-3E15-4255-BAC5-13468942C92E}" type="parTrans" cxnId="{F5BD5709-9DD5-4F1D-A151-C7A4409E0CFF}">
      <dgm:prSet/>
      <dgm:spPr/>
      <dgm:t>
        <a:bodyPr/>
        <a:lstStyle/>
        <a:p>
          <a:endParaRPr lang="pt-BR"/>
        </a:p>
      </dgm:t>
    </dgm:pt>
    <dgm:pt modelId="{9B3F70BA-9F20-48F5-B0BD-132945571433}" type="sibTrans" cxnId="{F5BD5709-9DD5-4F1D-A151-C7A4409E0CFF}">
      <dgm:prSet/>
      <dgm:spPr/>
      <dgm:t>
        <a:bodyPr/>
        <a:lstStyle/>
        <a:p>
          <a:endParaRPr lang="pt-BR"/>
        </a:p>
      </dgm:t>
    </dgm:pt>
    <dgm:pt modelId="{4E3BB7AE-DAEC-462F-8BC6-AC1B1EF4C4B6}">
      <dgm:prSet phldrT="[Texto]" custT="1"/>
      <dgm:spPr/>
      <dgm:t>
        <a:bodyPr/>
        <a:lstStyle/>
        <a:p>
          <a:r>
            <a:rPr lang="pt-BR" sz="2400" dirty="0" smtClean="0"/>
            <a:t>todos os hipertensos e diabéticos sem acompanhamento há mais de um ano</a:t>
          </a:r>
        </a:p>
      </dgm:t>
    </dgm:pt>
    <dgm:pt modelId="{92D2A1CB-039F-4676-B0AA-C339ACA7469A}" type="parTrans" cxnId="{3AE97318-881A-4877-9666-4105A7884583}">
      <dgm:prSet/>
      <dgm:spPr/>
      <dgm:t>
        <a:bodyPr/>
        <a:lstStyle/>
        <a:p>
          <a:endParaRPr lang="pt-BR"/>
        </a:p>
      </dgm:t>
    </dgm:pt>
    <dgm:pt modelId="{FDA8C89A-7503-4D77-9507-7ECAE2F5931E}" type="sibTrans" cxnId="{3AE97318-881A-4877-9666-4105A7884583}">
      <dgm:prSet/>
      <dgm:spPr/>
      <dgm:t>
        <a:bodyPr/>
        <a:lstStyle/>
        <a:p>
          <a:endParaRPr lang="pt-BR"/>
        </a:p>
      </dgm:t>
    </dgm:pt>
    <dgm:pt modelId="{474D46A5-F347-446A-AC44-1D65901B2B22}" type="pres">
      <dgm:prSet presAssocID="{2F075BA7-F79F-4322-97EF-DC4C005972B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C4A49F9-DFB4-4444-9EFF-F5A920862F14}" type="pres">
      <dgm:prSet presAssocID="{4BD847B1-0C59-47DB-9983-5FC90BC0BB94}" presName="composite" presStyleCnt="0"/>
      <dgm:spPr/>
    </dgm:pt>
    <dgm:pt modelId="{19A74173-77C3-4CB8-B473-BAF3BD5E06A3}" type="pres">
      <dgm:prSet presAssocID="{4BD847B1-0C59-47DB-9983-5FC90BC0BB94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C73D89-D9CA-4F75-8007-78D30CB3709D}" type="pres">
      <dgm:prSet presAssocID="{4BD847B1-0C59-47DB-9983-5FC90BC0BB94}" presName="Parent" presStyleLbl="alignNode1" presStyleIdx="0" presStyleCnt="1" custLinFactX="47824" custLinFactNeighborX="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F2D033-25D2-483D-AD8A-BF498BC53BB2}" type="pres">
      <dgm:prSet presAssocID="{4BD847B1-0C59-47DB-9983-5FC90BC0BB94}" presName="Accent" presStyleLbl="parChTrans1D1" presStyleIdx="0" presStyleCnt="1"/>
      <dgm:spPr/>
    </dgm:pt>
    <dgm:pt modelId="{7440B0C1-7AB0-4F9C-A6A9-861724F40AC9}" type="pres">
      <dgm:prSet presAssocID="{4BD847B1-0C59-47DB-9983-5FC90BC0BB94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FBF663F-0DE2-4BBE-9D7B-7D48E58213D2}" type="presOf" srcId="{4BD847B1-0C59-47DB-9983-5FC90BC0BB94}" destId="{D6C73D89-D9CA-4F75-8007-78D30CB3709D}" srcOrd="0" destOrd="0" presId="urn:microsoft.com/office/officeart/2011/layout/TabList"/>
    <dgm:cxn modelId="{F5BD5709-9DD5-4F1D-A151-C7A4409E0CFF}" srcId="{4BD847B1-0C59-47DB-9983-5FC90BC0BB94}" destId="{0A44CE60-8347-4EC8-8A98-C49B6E45FDF9}" srcOrd="0" destOrd="0" parTransId="{75658DEC-3E15-4255-BAC5-13468942C92E}" sibTransId="{9B3F70BA-9F20-48F5-B0BD-132945571433}"/>
    <dgm:cxn modelId="{6346E502-7746-49CF-B7CD-6475F7D7FC1E}" srcId="{2F075BA7-F79F-4322-97EF-DC4C005972B2}" destId="{4BD847B1-0C59-47DB-9983-5FC90BC0BB94}" srcOrd="0" destOrd="0" parTransId="{068CAA11-9449-4BF5-B29F-8FC164A08079}" sibTransId="{1AD6B39E-7BE9-4608-A736-636D8C2A54B2}"/>
    <dgm:cxn modelId="{047D73A8-40B1-4D62-87CC-8536F0460452}" type="presOf" srcId="{0A44CE60-8347-4EC8-8A98-C49B6E45FDF9}" destId="{19A74173-77C3-4CB8-B473-BAF3BD5E06A3}" srcOrd="0" destOrd="0" presId="urn:microsoft.com/office/officeart/2011/layout/TabList"/>
    <dgm:cxn modelId="{425A58DD-9B7C-4C19-B156-A33D56DB431C}" type="presOf" srcId="{4E3BB7AE-DAEC-462F-8BC6-AC1B1EF4C4B6}" destId="{7440B0C1-7AB0-4F9C-A6A9-861724F40AC9}" srcOrd="0" destOrd="0" presId="urn:microsoft.com/office/officeart/2011/layout/TabList"/>
    <dgm:cxn modelId="{69F12EA0-295E-4BBB-A4E3-3F1BF7C18ECD}" type="presOf" srcId="{2F075BA7-F79F-4322-97EF-DC4C005972B2}" destId="{474D46A5-F347-446A-AC44-1D65901B2B22}" srcOrd="0" destOrd="0" presId="urn:microsoft.com/office/officeart/2011/layout/TabList"/>
    <dgm:cxn modelId="{3AE97318-881A-4877-9666-4105A7884583}" srcId="{4BD847B1-0C59-47DB-9983-5FC90BC0BB94}" destId="{4E3BB7AE-DAEC-462F-8BC6-AC1B1EF4C4B6}" srcOrd="1" destOrd="0" parTransId="{92D2A1CB-039F-4676-B0AA-C339ACA7469A}" sibTransId="{FDA8C89A-7503-4D77-9507-7ECAE2F5931E}"/>
    <dgm:cxn modelId="{C12CD228-F99D-4960-96B1-3D1C7282554A}" type="presParOf" srcId="{474D46A5-F347-446A-AC44-1D65901B2B22}" destId="{DC4A49F9-DFB4-4444-9EFF-F5A920862F14}" srcOrd="0" destOrd="0" presId="urn:microsoft.com/office/officeart/2011/layout/TabList"/>
    <dgm:cxn modelId="{5AAAD926-A114-4BD7-9CD8-B089507A7915}" type="presParOf" srcId="{DC4A49F9-DFB4-4444-9EFF-F5A920862F14}" destId="{19A74173-77C3-4CB8-B473-BAF3BD5E06A3}" srcOrd="0" destOrd="0" presId="urn:microsoft.com/office/officeart/2011/layout/TabList"/>
    <dgm:cxn modelId="{B9F0615D-91DF-43E8-B80F-421A09CB4AC1}" type="presParOf" srcId="{DC4A49F9-DFB4-4444-9EFF-F5A920862F14}" destId="{D6C73D89-D9CA-4F75-8007-78D30CB3709D}" srcOrd="1" destOrd="0" presId="urn:microsoft.com/office/officeart/2011/layout/TabList"/>
    <dgm:cxn modelId="{52887942-E490-4F02-850A-04DB9DFD93D8}" type="presParOf" srcId="{DC4A49F9-DFB4-4444-9EFF-F5A920862F14}" destId="{74F2D033-25D2-483D-AD8A-BF498BC53BB2}" srcOrd="2" destOrd="0" presId="urn:microsoft.com/office/officeart/2011/layout/TabList"/>
    <dgm:cxn modelId="{DB166CBA-FE38-4234-8F9B-6034BF7D5A6A}" type="presParOf" srcId="{474D46A5-F347-446A-AC44-1D65901B2B22}" destId="{7440B0C1-7AB0-4F9C-A6A9-861724F40AC9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075BA7-F79F-4322-97EF-DC4C005972B2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BD847B1-0C59-47DB-9983-5FC90BC0BB94}">
      <dgm:prSet phldrT="[Texto]"/>
      <dgm:spPr/>
      <dgm:t>
        <a:bodyPr/>
        <a:lstStyle/>
        <a:p>
          <a:r>
            <a:rPr lang="pt-BR" dirty="0" smtClean="0"/>
            <a:t>Buscar</a:t>
          </a:r>
          <a:endParaRPr lang="pt-BR" dirty="0"/>
        </a:p>
      </dgm:t>
    </dgm:pt>
    <dgm:pt modelId="{068CAA11-9449-4BF5-B29F-8FC164A08079}" type="parTrans" cxnId="{6346E502-7746-49CF-B7CD-6475F7D7FC1E}">
      <dgm:prSet/>
      <dgm:spPr/>
      <dgm:t>
        <a:bodyPr/>
        <a:lstStyle/>
        <a:p>
          <a:endParaRPr lang="pt-BR"/>
        </a:p>
      </dgm:t>
    </dgm:pt>
    <dgm:pt modelId="{1AD6B39E-7BE9-4608-A736-636D8C2A54B2}" type="sibTrans" cxnId="{6346E502-7746-49CF-B7CD-6475F7D7FC1E}">
      <dgm:prSet/>
      <dgm:spPr/>
      <dgm:t>
        <a:bodyPr/>
        <a:lstStyle/>
        <a:p>
          <a:endParaRPr lang="pt-BR"/>
        </a:p>
      </dgm:t>
    </dgm:pt>
    <dgm:pt modelId="{0A44CE60-8347-4EC8-8A98-C49B6E45FDF9}">
      <dgm:prSet phldrT="[Texto]"/>
      <dgm:spPr/>
      <dgm:t>
        <a:bodyPr/>
        <a:lstStyle/>
        <a:p>
          <a:endParaRPr lang="pt-BR" dirty="0"/>
        </a:p>
      </dgm:t>
    </dgm:pt>
    <dgm:pt modelId="{75658DEC-3E15-4255-BAC5-13468942C92E}" type="parTrans" cxnId="{F5BD5709-9DD5-4F1D-A151-C7A4409E0CFF}">
      <dgm:prSet/>
      <dgm:spPr/>
      <dgm:t>
        <a:bodyPr/>
        <a:lstStyle/>
        <a:p>
          <a:endParaRPr lang="pt-BR"/>
        </a:p>
      </dgm:t>
    </dgm:pt>
    <dgm:pt modelId="{9B3F70BA-9F20-48F5-B0BD-132945571433}" type="sibTrans" cxnId="{F5BD5709-9DD5-4F1D-A151-C7A4409E0CFF}">
      <dgm:prSet/>
      <dgm:spPr/>
      <dgm:t>
        <a:bodyPr/>
        <a:lstStyle/>
        <a:p>
          <a:endParaRPr lang="pt-BR"/>
        </a:p>
      </dgm:t>
    </dgm:pt>
    <dgm:pt modelId="{4E3BB7AE-DAEC-462F-8BC6-AC1B1EF4C4B6}">
      <dgm:prSet phldrT="[Texto]" custT="1"/>
      <dgm:spPr/>
      <dgm:t>
        <a:bodyPr/>
        <a:lstStyle/>
        <a:p>
          <a:r>
            <a:rPr lang="pt-BR" sz="2400" dirty="0" smtClean="0"/>
            <a:t>60% dos hipertensos e diabéticos faltosos às consultas e a exames conforme periodicidade recomendada.</a:t>
          </a:r>
        </a:p>
      </dgm:t>
    </dgm:pt>
    <dgm:pt modelId="{92D2A1CB-039F-4676-B0AA-C339ACA7469A}" type="parTrans" cxnId="{3AE97318-881A-4877-9666-4105A7884583}">
      <dgm:prSet/>
      <dgm:spPr/>
      <dgm:t>
        <a:bodyPr/>
        <a:lstStyle/>
        <a:p>
          <a:endParaRPr lang="pt-BR"/>
        </a:p>
      </dgm:t>
    </dgm:pt>
    <dgm:pt modelId="{FDA8C89A-7503-4D77-9507-7ECAE2F5931E}" type="sibTrans" cxnId="{3AE97318-881A-4877-9666-4105A7884583}">
      <dgm:prSet/>
      <dgm:spPr/>
      <dgm:t>
        <a:bodyPr/>
        <a:lstStyle/>
        <a:p>
          <a:endParaRPr lang="pt-BR"/>
        </a:p>
      </dgm:t>
    </dgm:pt>
    <dgm:pt modelId="{474D46A5-F347-446A-AC44-1D65901B2B22}" type="pres">
      <dgm:prSet presAssocID="{2F075BA7-F79F-4322-97EF-DC4C005972B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C4A49F9-DFB4-4444-9EFF-F5A920862F14}" type="pres">
      <dgm:prSet presAssocID="{4BD847B1-0C59-47DB-9983-5FC90BC0BB94}" presName="composite" presStyleCnt="0"/>
      <dgm:spPr/>
    </dgm:pt>
    <dgm:pt modelId="{19A74173-77C3-4CB8-B473-BAF3BD5E06A3}" type="pres">
      <dgm:prSet presAssocID="{4BD847B1-0C59-47DB-9983-5FC90BC0BB94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C73D89-D9CA-4F75-8007-78D30CB3709D}" type="pres">
      <dgm:prSet presAssocID="{4BD847B1-0C59-47DB-9983-5FC90BC0BB94}" presName="Parent" presStyleLbl="alignNode1" presStyleIdx="0" presStyleCnt="1" custLinFactX="47824" custLinFactNeighborX="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F2D033-25D2-483D-AD8A-BF498BC53BB2}" type="pres">
      <dgm:prSet presAssocID="{4BD847B1-0C59-47DB-9983-5FC90BC0BB94}" presName="Accent" presStyleLbl="parChTrans1D1" presStyleIdx="0" presStyleCnt="1"/>
      <dgm:spPr/>
    </dgm:pt>
    <dgm:pt modelId="{7440B0C1-7AB0-4F9C-A6A9-861724F40AC9}" type="pres">
      <dgm:prSet presAssocID="{4BD847B1-0C59-47DB-9983-5FC90BC0BB94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5BD5709-9DD5-4F1D-A151-C7A4409E0CFF}" srcId="{4BD847B1-0C59-47DB-9983-5FC90BC0BB94}" destId="{0A44CE60-8347-4EC8-8A98-C49B6E45FDF9}" srcOrd="0" destOrd="0" parTransId="{75658DEC-3E15-4255-BAC5-13468942C92E}" sibTransId="{9B3F70BA-9F20-48F5-B0BD-132945571433}"/>
    <dgm:cxn modelId="{6346E502-7746-49CF-B7CD-6475F7D7FC1E}" srcId="{2F075BA7-F79F-4322-97EF-DC4C005972B2}" destId="{4BD847B1-0C59-47DB-9983-5FC90BC0BB94}" srcOrd="0" destOrd="0" parTransId="{068CAA11-9449-4BF5-B29F-8FC164A08079}" sibTransId="{1AD6B39E-7BE9-4608-A736-636D8C2A54B2}"/>
    <dgm:cxn modelId="{88399745-FE10-44E7-B439-7CEEF090798A}" type="presOf" srcId="{4BD847B1-0C59-47DB-9983-5FC90BC0BB94}" destId="{D6C73D89-D9CA-4F75-8007-78D30CB3709D}" srcOrd="0" destOrd="0" presId="urn:microsoft.com/office/officeart/2011/layout/TabList"/>
    <dgm:cxn modelId="{6F7D44C3-EE33-4659-8C64-D99085F85DA9}" type="presOf" srcId="{0A44CE60-8347-4EC8-8A98-C49B6E45FDF9}" destId="{19A74173-77C3-4CB8-B473-BAF3BD5E06A3}" srcOrd="0" destOrd="0" presId="urn:microsoft.com/office/officeart/2011/layout/TabList"/>
    <dgm:cxn modelId="{8F3EE80A-6BB9-4369-BD8F-CCC1ED50D5F0}" type="presOf" srcId="{4E3BB7AE-DAEC-462F-8BC6-AC1B1EF4C4B6}" destId="{7440B0C1-7AB0-4F9C-A6A9-861724F40AC9}" srcOrd="0" destOrd="0" presId="urn:microsoft.com/office/officeart/2011/layout/TabList"/>
    <dgm:cxn modelId="{8A9660AA-9F5A-444A-BE81-0426B230D92B}" type="presOf" srcId="{2F075BA7-F79F-4322-97EF-DC4C005972B2}" destId="{474D46A5-F347-446A-AC44-1D65901B2B22}" srcOrd="0" destOrd="0" presId="urn:microsoft.com/office/officeart/2011/layout/TabList"/>
    <dgm:cxn modelId="{3AE97318-881A-4877-9666-4105A7884583}" srcId="{4BD847B1-0C59-47DB-9983-5FC90BC0BB94}" destId="{4E3BB7AE-DAEC-462F-8BC6-AC1B1EF4C4B6}" srcOrd="1" destOrd="0" parTransId="{92D2A1CB-039F-4676-B0AA-C339ACA7469A}" sibTransId="{FDA8C89A-7503-4D77-9507-7ECAE2F5931E}"/>
    <dgm:cxn modelId="{38163005-E668-46CE-8436-77828F41D3E1}" type="presParOf" srcId="{474D46A5-F347-446A-AC44-1D65901B2B22}" destId="{DC4A49F9-DFB4-4444-9EFF-F5A920862F14}" srcOrd="0" destOrd="0" presId="urn:microsoft.com/office/officeart/2011/layout/TabList"/>
    <dgm:cxn modelId="{8EA53994-7222-40C7-8A84-FEB66184AAC6}" type="presParOf" srcId="{DC4A49F9-DFB4-4444-9EFF-F5A920862F14}" destId="{19A74173-77C3-4CB8-B473-BAF3BD5E06A3}" srcOrd="0" destOrd="0" presId="urn:microsoft.com/office/officeart/2011/layout/TabList"/>
    <dgm:cxn modelId="{36A7A065-FCAB-4C36-864F-6E7400AA1391}" type="presParOf" srcId="{DC4A49F9-DFB4-4444-9EFF-F5A920862F14}" destId="{D6C73D89-D9CA-4F75-8007-78D30CB3709D}" srcOrd="1" destOrd="0" presId="urn:microsoft.com/office/officeart/2011/layout/TabList"/>
    <dgm:cxn modelId="{F1B2987E-88D3-47B2-B13B-8B8D7AD1FFE7}" type="presParOf" srcId="{DC4A49F9-DFB4-4444-9EFF-F5A920862F14}" destId="{74F2D033-25D2-483D-AD8A-BF498BC53BB2}" srcOrd="2" destOrd="0" presId="urn:microsoft.com/office/officeart/2011/layout/TabList"/>
    <dgm:cxn modelId="{9846E522-8C7B-4AC4-B56A-DDD5295CF209}" type="presParOf" srcId="{474D46A5-F347-446A-AC44-1D65901B2B22}" destId="{7440B0C1-7AB0-4F9C-A6A9-861724F40AC9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075BA7-F79F-4322-97EF-DC4C005972B2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BD847B1-0C59-47DB-9983-5FC90BC0BB94}">
      <dgm:prSet phldrT="[Texto]"/>
      <dgm:spPr/>
      <dgm:t>
        <a:bodyPr/>
        <a:lstStyle/>
        <a:p>
          <a:r>
            <a:rPr lang="pt-BR" dirty="0" smtClean="0"/>
            <a:t>Capacitar</a:t>
          </a:r>
          <a:endParaRPr lang="pt-BR" dirty="0"/>
        </a:p>
      </dgm:t>
    </dgm:pt>
    <dgm:pt modelId="{068CAA11-9449-4BF5-B29F-8FC164A08079}" type="parTrans" cxnId="{6346E502-7746-49CF-B7CD-6475F7D7FC1E}">
      <dgm:prSet/>
      <dgm:spPr/>
      <dgm:t>
        <a:bodyPr/>
        <a:lstStyle/>
        <a:p>
          <a:endParaRPr lang="pt-BR"/>
        </a:p>
      </dgm:t>
    </dgm:pt>
    <dgm:pt modelId="{1AD6B39E-7BE9-4608-A736-636D8C2A54B2}" type="sibTrans" cxnId="{6346E502-7746-49CF-B7CD-6475F7D7FC1E}">
      <dgm:prSet/>
      <dgm:spPr/>
      <dgm:t>
        <a:bodyPr/>
        <a:lstStyle/>
        <a:p>
          <a:endParaRPr lang="pt-BR"/>
        </a:p>
      </dgm:t>
    </dgm:pt>
    <dgm:pt modelId="{0A44CE60-8347-4EC8-8A98-C49B6E45FDF9}">
      <dgm:prSet phldrT="[Texto]"/>
      <dgm:spPr/>
      <dgm:t>
        <a:bodyPr/>
        <a:lstStyle/>
        <a:p>
          <a:endParaRPr lang="pt-BR" dirty="0"/>
        </a:p>
      </dgm:t>
    </dgm:pt>
    <dgm:pt modelId="{75658DEC-3E15-4255-BAC5-13468942C92E}" type="parTrans" cxnId="{F5BD5709-9DD5-4F1D-A151-C7A4409E0CFF}">
      <dgm:prSet/>
      <dgm:spPr/>
      <dgm:t>
        <a:bodyPr/>
        <a:lstStyle/>
        <a:p>
          <a:endParaRPr lang="pt-BR"/>
        </a:p>
      </dgm:t>
    </dgm:pt>
    <dgm:pt modelId="{9B3F70BA-9F20-48F5-B0BD-132945571433}" type="sibTrans" cxnId="{F5BD5709-9DD5-4F1D-A151-C7A4409E0CFF}">
      <dgm:prSet/>
      <dgm:spPr/>
      <dgm:t>
        <a:bodyPr/>
        <a:lstStyle/>
        <a:p>
          <a:endParaRPr lang="pt-BR"/>
        </a:p>
      </dgm:t>
    </dgm:pt>
    <dgm:pt modelId="{4E3BB7AE-DAEC-462F-8BC6-AC1B1EF4C4B6}">
      <dgm:prSet phldrT="[Texto]" custT="1"/>
      <dgm:spPr/>
      <dgm:t>
        <a:bodyPr/>
        <a:lstStyle/>
        <a:p>
          <a:r>
            <a:rPr lang="pt-BR" sz="2400" dirty="0" smtClean="0"/>
            <a:t>60% dos profissionais conforme protocolos adotados</a:t>
          </a:r>
        </a:p>
      </dgm:t>
    </dgm:pt>
    <dgm:pt modelId="{92D2A1CB-039F-4676-B0AA-C339ACA7469A}" type="parTrans" cxnId="{3AE97318-881A-4877-9666-4105A7884583}">
      <dgm:prSet/>
      <dgm:spPr/>
      <dgm:t>
        <a:bodyPr/>
        <a:lstStyle/>
        <a:p>
          <a:endParaRPr lang="pt-BR"/>
        </a:p>
      </dgm:t>
    </dgm:pt>
    <dgm:pt modelId="{FDA8C89A-7503-4D77-9507-7ECAE2F5931E}" type="sibTrans" cxnId="{3AE97318-881A-4877-9666-4105A7884583}">
      <dgm:prSet/>
      <dgm:spPr/>
      <dgm:t>
        <a:bodyPr/>
        <a:lstStyle/>
        <a:p>
          <a:endParaRPr lang="pt-BR"/>
        </a:p>
      </dgm:t>
    </dgm:pt>
    <dgm:pt modelId="{474D46A5-F347-446A-AC44-1D65901B2B22}" type="pres">
      <dgm:prSet presAssocID="{2F075BA7-F79F-4322-97EF-DC4C005972B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C4A49F9-DFB4-4444-9EFF-F5A920862F14}" type="pres">
      <dgm:prSet presAssocID="{4BD847B1-0C59-47DB-9983-5FC90BC0BB94}" presName="composite" presStyleCnt="0"/>
      <dgm:spPr/>
    </dgm:pt>
    <dgm:pt modelId="{19A74173-77C3-4CB8-B473-BAF3BD5E06A3}" type="pres">
      <dgm:prSet presAssocID="{4BD847B1-0C59-47DB-9983-5FC90BC0BB94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C73D89-D9CA-4F75-8007-78D30CB3709D}" type="pres">
      <dgm:prSet presAssocID="{4BD847B1-0C59-47DB-9983-5FC90BC0BB94}" presName="Parent" presStyleLbl="alignNode1" presStyleIdx="0" presStyleCnt="1" custLinFactX="47824" custLinFactNeighborX="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F2D033-25D2-483D-AD8A-BF498BC53BB2}" type="pres">
      <dgm:prSet presAssocID="{4BD847B1-0C59-47DB-9983-5FC90BC0BB94}" presName="Accent" presStyleLbl="parChTrans1D1" presStyleIdx="0" presStyleCnt="1"/>
      <dgm:spPr/>
    </dgm:pt>
    <dgm:pt modelId="{7440B0C1-7AB0-4F9C-A6A9-861724F40AC9}" type="pres">
      <dgm:prSet presAssocID="{4BD847B1-0C59-47DB-9983-5FC90BC0BB94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A3E1D86-376D-4E21-965E-6B1AD86DAAB7}" type="presOf" srcId="{4E3BB7AE-DAEC-462F-8BC6-AC1B1EF4C4B6}" destId="{7440B0C1-7AB0-4F9C-A6A9-861724F40AC9}" srcOrd="0" destOrd="0" presId="urn:microsoft.com/office/officeart/2011/layout/TabList"/>
    <dgm:cxn modelId="{F5BD5709-9DD5-4F1D-A151-C7A4409E0CFF}" srcId="{4BD847B1-0C59-47DB-9983-5FC90BC0BB94}" destId="{0A44CE60-8347-4EC8-8A98-C49B6E45FDF9}" srcOrd="0" destOrd="0" parTransId="{75658DEC-3E15-4255-BAC5-13468942C92E}" sibTransId="{9B3F70BA-9F20-48F5-B0BD-132945571433}"/>
    <dgm:cxn modelId="{6346E502-7746-49CF-B7CD-6475F7D7FC1E}" srcId="{2F075BA7-F79F-4322-97EF-DC4C005972B2}" destId="{4BD847B1-0C59-47DB-9983-5FC90BC0BB94}" srcOrd="0" destOrd="0" parTransId="{068CAA11-9449-4BF5-B29F-8FC164A08079}" sibTransId="{1AD6B39E-7BE9-4608-A736-636D8C2A54B2}"/>
    <dgm:cxn modelId="{9E71089F-3C5F-4472-917F-2ACE0B427578}" type="presOf" srcId="{4BD847B1-0C59-47DB-9983-5FC90BC0BB94}" destId="{D6C73D89-D9CA-4F75-8007-78D30CB3709D}" srcOrd="0" destOrd="0" presId="urn:microsoft.com/office/officeart/2011/layout/TabList"/>
    <dgm:cxn modelId="{3AE97318-881A-4877-9666-4105A7884583}" srcId="{4BD847B1-0C59-47DB-9983-5FC90BC0BB94}" destId="{4E3BB7AE-DAEC-462F-8BC6-AC1B1EF4C4B6}" srcOrd="1" destOrd="0" parTransId="{92D2A1CB-039F-4676-B0AA-C339ACA7469A}" sibTransId="{FDA8C89A-7503-4D77-9507-7ECAE2F5931E}"/>
    <dgm:cxn modelId="{CB6B6E11-99B8-4674-97AC-359E5A9BAAF3}" type="presOf" srcId="{2F075BA7-F79F-4322-97EF-DC4C005972B2}" destId="{474D46A5-F347-446A-AC44-1D65901B2B22}" srcOrd="0" destOrd="0" presId="urn:microsoft.com/office/officeart/2011/layout/TabList"/>
    <dgm:cxn modelId="{4C428C4E-37A1-43D6-8077-25D9B83CF133}" type="presOf" srcId="{0A44CE60-8347-4EC8-8A98-C49B6E45FDF9}" destId="{19A74173-77C3-4CB8-B473-BAF3BD5E06A3}" srcOrd="0" destOrd="0" presId="urn:microsoft.com/office/officeart/2011/layout/TabList"/>
    <dgm:cxn modelId="{344B337E-4D44-41BF-8551-9491B19B59AF}" type="presParOf" srcId="{474D46A5-F347-446A-AC44-1D65901B2B22}" destId="{DC4A49F9-DFB4-4444-9EFF-F5A920862F14}" srcOrd="0" destOrd="0" presId="urn:microsoft.com/office/officeart/2011/layout/TabList"/>
    <dgm:cxn modelId="{94968F40-DC05-437A-BAE0-0F5C1F1762A8}" type="presParOf" srcId="{DC4A49F9-DFB4-4444-9EFF-F5A920862F14}" destId="{19A74173-77C3-4CB8-B473-BAF3BD5E06A3}" srcOrd="0" destOrd="0" presId="urn:microsoft.com/office/officeart/2011/layout/TabList"/>
    <dgm:cxn modelId="{71951246-148B-4D26-ACED-B21CAC9FF1AA}" type="presParOf" srcId="{DC4A49F9-DFB4-4444-9EFF-F5A920862F14}" destId="{D6C73D89-D9CA-4F75-8007-78D30CB3709D}" srcOrd="1" destOrd="0" presId="urn:microsoft.com/office/officeart/2011/layout/TabList"/>
    <dgm:cxn modelId="{C38E5C1C-7856-4C4C-BC38-C62D7D2791F2}" type="presParOf" srcId="{DC4A49F9-DFB4-4444-9EFF-F5A920862F14}" destId="{74F2D033-25D2-483D-AD8A-BF498BC53BB2}" srcOrd="2" destOrd="0" presId="urn:microsoft.com/office/officeart/2011/layout/TabList"/>
    <dgm:cxn modelId="{716D38C7-B95A-4F53-AB17-B73FDA35B83C}" type="presParOf" srcId="{474D46A5-F347-446A-AC44-1D65901B2B22}" destId="{7440B0C1-7AB0-4F9C-A6A9-861724F40AC9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075BA7-F79F-4322-97EF-DC4C005972B2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BD847B1-0C59-47DB-9983-5FC90BC0BB94}">
      <dgm:prSet phldrT="[Texto]"/>
      <dgm:spPr/>
      <dgm:t>
        <a:bodyPr/>
        <a:lstStyle/>
        <a:p>
          <a:r>
            <a:rPr lang="pt-BR" dirty="0" smtClean="0"/>
            <a:t>Exame Clínico</a:t>
          </a:r>
          <a:endParaRPr lang="pt-BR" dirty="0"/>
        </a:p>
      </dgm:t>
    </dgm:pt>
    <dgm:pt modelId="{068CAA11-9449-4BF5-B29F-8FC164A08079}" type="parTrans" cxnId="{6346E502-7746-49CF-B7CD-6475F7D7FC1E}">
      <dgm:prSet/>
      <dgm:spPr/>
      <dgm:t>
        <a:bodyPr/>
        <a:lstStyle/>
        <a:p>
          <a:endParaRPr lang="pt-BR"/>
        </a:p>
      </dgm:t>
    </dgm:pt>
    <dgm:pt modelId="{1AD6B39E-7BE9-4608-A736-636D8C2A54B2}" type="sibTrans" cxnId="{6346E502-7746-49CF-B7CD-6475F7D7FC1E}">
      <dgm:prSet/>
      <dgm:spPr/>
      <dgm:t>
        <a:bodyPr/>
        <a:lstStyle/>
        <a:p>
          <a:endParaRPr lang="pt-BR"/>
        </a:p>
      </dgm:t>
    </dgm:pt>
    <dgm:pt modelId="{0A44CE60-8347-4EC8-8A98-C49B6E45FDF9}">
      <dgm:prSet phldrT="[Texto]"/>
      <dgm:spPr/>
      <dgm:t>
        <a:bodyPr/>
        <a:lstStyle/>
        <a:p>
          <a:endParaRPr lang="pt-BR" dirty="0"/>
        </a:p>
      </dgm:t>
    </dgm:pt>
    <dgm:pt modelId="{75658DEC-3E15-4255-BAC5-13468942C92E}" type="parTrans" cxnId="{F5BD5709-9DD5-4F1D-A151-C7A4409E0CFF}">
      <dgm:prSet/>
      <dgm:spPr/>
      <dgm:t>
        <a:bodyPr/>
        <a:lstStyle/>
        <a:p>
          <a:endParaRPr lang="pt-BR"/>
        </a:p>
      </dgm:t>
    </dgm:pt>
    <dgm:pt modelId="{9B3F70BA-9F20-48F5-B0BD-132945571433}" type="sibTrans" cxnId="{F5BD5709-9DD5-4F1D-A151-C7A4409E0CFF}">
      <dgm:prSet/>
      <dgm:spPr/>
      <dgm:t>
        <a:bodyPr/>
        <a:lstStyle/>
        <a:p>
          <a:endParaRPr lang="pt-BR"/>
        </a:p>
      </dgm:t>
    </dgm:pt>
    <dgm:pt modelId="{4E3BB7AE-DAEC-462F-8BC6-AC1B1EF4C4B6}">
      <dgm:prSet phldrT="[Texto]" custT="1"/>
      <dgm:spPr/>
      <dgm:t>
        <a:bodyPr/>
        <a:lstStyle/>
        <a:p>
          <a:r>
            <a:rPr lang="pt-BR" sz="2400" dirty="0" smtClean="0"/>
            <a:t>100 % das consultas com exame físico dos pés e medida da sensibilidade para diabéticos.</a:t>
          </a:r>
        </a:p>
      </dgm:t>
    </dgm:pt>
    <dgm:pt modelId="{92D2A1CB-039F-4676-B0AA-C339ACA7469A}" type="parTrans" cxnId="{3AE97318-881A-4877-9666-4105A7884583}">
      <dgm:prSet/>
      <dgm:spPr/>
      <dgm:t>
        <a:bodyPr/>
        <a:lstStyle/>
        <a:p>
          <a:endParaRPr lang="pt-BR"/>
        </a:p>
      </dgm:t>
    </dgm:pt>
    <dgm:pt modelId="{FDA8C89A-7503-4D77-9507-7ECAE2F5931E}" type="sibTrans" cxnId="{3AE97318-881A-4877-9666-4105A7884583}">
      <dgm:prSet/>
      <dgm:spPr/>
      <dgm:t>
        <a:bodyPr/>
        <a:lstStyle/>
        <a:p>
          <a:endParaRPr lang="pt-BR"/>
        </a:p>
      </dgm:t>
    </dgm:pt>
    <dgm:pt modelId="{474D46A5-F347-446A-AC44-1D65901B2B22}" type="pres">
      <dgm:prSet presAssocID="{2F075BA7-F79F-4322-97EF-DC4C005972B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C4A49F9-DFB4-4444-9EFF-F5A920862F14}" type="pres">
      <dgm:prSet presAssocID="{4BD847B1-0C59-47DB-9983-5FC90BC0BB94}" presName="composite" presStyleCnt="0"/>
      <dgm:spPr/>
    </dgm:pt>
    <dgm:pt modelId="{19A74173-77C3-4CB8-B473-BAF3BD5E06A3}" type="pres">
      <dgm:prSet presAssocID="{4BD847B1-0C59-47DB-9983-5FC90BC0BB94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C73D89-D9CA-4F75-8007-78D30CB3709D}" type="pres">
      <dgm:prSet presAssocID="{4BD847B1-0C59-47DB-9983-5FC90BC0BB94}" presName="Parent" presStyleLbl="alignNode1" presStyleIdx="0" presStyleCnt="1" custLinFactX="47824" custLinFactNeighborX="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F2D033-25D2-483D-AD8A-BF498BC53BB2}" type="pres">
      <dgm:prSet presAssocID="{4BD847B1-0C59-47DB-9983-5FC90BC0BB94}" presName="Accent" presStyleLbl="parChTrans1D1" presStyleIdx="0" presStyleCnt="1"/>
      <dgm:spPr/>
    </dgm:pt>
    <dgm:pt modelId="{7440B0C1-7AB0-4F9C-A6A9-861724F40AC9}" type="pres">
      <dgm:prSet presAssocID="{4BD847B1-0C59-47DB-9983-5FC90BC0BB94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5BD5709-9DD5-4F1D-A151-C7A4409E0CFF}" srcId="{4BD847B1-0C59-47DB-9983-5FC90BC0BB94}" destId="{0A44CE60-8347-4EC8-8A98-C49B6E45FDF9}" srcOrd="0" destOrd="0" parTransId="{75658DEC-3E15-4255-BAC5-13468942C92E}" sibTransId="{9B3F70BA-9F20-48F5-B0BD-132945571433}"/>
    <dgm:cxn modelId="{6346E502-7746-49CF-B7CD-6475F7D7FC1E}" srcId="{2F075BA7-F79F-4322-97EF-DC4C005972B2}" destId="{4BD847B1-0C59-47DB-9983-5FC90BC0BB94}" srcOrd="0" destOrd="0" parTransId="{068CAA11-9449-4BF5-B29F-8FC164A08079}" sibTransId="{1AD6B39E-7BE9-4608-A736-636D8C2A54B2}"/>
    <dgm:cxn modelId="{DB9324E6-732D-484C-A88C-966400E9FFAF}" type="presOf" srcId="{4BD847B1-0C59-47DB-9983-5FC90BC0BB94}" destId="{D6C73D89-D9CA-4F75-8007-78D30CB3709D}" srcOrd="0" destOrd="0" presId="urn:microsoft.com/office/officeart/2011/layout/TabList"/>
    <dgm:cxn modelId="{B5633804-7280-4C55-975C-A49D8D443B45}" type="presOf" srcId="{4E3BB7AE-DAEC-462F-8BC6-AC1B1EF4C4B6}" destId="{7440B0C1-7AB0-4F9C-A6A9-861724F40AC9}" srcOrd="0" destOrd="0" presId="urn:microsoft.com/office/officeart/2011/layout/TabList"/>
    <dgm:cxn modelId="{5B1D8AA5-DB6F-47DF-8A23-4993D6359228}" type="presOf" srcId="{2F075BA7-F79F-4322-97EF-DC4C005972B2}" destId="{474D46A5-F347-446A-AC44-1D65901B2B22}" srcOrd="0" destOrd="0" presId="urn:microsoft.com/office/officeart/2011/layout/TabList"/>
    <dgm:cxn modelId="{8D3F55FF-E255-428E-A7CA-C7D4E1451A06}" type="presOf" srcId="{0A44CE60-8347-4EC8-8A98-C49B6E45FDF9}" destId="{19A74173-77C3-4CB8-B473-BAF3BD5E06A3}" srcOrd="0" destOrd="0" presId="urn:microsoft.com/office/officeart/2011/layout/TabList"/>
    <dgm:cxn modelId="{3AE97318-881A-4877-9666-4105A7884583}" srcId="{4BD847B1-0C59-47DB-9983-5FC90BC0BB94}" destId="{4E3BB7AE-DAEC-462F-8BC6-AC1B1EF4C4B6}" srcOrd="1" destOrd="0" parTransId="{92D2A1CB-039F-4676-B0AA-C339ACA7469A}" sibTransId="{FDA8C89A-7503-4D77-9507-7ECAE2F5931E}"/>
    <dgm:cxn modelId="{AFF9DA32-0534-46F0-8BA8-89DEB40F428E}" type="presParOf" srcId="{474D46A5-F347-446A-AC44-1D65901B2B22}" destId="{DC4A49F9-DFB4-4444-9EFF-F5A920862F14}" srcOrd="0" destOrd="0" presId="urn:microsoft.com/office/officeart/2011/layout/TabList"/>
    <dgm:cxn modelId="{AE0814B9-D0B8-449E-9214-033A72635210}" type="presParOf" srcId="{DC4A49F9-DFB4-4444-9EFF-F5A920862F14}" destId="{19A74173-77C3-4CB8-B473-BAF3BD5E06A3}" srcOrd="0" destOrd="0" presId="urn:microsoft.com/office/officeart/2011/layout/TabList"/>
    <dgm:cxn modelId="{26B99965-7CE8-4760-BD35-26D8B843E18B}" type="presParOf" srcId="{DC4A49F9-DFB4-4444-9EFF-F5A920862F14}" destId="{D6C73D89-D9CA-4F75-8007-78D30CB3709D}" srcOrd="1" destOrd="0" presId="urn:microsoft.com/office/officeart/2011/layout/TabList"/>
    <dgm:cxn modelId="{74B26F29-97F6-4325-A858-963D3D484A2A}" type="presParOf" srcId="{DC4A49F9-DFB4-4444-9EFF-F5A920862F14}" destId="{74F2D033-25D2-483D-AD8A-BF498BC53BB2}" srcOrd="2" destOrd="0" presId="urn:microsoft.com/office/officeart/2011/layout/TabList"/>
    <dgm:cxn modelId="{51FFED5B-CC49-43E6-B0CE-730B7BD3C15D}" type="presParOf" srcId="{474D46A5-F347-446A-AC44-1D65901B2B22}" destId="{7440B0C1-7AB0-4F9C-A6A9-861724F40AC9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075BA7-F79F-4322-97EF-DC4C005972B2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BD847B1-0C59-47DB-9983-5FC90BC0BB94}">
      <dgm:prSet phldrT="[Texto]"/>
      <dgm:spPr/>
      <dgm:t>
        <a:bodyPr/>
        <a:lstStyle/>
        <a:p>
          <a:r>
            <a:rPr lang="pt-BR" dirty="0" smtClean="0"/>
            <a:t>Solicitar</a:t>
          </a:r>
          <a:endParaRPr lang="pt-BR" dirty="0"/>
        </a:p>
      </dgm:t>
    </dgm:pt>
    <dgm:pt modelId="{068CAA11-9449-4BF5-B29F-8FC164A08079}" type="parTrans" cxnId="{6346E502-7746-49CF-B7CD-6475F7D7FC1E}">
      <dgm:prSet/>
      <dgm:spPr/>
      <dgm:t>
        <a:bodyPr/>
        <a:lstStyle/>
        <a:p>
          <a:endParaRPr lang="pt-BR"/>
        </a:p>
      </dgm:t>
    </dgm:pt>
    <dgm:pt modelId="{1AD6B39E-7BE9-4608-A736-636D8C2A54B2}" type="sibTrans" cxnId="{6346E502-7746-49CF-B7CD-6475F7D7FC1E}">
      <dgm:prSet/>
      <dgm:spPr/>
      <dgm:t>
        <a:bodyPr/>
        <a:lstStyle/>
        <a:p>
          <a:endParaRPr lang="pt-BR"/>
        </a:p>
      </dgm:t>
    </dgm:pt>
    <dgm:pt modelId="{0A44CE60-8347-4EC8-8A98-C49B6E45FDF9}">
      <dgm:prSet phldrT="[Texto]"/>
      <dgm:spPr/>
      <dgm:t>
        <a:bodyPr/>
        <a:lstStyle/>
        <a:p>
          <a:endParaRPr lang="pt-BR" dirty="0"/>
        </a:p>
      </dgm:t>
    </dgm:pt>
    <dgm:pt modelId="{75658DEC-3E15-4255-BAC5-13468942C92E}" type="parTrans" cxnId="{F5BD5709-9DD5-4F1D-A151-C7A4409E0CFF}">
      <dgm:prSet/>
      <dgm:spPr/>
      <dgm:t>
        <a:bodyPr/>
        <a:lstStyle/>
        <a:p>
          <a:endParaRPr lang="pt-BR"/>
        </a:p>
      </dgm:t>
    </dgm:pt>
    <dgm:pt modelId="{9B3F70BA-9F20-48F5-B0BD-132945571433}" type="sibTrans" cxnId="{F5BD5709-9DD5-4F1D-A151-C7A4409E0CFF}">
      <dgm:prSet/>
      <dgm:spPr/>
      <dgm:t>
        <a:bodyPr/>
        <a:lstStyle/>
        <a:p>
          <a:endParaRPr lang="pt-BR"/>
        </a:p>
      </dgm:t>
    </dgm:pt>
    <dgm:pt modelId="{4E3BB7AE-DAEC-462F-8BC6-AC1B1EF4C4B6}">
      <dgm:prSet phldrT="[Texto]" custT="1"/>
      <dgm:spPr/>
      <dgm:t>
        <a:bodyPr/>
        <a:lstStyle/>
        <a:p>
          <a:r>
            <a:rPr lang="pt-BR" sz="2400" dirty="0" smtClean="0"/>
            <a:t>a 60% dos pacientes exames complementares periódicos</a:t>
          </a:r>
        </a:p>
      </dgm:t>
    </dgm:pt>
    <dgm:pt modelId="{92D2A1CB-039F-4676-B0AA-C339ACA7469A}" type="parTrans" cxnId="{3AE97318-881A-4877-9666-4105A7884583}">
      <dgm:prSet/>
      <dgm:spPr/>
      <dgm:t>
        <a:bodyPr/>
        <a:lstStyle/>
        <a:p>
          <a:endParaRPr lang="pt-BR"/>
        </a:p>
      </dgm:t>
    </dgm:pt>
    <dgm:pt modelId="{FDA8C89A-7503-4D77-9507-7ECAE2F5931E}" type="sibTrans" cxnId="{3AE97318-881A-4877-9666-4105A7884583}">
      <dgm:prSet/>
      <dgm:spPr/>
      <dgm:t>
        <a:bodyPr/>
        <a:lstStyle/>
        <a:p>
          <a:endParaRPr lang="pt-BR"/>
        </a:p>
      </dgm:t>
    </dgm:pt>
    <dgm:pt modelId="{474D46A5-F347-446A-AC44-1D65901B2B22}" type="pres">
      <dgm:prSet presAssocID="{2F075BA7-F79F-4322-97EF-DC4C005972B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C4A49F9-DFB4-4444-9EFF-F5A920862F14}" type="pres">
      <dgm:prSet presAssocID="{4BD847B1-0C59-47DB-9983-5FC90BC0BB94}" presName="composite" presStyleCnt="0"/>
      <dgm:spPr/>
    </dgm:pt>
    <dgm:pt modelId="{19A74173-77C3-4CB8-B473-BAF3BD5E06A3}" type="pres">
      <dgm:prSet presAssocID="{4BD847B1-0C59-47DB-9983-5FC90BC0BB94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C73D89-D9CA-4F75-8007-78D30CB3709D}" type="pres">
      <dgm:prSet presAssocID="{4BD847B1-0C59-47DB-9983-5FC90BC0BB94}" presName="Parent" presStyleLbl="alignNode1" presStyleIdx="0" presStyleCnt="1" custLinFactX="47824" custLinFactNeighborX="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F2D033-25D2-483D-AD8A-BF498BC53BB2}" type="pres">
      <dgm:prSet presAssocID="{4BD847B1-0C59-47DB-9983-5FC90BC0BB94}" presName="Accent" presStyleLbl="parChTrans1D1" presStyleIdx="0" presStyleCnt="1"/>
      <dgm:spPr/>
    </dgm:pt>
    <dgm:pt modelId="{7440B0C1-7AB0-4F9C-A6A9-861724F40AC9}" type="pres">
      <dgm:prSet presAssocID="{4BD847B1-0C59-47DB-9983-5FC90BC0BB94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E95B26A-DACD-462B-9D10-2E501E8C520D}" type="presOf" srcId="{4BD847B1-0C59-47DB-9983-5FC90BC0BB94}" destId="{D6C73D89-D9CA-4F75-8007-78D30CB3709D}" srcOrd="0" destOrd="0" presId="urn:microsoft.com/office/officeart/2011/layout/TabList"/>
    <dgm:cxn modelId="{F5BD5709-9DD5-4F1D-A151-C7A4409E0CFF}" srcId="{4BD847B1-0C59-47DB-9983-5FC90BC0BB94}" destId="{0A44CE60-8347-4EC8-8A98-C49B6E45FDF9}" srcOrd="0" destOrd="0" parTransId="{75658DEC-3E15-4255-BAC5-13468942C92E}" sibTransId="{9B3F70BA-9F20-48F5-B0BD-132945571433}"/>
    <dgm:cxn modelId="{6346E502-7746-49CF-B7CD-6475F7D7FC1E}" srcId="{2F075BA7-F79F-4322-97EF-DC4C005972B2}" destId="{4BD847B1-0C59-47DB-9983-5FC90BC0BB94}" srcOrd="0" destOrd="0" parTransId="{068CAA11-9449-4BF5-B29F-8FC164A08079}" sibTransId="{1AD6B39E-7BE9-4608-A736-636D8C2A54B2}"/>
    <dgm:cxn modelId="{48E3D9B7-113B-43C8-BFBE-9D45285329CA}" type="presOf" srcId="{2F075BA7-F79F-4322-97EF-DC4C005972B2}" destId="{474D46A5-F347-446A-AC44-1D65901B2B22}" srcOrd="0" destOrd="0" presId="urn:microsoft.com/office/officeart/2011/layout/TabList"/>
    <dgm:cxn modelId="{1CFFBE8E-8A61-4109-A344-0D1C7F33A09A}" type="presOf" srcId="{4E3BB7AE-DAEC-462F-8BC6-AC1B1EF4C4B6}" destId="{7440B0C1-7AB0-4F9C-A6A9-861724F40AC9}" srcOrd="0" destOrd="0" presId="urn:microsoft.com/office/officeart/2011/layout/TabList"/>
    <dgm:cxn modelId="{FB797148-7EAC-47E0-933C-77D575BCF6F8}" type="presOf" srcId="{0A44CE60-8347-4EC8-8A98-C49B6E45FDF9}" destId="{19A74173-77C3-4CB8-B473-BAF3BD5E06A3}" srcOrd="0" destOrd="0" presId="urn:microsoft.com/office/officeart/2011/layout/TabList"/>
    <dgm:cxn modelId="{3AE97318-881A-4877-9666-4105A7884583}" srcId="{4BD847B1-0C59-47DB-9983-5FC90BC0BB94}" destId="{4E3BB7AE-DAEC-462F-8BC6-AC1B1EF4C4B6}" srcOrd="1" destOrd="0" parTransId="{92D2A1CB-039F-4676-B0AA-C339ACA7469A}" sibTransId="{FDA8C89A-7503-4D77-9507-7ECAE2F5931E}"/>
    <dgm:cxn modelId="{692822E4-ABFE-4996-AF1D-96444E36612D}" type="presParOf" srcId="{474D46A5-F347-446A-AC44-1D65901B2B22}" destId="{DC4A49F9-DFB4-4444-9EFF-F5A920862F14}" srcOrd="0" destOrd="0" presId="urn:microsoft.com/office/officeart/2011/layout/TabList"/>
    <dgm:cxn modelId="{FB7CA657-A1E6-447B-B900-FB996D88D271}" type="presParOf" srcId="{DC4A49F9-DFB4-4444-9EFF-F5A920862F14}" destId="{19A74173-77C3-4CB8-B473-BAF3BD5E06A3}" srcOrd="0" destOrd="0" presId="urn:microsoft.com/office/officeart/2011/layout/TabList"/>
    <dgm:cxn modelId="{6343588E-42AC-485A-AAC2-D142BB138CE5}" type="presParOf" srcId="{DC4A49F9-DFB4-4444-9EFF-F5A920862F14}" destId="{D6C73D89-D9CA-4F75-8007-78D30CB3709D}" srcOrd="1" destOrd="0" presId="urn:microsoft.com/office/officeart/2011/layout/TabList"/>
    <dgm:cxn modelId="{8F2FD180-30B5-4A4F-A51A-0EE91946C2CC}" type="presParOf" srcId="{DC4A49F9-DFB4-4444-9EFF-F5A920862F14}" destId="{74F2D033-25D2-483D-AD8A-BF498BC53BB2}" srcOrd="2" destOrd="0" presId="urn:microsoft.com/office/officeart/2011/layout/TabList"/>
    <dgm:cxn modelId="{A39C5210-6EC3-48BD-ADD9-E90DB59172EE}" type="presParOf" srcId="{474D46A5-F347-446A-AC44-1D65901B2B22}" destId="{7440B0C1-7AB0-4F9C-A6A9-861724F40AC9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075BA7-F79F-4322-97EF-DC4C005972B2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BD847B1-0C59-47DB-9983-5FC90BC0BB94}">
      <dgm:prSet phldrT="[Texto]"/>
      <dgm:spPr/>
      <dgm:t>
        <a:bodyPr/>
        <a:lstStyle/>
        <a:p>
          <a:r>
            <a:rPr lang="pt-BR" dirty="0" smtClean="0"/>
            <a:t>Garantir</a:t>
          </a:r>
          <a:endParaRPr lang="pt-BR" dirty="0"/>
        </a:p>
      </dgm:t>
    </dgm:pt>
    <dgm:pt modelId="{068CAA11-9449-4BF5-B29F-8FC164A08079}" type="parTrans" cxnId="{6346E502-7746-49CF-B7CD-6475F7D7FC1E}">
      <dgm:prSet/>
      <dgm:spPr/>
      <dgm:t>
        <a:bodyPr/>
        <a:lstStyle/>
        <a:p>
          <a:endParaRPr lang="pt-BR"/>
        </a:p>
      </dgm:t>
    </dgm:pt>
    <dgm:pt modelId="{1AD6B39E-7BE9-4608-A736-636D8C2A54B2}" type="sibTrans" cxnId="{6346E502-7746-49CF-B7CD-6475F7D7FC1E}">
      <dgm:prSet/>
      <dgm:spPr/>
      <dgm:t>
        <a:bodyPr/>
        <a:lstStyle/>
        <a:p>
          <a:endParaRPr lang="pt-BR"/>
        </a:p>
      </dgm:t>
    </dgm:pt>
    <dgm:pt modelId="{0A44CE60-8347-4EC8-8A98-C49B6E45FDF9}">
      <dgm:prSet phldrT="[Texto]"/>
      <dgm:spPr/>
      <dgm:t>
        <a:bodyPr/>
        <a:lstStyle/>
        <a:p>
          <a:endParaRPr lang="pt-BR" dirty="0"/>
        </a:p>
      </dgm:t>
    </dgm:pt>
    <dgm:pt modelId="{75658DEC-3E15-4255-BAC5-13468942C92E}" type="parTrans" cxnId="{F5BD5709-9DD5-4F1D-A151-C7A4409E0CFF}">
      <dgm:prSet/>
      <dgm:spPr/>
      <dgm:t>
        <a:bodyPr/>
        <a:lstStyle/>
        <a:p>
          <a:endParaRPr lang="pt-BR"/>
        </a:p>
      </dgm:t>
    </dgm:pt>
    <dgm:pt modelId="{9B3F70BA-9F20-48F5-B0BD-132945571433}" type="sibTrans" cxnId="{F5BD5709-9DD5-4F1D-A151-C7A4409E0CFF}">
      <dgm:prSet/>
      <dgm:spPr/>
      <dgm:t>
        <a:bodyPr/>
        <a:lstStyle/>
        <a:p>
          <a:endParaRPr lang="pt-BR"/>
        </a:p>
      </dgm:t>
    </dgm:pt>
    <dgm:pt modelId="{4E3BB7AE-DAEC-462F-8BC6-AC1B1EF4C4B6}">
      <dgm:prSet phldrT="[Texto]" custT="1"/>
      <dgm:spPr/>
      <dgm:t>
        <a:bodyPr/>
        <a:lstStyle/>
        <a:p>
          <a:r>
            <a:rPr lang="pt-BR" sz="2400" dirty="0" smtClean="0"/>
            <a:t>a 60% dos pacientes com prescrição de medicamentos da Farmácia Popular tratamento medicamentoso</a:t>
          </a:r>
        </a:p>
      </dgm:t>
    </dgm:pt>
    <dgm:pt modelId="{92D2A1CB-039F-4676-B0AA-C339ACA7469A}" type="parTrans" cxnId="{3AE97318-881A-4877-9666-4105A7884583}">
      <dgm:prSet/>
      <dgm:spPr/>
      <dgm:t>
        <a:bodyPr/>
        <a:lstStyle/>
        <a:p>
          <a:endParaRPr lang="pt-BR"/>
        </a:p>
      </dgm:t>
    </dgm:pt>
    <dgm:pt modelId="{FDA8C89A-7503-4D77-9507-7ECAE2F5931E}" type="sibTrans" cxnId="{3AE97318-881A-4877-9666-4105A7884583}">
      <dgm:prSet/>
      <dgm:spPr/>
      <dgm:t>
        <a:bodyPr/>
        <a:lstStyle/>
        <a:p>
          <a:endParaRPr lang="pt-BR"/>
        </a:p>
      </dgm:t>
    </dgm:pt>
    <dgm:pt modelId="{474D46A5-F347-446A-AC44-1D65901B2B22}" type="pres">
      <dgm:prSet presAssocID="{2F075BA7-F79F-4322-97EF-DC4C005972B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C4A49F9-DFB4-4444-9EFF-F5A920862F14}" type="pres">
      <dgm:prSet presAssocID="{4BD847B1-0C59-47DB-9983-5FC90BC0BB94}" presName="composite" presStyleCnt="0"/>
      <dgm:spPr/>
    </dgm:pt>
    <dgm:pt modelId="{19A74173-77C3-4CB8-B473-BAF3BD5E06A3}" type="pres">
      <dgm:prSet presAssocID="{4BD847B1-0C59-47DB-9983-5FC90BC0BB94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C73D89-D9CA-4F75-8007-78D30CB3709D}" type="pres">
      <dgm:prSet presAssocID="{4BD847B1-0C59-47DB-9983-5FC90BC0BB94}" presName="Parent" presStyleLbl="alignNode1" presStyleIdx="0" presStyleCnt="1" custLinFactX="47824" custLinFactNeighborX="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F2D033-25D2-483D-AD8A-BF498BC53BB2}" type="pres">
      <dgm:prSet presAssocID="{4BD847B1-0C59-47DB-9983-5FC90BC0BB94}" presName="Accent" presStyleLbl="parChTrans1D1" presStyleIdx="0" presStyleCnt="1"/>
      <dgm:spPr/>
    </dgm:pt>
    <dgm:pt modelId="{7440B0C1-7AB0-4F9C-A6A9-861724F40AC9}" type="pres">
      <dgm:prSet presAssocID="{4BD847B1-0C59-47DB-9983-5FC90BC0BB94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F6E77B-A7BF-4162-9123-8945E2E9BD54}" type="presOf" srcId="{4BD847B1-0C59-47DB-9983-5FC90BC0BB94}" destId="{D6C73D89-D9CA-4F75-8007-78D30CB3709D}" srcOrd="0" destOrd="0" presId="urn:microsoft.com/office/officeart/2011/layout/TabList"/>
    <dgm:cxn modelId="{F5BD5709-9DD5-4F1D-A151-C7A4409E0CFF}" srcId="{4BD847B1-0C59-47DB-9983-5FC90BC0BB94}" destId="{0A44CE60-8347-4EC8-8A98-C49B6E45FDF9}" srcOrd="0" destOrd="0" parTransId="{75658DEC-3E15-4255-BAC5-13468942C92E}" sibTransId="{9B3F70BA-9F20-48F5-B0BD-132945571433}"/>
    <dgm:cxn modelId="{6346E502-7746-49CF-B7CD-6475F7D7FC1E}" srcId="{2F075BA7-F79F-4322-97EF-DC4C005972B2}" destId="{4BD847B1-0C59-47DB-9983-5FC90BC0BB94}" srcOrd="0" destOrd="0" parTransId="{068CAA11-9449-4BF5-B29F-8FC164A08079}" sibTransId="{1AD6B39E-7BE9-4608-A736-636D8C2A54B2}"/>
    <dgm:cxn modelId="{68345666-F4E8-4D15-B4C5-E963B32364F4}" type="presOf" srcId="{0A44CE60-8347-4EC8-8A98-C49B6E45FDF9}" destId="{19A74173-77C3-4CB8-B473-BAF3BD5E06A3}" srcOrd="0" destOrd="0" presId="urn:microsoft.com/office/officeart/2011/layout/TabList"/>
    <dgm:cxn modelId="{1F60F259-E7D0-4774-8DDD-687368650BCE}" type="presOf" srcId="{4E3BB7AE-DAEC-462F-8BC6-AC1B1EF4C4B6}" destId="{7440B0C1-7AB0-4F9C-A6A9-861724F40AC9}" srcOrd="0" destOrd="0" presId="urn:microsoft.com/office/officeart/2011/layout/TabList"/>
    <dgm:cxn modelId="{3AE97318-881A-4877-9666-4105A7884583}" srcId="{4BD847B1-0C59-47DB-9983-5FC90BC0BB94}" destId="{4E3BB7AE-DAEC-462F-8BC6-AC1B1EF4C4B6}" srcOrd="1" destOrd="0" parTransId="{92D2A1CB-039F-4676-B0AA-C339ACA7469A}" sibTransId="{FDA8C89A-7503-4D77-9507-7ECAE2F5931E}"/>
    <dgm:cxn modelId="{18C1B5B4-6CF5-4682-BA6A-167E4B7284C0}" type="presOf" srcId="{2F075BA7-F79F-4322-97EF-DC4C005972B2}" destId="{474D46A5-F347-446A-AC44-1D65901B2B22}" srcOrd="0" destOrd="0" presId="urn:microsoft.com/office/officeart/2011/layout/TabList"/>
    <dgm:cxn modelId="{26FDF172-2097-4C79-83EC-EDABAB7A37E6}" type="presParOf" srcId="{474D46A5-F347-446A-AC44-1D65901B2B22}" destId="{DC4A49F9-DFB4-4444-9EFF-F5A920862F14}" srcOrd="0" destOrd="0" presId="urn:microsoft.com/office/officeart/2011/layout/TabList"/>
    <dgm:cxn modelId="{64AA2433-86FD-478E-8BC4-55E593B2D632}" type="presParOf" srcId="{DC4A49F9-DFB4-4444-9EFF-F5A920862F14}" destId="{19A74173-77C3-4CB8-B473-BAF3BD5E06A3}" srcOrd="0" destOrd="0" presId="urn:microsoft.com/office/officeart/2011/layout/TabList"/>
    <dgm:cxn modelId="{EDC57CCB-A4BA-4ED9-8705-FBFC2CD14795}" type="presParOf" srcId="{DC4A49F9-DFB4-4444-9EFF-F5A920862F14}" destId="{D6C73D89-D9CA-4F75-8007-78D30CB3709D}" srcOrd="1" destOrd="0" presId="urn:microsoft.com/office/officeart/2011/layout/TabList"/>
    <dgm:cxn modelId="{2BE68BCA-C2B8-4077-B103-A3EFAA6D8DF8}" type="presParOf" srcId="{DC4A49F9-DFB4-4444-9EFF-F5A920862F14}" destId="{74F2D033-25D2-483D-AD8A-BF498BC53BB2}" srcOrd="2" destOrd="0" presId="urn:microsoft.com/office/officeart/2011/layout/TabList"/>
    <dgm:cxn modelId="{3545EA1D-EE05-4FB6-BDD5-DAD0AF07677D}" type="presParOf" srcId="{474D46A5-F347-446A-AC44-1D65901B2B22}" destId="{7440B0C1-7AB0-4F9C-A6A9-861724F40AC9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075BA7-F79F-4322-97EF-DC4C005972B2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BD847B1-0C59-47DB-9983-5FC90BC0BB94}">
      <dgm:prSet phldrT="[Texto]"/>
      <dgm:spPr/>
      <dgm:t>
        <a:bodyPr/>
        <a:lstStyle/>
        <a:p>
          <a:r>
            <a:rPr lang="pt-BR" dirty="0" smtClean="0"/>
            <a:t>Identificar</a:t>
          </a:r>
          <a:endParaRPr lang="pt-BR" dirty="0"/>
        </a:p>
      </dgm:t>
    </dgm:pt>
    <dgm:pt modelId="{068CAA11-9449-4BF5-B29F-8FC164A08079}" type="parTrans" cxnId="{6346E502-7746-49CF-B7CD-6475F7D7FC1E}">
      <dgm:prSet/>
      <dgm:spPr/>
      <dgm:t>
        <a:bodyPr/>
        <a:lstStyle/>
        <a:p>
          <a:endParaRPr lang="pt-BR"/>
        </a:p>
      </dgm:t>
    </dgm:pt>
    <dgm:pt modelId="{1AD6B39E-7BE9-4608-A736-636D8C2A54B2}" type="sibTrans" cxnId="{6346E502-7746-49CF-B7CD-6475F7D7FC1E}">
      <dgm:prSet/>
      <dgm:spPr/>
      <dgm:t>
        <a:bodyPr/>
        <a:lstStyle/>
        <a:p>
          <a:endParaRPr lang="pt-BR"/>
        </a:p>
      </dgm:t>
    </dgm:pt>
    <dgm:pt modelId="{0A44CE60-8347-4EC8-8A98-C49B6E45FDF9}">
      <dgm:prSet phldrT="[Texto]"/>
      <dgm:spPr/>
      <dgm:t>
        <a:bodyPr/>
        <a:lstStyle/>
        <a:p>
          <a:endParaRPr lang="pt-BR" dirty="0"/>
        </a:p>
      </dgm:t>
    </dgm:pt>
    <dgm:pt modelId="{75658DEC-3E15-4255-BAC5-13468942C92E}" type="parTrans" cxnId="{F5BD5709-9DD5-4F1D-A151-C7A4409E0CFF}">
      <dgm:prSet/>
      <dgm:spPr/>
      <dgm:t>
        <a:bodyPr/>
        <a:lstStyle/>
        <a:p>
          <a:endParaRPr lang="pt-BR"/>
        </a:p>
      </dgm:t>
    </dgm:pt>
    <dgm:pt modelId="{9B3F70BA-9F20-48F5-B0BD-132945571433}" type="sibTrans" cxnId="{F5BD5709-9DD5-4F1D-A151-C7A4409E0CFF}">
      <dgm:prSet/>
      <dgm:spPr/>
      <dgm:t>
        <a:bodyPr/>
        <a:lstStyle/>
        <a:p>
          <a:endParaRPr lang="pt-BR"/>
        </a:p>
      </dgm:t>
    </dgm:pt>
    <dgm:pt modelId="{4E3BB7AE-DAEC-462F-8BC6-AC1B1EF4C4B6}">
      <dgm:prSet phldrT="[Texto]" custT="1"/>
      <dgm:spPr/>
      <dgm:t>
        <a:bodyPr/>
        <a:lstStyle/>
        <a:p>
          <a:r>
            <a:rPr lang="pt-BR" sz="2400" dirty="0" smtClean="0"/>
            <a:t>100% dos hipertensos e diabéticos descompensados de acordo com o protocolo adotado.</a:t>
          </a:r>
        </a:p>
      </dgm:t>
    </dgm:pt>
    <dgm:pt modelId="{92D2A1CB-039F-4676-B0AA-C339ACA7469A}" type="parTrans" cxnId="{3AE97318-881A-4877-9666-4105A7884583}">
      <dgm:prSet/>
      <dgm:spPr/>
      <dgm:t>
        <a:bodyPr/>
        <a:lstStyle/>
        <a:p>
          <a:endParaRPr lang="pt-BR"/>
        </a:p>
      </dgm:t>
    </dgm:pt>
    <dgm:pt modelId="{FDA8C89A-7503-4D77-9507-7ECAE2F5931E}" type="sibTrans" cxnId="{3AE97318-881A-4877-9666-4105A7884583}">
      <dgm:prSet/>
      <dgm:spPr/>
      <dgm:t>
        <a:bodyPr/>
        <a:lstStyle/>
        <a:p>
          <a:endParaRPr lang="pt-BR"/>
        </a:p>
      </dgm:t>
    </dgm:pt>
    <dgm:pt modelId="{474D46A5-F347-446A-AC44-1D65901B2B22}" type="pres">
      <dgm:prSet presAssocID="{2F075BA7-F79F-4322-97EF-DC4C005972B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C4A49F9-DFB4-4444-9EFF-F5A920862F14}" type="pres">
      <dgm:prSet presAssocID="{4BD847B1-0C59-47DB-9983-5FC90BC0BB94}" presName="composite" presStyleCnt="0"/>
      <dgm:spPr/>
    </dgm:pt>
    <dgm:pt modelId="{19A74173-77C3-4CB8-B473-BAF3BD5E06A3}" type="pres">
      <dgm:prSet presAssocID="{4BD847B1-0C59-47DB-9983-5FC90BC0BB94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C73D89-D9CA-4F75-8007-78D30CB3709D}" type="pres">
      <dgm:prSet presAssocID="{4BD847B1-0C59-47DB-9983-5FC90BC0BB94}" presName="Parent" presStyleLbl="alignNode1" presStyleIdx="0" presStyleCnt="1" custLinFactX="47824" custLinFactNeighborX="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F2D033-25D2-483D-AD8A-BF498BC53BB2}" type="pres">
      <dgm:prSet presAssocID="{4BD847B1-0C59-47DB-9983-5FC90BC0BB94}" presName="Accent" presStyleLbl="parChTrans1D1" presStyleIdx="0" presStyleCnt="1"/>
      <dgm:spPr/>
    </dgm:pt>
    <dgm:pt modelId="{7440B0C1-7AB0-4F9C-A6A9-861724F40AC9}" type="pres">
      <dgm:prSet presAssocID="{4BD847B1-0C59-47DB-9983-5FC90BC0BB94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EC8B0B8-9DE1-456B-9C25-D3DC0015CF14}" type="presOf" srcId="{4E3BB7AE-DAEC-462F-8BC6-AC1B1EF4C4B6}" destId="{7440B0C1-7AB0-4F9C-A6A9-861724F40AC9}" srcOrd="0" destOrd="0" presId="urn:microsoft.com/office/officeart/2011/layout/TabList"/>
    <dgm:cxn modelId="{F5BD5709-9DD5-4F1D-A151-C7A4409E0CFF}" srcId="{4BD847B1-0C59-47DB-9983-5FC90BC0BB94}" destId="{0A44CE60-8347-4EC8-8A98-C49B6E45FDF9}" srcOrd="0" destOrd="0" parTransId="{75658DEC-3E15-4255-BAC5-13468942C92E}" sibTransId="{9B3F70BA-9F20-48F5-B0BD-132945571433}"/>
    <dgm:cxn modelId="{6346E502-7746-49CF-B7CD-6475F7D7FC1E}" srcId="{2F075BA7-F79F-4322-97EF-DC4C005972B2}" destId="{4BD847B1-0C59-47DB-9983-5FC90BC0BB94}" srcOrd="0" destOrd="0" parTransId="{068CAA11-9449-4BF5-B29F-8FC164A08079}" sibTransId="{1AD6B39E-7BE9-4608-A736-636D8C2A54B2}"/>
    <dgm:cxn modelId="{C5A48590-D4FC-4B12-81FF-DE767CD662D0}" type="presOf" srcId="{0A44CE60-8347-4EC8-8A98-C49B6E45FDF9}" destId="{19A74173-77C3-4CB8-B473-BAF3BD5E06A3}" srcOrd="0" destOrd="0" presId="urn:microsoft.com/office/officeart/2011/layout/TabList"/>
    <dgm:cxn modelId="{8F84CB9B-CDD6-47C0-81F4-E684E871CFF3}" type="presOf" srcId="{2F075BA7-F79F-4322-97EF-DC4C005972B2}" destId="{474D46A5-F347-446A-AC44-1D65901B2B22}" srcOrd="0" destOrd="0" presId="urn:microsoft.com/office/officeart/2011/layout/TabList"/>
    <dgm:cxn modelId="{3AE97318-881A-4877-9666-4105A7884583}" srcId="{4BD847B1-0C59-47DB-9983-5FC90BC0BB94}" destId="{4E3BB7AE-DAEC-462F-8BC6-AC1B1EF4C4B6}" srcOrd="1" destOrd="0" parTransId="{92D2A1CB-039F-4676-B0AA-C339ACA7469A}" sibTransId="{FDA8C89A-7503-4D77-9507-7ECAE2F5931E}"/>
    <dgm:cxn modelId="{AEB01CEA-B5D1-491F-8BC6-5C7E7FFFCADE}" type="presOf" srcId="{4BD847B1-0C59-47DB-9983-5FC90BC0BB94}" destId="{D6C73D89-D9CA-4F75-8007-78D30CB3709D}" srcOrd="0" destOrd="0" presId="urn:microsoft.com/office/officeart/2011/layout/TabList"/>
    <dgm:cxn modelId="{0A6D4D04-736D-457F-B41A-09AF3EF8B9F2}" type="presParOf" srcId="{474D46A5-F347-446A-AC44-1D65901B2B22}" destId="{DC4A49F9-DFB4-4444-9EFF-F5A920862F14}" srcOrd="0" destOrd="0" presId="urn:microsoft.com/office/officeart/2011/layout/TabList"/>
    <dgm:cxn modelId="{CB921C05-6AF4-4ABF-BCBC-1A64A58B7778}" type="presParOf" srcId="{DC4A49F9-DFB4-4444-9EFF-F5A920862F14}" destId="{19A74173-77C3-4CB8-B473-BAF3BD5E06A3}" srcOrd="0" destOrd="0" presId="urn:microsoft.com/office/officeart/2011/layout/TabList"/>
    <dgm:cxn modelId="{7557615B-463F-4791-A568-747879A7ABF5}" type="presParOf" srcId="{DC4A49F9-DFB4-4444-9EFF-F5A920862F14}" destId="{D6C73D89-D9CA-4F75-8007-78D30CB3709D}" srcOrd="1" destOrd="0" presId="urn:microsoft.com/office/officeart/2011/layout/TabList"/>
    <dgm:cxn modelId="{11D04701-8248-4394-BBEE-733410B2BC75}" type="presParOf" srcId="{DC4A49F9-DFB4-4444-9EFF-F5A920862F14}" destId="{74F2D033-25D2-483D-AD8A-BF498BC53BB2}" srcOrd="2" destOrd="0" presId="urn:microsoft.com/office/officeart/2011/layout/TabList"/>
    <dgm:cxn modelId="{8F4CE106-4F16-42E5-B9D8-218A98C4E9A3}" type="presParOf" srcId="{474D46A5-F347-446A-AC44-1D65901B2B22}" destId="{7440B0C1-7AB0-4F9C-A6A9-861724F40AC9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2D033-25D2-483D-AD8A-BF498BC53BB2}">
      <dsp:nvSpPr>
        <dsp:cNvPr id="0" name=""/>
        <dsp:cNvSpPr/>
      </dsp:nvSpPr>
      <dsp:spPr>
        <a:xfrm>
          <a:off x="0" y="600006"/>
          <a:ext cx="859650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74173-77C3-4CB8-B473-BAF3BD5E06A3}">
      <dsp:nvSpPr>
        <dsp:cNvPr id="0" name=""/>
        <dsp:cNvSpPr/>
      </dsp:nvSpPr>
      <dsp:spPr>
        <a:xfrm>
          <a:off x="2235091" y="0"/>
          <a:ext cx="6361412" cy="600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/>
        </a:p>
      </dsp:txBody>
      <dsp:txXfrm>
        <a:off x="2235091" y="0"/>
        <a:ext cx="6361412" cy="600006"/>
      </dsp:txXfrm>
    </dsp:sp>
    <dsp:sp modelId="{D6C73D89-D9CA-4F75-8007-78D30CB3709D}">
      <dsp:nvSpPr>
        <dsp:cNvPr id="0" name=""/>
        <dsp:cNvSpPr/>
      </dsp:nvSpPr>
      <dsp:spPr>
        <a:xfrm>
          <a:off x="3304000" y="0"/>
          <a:ext cx="2235091" cy="60000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Rastrear</a:t>
          </a:r>
          <a:endParaRPr lang="pt-BR" sz="3200" kern="1200" dirty="0"/>
        </a:p>
      </dsp:txBody>
      <dsp:txXfrm>
        <a:off x="3333295" y="29295"/>
        <a:ext cx="2176501" cy="570711"/>
      </dsp:txXfrm>
    </dsp:sp>
    <dsp:sp modelId="{7440B0C1-7AB0-4F9C-A6A9-861724F40AC9}">
      <dsp:nvSpPr>
        <dsp:cNvPr id="0" name=""/>
        <dsp:cNvSpPr/>
      </dsp:nvSpPr>
      <dsp:spPr>
        <a:xfrm>
          <a:off x="0" y="600006"/>
          <a:ext cx="8596504" cy="120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59055" rIns="59055" bIns="5905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70% dos adultos &gt; 18 anos para HAS</a:t>
          </a: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70% dos adultos com PA sustentada &gt; que 135/80 mmHg para DM</a:t>
          </a:r>
          <a:endParaRPr lang="pt-BR" sz="2400" kern="1200" dirty="0"/>
        </a:p>
      </dsp:txBody>
      <dsp:txXfrm>
        <a:off x="0" y="600006"/>
        <a:ext cx="8596504" cy="12001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2D033-25D2-483D-AD8A-BF498BC53BB2}">
      <dsp:nvSpPr>
        <dsp:cNvPr id="0" name=""/>
        <dsp:cNvSpPr/>
      </dsp:nvSpPr>
      <dsp:spPr>
        <a:xfrm>
          <a:off x="0" y="600006"/>
          <a:ext cx="859650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74173-77C3-4CB8-B473-BAF3BD5E06A3}">
      <dsp:nvSpPr>
        <dsp:cNvPr id="0" name=""/>
        <dsp:cNvSpPr/>
      </dsp:nvSpPr>
      <dsp:spPr>
        <a:xfrm>
          <a:off x="2235091" y="0"/>
          <a:ext cx="6361412" cy="600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/>
        </a:p>
      </dsp:txBody>
      <dsp:txXfrm>
        <a:off x="2235091" y="0"/>
        <a:ext cx="6361412" cy="600006"/>
      </dsp:txXfrm>
    </dsp:sp>
    <dsp:sp modelId="{D6C73D89-D9CA-4F75-8007-78D30CB3709D}">
      <dsp:nvSpPr>
        <dsp:cNvPr id="0" name=""/>
        <dsp:cNvSpPr/>
      </dsp:nvSpPr>
      <dsp:spPr>
        <a:xfrm>
          <a:off x="3304000" y="0"/>
          <a:ext cx="2235091" cy="60000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Manter</a:t>
          </a:r>
          <a:endParaRPr lang="pt-BR" sz="3200" kern="1200" dirty="0"/>
        </a:p>
      </dsp:txBody>
      <dsp:txXfrm>
        <a:off x="3333295" y="29295"/>
        <a:ext cx="2176501" cy="570711"/>
      </dsp:txXfrm>
    </dsp:sp>
    <dsp:sp modelId="{7440B0C1-7AB0-4F9C-A6A9-861724F40AC9}">
      <dsp:nvSpPr>
        <dsp:cNvPr id="0" name=""/>
        <dsp:cNvSpPr/>
      </dsp:nvSpPr>
      <dsp:spPr>
        <a:xfrm>
          <a:off x="0" y="600006"/>
          <a:ext cx="8596504" cy="120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70% dos hipertensos e diabéticos com ficha de acompanhamento atualizada.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400" kern="1200" dirty="0" smtClean="0"/>
        </a:p>
      </dsp:txBody>
      <dsp:txXfrm>
        <a:off x="0" y="600006"/>
        <a:ext cx="8596504" cy="12001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2D033-25D2-483D-AD8A-BF498BC53BB2}">
      <dsp:nvSpPr>
        <dsp:cNvPr id="0" name=""/>
        <dsp:cNvSpPr/>
      </dsp:nvSpPr>
      <dsp:spPr>
        <a:xfrm>
          <a:off x="0" y="600006"/>
          <a:ext cx="859650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74173-77C3-4CB8-B473-BAF3BD5E06A3}">
      <dsp:nvSpPr>
        <dsp:cNvPr id="0" name=""/>
        <dsp:cNvSpPr/>
      </dsp:nvSpPr>
      <dsp:spPr>
        <a:xfrm>
          <a:off x="2235091" y="0"/>
          <a:ext cx="6361412" cy="600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/>
        </a:p>
      </dsp:txBody>
      <dsp:txXfrm>
        <a:off x="2235091" y="0"/>
        <a:ext cx="6361412" cy="600006"/>
      </dsp:txXfrm>
    </dsp:sp>
    <dsp:sp modelId="{D6C73D89-D9CA-4F75-8007-78D30CB3709D}">
      <dsp:nvSpPr>
        <dsp:cNvPr id="0" name=""/>
        <dsp:cNvSpPr/>
      </dsp:nvSpPr>
      <dsp:spPr>
        <a:xfrm>
          <a:off x="3304000" y="0"/>
          <a:ext cx="2235091" cy="60000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Garantir</a:t>
          </a:r>
          <a:endParaRPr lang="pt-BR" sz="3200" kern="1200" dirty="0"/>
        </a:p>
      </dsp:txBody>
      <dsp:txXfrm>
        <a:off x="3333295" y="29295"/>
        <a:ext cx="2176501" cy="570711"/>
      </dsp:txXfrm>
    </dsp:sp>
    <dsp:sp modelId="{7440B0C1-7AB0-4F9C-A6A9-861724F40AC9}">
      <dsp:nvSpPr>
        <dsp:cNvPr id="0" name=""/>
        <dsp:cNvSpPr/>
      </dsp:nvSpPr>
      <dsp:spPr>
        <a:xfrm>
          <a:off x="0" y="600006"/>
          <a:ext cx="8596504" cy="120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a 50% dos pacientes hipertensos e diabéticos consulta periódica com dentista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400" kern="1200" dirty="0" smtClean="0"/>
        </a:p>
      </dsp:txBody>
      <dsp:txXfrm>
        <a:off x="0" y="600006"/>
        <a:ext cx="8596504" cy="120019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2D033-25D2-483D-AD8A-BF498BC53BB2}">
      <dsp:nvSpPr>
        <dsp:cNvPr id="0" name=""/>
        <dsp:cNvSpPr/>
      </dsp:nvSpPr>
      <dsp:spPr>
        <a:xfrm>
          <a:off x="0" y="600006"/>
          <a:ext cx="859650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74173-77C3-4CB8-B473-BAF3BD5E06A3}">
      <dsp:nvSpPr>
        <dsp:cNvPr id="0" name=""/>
        <dsp:cNvSpPr/>
      </dsp:nvSpPr>
      <dsp:spPr>
        <a:xfrm>
          <a:off x="2235091" y="0"/>
          <a:ext cx="6361412" cy="600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/>
        </a:p>
      </dsp:txBody>
      <dsp:txXfrm>
        <a:off x="2235091" y="0"/>
        <a:ext cx="6361412" cy="600006"/>
      </dsp:txXfrm>
    </dsp:sp>
    <dsp:sp modelId="{D6C73D89-D9CA-4F75-8007-78D30CB3709D}">
      <dsp:nvSpPr>
        <dsp:cNvPr id="0" name=""/>
        <dsp:cNvSpPr/>
      </dsp:nvSpPr>
      <dsp:spPr>
        <a:xfrm>
          <a:off x="3304000" y="0"/>
          <a:ext cx="2235091" cy="60000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Orientações</a:t>
          </a:r>
          <a:endParaRPr lang="pt-BR" sz="3200" kern="1200" dirty="0"/>
        </a:p>
      </dsp:txBody>
      <dsp:txXfrm>
        <a:off x="3333295" y="29295"/>
        <a:ext cx="2176501" cy="570711"/>
      </dsp:txXfrm>
    </dsp:sp>
    <dsp:sp modelId="{7440B0C1-7AB0-4F9C-A6A9-861724F40AC9}">
      <dsp:nvSpPr>
        <dsp:cNvPr id="0" name=""/>
        <dsp:cNvSpPr/>
      </dsp:nvSpPr>
      <dsp:spPr>
        <a:xfrm>
          <a:off x="0" y="600006"/>
          <a:ext cx="8596504" cy="120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100% dos hipertensos e diabéticos sobre: alimentação saudável, prática de atividade física regular e riscos do tabagismo</a:t>
          </a:r>
        </a:p>
      </dsp:txBody>
      <dsp:txXfrm>
        <a:off x="0" y="600006"/>
        <a:ext cx="8596504" cy="12001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502C8-4520-4673-9609-15F0D3433A40}">
      <dsp:nvSpPr>
        <dsp:cNvPr id="0" name=""/>
        <dsp:cNvSpPr/>
      </dsp:nvSpPr>
      <dsp:spPr>
        <a:xfrm>
          <a:off x="3522319" y="2116541"/>
          <a:ext cx="2304300" cy="1787172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u="none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Importância da intervenção </a:t>
          </a:r>
          <a:endParaRPr lang="pt-BR" sz="2400" b="1" u="none" kern="12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59776" y="2378266"/>
        <a:ext cx="1629386" cy="1263722"/>
      </dsp:txXfrm>
    </dsp:sp>
    <dsp:sp modelId="{DE832B8B-EF0B-4E7A-91B4-B68D202FD7D0}">
      <dsp:nvSpPr>
        <dsp:cNvPr id="0" name=""/>
        <dsp:cNvSpPr/>
      </dsp:nvSpPr>
      <dsp:spPr>
        <a:xfrm rot="16200000">
          <a:off x="4533782" y="1589985"/>
          <a:ext cx="281373" cy="538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4575988" y="1739820"/>
        <a:ext cx="196961" cy="322889"/>
      </dsp:txXfrm>
    </dsp:sp>
    <dsp:sp modelId="{8FB85819-827B-411B-B82D-DB426D911B60}">
      <dsp:nvSpPr>
        <dsp:cNvPr id="0" name=""/>
        <dsp:cNvSpPr/>
      </dsp:nvSpPr>
      <dsp:spPr>
        <a:xfrm>
          <a:off x="3883076" y="2861"/>
          <a:ext cx="1582787" cy="158278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2"/>
              </a:solidFill>
            </a:rPr>
            <a:t>Equipe</a:t>
          </a:r>
          <a:endParaRPr lang="pt-BR" sz="2400" kern="1200" dirty="0">
            <a:solidFill>
              <a:schemeClr val="tx2"/>
            </a:solidFill>
          </a:endParaRPr>
        </a:p>
      </dsp:txBody>
      <dsp:txXfrm>
        <a:off x="4114870" y="234655"/>
        <a:ext cx="1119199" cy="1119199"/>
      </dsp:txXfrm>
    </dsp:sp>
    <dsp:sp modelId="{D10AB0F7-7360-4671-B6A1-D06DB23BBADD}">
      <dsp:nvSpPr>
        <dsp:cNvPr id="0" name=""/>
        <dsp:cNvSpPr/>
      </dsp:nvSpPr>
      <dsp:spPr>
        <a:xfrm rot="1193904">
          <a:off x="5941515" y="3311642"/>
          <a:ext cx="618650" cy="538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5946334" y="3391797"/>
        <a:ext cx="457206" cy="322889"/>
      </dsp:txXfrm>
    </dsp:sp>
    <dsp:sp modelId="{FC1A2C81-C8E3-43C4-88AD-4A023D183A30}">
      <dsp:nvSpPr>
        <dsp:cNvPr id="0" name=""/>
        <dsp:cNvSpPr/>
      </dsp:nvSpPr>
      <dsp:spPr>
        <a:xfrm>
          <a:off x="6722197" y="3326654"/>
          <a:ext cx="2026268" cy="158278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2"/>
              </a:solidFill>
            </a:rPr>
            <a:t>Serviço</a:t>
          </a:r>
          <a:endParaRPr lang="pt-BR" sz="2400" kern="1200" dirty="0">
            <a:solidFill>
              <a:schemeClr val="tx2"/>
            </a:solidFill>
          </a:endParaRPr>
        </a:p>
      </dsp:txBody>
      <dsp:txXfrm>
        <a:off x="7018937" y="3558448"/>
        <a:ext cx="1432788" cy="1119199"/>
      </dsp:txXfrm>
    </dsp:sp>
    <dsp:sp modelId="{03FFC1F6-F280-4611-99BE-374B9190AB6A}">
      <dsp:nvSpPr>
        <dsp:cNvPr id="0" name=""/>
        <dsp:cNvSpPr/>
      </dsp:nvSpPr>
      <dsp:spPr>
        <a:xfrm rot="9579672">
          <a:off x="2950743" y="3286629"/>
          <a:ext cx="503815" cy="538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>
            <a:solidFill>
              <a:schemeClr val="tx2"/>
            </a:solidFill>
          </a:endParaRPr>
        </a:p>
      </dsp:txBody>
      <dsp:txXfrm rot="10800000">
        <a:off x="3097175" y="3367991"/>
        <a:ext cx="352671" cy="322889"/>
      </dsp:txXfrm>
    </dsp:sp>
    <dsp:sp modelId="{C38A8CEB-1DBF-4F20-BE76-BB0693C012E1}">
      <dsp:nvSpPr>
        <dsp:cNvPr id="0" name=""/>
        <dsp:cNvSpPr/>
      </dsp:nvSpPr>
      <dsp:spPr>
        <a:xfrm>
          <a:off x="467552" y="3326643"/>
          <a:ext cx="2436146" cy="158278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2"/>
              </a:solidFill>
            </a:rPr>
            <a:t>Comunidade</a:t>
          </a:r>
          <a:endParaRPr lang="pt-BR" sz="2400" kern="1200" dirty="0">
            <a:solidFill>
              <a:schemeClr val="tx2"/>
            </a:solidFill>
          </a:endParaRPr>
        </a:p>
      </dsp:txBody>
      <dsp:txXfrm>
        <a:off x="824317" y="3558437"/>
        <a:ext cx="1722616" cy="11191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502C8-4520-4673-9609-15F0D3433A40}">
      <dsp:nvSpPr>
        <dsp:cNvPr id="0" name=""/>
        <dsp:cNvSpPr/>
      </dsp:nvSpPr>
      <dsp:spPr>
        <a:xfrm>
          <a:off x="3192759" y="2116541"/>
          <a:ext cx="2819402" cy="1787172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u="none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Especialização em Saúde da Família</a:t>
          </a:r>
          <a:endParaRPr lang="pt-BR" sz="2400" b="1" u="none" kern="12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05651" y="2378266"/>
        <a:ext cx="1993618" cy="1263722"/>
      </dsp:txXfrm>
    </dsp:sp>
    <dsp:sp modelId="{DE832B8B-EF0B-4E7A-91B4-B68D202FD7D0}">
      <dsp:nvSpPr>
        <dsp:cNvPr id="0" name=""/>
        <dsp:cNvSpPr/>
      </dsp:nvSpPr>
      <dsp:spPr>
        <a:xfrm rot="16200000">
          <a:off x="4461774" y="1589985"/>
          <a:ext cx="281373" cy="538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4503980" y="1739820"/>
        <a:ext cx="196961" cy="322889"/>
      </dsp:txXfrm>
    </dsp:sp>
    <dsp:sp modelId="{8FB85819-827B-411B-B82D-DB426D911B60}">
      <dsp:nvSpPr>
        <dsp:cNvPr id="0" name=""/>
        <dsp:cNvSpPr/>
      </dsp:nvSpPr>
      <dsp:spPr>
        <a:xfrm>
          <a:off x="3336777" y="2861"/>
          <a:ext cx="2531367" cy="158278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2"/>
              </a:solidFill>
            </a:rPr>
            <a:t>Expectativas iniciais</a:t>
          </a:r>
          <a:endParaRPr lang="pt-BR" sz="2400" kern="1200" dirty="0">
            <a:solidFill>
              <a:schemeClr val="tx2"/>
            </a:solidFill>
          </a:endParaRPr>
        </a:p>
      </dsp:txBody>
      <dsp:txXfrm>
        <a:off x="3707487" y="234655"/>
        <a:ext cx="1789947" cy="1119199"/>
      </dsp:txXfrm>
    </dsp:sp>
    <dsp:sp modelId="{D10AB0F7-7360-4671-B6A1-D06DB23BBADD}">
      <dsp:nvSpPr>
        <dsp:cNvPr id="0" name=""/>
        <dsp:cNvSpPr/>
      </dsp:nvSpPr>
      <dsp:spPr>
        <a:xfrm rot="1193904">
          <a:off x="5992009" y="3327050"/>
          <a:ext cx="458779" cy="538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5996118" y="3411257"/>
        <a:ext cx="321145" cy="322889"/>
      </dsp:txXfrm>
    </dsp:sp>
    <dsp:sp modelId="{FC1A2C81-C8E3-43C4-88AD-4A023D183A30}">
      <dsp:nvSpPr>
        <dsp:cNvPr id="0" name=""/>
        <dsp:cNvSpPr/>
      </dsp:nvSpPr>
      <dsp:spPr>
        <a:xfrm>
          <a:off x="6506171" y="3326654"/>
          <a:ext cx="2314303" cy="158278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2"/>
              </a:solidFill>
            </a:rPr>
            <a:t>Aprendizado</a:t>
          </a:r>
          <a:endParaRPr lang="pt-BR" sz="2400" kern="1200" dirty="0">
            <a:solidFill>
              <a:schemeClr val="tx2"/>
            </a:solidFill>
          </a:endParaRPr>
        </a:p>
      </dsp:txBody>
      <dsp:txXfrm>
        <a:off x="6845093" y="3558448"/>
        <a:ext cx="1636459" cy="1119199"/>
      </dsp:txXfrm>
    </dsp:sp>
    <dsp:sp modelId="{03FFC1F6-F280-4611-99BE-374B9190AB6A}">
      <dsp:nvSpPr>
        <dsp:cNvPr id="0" name=""/>
        <dsp:cNvSpPr/>
      </dsp:nvSpPr>
      <dsp:spPr>
        <a:xfrm rot="9579672">
          <a:off x="2837515" y="3320491"/>
          <a:ext cx="403552" cy="538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>
            <a:solidFill>
              <a:schemeClr val="tx2"/>
            </a:solidFill>
          </a:endParaRPr>
        </a:p>
      </dsp:txBody>
      <dsp:txXfrm rot="10800000">
        <a:off x="2954807" y="3407081"/>
        <a:ext cx="282486" cy="322889"/>
      </dsp:txXfrm>
    </dsp:sp>
    <dsp:sp modelId="{C38A8CEB-1DBF-4F20-BE76-BB0693C012E1}">
      <dsp:nvSpPr>
        <dsp:cNvPr id="0" name=""/>
        <dsp:cNvSpPr/>
      </dsp:nvSpPr>
      <dsp:spPr>
        <a:xfrm>
          <a:off x="395543" y="3326643"/>
          <a:ext cx="2436146" cy="158278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2"/>
              </a:solidFill>
            </a:rPr>
            <a:t>Prática profissional</a:t>
          </a:r>
          <a:endParaRPr lang="pt-BR" sz="2400" kern="1200" dirty="0">
            <a:solidFill>
              <a:schemeClr val="tx2"/>
            </a:solidFill>
          </a:endParaRPr>
        </a:p>
      </dsp:txBody>
      <dsp:txXfrm>
        <a:off x="752308" y="3558437"/>
        <a:ext cx="1722616" cy="1119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2D033-25D2-483D-AD8A-BF498BC53BB2}">
      <dsp:nvSpPr>
        <dsp:cNvPr id="0" name=""/>
        <dsp:cNvSpPr/>
      </dsp:nvSpPr>
      <dsp:spPr>
        <a:xfrm>
          <a:off x="0" y="600006"/>
          <a:ext cx="859650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74173-77C3-4CB8-B473-BAF3BD5E06A3}">
      <dsp:nvSpPr>
        <dsp:cNvPr id="0" name=""/>
        <dsp:cNvSpPr/>
      </dsp:nvSpPr>
      <dsp:spPr>
        <a:xfrm>
          <a:off x="2235091" y="0"/>
          <a:ext cx="6361412" cy="600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/>
        </a:p>
      </dsp:txBody>
      <dsp:txXfrm>
        <a:off x="2235091" y="0"/>
        <a:ext cx="6361412" cy="600006"/>
      </dsp:txXfrm>
    </dsp:sp>
    <dsp:sp modelId="{D6C73D89-D9CA-4F75-8007-78D30CB3709D}">
      <dsp:nvSpPr>
        <dsp:cNvPr id="0" name=""/>
        <dsp:cNvSpPr/>
      </dsp:nvSpPr>
      <dsp:spPr>
        <a:xfrm>
          <a:off x="3304000" y="0"/>
          <a:ext cx="2235091" cy="60000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Cadastrar</a:t>
          </a:r>
          <a:endParaRPr lang="pt-BR" sz="3200" kern="1200" dirty="0"/>
        </a:p>
      </dsp:txBody>
      <dsp:txXfrm>
        <a:off x="3333295" y="29295"/>
        <a:ext cx="2176501" cy="570711"/>
      </dsp:txXfrm>
    </dsp:sp>
    <dsp:sp modelId="{7440B0C1-7AB0-4F9C-A6A9-861724F40AC9}">
      <dsp:nvSpPr>
        <dsp:cNvPr id="0" name=""/>
        <dsp:cNvSpPr/>
      </dsp:nvSpPr>
      <dsp:spPr>
        <a:xfrm>
          <a:off x="0" y="600006"/>
          <a:ext cx="8596504" cy="120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70%  dos hipertensos e diabéticos detectados pelo rastreamento</a:t>
          </a:r>
        </a:p>
      </dsp:txBody>
      <dsp:txXfrm>
        <a:off x="0" y="600006"/>
        <a:ext cx="8596504" cy="12001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2D033-25D2-483D-AD8A-BF498BC53BB2}">
      <dsp:nvSpPr>
        <dsp:cNvPr id="0" name=""/>
        <dsp:cNvSpPr/>
      </dsp:nvSpPr>
      <dsp:spPr>
        <a:xfrm>
          <a:off x="0" y="600006"/>
          <a:ext cx="859650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74173-77C3-4CB8-B473-BAF3BD5E06A3}">
      <dsp:nvSpPr>
        <dsp:cNvPr id="0" name=""/>
        <dsp:cNvSpPr/>
      </dsp:nvSpPr>
      <dsp:spPr>
        <a:xfrm>
          <a:off x="2235091" y="0"/>
          <a:ext cx="6361412" cy="600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/>
        </a:p>
      </dsp:txBody>
      <dsp:txXfrm>
        <a:off x="2235091" y="0"/>
        <a:ext cx="6361412" cy="600006"/>
      </dsp:txXfrm>
    </dsp:sp>
    <dsp:sp modelId="{D6C73D89-D9CA-4F75-8007-78D30CB3709D}">
      <dsp:nvSpPr>
        <dsp:cNvPr id="0" name=""/>
        <dsp:cNvSpPr/>
      </dsp:nvSpPr>
      <dsp:spPr>
        <a:xfrm>
          <a:off x="3304000" y="0"/>
          <a:ext cx="2235091" cy="60000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Captar</a:t>
          </a:r>
          <a:endParaRPr lang="pt-BR" sz="3200" kern="1200" dirty="0"/>
        </a:p>
      </dsp:txBody>
      <dsp:txXfrm>
        <a:off x="3333295" y="29295"/>
        <a:ext cx="2176501" cy="570711"/>
      </dsp:txXfrm>
    </dsp:sp>
    <dsp:sp modelId="{7440B0C1-7AB0-4F9C-A6A9-861724F40AC9}">
      <dsp:nvSpPr>
        <dsp:cNvPr id="0" name=""/>
        <dsp:cNvSpPr/>
      </dsp:nvSpPr>
      <dsp:spPr>
        <a:xfrm>
          <a:off x="0" y="600006"/>
          <a:ext cx="8596504" cy="120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todos os hipertensos e diabéticos sem acompanhamento há mais de um ano</a:t>
          </a:r>
        </a:p>
      </dsp:txBody>
      <dsp:txXfrm>
        <a:off x="0" y="600006"/>
        <a:ext cx="8596504" cy="12001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2D033-25D2-483D-AD8A-BF498BC53BB2}">
      <dsp:nvSpPr>
        <dsp:cNvPr id="0" name=""/>
        <dsp:cNvSpPr/>
      </dsp:nvSpPr>
      <dsp:spPr>
        <a:xfrm>
          <a:off x="0" y="600006"/>
          <a:ext cx="859650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74173-77C3-4CB8-B473-BAF3BD5E06A3}">
      <dsp:nvSpPr>
        <dsp:cNvPr id="0" name=""/>
        <dsp:cNvSpPr/>
      </dsp:nvSpPr>
      <dsp:spPr>
        <a:xfrm>
          <a:off x="2235091" y="0"/>
          <a:ext cx="6361412" cy="600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/>
        </a:p>
      </dsp:txBody>
      <dsp:txXfrm>
        <a:off x="2235091" y="0"/>
        <a:ext cx="6361412" cy="600006"/>
      </dsp:txXfrm>
    </dsp:sp>
    <dsp:sp modelId="{D6C73D89-D9CA-4F75-8007-78D30CB3709D}">
      <dsp:nvSpPr>
        <dsp:cNvPr id="0" name=""/>
        <dsp:cNvSpPr/>
      </dsp:nvSpPr>
      <dsp:spPr>
        <a:xfrm>
          <a:off x="3304000" y="0"/>
          <a:ext cx="2235091" cy="60000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Buscar</a:t>
          </a:r>
          <a:endParaRPr lang="pt-BR" sz="3200" kern="1200" dirty="0"/>
        </a:p>
      </dsp:txBody>
      <dsp:txXfrm>
        <a:off x="3333295" y="29295"/>
        <a:ext cx="2176501" cy="570711"/>
      </dsp:txXfrm>
    </dsp:sp>
    <dsp:sp modelId="{7440B0C1-7AB0-4F9C-A6A9-861724F40AC9}">
      <dsp:nvSpPr>
        <dsp:cNvPr id="0" name=""/>
        <dsp:cNvSpPr/>
      </dsp:nvSpPr>
      <dsp:spPr>
        <a:xfrm>
          <a:off x="0" y="600006"/>
          <a:ext cx="8596504" cy="120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60% dos hipertensos e diabéticos faltosos às consultas e a exames conforme periodicidade recomendada.</a:t>
          </a:r>
        </a:p>
      </dsp:txBody>
      <dsp:txXfrm>
        <a:off x="0" y="600006"/>
        <a:ext cx="8596504" cy="12001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2D033-25D2-483D-AD8A-BF498BC53BB2}">
      <dsp:nvSpPr>
        <dsp:cNvPr id="0" name=""/>
        <dsp:cNvSpPr/>
      </dsp:nvSpPr>
      <dsp:spPr>
        <a:xfrm>
          <a:off x="0" y="600006"/>
          <a:ext cx="859650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74173-77C3-4CB8-B473-BAF3BD5E06A3}">
      <dsp:nvSpPr>
        <dsp:cNvPr id="0" name=""/>
        <dsp:cNvSpPr/>
      </dsp:nvSpPr>
      <dsp:spPr>
        <a:xfrm>
          <a:off x="2235091" y="0"/>
          <a:ext cx="6361412" cy="600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/>
        </a:p>
      </dsp:txBody>
      <dsp:txXfrm>
        <a:off x="2235091" y="0"/>
        <a:ext cx="6361412" cy="600006"/>
      </dsp:txXfrm>
    </dsp:sp>
    <dsp:sp modelId="{D6C73D89-D9CA-4F75-8007-78D30CB3709D}">
      <dsp:nvSpPr>
        <dsp:cNvPr id="0" name=""/>
        <dsp:cNvSpPr/>
      </dsp:nvSpPr>
      <dsp:spPr>
        <a:xfrm>
          <a:off x="3304000" y="0"/>
          <a:ext cx="2235091" cy="60000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Capacitar</a:t>
          </a:r>
          <a:endParaRPr lang="pt-BR" sz="3200" kern="1200" dirty="0"/>
        </a:p>
      </dsp:txBody>
      <dsp:txXfrm>
        <a:off x="3333295" y="29295"/>
        <a:ext cx="2176501" cy="570711"/>
      </dsp:txXfrm>
    </dsp:sp>
    <dsp:sp modelId="{7440B0C1-7AB0-4F9C-A6A9-861724F40AC9}">
      <dsp:nvSpPr>
        <dsp:cNvPr id="0" name=""/>
        <dsp:cNvSpPr/>
      </dsp:nvSpPr>
      <dsp:spPr>
        <a:xfrm>
          <a:off x="0" y="600006"/>
          <a:ext cx="8596504" cy="120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60% dos profissionais conforme protocolos adotados</a:t>
          </a:r>
        </a:p>
      </dsp:txBody>
      <dsp:txXfrm>
        <a:off x="0" y="600006"/>
        <a:ext cx="8596504" cy="12001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2D033-25D2-483D-AD8A-BF498BC53BB2}">
      <dsp:nvSpPr>
        <dsp:cNvPr id="0" name=""/>
        <dsp:cNvSpPr/>
      </dsp:nvSpPr>
      <dsp:spPr>
        <a:xfrm>
          <a:off x="0" y="600006"/>
          <a:ext cx="859650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74173-77C3-4CB8-B473-BAF3BD5E06A3}">
      <dsp:nvSpPr>
        <dsp:cNvPr id="0" name=""/>
        <dsp:cNvSpPr/>
      </dsp:nvSpPr>
      <dsp:spPr>
        <a:xfrm>
          <a:off x="2235091" y="0"/>
          <a:ext cx="6361412" cy="600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900" kern="1200" dirty="0"/>
        </a:p>
      </dsp:txBody>
      <dsp:txXfrm>
        <a:off x="2235091" y="0"/>
        <a:ext cx="6361412" cy="600006"/>
      </dsp:txXfrm>
    </dsp:sp>
    <dsp:sp modelId="{D6C73D89-D9CA-4F75-8007-78D30CB3709D}">
      <dsp:nvSpPr>
        <dsp:cNvPr id="0" name=""/>
        <dsp:cNvSpPr/>
      </dsp:nvSpPr>
      <dsp:spPr>
        <a:xfrm>
          <a:off x="3304000" y="0"/>
          <a:ext cx="2235091" cy="60000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Exame Clínico</a:t>
          </a:r>
          <a:endParaRPr lang="pt-BR" sz="2900" kern="1200" dirty="0"/>
        </a:p>
      </dsp:txBody>
      <dsp:txXfrm>
        <a:off x="3333295" y="29295"/>
        <a:ext cx="2176501" cy="570711"/>
      </dsp:txXfrm>
    </dsp:sp>
    <dsp:sp modelId="{7440B0C1-7AB0-4F9C-A6A9-861724F40AC9}">
      <dsp:nvSpPr>
        <dsp:cNvPr id="0" name=""/>
        <dsp:cNvSpPr/>
      </dsp:nvSpPr>
      <dsp:spPr>
        <a:xfrm>
          <a:off x="0" y="600006"/>
          <a:ext cx="8596504" cy="120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100 % das consultas com exame físico dos pés e medida da sensibilidade para diabéticos.</a:t>
          </a:r>
        </a:p>
      </dsp:txBody>
      <dsp:txXfrm>
        <a:off x="0" y="600006"/>
        <a:ext cx="8596504" cy="12001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2D033-25D2-483D-AD8A-BF498BC53BB2}">
      <dsp:nvSpPr>
        <dsp:cNvPr id="0" name=""/>
        <dsp:cNvSpPr/>
      </dsp:nvSpPr>
      <dsp:spPr>
        <a:xfrm>
          <a:off x="0" y="600006"/>
          <a:ext cx="859650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74173-77C3-4CB8-B473-BAF3BD5E06A3}">
      <dsp:nvSpPr>
        <dsp:cNvPr id="0" name=""/>
        <dsp:cNvSpPr/>
      </dsp:nvSpPr>
      <dsp:spPr>
        <a:xfrm>
          <a:off x="2235091" y="0"/>
          <a:ext cx="6361412" cy="600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/>
        </a:p>
      </dsp:txBody>
      <dsp:txXfrm>
        <a:off x="2235091" y="0"/>
        <a:ext cx="6361412" cy="600006"/>
      </dsp:txXfrm>
    </dsp:sp>
    <dsp:sp modelId="{D6C73D89-D9CA-4F75-8007-78D30CB3709D}">
      <dsp:nvSpPr>
        <dsp:cNvPr id="0" name=""/>
        <dsp:cNvSpPr/>
      </dsp:nvSpPr>
      <dsp:spPr>
        <a:xfrm>
          <a:off x="3304000" y="0"/>
          <a:ext cx="2235091" cy="60000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Solicitar</a:t>
          </a:r>
          <a:endParaRPr lang="pt-BR" sz="3200" kern="1200" dirty="0"/>
        </a:p>
      </dsp:txBody>
      <dsp:txXfrm>
        <a:off x="3333295" y="29295"/>
        <a:ext cx="2176501" cy="570711"/>
      </dsp:txXfrm>
    </dsp:sp>
    <dsp:sp modelId="{7440B0C1-7AB0-4F9C-A6A9-861724F40AC9}">
      <dsp:nvSpPr>
        <dsp:cNvPr id="0" name=""/>
        <dsp:cNvSpPr/>
      </dsp:nvSpPr>
      <dsp:spPr>
        <a:xfrm>
          <a:off x="0" y="600006"/>
          <a:ext cx="8596504" cy="120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a 60% dos pacientes exames complementares periódicos</a:t>
          </a:r>
        </a:p>
      </dsp:txBody>
      <dsp:txXfrm>
        <a:off x="0" y="600006"/>
        <a:ext cx="8596504" cy="12001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2D033-25D2-483D-AD8A-BF498BC53BB2}">
      <dsp:nvSpPr>
        <dsp:cNvPr id="0" name=""/>
        <dsp:cNvSpPr/>
      </dsp:nvSpPr>
      <dsp:spPr>
        <a:xfrm>
          <a:off x="0" y="600006"/>
          <a:ext cx="859650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74173-77C3-4CB8-B473-BAF3BD5E06A3}">
      <dsp:nvSpPr>
        <dsp:cNvPr id="0" name=""/>
        <dsp:cNvSpPr/>
      </dsp:nvSpPr>
      <dsp:spPr>
        <a:xfrm>
          <a:off x="2235091" y="0"/>
          <a:ext cx="6361412" cy="600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/>
        </a:p>
      </dsp:txBody>
      <dsp:txXfrm>
        <a:off x="2235091" y="0"/>
        <a:ext cx="6361412" cy="600006"/>
      </dsp:txXfrm>
    </dsp:sp>
    <dsp:sp modelId="{D6C73D89-D9CA-4F75-8007-78D30CB3709D}">
      <dsp:nvSpPr>
        <dsp:cNvPr id="0" name=""/>
        <dsp:cNvSpPr/>
      </dsp:nvSpPr>
      <dsp:spPr>
        <a:xfrm>
          <a:off x="3304000" y="0"/>
          <a:ext cx="2235091" cy="60000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Garantir</a:t>
          </a:r>
          <a:endParaRPr lang="pt-BR" sz="3200" kern="1200" dirty="0"/>
        </a:p>
      </dsp:txBody>
      <dsp:txXfrm>
        <a:off x="3333295" y="29295"/>
        <a:ext cx="2176501" cy="570711"/>
      </dsp:txXfrm>
    </dsp:sp>
    <dsp:sp modelId="{7440B0C1-7AB0-4F9C-A6A9-861724F40AC9}">
      <dsp:nvSpPr>
        <dsp:cNvPr id="0" name=""/>
        <dsp:cNvSpPr/>
      </dsp:nvSpPr>
      <dsp:spPr>
        <a:xfrm>
          <a:off x="0" y="600006"/>
          <a:ext cx="8596504" cy="120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a 60% dos pacientes com prescrição de medicamentos da Farmácia Popular tratamento medicamentoso</a:t>
          </a:r>
        </a:p>
      </dsp:txBody>
      <dsp:txXfrm>
        <a:off x="0" y="600006"/>
        <a:ext cx="8596504" cy="12001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2D033-25D2-483D-AD8A-BF498BC53BB2}">
      <dsp:nvSpPr>
        <dsp:cNvPr id="0" name=""/>
        <dsp:cNvSpPr/>
      </dsp:nvSpPr>
      <dsp:spPr>
        <a:xfrm>
          <a:off x="0" y="600006"/>
          <a:ext cx="859650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74173-77C3-4CB8-B473-BAF3BD5E06A3}">
      <dsp:nvSpPr>
        <dsp:cNvPr id="0" name=""/>
        <dsp:cNvSpPr/>
      </dsp:nvSpPr>
      <dsp:spPr>
        <a:xfrm>
          <a:off x="2235091" y="0"/>
          <a:ext cx="6361412" cy="600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/>
        </a:p>
      </dsp:txBody>
      <dsp:txXfrm>
        <a:off x="2235091" y="0"/>
        <a:ext cx="6361412" cy="600006"/>
      </dsp:txXfrm>
    </dsp:sp>
    <dsp:sp modelId="{D6C73D89-D9CA-4F75-8007-78D30CB3709D}">
      <dsp:nvSpPr>
        <dsp:cNvPr id="0" name=""/>
        <dsp:cNvSpPr/>
      </dsp:nvSpPr>
      <dsp:spPr>
        <a:xfrm>
          <a:off x="3304000" y="0"/>
          <a:ext cx="2235091" cy="60000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Identificar</a:t>
          </a:r>
          <a:endParaRPr lang="pt-BR" sz="3200" kern="1200" dirty="0"/>
        </a:p>
      </dsp:txBody>
      <dsp:txXfrm>
        <a:off x="3333295" y="29295"/>
        <a:ext cx="2176501" cy="570711"/>
      </dsp:txXfrm>
    </dsp:sp>
    <dsp:sp modelId="{7440B0C1-7AB0-4F9C-A6A9-861724F40AC9}">
      <dsp:nvSpPr>
        <dsp:cNvPr id="0" name=""/>
        <dsp:cNvSpPr/>
      </dsp:nvSpPr>
      <dsp:spPr>
        <a:xfrm>
          <a:off x="0" y="600006"/>
          <a:ext cx="8596504" cy="120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100% dos hipertensos e diabéticos descompensados de acordo com o protocolo adotado.</a:t>
          </a:r>
        </a:p>
      </dsp:txBody>
      <dsp:txXfrm>
        <a:off x="0" y="600006"/>
        <a:ext cx="8596504" cy="1200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Guias"/>
  <dgm:desc val="Use para mostrar blocos de informações não sequenciais ou agrupados. Funciona melhor para listas com uma pequena quantidade de texto de Nível 1. O primeiro Nível 2 é exibido ao lado do texto de Nível 1, e o texto de Nível 2 restante aparece sob o texto de Ní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Guias"/>
  <dgm:desc val="Use para mostrar blocos de informações não sequenciais ou agrupados. Funciona melhor para listas com uma pequena quantidade de texto de Nível 1. O primeiro Nível 2 é exibido ao lado do texto de Nível 1, e o texto de Nível 2 restante aparece sob o texto de Ní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Guias"/>
  <dgm:desc val="Use para mostrar blocos de informações não sequenciais ou agrupados. Funciona melhor para listas com uma pequena quantidade de texto de Nível 1. O primeiro Nível 2 é exibido ao lado do texto de Nível 1, e o texto de Nível 2 restante aparece sob o texto de Ní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Guias"/>
  <dgm:desc val="Use para mostrar blocos de informações não sequenciais ou agrupados. Funciona melhor para listas com uma pequena quantidade de texto de Nível 1. O primeiro Nível 2 é exibido ao lado do texto de Nível 1, e o texto de Nível 2 restante aparece sob o texto de Ní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Guias"/>
  <dgm:desc val="Use para mostrar blocos de informações não sequenciais ou agrupados. Funciona melhor para listas com uma pequena quantidade de texto de Nível 1. O primeiro Nível 2 é exibido ao lado do texto de Nível 1, e o texto de Nível 2 restante aparece sob o texto de Ní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Guias"/>
  <dgm:desc val="Use para mostrar blocos de informações não sequenciais ou agrupados. Funciona melhor para listas com uma pequena quantidade de texto de Nível 1. O primeiro Nível 2 é exibido ao lado do texto de Nível 1, e o texto de Nível 2 restante aparece sob o texto de Ní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Guias"/>
  <dgm:desc val="Use para mostrar blocos de informações não sequenciais ou agrupados. Funciona melhor para listas com uma pequena quantidade de texto de Nível 1. O primeiro Nível 2 é exibido ao lado do texto de Nível 1, e o texto de Nível 2 restante aparece sob o texto de Ní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Guias"/>
  <dgm:desc val="Use para mostrar blocos de informações não sequenciais ou agrupados. Funciona melhor para listas com uma pequena quantidade de texto de Nível 1. O primeiro Nível 2 é exibido ao lado do texto de Nível 1, e o texto de Nível 2 restante aparece sob o texto de Ní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Guias"/>
  <dgm:desc val="Use para mostrar blocos de informações não sequenciais ou agrupados. Funciona melhor para listas com uma pequena quantidade de texto de Nível 1. O primeiro Nível 2 é exibido ao lado do texto de Nível 1, e o texto de Nível 2 restante aparece sob o texto de Ní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Guias"/>
  <dgm:desc val="Use para mostrar blocos de informações não sequenciais ou agrupados. Funciona melhor para listas com uma pequena quantidade de texto de Nível 1. O primeiro Nível 2 é exibido ao lado do texto de Nível 1, e o texto de Nível 2 restante aparece sob o texto de Ní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Guias"/>
  <dgm:desc val="Use para mostrar blocos de informações não sequenciais ou agrupados. Funciona melhor para listas com uma pequena quantidade de texto de Nível 1. O primeiro Nível 2 é exibido ao lado do texto de Nível 1, e o texto de Nível 2 restante aparece sob o texto de Ní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Guias"/>
  <dgm:desc val="Use para mostrar blocos de informações não sequenciais ou agrupados. Funciona melhor para listas com uma pequena quantidade de texto de Nível 1. O primeiro Nível 2 é exibido ao lado do texto de Nível 1, e o texto de Nível 2 restante aparece sob o texto de Ní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515C8-AB56-49CE-9128-5584CC0ADD09}" type="datetimeFigureOut">
              <a:rPr lang="pt-BR" smtClean="0"/>
              <a:t>20/09/2013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93F9C-0822-4650-84FC-FC51B88554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374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A516A-F8F3-44F0-8F56-4865A948F027}" type="datetimeFigureOut">
              <a:rPr lang="pt-BR" smtClean="0"/>
              <a:t>20/09/2013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F580F-A5DC-482B-8367-DB086C0AFC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828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F580F-A5DC-482B-8367-DB086C0AFC38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2751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F580F-A5DC-482B-8367-DB086C0AFC38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8618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F580F-A5DC-482B-8367-DB086C0AFC38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35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9EDF-14BB-42FE-AB4B-AF1463F31CE1}" type="datetimeFigureOut">
              <a:rPr lang="pt-BR" smtClean="0"/>
              <a:t>20/09/2013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CE8F-00F4-435B-9F16-BD06B3336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05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9EDF-14BB-42FE-AB4B-AF1463F31CE1}" type="datetimeFigureOut">
              <a:rPr lang="pt-BR" smtClean="0"/>
              <a:t>20/09/2013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CE8F-00F4-435B-9F16-BD06B3336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44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9EDF-14BB-42FE-AB4B-AF1463F31CE1}" type="datetimeFigureOut">
              <a:rPr lang="pt-BR" smtClean="0"/>
              <a:t>20/09/2013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CE8F-00F4-435B-9F16-BD06B3336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53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9EDF-14BB-42FE-AB4B-AF1463F31CE1}" type="datetimeFigureOut">
              <a:rPr lang="pt-BR" smtClean="0"/>
              <a:t>20/09/2013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CE8F-00F4-435B-9F16-BD06B3336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71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9EDF-14BB-42FE-AB4B-AF1463F31CE1}" type="datetimeFigureOut">
              <a:rPr lang="pt-BR" smtClean="0"/>
              <a:t>20/09/2013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CE8F-00F4-435B-9F16-BD06B3336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41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9EDF-14BB-42FE-AB4B-AF1463F31CE1}" type="datetimeFigureOut">
              <a:rPr lang="pt-BR" smtClean="0"/>
              <a:t>20/09/2013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CE8F-00F4-435B-9F16-BD06B3336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31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9EDF-14BB-42FE-AB4B-AF1463F31CE1}" type="datetimeFigureOut">
              <a:rPr lang="pt-BR" smtClean="0"/>
              <a:t>20/09/2013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CE8F-00F4-435B-9F16-BD06B3336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747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9EDF-14BB-42FE-AB4B-AF1463F31CE1}" type="datetimeFigureOut">
              <a:rPr lang="pt-BR" smtClean="0"/>
              <a:t>20/09/2013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CE8F-00F4-435B-9F16-BD06B3336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60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9EDF-14BB-42FE-AB4B-AF1463F31CE1}" type="datetimeFigureOut">
              <a:rPr lang="pt-BR" smtClean="0"/>
              <a:t>20/09/2013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CE8F-00F4-435B-9F16-BD06B3336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163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9EDF-14BB-42FE-AB4B-AF1463F31CE1}" type="datetimeFigureOut">
              <a:rPr lang="pt-BR" smtClean="0"/>
              <a:t>20/09/2013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CE8F-00F4-435B-9F16-BD06B3336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919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9EDF-14BB-42FE-AB4B-AF1463F31CE1}" type="datetimeFigureOut">
              <a:rPr lang="pt-BR" smtClean="0"/>
              <a:t>20/09/2013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CE8F-00F4-435B-9F16-BD06B3336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66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89EDF-14BB-42FE-AB4B-AF1463F31CE1}" type="datetimeFigureOut">
              <a:rPr lang="pt-BR" smtClean="0"/>
              <a:t>20/09/2013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2CE8F-00F4-435B-9F16-BD06B3336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6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1.pn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3.png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chart" Target="../charts/char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9.png"/><Relationship Id="rId9" Type="http://schemas.microsoft.com/office/2007/relationships/diagramDrawing" Target="../diagrams/drawing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1.png"/><Relationship Id="rId9" Type="http://schemas.microsoft.com/office/2007/relationships/diagramDrawing" Target="../diagrams/drawing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23.png"/><Relationship Id="rId9" Type="http://schemas.microsoft.com/office/2007/relationships/diagramDrawing" Target="../diagrams/drawin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4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25.png"/><Relationship Id="rId9" Type="http://schemas.microsoft.com/office/2007/relationships/diagramDrawing" Target="../diagrams/drawing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6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27.png"/><Relationship Id="rId9" Type="http://schemas.microsoft.com/office/2007/relationships/diagramDrawing" Target="../diagrams/drawing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9.png"/><Relationship Id="rId10" Type="http://schemas.microsoft.com/office/2007/relationships/diagramDrawing" Target="../diagrams/drawing2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37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07504" y="2636912"/>
            <a:ext cx="6840760" cy="1671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Melhoria da Atenção aos Hipertensos e Diabéticos do Centro de Saúde do município de Lagoa D’anta/RN</a:t>
            </a:r>
            <a:endParaRPr lang="pt-BR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187624" y="188640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</a:rPr>
              <a:t>Universidade Aberta do SUS – UNASUS</a:t>
            </a:r>
          </a:p>
          <a:p>
            <a:pPr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</a:rPr>
              <a:t>Universidade Federal de Pelotas</a:t>
            </a:r>
          </a:p>
          <a:p>
            <a:pPr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</a:rPr>
              <a:t>Especialização em Saúde da Família</a:t>
            </a:r>
          </a:p>
          <a:p>
            <a:pPr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</a:rPr>
              <a:t>Modalidade a Distância </a:t>
            </a:r>
          </a:p>
          <a:p>
            <a:pPr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</a:rPr>
              <a:t>Turma 3</a:t>
            </a:r>
          </a:p>
          <a:p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179512" y="6309320"/>
            <a:ext cx="4580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Salvador, 25 </a:t>
            </a:r>
            <a:r>
              <a:rPr lang="pt-BR" sz="2400" b="1" dirty="0"/>
              <a:t>de </a:t>
            </a:r>
            <a:r>
              <a:rPr lang="pt-BR" sz="2400" b="1" dirty="0" smtClean="0"/>
              <a:t>setembro de </a:t>
            </a:r>
            <a:r>
              <a:rPr lang="pt-BR" sz="2400" b="1" dirty="0"/>
              <a:t>2013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5580112" y="4869160"/>
            <a:ext cx="35636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err="1" smtClean="0"/>
              <a:t>Enfª</a:t>
            </a:r>
            <a:r>
              <a:rPr lang="pt-BR" sz="2000" dirty="0" smtClean="0"/>
              <a:t>. Suriândia </a:t>
            </a:r>
            <a:r>
              <a:rPr lang="pt-BR" sz="2000" dirty="0"/>
              <a:t>Camilo Marques</a:t>
            </a:r>
          </a:p>
          <a:p>
            <a:r>
              <a:rPr lang="pt-BR" sz="2000" b="1" dirty="0" smtClean="0"/>
              <a:t>Orientadora</a:t>
            </a:r>
            <a:r>
              <a:rPr lang="pt-BR" sz="2000" dirty="0" smtClean="0"/>
              <a:t>:  Karen </a:t>
            </a:r>
            <a:r>
              <a:rPr lang="pt-BR" sz="2000" dirty="0"/>
              <a:t>Christina Rodrigues dos Santos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46" y="260648"/>
            <a:ext cx="1296144" cy="82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8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09600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Objetivos e Metas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66" name="Imagem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44" y="2564905"/>
            <a:ext cx="4592544" cy="258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Imagem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4681331" cy="258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610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84146" y="5229200"/>
            <a:ext cx="42438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58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hipertensos 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captados </a:t>
            </a:r>
            <a:r>
              <a:rPr lang="pt-BR" sz="2400" dirty="0" smtClean="0"/>
              <a:t>de </a:t>
            </a:r>
            <a:r>
              <a:rPr lang="pt-BR" sz="2400" dirty="0"/>
              <a:t>266 </a:t>
            </a:r>
            <a:r>
              <a:rPr lang="pt-BR" sz="2400" dirty="0" smtClean="0"/>
              <a:t>hipertensos há </a:t>
            </a:r>
            <a:r>
              <a:rPr lang="pt-BR" sz="2400" dirty="0"/>
              <a:t>mais de um ano sem acompanhamento </a:t>
            </a:r>
            <a:r>
              <a:rPr lang="pt-BR" sz="2400" dirty="0" smtClean="0"/>
              <a:t>(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59,4%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4652392" y="5229200"/>
            <a:ext cx="4243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55 diabéticos captados </a:t>
            </a:r>
            <a:r>
              <a:rPr lang="pt-BR" sz="2400" dirty="0"/>
              <a:t>de </a:t>
            </a:r>
            <a:r>
              <a:rPr lang="pt-BR" sz="2400" dirty="0" smtClean="0"/>
              <a:t>67 diabéticos </a:t>
            </a:r>
            <a:r>
              <a:rPr lang="pt-BR" sz="2400" dirty="0"/>
              <a:t>da </a:t>
            </a:r>
            <a:r>
              <a:rPr lang="pt-BR" sz="2400" dirty="0" smtClean="0"/>
              <a:t>há </a:t>
            </a:r>
            <a:r>
              <a:rPr lang="pt-BR" sz="2400" dirty="0"/>
              <a:t>mais de um ano sem </a:t>
            </a:r>
            <a:r>
              <a:rPr lang="pt-BR" sz="2400" dirty="0" smtClean="0"/>
              <a:t>acompanhamento (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82,1%</a:t>
            </a:r>
            <a:r>
              <a:rPr lang="pt-BR" sz="2400" dirty="0"/>
              <a:t>) 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715897610"/>
              </p:ext>
            </p:extLst>
          </p:nvPr>
        </p:nvGraphicFramePr>
        <p:xfrm>
          <a:off x="323528" y="1052736"/>
          <a:ext cx="859650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Retângulo 1"/>
          <p:cNvSpPr/>
          <p:nvPr/>
        </p:nvSpPr>
        <p:spPr>
          <a:xfrm>
            <a:off x="3472273" y="3573016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59,4%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8080785" y="3255367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82,1%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961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8856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7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323528" y="2348880"/>
            <a:ext cx="6229200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M</a:t>
            </a:r>
            <a:r>
              <a:rPr lang="pt-BR" sz="4000" b="1" dirty="0" smtClean="0"/>
              <a:t>elhorar </a:t>
            </a:r>
            <a:r>
              <a:rPr lang="pt-BR" sz="4000" b="1" dirty="0"/>
              <a:t>a adesão do hipertenso </a:t>
            </a:r>
            <a:r>
              <a:rPr lang="pt-BR" sz="4000" b="1" dirty="0" smtClean="0"/>
              <a:t>e </a:t>
            </a:r>
            <a:r>
              <a:rPr lang="pt-BR" sz="4000" b="1" dirty="0"/>
              <a:t>diabético ao </a:t>
            </a:r>
            <a:r>
              <a:rPr lang="pt-BR" sz="4000" b="1" dirty="0" smtClean="0"/>
              <a:t>programa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374848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 º Objetivo específico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1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09600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Objetivos e Metas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Imagem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90" y="2425778"/>
            <a:ext cx="4555453" cy="251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23" y="2425778"/>
            <a:ext cx="4573389" cy="251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256154" y="5157192"/>
            <a:ext cx="42438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144 hipertensos  </a:t>
            </a:r>
            <a:r>
              <a:rPr lang="pt-BR" sz="2400" dirty="0"/>
              <a:t>com a consulta em </a:t>
            </a:r>
            <a:r>
              <a:rPr lang="pt-BR" sz="2400" dirty="0" smtClean="0"/>
              <a:t>dia (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91,1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%</a:t>
            </a:r>
            <a:r>
              <a:rPr lang="pt-BR" sz="2400" dirty="0" smtClean="0"/>
              <a:t>), e 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14 faltosos  </a:t>
            </a:r>
            <a:r>
              <a:rPr lang="pt-BR" sz="2400" dirty="0" smtClean="0"/>
              <a:t>de 28  agendados, com busca ativa realizada (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100%</a:t>
            </a:r>
            <a:r>
              <a:rPr lang="pt-BR" sz="2400" dirty="0" smtClean="0"/>
              <a:t>).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4724400" y="5157192"/>
            <a:ext cx="411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46 diabéticos </a:t>
            </a:r>
            <a:r>
              <a:rPr lang="pt-BR" sz="2400" dirty="0"/>
              <a:t>com a consulta em </a:t>
            </a:r>
            <a:r>
              <a:rPr lang="pt-BR" sz="2400" dirty="0" smtClean="0"/>
              <a:t>dia (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83,6%</a:t>
            </a:r>
            <a:r>
              <a:rPr lang="pt-BR" sz="2400" dirty="0" smtClean="0"/>
              <a:t>), e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 09 faltosos </a:t>
            </a:r>
            <a:r>
              <a:rPr lang="pt-BR" sz="2400" dirty="0" smtClean="0"/>
              <a:t>de 16 agendados, com busca ativa realizada (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100%</a:t>
            </a:r>
            <a:r>
              <a:rPr lang="pt-BR" sz="2400" dirty="0" smtClean="0"/>
              <a:t>).</a:t>
            </a:r>
            <a:endParaRPr lang="pt-BR" sz="2400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292201319"/>
              </p:ext>
            </p:extLst>
          </p:nvPr>
        </p:nvGraphicFramePr>
        <p:xfrm>
          <a:off x="323528" y="1052736"/>
          <a:ext cx="859650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tângulo 2"/>
          <p:cNvSpPr/>
          <p:nvPr/>
        </p:nvSpPr>
        <p:spPr>
          <a:xfrm>
            <a:off x="3563888" y="3755243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91,1%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8028384" y="3820978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83,6%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970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Objetivos e Metas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2" name="Imagem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083" y="3799883"/>
            <a:ext cx="5335422" cy="294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4962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455436" y="1787332"/>
            <a:ext cx="32930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10 hipertensos </a:t>
            </a:r>
            <a:r>
              <a:rPr lang="pt-BR" sz="2400" dirty="0"/>
              <a:t>faltosos a realização dos exames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com busca ativa realizada </a:t>
            </a:r>
            <a:r>
              <a:rPr lang="pt-BR" sz="2400" dirty="0" smtClean="0"/>
              <a:t>(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64,3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%</a:t>
            </a:r>
            <a:r>
              <a:rPr lang="pt-BR" sz="2400" dirty="0" smtClean="0"/>
              <a:t>).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51520" y="5229200"/>
            <a:ext cx="3880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06 diabéticos </a:t>
            </a:r>
            <a:r>
              <a:rPr lang="pt-BR" sz="2400" dirty="0"/>
              <a:t>faltosos a realização dos exames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com busca ativa 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realizada </a:t>
            </a:r>
            <a:r>
              <a:rPr lang="pt-BR" sz="2400" dirty="0" smtClean="0"/>
              <a:t>(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66,7%</a:t>
            </a:r>
            <a:r>
              <a:rPr lang="pt-BR" sz="2400" dirty="0" smtClean="0"/>
              <a:t>). 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7936769" y="4839543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66,7%</a:t>
            </a:r>
            <a:endParaRPr lang="pt-BR" sz="2400" dirty="0"/>
          </a:p>
        </p:txBody>
      </p:sp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8480425" y="16344900"/>
          <a:ext cx="4648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209655"/>
              </p:ext>
            </p:extLst>
          </p:nvPr>
        </p:nvGraphicFramePr>
        <p:xfrm>
          <a:off x="107504" y="836712"/>
          <a:ext cx="5256377" cy="2897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7703" name="Planilha" r:id="rId6" imgW="4733953" imgH="2609718" progId="Excel.Sheet.8">
                  <p:embed/>
                </p:oleObj>
              </mc:Choice>
              <mc:Fallback>
                <p:oleObj name="Planilha" r:id="rId6" imgW="4733953" imgH="260971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504" y="836712"/>
                        <a:ext cx="5256377" cy="2897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ângulo 17"/>
          <p:cNvSpPr/>
          <p:nvPr/>
        </p:nvSpPr>
        <p:spPr>
          <a:xfrm>
            <a:off x="4131568" y="1412776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64,3%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074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8856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7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323528" y="2348880"/>
            <a:ext cx="6229200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/>
              <a:t>Aperfeiçoar </a:t>
            </a:r>
            <a:r>
              <a:rPr lang="pt-BR" sz="4000" b="1" dirty="0"/>
              <a:t>a qualidade do atendimento ao paciente hipertenso e </a:t>
            </a:r>
            <a:r>
              <a:rPr lang="pt-BR" sz="4000" b="1" dirty="0" smtClean="0"/>
              <a:t>diabético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374848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3 º Objetivo específico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09600" y="-3154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Objetivos e Metas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Image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7348"/>
            <a:ext cx="5472608" cy="30958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1763688" y="5445224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06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profissionais 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capacitados </a:t>
            </a:r>
            <a:r>
              <a:rPr lang="pt-BR" sz="2400" dirty="0" smtClean="0"/>
              <a:t>de </a:t>
            </a:r>
            <a:r>
              <a:rPr lang="pt-BR" sz="2400" dirty="0"/>
              <a:t>um total de </a:t>
            </a:r>
            <a:r>
              <a:rPr lang="pt-BR" sz="2400" dirty="0" smtClean="0"/>
              <a:t>09 </a:t>
            </a:r>
            <a:r>
              <a:rPr lang="pt-BR" sz="2400" dirty="0"/>
              <a:t>profissionais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da equipe </a:t>
            </a:r>
            <a:r>
              <a:rPr lang="pt-BR" sz="2400" dirty="0"/>
              <a:t>e </a:t>
            </a:r>
            <a:r>
              <a:rPr lang="pt-BR" sz="2400" dirty="0" smtClean="0"/>
              <a:t>01 </a:t>
            </a:r>
            <a:r>
              <a:rPr lang="pt-BR" sz="2400" dirty="0"/>
              <a:t>estagiária de </a:t>
            </a:r>
            <a:r>
              <a:rPr lang="pt-BR" sz="2400" dirty="0" smtClean="0"/>
              <a:t>enfermagem (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66,7 %</a:t>
            </a:r>
            <a:r>
              <a:rPr lang="pt-BR" sz="2400" dirty="0" smtClean="0"/>
              <a:t>). </a:t>
            </a:r>
            <a:endParaRPr lang="pt-BR" sz="2400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877566398"/>
              </p:ext>
            </p:extLst>
          </p:nvPr>
        </p:nvGraphicFramePr>
        <p:xfrm>
          <a:off x="323528" y="1052736"/>
          <a:ext cx="859650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tângulo 1"/>
          <p:cNvSpPr/>
          <p:nvPr/>
        </p:nvSpPr>
        <p:spPr>
          <a:xfrm>
            <a:off x="6372200" y="3356992"/>
            <a:ext cx="102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66,7 %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074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Objetivos e Metas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Image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5040560" cy="31500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2056354" y="5867980"/>
            <a:ext cx="5972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55 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diabéticos </a:t>
            </a:r>
            <a:r>
              <a:rPr lang="pt-BR" sz="2400" dirty="0" smtClean="0"/>
              <a:t>realizaram o exame </a:t>
            </a:r>
            <a:r>
              <a:rPr lang="pt-BR" sz="2400" dirty="0"/>
              <a:t>clínico minucioso e </a:t>
            </a:r>
            <a:r>
              <a:rPr lang="pt-BR" sz="2400" dirty="0" smtClean="0"/>
              <a:t>apropriado dos pés (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100%</a:t>
            </a:r>
            <a:r>
              <a:rPr lang="pt-BR" sz="2400" dirty="0" smtClean="0"/>
              <a:t>). </a:t>
            </a:r>
            <a:endParaRPr lang="pt-BR" sz="2400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888295396"/>
              </p:ext>
            </p:extLst>
          </p:nvPr>
        </p:nvGraphicFramePr>
        <p:xfrm>
          <a:off x="323528" y="1052736"/>
          <a:ext cx="859650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tângulo 1"/>
          <p:cNvSpPr/>
          <p:nvPr/>
        </p:nvSpPr>
        <p:spPr>
          <a:xfrm>
            <a:off x="6042501" y="3059668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100%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309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Objetivos e Metas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Imagem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7772"/>
            <a:ext cx="4572000" cy="261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Imagem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4685209" cy="259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924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6154" y="5085184"/>
            <a:ext cx="42438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24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hipertensos </a:t>
            </a:r>
            <a:r>
              <a:rPr lang="pt-BR" sz="2400" dirty="0" smtClean="0"/>
              <a:t>com </a:t>
            </a:r>
            <a:r>
              <a:rPr lang="pt-BR" sz="2400" dirty="0"/>
              <a:t>os </a:t>
            </a:r>
            <a:r>
              <a:rPr lang="pt-BR" sz="2400" dirty="0" smtClean="0"/>
              <a:t>exames complementares </a:t>
            </a:r>
            <a:r>
              <a:rPr lang="pt-BR" sz="2400" dirty="0"/>
              <a:t>em </a:t>
            </a:r>
            <a:r>
              <a:rPr lang="pt-BR" sz="2400" dirty="0" smtClean="0"/>
              <a:t>dia, de um total 28 </a:t>
            </a:r>
            <a:r>
              <a:rPr lang="pt-BR" sz="2400" dirty="0"/>
              <a:t>atendidos no </a:t>
            </a:r>
            <a:r>
              <a:rPr lang="pt-BR" sz="2400" dirty="0" smtClean="0"/>
              <a:t>1º mês (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85,7%</a:t>
            </a:r>
            <a:r>
              <a:rPr lang="pt-BR" sz="2400" dirty="0" smtClean="0"/>
              <a:t>).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742728" y="5013176"/>
            <a:ext cx="4077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10 diabéticos</a:t>
            </a:r>
            <a:r>
              <a:rPr lang="pt-BR" sz="2400" dirty="0" smtClean="0"/>
              <a:t> </a:t>
            </a:r>
            <a:r>
              <a:rPr lang="pt-BR" sz="2400" dirty="0"/>
              <a:t>com os exames complementares em dia, de um total </a:t>
            </a:r>
            <a:r>
              <a:rPr lang="pt-BR" sz="2400" dirty="0" smtClean="0"/>
              <a:t>de </a:t>
            </a:r>
            <a:r>
              <a:rPr lang="pt-BR" sz="2400" dirty="0"/>
              <a:t>16 atendidos no </a:t>
            </a:r>
            <a:r>
              <a:rPr lang="pt-BR" sz="2400" dirty="0" smtClean="0"/>
              <a:t>1º mês (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62,5%</a:t>
            </a:r>
            <a:r>
              <a:rPr lang="pt-BR" sz="2400" dirty="0" smtClean="0"/>
              <a:t>).</a:t>
            </a:r>
            <a:endParaRPr lang="pt-BR" sz="2400" dirty="0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396359196"/>
              </p:ext>
            </p:extLst>
          </p:nvPr>
        </p:nvGraphicFramePr>
        <p:xfrm>
          <a:off x="323528" y="1052736"/>
          <a:ext cx="859650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Retângulo 1"/>
          <p:cNvSpPr/>
          <p:nvPr/>
        </p:nvSpPr>
        <p:spPr>
          <a:xfrm>
            <a:off x="3426973" y="2780928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85,7%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8089585" y="3284984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62,5%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309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Objetivos e Metas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Imagem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1320"/>
            <a:ext cx="4499992" cy="252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Imagem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38377"/>
            <a:ext cx="4499992" cy="252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6154" y="4941168"/>
            <a:ext cx="42438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150 hipertensos </a:t>
            </a:r>
            <a:r>
              <a:rPr lang="pt-BR" sz="2400" dirty="0" smtClean="0"/>
              <a:t>com </a:t>
            </a:r>
            <a:r>
              <a:rPr lang="pt-BR" sz="2400" dirty="0"/>
              <a:t>prescrição de medicamentos da Farmácia </a:t>
            </a:r>
            <a:r>
              <a:rPr lang="pt-BR" sz="2400" dirty="0" smtClean="0"/>
              <a:t>Popular e as acessam de </a:t>
            </a:r>
            <a:r>
              <a:rPr lang="pt-BR" sz="2400" dirty="0"/>
              <a:t>um total de 158 </a:t>
            </a:r>
            <a:r>
              <a:rPr lang="pt-BR" sz="2400" dirty="0" smtClean="0"/>
              <a:t>(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94,9%</a:t>
            </a:r>
            <a:r>
              <a:rPr lang="pt-BR" sz="2400" dirty="0" smtClean="0"/>
              <a:t>).</a:t>
            </a:r>
            <a:endParaRPr lang="pt-BR" sz="2400" dirty="0"/>
          </a:p>
        </p:txBody>
      </p:sp>
      <p:sp>
        <p:nvSpPr>
          <p:cNvPr id="11" name="Retângulo 10"/>
          <p:cNvSpPr/>
          <p:nvPr/>
        </p:nvSpPr>
        <p:spPr>
          <a:xfrm>
            <a:off x="4723582" y="4941168"/>
            <a:ext cx="42438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53 diabéticos </a:t>
            </a:r>
            <a:r>
              <a:rPr lang="pt-BR" sz="2400" dirty="0" smtClean="0"/>
              <a:t>com </a:t>
            </a:r>
            <a:r>
              <a:rPr lang="pt-BR" sz="2400" dirty="0"/>
              <a:t>prescrição de </a:t>
            </a:r>
            <a:r>
              <a:rPr lang="pt-BR" sz="2400" dirty="0" smtClean="0"/>
              <a:t>medicamentos </a:t>
            </a:r>
            <a:r>
              <a:rPr lang="pt-BR" sz="2400" dirty="0"/>
              <a:t>da Farmácia </a:t>
            </a:r>
            <a:r>
              <a:rPr lang="pt-BR" sz="2400" dirty="0" smtClean="0"/>
              <a:t>Popular e as acessam de </a:t>
            </a:r>
            <a:r>
              <a:rPr lang="pt-BR" sz="2400" dirty="0"/>
              <a:t>um total de </a:t>
            </a:r>
            <a:r>
              <a:rPr lang="pt-BR" sz="2400" dirty="0" smtClean="0"/>
              <a:t>55 (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96,4%</a:t>
            </a:r>
            <a:r>
              <a:rPr lang="pt-BR" sz="2400" dirty="0" smtClean="0"/>
              <a:t>).</a:t>
            </a:r>
            <a:endParaRPr lang="pt-BR" sz="2400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95513311"/>
              </p:ext>
            </p:extLst>
          </p:nvPr>
        </p:nvGraphicFramePr>
        <p:xfrm>
          <a:off x="323528" y="1052736"/>
          <a:ext cx="859650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Retângulo 1"/>
          <p:cNvSpPr/>
          <p:nvPr/>
        </p:nvSpPr>
        <p:spPr>
          <a:xfrm>
            <a:off x="3456497" y="3068960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94,9%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8100392" y="2996952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96,4%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309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Objetivos e Metas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Imagem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369053" cy="24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Imagem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22237"/>
            <a:ext cx="4418505" cy="24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86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6154" y="5301208"/>
            <a:ext cx="4243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57 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hipertensos </a:t>
            </a:r>
            <a:r>
              <a:rPr lang="pt-BR" sz="2400" dirty="0" smtClean="0"/>
              <a:t>com PA acima dos parâmetros normais, de </a:t>
            </a:r>
            <a:r>
              <a:rPr lang="pt-BR" sz="2400" dirty="0"/>
              <a:t>um total de 155 </a:t>
            </a:r>
            <a:r>
              <a:rPr lang="pt-BR" sz="2400" dirty="0" smtClean="0"/>
              <a:t>(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36,1%</a:t>
            </a:r>
            <a:r>
              <a:rPr lang="pt-BR" sz="2400" dirty="0" smtClean="0"/>
              <a:t>).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4679170" y="5171708"/>
            <a:ext cx="43833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21 diabéticos </a:t>
            </a:r>
            <a:r>
              <a:rPr lang="pt-BR" sz="2400" dirty="0" smtClean="0"/>
              <a:t>com a glicemia capilar acima dos parâmetros normais, de </a:t>
            </a:r>
            <a:r>
              <a:rPr lang="pt-BR" sz="2400" dirty="0"/>
              <a:t>um total de </a:t>
            </a:r>
            <a:r>
              <a:rPr lang="pt-BR" sz="2400" dirty="0" smtClean="0"/>
              <a:t>55 (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38,2%</a:t>
            </a:r>
            <a:r>
              <a:rPr lang="pt-BR" sz="2400" dirty="0" smtClean="0"/>
              <a:t>).</a:t>
            </a:r>
            <a:endParaRPr lang="pt-BR" sz="2400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905482614"/>
              </p:ext>
            </p:extLst>
          </p:nvPr>
        </p:nvGraphicFramePr>
        <p:xfrm>
          <a:off x="323528" y="1052736"/>
          <a:ext cx="859650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Retângulo 1"/>
          <p:cNvSpPr/>
          <p:nvPr/>
        </p:nvSpPr>
        <p:spPr>
          <a:xfrm>
            <a:off x="3491880" y="3039343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36,1%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8028384" y="3068960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38,2%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309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23317"/>
            <a:ext cx="5400600" cy="4525963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pt-BR" sz="2400" dirty="0" smtClean="0"/>
              <a:t>A ação programática visou </a:t>
            </a:r>
            <a:r>
              <a:rPr lang="pt-BR" sz="2400" b="1" dirty="0" smtClean="0"/>
              <a:t>implantar o HIPERDIA </a:t>
            </a:r>
            <a:r>
              <a:rPr lang="pt-BR" sz="2400" dirty="0" smtClean="0"/>
              <a:t>(cadastramentos, acompanhamentos) </a:t>
            </a:r>
            <a:r>
              <a:rPr lang="pt-BR" sz="2400" dirty="0"/>
              <a:t>dos hipertensos e </a:t>
            </a:r>
            <a:r>
              <a:rPr lang="pt-BR" sz="2400" dirty="0" smtClean="0"/>
              <a:t>diabéticos – qualificar o atendimento;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pt-BR" sz="2400" dirty="0" smtClean="0"/>
              <a:t> </a:t>
            </a:r>
          </a:p>
          <a:p>
            <a:pPr>
              <a:spcBef>
                <a:spcPts val="1800"/>
              </a:spcBef>
            </a:pPr>
            <a:r>
              <a:rPr lang="pt-BR" sz="2400" dirty="0" smtClean="0"/>
              <a:t>Lagoa D’anta tem população de 6.227 hab., o sistema de saúde (2 UBS e 1 unidade mista - 3 ESF, 1 Maternidade com PS, NASF II, CRAS;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Introdução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3384376" cy="632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4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8856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7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323528" y="2348880"/>
            <a:ext cx="6229200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A</a:t>
            </a:r>
            <a:r>
              <a:rPr lang="pt-BR" sz="4000" b="1" dirty="0" smtClean="0"/>
              <a:t>primorar </a:t>
            </a:r>
            <a:r>
              <a:rPr lang="pt-BR" sz="4000" b="1" dirty="0"/>
              <a:t>o registro das </a:t>
            </a:r>
            <a:r>
              <a:rPr lang="pt-BR" sz="4000" b="1" dirty="0" smtClean="0"/>
              <a:t>informações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374848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 º Objetivo específico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Objetivos e Metas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338" name="Imagem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5525"/>
            <a:ext cx="4494683" cy="258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Imagem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5525"/>
            <a:ext cx="4718013" cy="262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86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9512" y="5373216"/>
            <a:ext cx="4243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158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hipertensos 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400" dirty="0" smtClean="0"/>
              <a:t>com a ficha de acompanhamento atualizada (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100%</a:t>
            </a:r>
            <a:r>
              <a:rPr lang="pt-BR" sz="2400" dirty="0" smtClean="0"/>
              <a:t>).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4652392" y="5373216"/>
            <a:ext cx="4243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55 diabéticos  </a:t>
            </a:r>
            <a:r>
              <a:rPr lang="pt-BR" sz="2400" dirty="0" smtClean="0"/>
              <a:t>com a ficha de acompanhamento atualizada (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100%</a:t>
            </a:r>
            <a:r>
              <a:rPr lang="pt-BR" sz="2400" dirty="0" smtClean="0"/>
              <a:t>).</a:t>
            </a:r>
            <a:endParaRPr lang="pt-BR" sz="2400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012312668"/>
              </p:ext>
            </p:extLst>
          </p:nvPr>
        </p:nvGraphicFramePr>
        <p:xfrm>
          <a:off x="323528" y="1052736"/>
          <a:ext cx="859650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tângulo 2"/>
          <p:cNvSpPr/>
          <p:nvPr/>
        </p:nvSpPr>
        <p:spPr>
          <a:xfrm>
            <a:off x="3491880" y="3111351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100%</a:t>
            </a:r>
            <a:endParaRPr lang="pt-BR" sz="2400" dirty="0"/>
          </a:p>
        </p:txBody>
      </p:sp>
      <p:sp>
        <p:nvSpPr>
          <p:cNvPr id="13" name="Retângulo 12"/>
          <p:cNvSpPr/>
          <p:nvPr/>
        </p:nvSpPr>
        <p:spPr>
          <a:xfrm>
            <a:off x="8160935" y="3111351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100%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074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8856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7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323528" y="2348880"/>
            <a:ext cx="6229200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/>
              <a:t>Promover </a:t>
            </a:r>
            <a:r>
              <a:rPr lang="pt-BR" sz="4000" b="1" dirty="0"/>
              <a:t>a saúde dos hipertensos e </a:t>
            </a:r>
            <a:r>
              <a:rPr lang="pt-BR" sz="4000" b="1" dirty="0" smtClean="0"/>
              <a:t>diabéticos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374848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5 º Objetivo específico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Objetivos e Metas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410" name="Imagem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4355917" cy="244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Imagem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376502" cy="244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66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79512" y="5229200"/>
            <a:ext cx="4243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68 hipertensos </a:t>
            </a:r>
            <a:r>
              <a:rPr lang="pt-BR" sz="2400" dirty="0" smtClean="0"/>
              <a:t>com a consulta </a:t>
            </a:r>
            <a:r>
              <a:rPr lang="pt-BR" sz="2400" dirty="0"/>
              <a:t>com dentista em </a:t>
            </a:r>
            <a:r>
              <a:rPr lang="pt-BR" sz="2400" dirty="0" smtClean="0"/>
              <a:t>dia, de um total de155 hipertensos(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43,0 %</a:t>
            </a:r>
            <a:r>
              <a:rPr lang="pt-BR" sz="2400" dirty="0" smtClean="0"/>
              <a:t>).</a:t>
            </a:r>
            <a:endParaRPr lang="pt-BR" sz="2400" dirty="0"/>
          </a:p>
        </p:txBody>
      </p:sp>
      <p:sp>
        <p:nvSpPr>
          <p:cNvPr id="12" name="Retângulo 11"/>
          <p:cNvSpPr/>
          <p:nvPr/>
        </p:nvSpPr>
        <p:spPr>
          <a:xfrm>
            <a:off x="4713069" y="5229200"/>
            <a:ext cx="4395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20 diabéticos </a:t>
            </a:r>
            <a:r>
              <a:rPr lang="pt-BR" sz="2400" dirty="0" smtClean="0"/>
              <a:t>com a consulta  </a:t>
            </a:r>
            <a:r>
              <a:rPr lang="pt-BR" sz="2400" dirty="0"/>
              <a:t>com dentista em </a:t>
            </a:r>
            <a:r>
              <a:rPr lang="pt-BR" sz="2400" dirty="0" smtClean="0"/>
              <a:t>dia, de um total de 55 diabéticos (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36,4 %</a:t>
            </a:r>
            <a:r>
              <a:rPr lang="pt-BR" sz="2400" dirty="0" smtClean="0"/>
              <a:t>).</a:t>
            </a:r>
            <a:endParaRPr lang="pt-BR" sz="2400" dirty="0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184850127"/>
              </p:ext>
            </p:extLst>
          </p:nvPr>
        </p:nvGraphicFramePr>
        <p:xfrm>
          <a:off x="323528" y="1052736"/>
          <a:ext cx="859650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tângulo 2"/>
          <p:cNvSpPr/>
          <p:nvPr/>
        </p:nvSpPr>
        <p:spPr>
          <a:xfrm>
            <a:off x="3347864" y="3748970"/>
            <a:ext cx="1101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43,0 </a:t>
            </a:r>
            <a:r>
              <a:rPr lang="pt-BR" sz="2400" b="1" dirty="0" smtClean="0"/>
              <a:t>%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7956376" y="3803210"/>
            <a:ext cx="102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36,4 %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3282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Objetivos e Metas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66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5373216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158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hipertensos </a:t>
            </a:r>
            <a:r>
              <a:rPr lang="pt-BR" sz="2400" dirty="0" smtClean="0"/>
              <a:t>receberam as orientações (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100%</a:t>
            </a:r>
            <a:r>
              <a:rPr lang="pt-BR" sz="2400" dirty="0" smtClean="0"/>
              <a:t>). </a:t>
            </a:r>
            <a:endParaRPr lang="pt-BR" sz="2400" dirty="0"/>
          </a:p>
        </p:txBody>
      </p:sp>
      <p:sp>
        <p:nvSpPr>
          <p:cNvPr id="12" name="Retângulo 11"/>
          <p:cNvSpPr/>
          <p:nvPr/>
        </p:nvSpPr>
        <p:spPr>
          <a:xfrm>
            <a:off x="4644008" y="5445224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55 diabéticos </a:t>
            </a:r>
            <a:r>
              <a:rPr lang="pt-BR" sz="2400" dirty="0" smtClean="0"/>
              <a:t>receberam as orientações (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100%</a:t>
            </a:r>
            <a:r>
              <a:rPr lang="pt-BR" sz="2400" dirty="0" smtClean="0"/>
              <a:t>). </a:t>
            </a: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740963589"/>
              </p:ext>
            </p:extLst>
          </p:nvPr>
        </p:nvGraphicFramePr>
        <p:xfrm>
          <a:off x="323528" y="1052736"/>
          <a:ext cx="859650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569" y="2665708"/>
            <a:ext cx="5229951" cy="256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5708"/>
            <a:ext cx="4572000" cy="293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 rot="16200000">
            <a:off x="3428948" y="3635948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100%</a:t>
            </a:r>
            <a:endParaRPr lang="pt-BR" sz="2400" dirty="0"/>
          </a:p>
        </p:txBody>
      </p:sp>
      <p:sp>
        <p:nvSpPr>
          <p:cNvPr id="13" name="Retângulo 12"/>
          <p:cNvSpPr/>
          <p:nvPr/>
        </p:nvSpPr>
        <p:spPr>
          <a:xfrm rot="16200000">
            <a:off x="8007843" y="3491932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100%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3282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Discussão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74087653"/>
              </p:ext>
            </p:extLst>
          </p:nvPr>
        </p:nvGraphicFramePr>
        <p:xfrm>
          <a:off x="0" y="1036960"/>
          <a:ext cx="914400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2880" y="1628800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marL="0" indent="0" algn="ctr">
              <a:buNone/>
            </a:pPr>
            <a:r>
              <a:rPr lang="pt-BR" sz="3000" b="1" dirty="0" smtClean="0"/>
              <a:t>Incorporação da intervenção a rotina 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16687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Reflexão Crítica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12883166"/>
              </p:ext>
            </p:extLst>
          </p:nvPr>
        </p:nvGraphicFramePr>
        <p:xfrm>
          <a:off x="0" y="1252984"/>
          <a:ext cx="914400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687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6886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800" dirty="0"/>
              <a:t>BRASIL. Ministério da saúde. Secretaria de Atenção à Saúde. Departamento de Atenção Básica. </a:t>
            </a:r>
            <a:r>
              <a:rPr lang="pt-BR" sz="1800" b="1" dirty="0"/>
              <a:t>Hipertensão arterial sistêmica para o Sistema Único de Saúde / Ministério da Saúde, Secretaria de Atenção à Saúde, Departamento de </a:t>
            </a:r>
            <a:r>
              <a:rPr lang="pt-BR" sz="1800" b="1" dirty="0" smtClean="0"/>
              <a:t>Atenção</a:t>
            </a:r>
            <a:r>
              <a:rPr lang="pt-BR" sz="1800" dirty="0"/>
              <a:t> </a:t>
            </a:r>
            <a:r>
              <a:rPr lang="pt-BR" sz="1800" b="1" dirty="0" smtClean="0"/>
              <a:t>Básica</a:t>
            </a:r>
            <a:r>
              <a:rPr lang="pt-BR" sz="1800" dirty="0"/>
              <a:t>. – Brasília : Ministério da Saúde, 2006. 58 p. – (Cadernos de Atenção Básica; n. 15) (Série A. Normas e Manuais Técnicos)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800" dirty="0" smtClean="0"/>
              <a:t>BRASIL</a:t>
            </a:r>
            <a:r>
              <a:rPr lang="pt-BR" sz="1800" dirty="0"/>
              <a:t>. Ministério da Saúde. Secretaria de Atenção à Saúde. Departamento de Atenção Básica. </a:t>
            </a:r>
            <a:r>
              <a:rPr lang="pt-BR" sz="1800" b="1" dirty="0"/>
              <a:t>Diabetes Mellitus / Ministério da Saúde, Secretaria de Atenção à Saúde, Departamento de Atenção Básica</a:t>
            </a:r>
            <a:r>
              <a:rPr lang="pt-BR" sz="1800" dirty="0"/>
              <a:t>. – Brasília: Ministério da Saúde, </a:t>
            </a:r>
            <a:r>
              <a:rPr lang="pt-BR" sz="1800" dirty="0" smtClean="0"/>
              <a:t>2006. 64 </a:t>
            </a:r>
            <a:r>
              <a:rPr lang="pt-BR" sz="1800" dirty="0"/>
              <a:t>p. il. – (Cadernos de Atenção Básica, n. 16) (Série A. Normas e Manuais Técnicos)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800" dirty="0" smtClean="0"/>
              <a:t> _____.  Universidade Federal de Pelotas. </a:t>
            </a:r>
            <a:r>
              <a:rPr lang="pt-BR" sz="1800" b="1" dirty="0" smtClean="0"/>
              <a:t>Ações da Intervenção. </a:t>
            </a:r>
            <a:r>
              <a:rPr lang="pt-BR" sz="1800" dirty="0" smtClean="0"/>
              <a:t>Pelotas, 2012. Disponível em: &lt;https://unasus.ufpel.edu.br/moodle/pluginfile.php?file=%2F5904%2Fmod_resource%2Fcontent%2F1%2F2012_11_01%20A%C3%A7%C3%B5es%20da%20Interven%C3%A7%C3%A3o.pdf&gt;. Acesso 16 jan. 2013.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800" dirty="0" smtClean="0"/>
              <a:t> _____. Universidade Federal de Pelotas. </a:t>
            </a:r>
            <a:r>
              <a:rPr lang="pt-BR" sz="1800" b="1" dirty="0" smtClean="0"/>
              <a:t>Escrevendo a Introdução do Projeto de Intervenção. </a:t>
            </a:r>
            <a:r>
              <a:rPr lang="pt-BR" sz="1800" dirty="0" smtClean="0"/>
              <a:t>Pelotas, 2012. Disponível em: &lt;https://unasus.ufpel.edu.br/moodle/pluginfile.php?file=%2F5925%2Fmod_resource%2Fcontent%2F2%2F2012_11_08%20Escrevendo%20a%20Introdu%C3%A7%C3%A3o.pdf&gt;. Acesso 16 jan. 2013.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Referências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3"/>
            <a:ext cx="9143999" cy="688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00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95325"/>
            <a:ext cx="8496944" cy="4525963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pt-BR" sz="2400" dirty="0" smtClean="0"/>
              <a:t>O centro de saúde tem 33 anos de inauguração,  4.150 pessoas na área de abrangência e 1 ESF. População-alvo - SIAB (266 Hipertensos/67 Diabéticos); </a:t>
            </a:r>
          </a:p>
          <a:p>
            <a:pPr algn="just">
              <a:spcBef>
                <a:spcPts val="1800"/>
              </a:spcBef>
            </a:pPr>
            <a:r>
              <a:rPr lang="pt-BR" sz="2400" b="1" dirty="0" smtClean="0"/>
              <a:t>Não havia </a:t>
            </a:r>
            <a:r>
              <a:rPr lang="pt-BR" sz="2400" dirty="0" smtClean="0"/>
              <a:t>consultas clínicas trimestrais do </a:t>
            </a:r>
            <a:r>
              <a:rPr lang="pt-BR" sz="2400" b="1" dirty="0" smtClean="0"/>
              <a:t>HIPERDIA</a:t>
            </a:r>
            <a:r>
              <a:rPr lang="pt-BR" sz="2400" dirty="0" smtClean="0"/>
              <a:t> no Centro de Saúde antes da intervenção;</a:t>
            </a:r>
            <a:endParaRPr lang="pt-BR" sz="24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Introdução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10" y="4005064"/>
            <a:ext cx="644567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624"/>
            <a:ext cx="9144000" cy="690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81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/>
              <a:t>Melhorar </a:t>
            </a:r>
            <a:r>
              <a:rPr lang="pt-BR" sz="3600" dirty="0"/>
              <a:t>a atenção aos adultos portadores de Hipertensão Arterial Sistêmica e/ou Diabetes Mellitus.</a:t>
            </a:r>
          </a:p>
          <a:p>
            <a:endParaRPr lang="pt-BR" sz="28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Objetivo Geral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753636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/>
              <a:t>Ações realizadas</a:t>
            </a:r>
          </a:p>
          <a:p>
            <a:pPr lvl="1"/>
            <a:r>
              <a:rPr lang="pt-BR" dirty="0" smtClean="0"/>
              <a:t>Atendimento clínico </a:t>
            </a:r>
            <a:r>
              <a:rPr lang="pt-BR" dirty="0"/>
              <a:t>aos pacientes hipertensos e </a:t>
            </a:r>
            <a:r>
              <a:rPr lang="pt-BR" dirty="0" smtClean="0"/>
              <a:t>diabéticos;</a:t>
            </a:r>
          </a:p>
          <a:p>
            <a:pPr lvl="1"/>
            <a:r>
              <a:rPr lang="pt-BR" dirty="0" smtClean="0"/>
              <a:t>Busca ativa dos faltosos;</a:t>
            </a:r>
          </a:p>
          <a:p>
            <a:pPr lvl="1"/>
            <a:r>
              <a:rPr lang="pt-BR" dirty="0" smtClean="0"/>
              <a:t>Reuniões com a equipe;</a:t>
            </a:r>
          </a:p>
          <a:p>
            <a:pPr lvl="1"/>
            <a:r>
              <a:rPr lang="pt-BR" dirty="0" smtClean="0"/>
              <a:t>Atualização dos dados cadastrais;</a:t>
            </a:r>
          </a:p>
          <a:p>
            <a:pPr lvl="1"/>
            <a:r>
              <a:rPr lang="pt-BR" dirty="0" smtClean="0"/>
              <a:t>Monitoramento dos indicadores;</a:t>
            </a:r>
          </a:p>
          <a:p>
            <a:pPr lvl="1"/>
            <a:r>
              <a:rPr lang="pt-BR" dirty="0" smtClean="0"/>
              <a:t>Atividades educativa em grupo e individual;</a:t>
            </a:r>
          </a:p>
          <a:p>
            <a:endParaRPr lang="pt-BR" sz="40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Metodologia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82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753636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/>
              <a:t>Logística utilizada</a:t>
            </a:r>
          </a:p>
          <a:p>
            <a:pPr lvl="1"/>
            <a:r>
              <a:rPr lang="pt-BR" dirty="0" smtClean="0"/>
              <a:t>Adotado protocolos </a:t>
            </a:r>
            <a:r>
              <a:rPr lang="pt-BR" dirty="0"/>
              <a:t>de DM e HAS do MS 2006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Ficha </a:t>
            </a:r>
            <a:r>
              <a:rPr lang="pt-BR" dirty="0"/>
              <a:t>de </a:t>
            </a:r>
            <a:r>
              <a:rPr lang="pt-BR" dirty="0" smtClean="0"/>
              <a:t>cadastramento;</a:t>
            </a:r>
          </a:p>
          <a:p>
            <a:pPr lvl="1"/>
            <a:r>
              <a:rPr lang="pt-BR" dirty="0" smtClean="0"/>
              <a:t>Ficha espelho de acompanhamento;</a:t>
            </a:r>
          </a:p>
          <a:p>
            <a:pPr lvl="1"/>
            <a:r>
              <a:rPr lang="pt-BR" dirty="0" smtClean="0"/>
              <a:t>Ficha de evolução;</a:t>
            </a:r>
          </a:p>
          <a:p>
            <a:pPr lvl="1"/>
            <a:r>
              <a:rPr lang="pt-BR" dirty="0" smtClean="0"/>
              <a:t>Ficha de avaliação do pés;</a:t>
            </a:r>
          </a:p>
          <a:p>
            <a:pPr lvl="1"/>
            <a:r>
              <a:rPr lang="pt-BR" dirty="0" smtClean="0"/>
              <a:t>Livro de monitoramento;</a:t>
            </a:r>
          </a:p>
          <a:p>
            <a:pPr lvl="1"/>
            <a:r>
              <a:rPr lang="pt-BR" dirty="0" smtClean="0"/>
              <a:t>Capacitação da Equipe;</a:t>
            </a:r>
          </a:p>
          <a:p>
            <a:pPr lvl="1"/>
            <a:r>
              <a:rPr lang="pt-BR" dirty="0" smtClean="0"/>
              <a:t>Planilha em Excel da UFPEL;</a:t>
            </a:r>
          </a:p>
          <a:p>
            <a:endParaRPr lang="pt-BR" sz="40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Metodologia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8856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37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323528" y="2348880"/>
            <a:ext cx="6229200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/>
              <a:t>Ampliar a cobertura aos  hipertensos e diabéticos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374848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1 º Objetivo específico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Objetivos e Metas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848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9512" y="5180999"/>
            <a:ext cx="42438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158 adultos rastreados e cobertos </a:t>
            </a:r>
            <a:r>
              <a:rPr lang="pt-BR" sz="2400" dirty="0" smtClean="0"/>
              <a:t>pelo programa de </a:t>
            </a:r>
            <a:r>
              <a:rPr lang="pt-BR" sz="2400" dirty="0"/>
              <a:t>um total de 266 hipertensos </a:t>
            </a:r>
            <a:r>
              <a:rPr lang="pt-BR" sz="2400" dirty="0" smtClean="0"/>
              <a:t>(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59,4%</a:t>
            </a:r>
            <a:r>
              <a:rPr lang="pt-BR" sz="2400" dirty="0" smtClean="0"/>
              <a:t>).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4644008" y="5182160"/>
            <a:ext cx="43702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55 adultos rastreados </a:t>
            </a:r>
            <a:r>
              <a:rPr lang="pt-BR" sz="2400" dirty="0"/>
              <a:t>para DM 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e cobertos </a:t>
            </a:r>
            <a:r>
              <a:rPr lang="pt-BR" sz="2400" dirty="0" smtClean="0"/>
              <a:t>pelo programa de </a:t>
            </a:r>
            <a:r>
              <a:rPr lang="pt-BR" sz="2400" dirty="0"/>
              <a:t>um total de 67 </a:t>
            </a:r>
            <a:r>
              <a:rPr lang="pt-BR" sz="2400" dirty="0" smtClean="0"/>
              <a:t>com </a:t>
            </a:r>
            <a:r>
              <a:rPr lang="pt-BR" sz="2400" dirty="0"/>
              <a:t>PA sustentada </a:t>
            </a:r>
            <a:r>
              <a:rPr lang="pt-BR" sz="2400" dirty="0" smtClean="0"/>
              <a:t>&gt; 135/80 </a:t>
            </a:r>
            <a:r>
              <a:rPr lang="pt-BR" sz="2400" dirty="0"/>
              <a:t>mmHg </a:t>
            </a:r>
            <a:r>
              <a:rPr lang="pt-BR" sz="2400" dirty="0" smtClean="0"/>
              <a:t> (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82,1%</a:t>
            </a:r>
            <a:r>
              <a:rPr lang="pt-BR" sz="2400" dirty="0" smtClean="0"/>
              <a:t>).</a:t>
            </a:r>
            <a:endParaRPr lang="pt-BR" sz="2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31169086"/>
              </p:ext>
            </p:extLst>
          </p:nvPr>
        </p:nvGraphicFramePr>
        <p:xfrm>
          <a:off x="323528" y="836712"/>
          <a:ext cx="859650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Imagem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492896"/>
            <a:ext cx="462596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463512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509143" y="3327375"/>
            <a:ext cx="918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59,4</a:t>
            </a:r>
            <a:r>
              <a:rPr lang="pt-BR" sz="2000" b="1" dirty="0"/>
              <a:t>%</a:t>
            </a: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8100392" y="3068960"/>
            <a:ext cx="918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82,1</a:t>
            </a:r>
            <a:r>
              <a:rPr lang="pt-BR" sz="2000" b="1" dirty="0"/>
              <a:t>%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6935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Objetivos e Metas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290" name="Imagem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74" y="2492896"/>
            <a:ext cx="4516866" cy="255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Imagem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4672811" cy="255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819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56154" y="5301208"/>
            <a:ext cx="4243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109 hipertensos cadastrados </a:t>
            </a:r>
            <a:r>
              <a:rPr lang="pt-BR" sz="2400" dirty="0" smtClean="0"/>
              <a:t>de </a:t>
            </a:r>
            <a:r>
              <a:rPr lang="pt-BR" sz="2400" dirty="0"/>
              <a:t>um total de </a:t>
            </a:r>
            <a:r>
              <a:rPr lang="pt-BR" sz="2400" dirty="0" smtClean="0"/>
              <a:t>158 </a:t>
            </a:r>
            <a:r>
              <a:rPr lang="pt-BR" sz="2400" dirty="0"/>
              <a:t>hipertensos </a:t>
            </a:r>
            <a:r>
              <a:rPr lang="pt-BR" sz="2400" dirty="0" smtClean="0"/>
              <a:t>(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69,0%</a:t>
            </a:r>
            <a:r>
              <a:rPr lang="pt-BR" sz="2400" dirty="0" smtClean="0"/>
              <a:t>).</a:t>
            </a:r>
            <a:endParaRPr lang="pt-BR" sz="2400" dirty="0"/>
          </a:p>
        </p:txBody>
      </p:sp>
      <p:sp>
        <p:nvSpPr>
          <p:cNvPr id="14" name="Retângulo 13"/>
          <p:cNvSpPr/>
          <p:nvPr/>
        </p:nvSpPr>
        <p:spPr>
          <a:xfrm>
            <a:off x="4716016" y="5334307"/>
            <a:ext cx="4298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40 diabéticos cadastrados</a:t>
            </a:r>
            <a:r>
              <a:rPr lang="pt-BR" sz="2400" dirty="0" smtClean="0"/>
              <a:t> de </a:t>
            </a:r>
            <a:r>
              <a:rPr lang="pt-BR" sz="2400" dirty="0"/>
              <a:t>um total de </a:t>
            </a:r>
            <a:r>
              <a:rPr lang="pt-BR" sz="2400" dirty="0" smtClean="0"/>
              <a:t>55 diabéticos (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72,7%</a:t>
            </a:r>
            <a:r>
              <a:rPr lang="pt-BR" sz="2400" dirty="0" smtClean="0"/>
              <a:t>).</a:t>
            </a:r>
            <a:endParaRPr lang="pt-BR" sz="2400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841998020"/>
              </p:ext>
            </p:extLst>
          </p:nvPr>
        </p:nvGraphicFramePr>
        <p:xfrm>
          <a:off x="323528" y="1052736"/>
          <a:ext cx="859650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Retângulo 1"/>
          <p:cNvSpPr/>
          <p:nvPr/>
        </p:nvSpPr>
        <p:spPr>
          <a:xfrm>
            <a:off x="3520617" y="3212976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69,0%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7956376" y="3205080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72,7%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961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3179</TotalTime>
  <Words>1152</Words>
  <Application>Microsoft Office PowerPoint</Application>
  <PresentationFormat>Apresentação na tela (4:3)</PresentationFormat>
  <Paragraphs>161</Paragraphs>
  <Slides>28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0" baseType="lpstr">
      <vt:lpstr>Tema do Office</vt:lpstr>
      <vt:lpstr>Microsoft Excel 97-2003 Worksheet</vt:lpstr>
      <vt:lpstr>Apresentação do PowerPoint</vt:lpstr>
      <vt:lpstr>Introdução</vt:lpstr>
      <vt:lpstr>Introdução</vt:lpstr>
      <vt:lpstr>Objetivo Geral</vt:lpstr>
      <vt:lpstr>Metodologia</vt:lpstr>
      <vt:lpstr>Metodologia</vt:lpstr>
      <vt:lpstr>Apresentação do PowerPoint</vt:lpstr>
      <vt:lpstr>Objetivos e Metas</vt:lpstr>
      <vt:lpstr>Objetivos e Metas</vt:lpstr>
      <vt:lpstr>Apresentação do PowerPoint</vt:lpstr>
      <vt:lpstr>Apresentação do PowerPoint</vt:lpstr>
      <vt:lpstr>Apresentação do PowerPoint</vt:lpstr>
      <vt:lpstr>Objetivos e Metas</vt:lpstr>
      <vt:lpstr>Apresentação do PowerPoint</vt:lpstr>
      <vt:lpstr>Apresentação do PowerPoint</vt:lpstr>
      <vt:lpstr>Objetivos e Metas</vt:lpstr>
      <vt:lpstr>Objetivos e Metas</vt:lpstr>
      <vt:lpstr>Objetivos e Metas</vt:lpstr>
      <vt:lpstr>Objetivos e Metas</vt:lpstr>
      <vt:lpstr>Apresentação do PowerPoint</vt:lpstr>
      <vt:lpstr>Objetivos e Metas</vt:lpstr>
      <vt:lpstr>Apresentação do PowerPoint</vt:lpstr>
      <vt:lpstr>Objetivos e Metas</vt:lpstr>
      <vt:lpstr>Objetivos e Metas</vt:lpstr>
      <vt:lpstr>Discussão</vt:lpstr>
      <vt:lpstr>Reflexão Crítica</vt:lpstr>
      <vt:lpstr>Referências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Suriândia Camilo</dc:creator>
  <cp:lastModifiedBy>Suriândia Camilo</cp:lastModifiedBy>
  <cp:revision>154</cp:revision>
  <cp:lastPrinted>2013-09-17T23:24:25Z</cp:lastPrinted>
  <dcterms:created xsi:type="dcterms:W3CDTF">2013-08-02T23:55:08Z</dcterms:created>
  <dcterms:modified xsi:type="dcterms:W3CDTF">2013-09-20T20:36:21Z</dcterms:modified>
</cp:coreProperties>
</file>