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26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9"/>
  </p:notesMasterIdLst>
  <p:sldIdLst>
    <p:sldId id="325" r:id="rId2"/>
    <p:sldId id="332" r:id="rId3"/>
    <p:sldId id="341" r:id="rId4"/>
    <p:sldId id="334" r:id="rId5"/>
    <p:sldId id="342" r:id="rId6"/>
    <p:sldId id="326" r:id="rId7"/>
    <p:sldId id="327" r:id="rId8"/>
    <p:sldId id="328" r:id="rId9"/>
    <p:sldId id="333" r:id="rId10"/>
    <p:sldId id="336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72" r:id="rId36"/>
    <p:sldId id="368" r:id="rId37"/>
    <p:sldId id="369" r:id="rId38"/>
    <p:sldId id="373" r:id="rId39"/>
    <p:sldId id="374" r:id="rId40"/>
    <p:sldId id="375" r:id="rId41"/>
    <p:sldId id="370" r:id="rId42"/>
    <p:sldId id="337" r:id="rId43"/>
    <p:sldId id="376" r:id="rId44"/>
    <p:sldId id="338" r:id="rId45"/>
    <p:sldId id="339" r:id="rId46"/>
    <p:sldId id="378" r:id="rId47"/>
    <p:sldId id="379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37" autoAdjust="0"/>
    <p:restoredTop sz="94719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H:\turma%204\T4%20Unidade%203-%20Interven&#231;&#227;o\Semana%2017\Tarefas%20alunos\Planilha%20coleta%20de%20dados%20final\Susana\Planilha%20de%20coleta%20de%20dados%20semana%2017%20Susana%206%20de%20fevereir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0.52</c:v>
                </c:pt>
                <c:pt idx="1">
                  <c:v>0.68000000000000071</c:v>
                </c:pt>
                <c:pt idx="2">
                  <c:v>0.72000000000000042</c:v>
                </c:pt>
                <c:pt idx="3">
                  <c:v>0.8</c:v>
                </c:pt>
              </c:numCache>
            </c:numRef>
          </c:val>
        </c:ser>
        <c:axId val="40547456"/>
        <c:axId val="40548992"/>
      </c:barChart>
      <c:catAx>
        <c:axId val="405474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548992"/>
        <c:crosses val="autoZero"/>
        <c:auto val="1"/>
        <c:lblAlgn val="ctr"/>
        <c:lblOffset val="100"/>
      </c:catAx>
      <c:valAx>
        <c:axId val="4054899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5474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gestantes com solicitação de hemoglobina / hematócrito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Indicadores!$D$61:$G$61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Indicadores!$D$62:$G$62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2867712"/>
        <c:axId val="42877696"/>
      </c:barChart>
      <c:catAx>
        <c:axId val="428677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877696"/>
        <c:crosses val="autoZero"/>
        <c:auto val="1"/>
        <c:lblAlgn val="ctr"/>
        <c:lblOffset val="100"/>
      </c:catAx>
      <c:valAx>
        <c:axId val="428776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8677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solicitação de glicemia de jejum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Indicadores!$D$66:$G$66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Indicadores!$D$67:$G$67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2914560"/>
        <c:axId val="42916096"/>
      </c:barChart>
      <c:catAx>
        <c:axId val="429145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916096"/>
        <c:crosses val="autoZero"/>
        <c:auto val="1"/>
        <c:lblAlgn val="ctr"/>
        <c:lblOffset val="100"/>
      </c:catAx>
      <c:valAx>
        <c:axId val="429160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9145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solicitação de VDRL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071744"/>
        <c:axId val="43085824"/>
      </c:barChart>
      <c:catAx>
        <c:axId val="430717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085824"/>
        <c:crosses val="autoZero"/>
        <c:auto val="1"/>
        <c:lblAlgn val="ctr"/>
        <c:lblOffset val="100"/>
      </c:catAx>
      <c:valAx>
        <c:axId val="430858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0717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Indicadores!$C$77</c:f>
              <c:strCache>
                <c:ptCount val="1"/>
                <c:pt idx="0">
                  <c:v>Proporção de gestantes com solicitação de exame de Urina tipo 1 com urocultura e antibiograma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Indicadores!$D$76:$G$76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Indicadores!$D$77:$G$77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114496"/>
        <c:axId val="43116032"/>
      </c:barChart>
      <c:catAx>
        <c:axId val="431144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116032"/>
        <c:crosses val="autoZero"/>
        <c:auto val="1"/>
        <c:lblAlgn val="ctr"/>
        <c:lblOffset val="100"/>
      </c:catAx>
      <c:valAx>
        <c:axId val="4311603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1144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gestantes com solicitação de testagem anti-HIV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021824"/>
        <c:axId val="43023360"/>
      </c:barChart>
      <c:catAx>
        <c:axId val="430218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023360"/>
        <c:crosses val="autoZero"/>
        <c:auto val="1"/>
        <c:lblAlgn val="ctr"/>
        <c:lblOffset val="100"/>
      </c:catAx>
      <c:valAx>
        <c:axId val="4302336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0218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Indicadores!$C$87</c:f>
              <c:strCache>
                <c:ptCount val="1"/>
                <c:pt idx="0">
                  <c:v>Proporção de gestantes com solicitação de sorologia para hepatite B (HBsAg)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Indicadores!$D$86:$G$86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Indicadores!$D$87:$G$87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125760"/>
        <c:axId val="43135744"/>
      </c:barChart>
      <c:catAx>
        <c:axId val="431257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135744"/>
        <c:crosses val="autoZero"/>
        <c:auto val="1"/>
        <c:lblAlgn val="ctr"/>
        <c:lblOffset val="100"/>
      </c:catAx>
      <c:valAx>
        <c:axId val="431357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1257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Indicadores!$C$92</c:f>
              <c:strCache>
                <c:ptCount val="1"/>
                <c:pt idx="0">
                  <c:v>Proporção de gestantes com sorologia para toxoplasmose (IgG e IgM) na primeira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Indicadores!$D$91:$G$91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Indicadores!$D$92:$G$92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172608"/>
        <c:axId val="43174144"/>
      </c:barChart>
      <c:catAx>
        <c:axId val="431726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174144"/>
        <c:crosses val="autoZero"/>
        <c:auto val="1"/>
        <c:lblAlgn val="ctr"/>
        <c:lblOffset val="100"/>
      </c:catAx>
      <c:valAx>
        <c:axId val="431741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1726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Indicadores!$C$97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Indicadores!$D$96:$G$96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Indicadores!$D$97:$G$97</c:f>
              <c:numCache>
                <c:formatCode>0.0%</c:formatCode>
                <c:ptCount val="4"/>
                <c:pt idx="0">
                  <c:v>0.92307692307692268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202816"/>
        <c:axId val="43208704"/>
      </c:barChart>
      <c:catAx>
        <c:axId val="432028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208704"/>
        <c:crosses val="autoZero"/>
        <c:auto val="1"/>
        <c:lblAlgn val="ctr"/>
        <c:lblOffset val="100"/>
      </c:catAx>
      <c:valAx>
        <c:axId val="432087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2028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Indicadores!$D$101:$G$101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Indicadores!$D$102:$G$102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245568"/>
        <c:axId val="43247104"/>
      </c:barChart>
      <c:catAx>
        <c:axId val="432455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247104"/>
        <c:crosses val="autoZero"/>
        <c:auto val="1"/>
        <c:lblAlgn val="ctr"/>
        <c:lblOffset val="100"/>
      </c:catAx>
      <c:valAx>
        <c:axId val="4324710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2455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Indicadores!$C$107</c:f>
              <c:strCache>
                <c:ptCount val="1"/>
                <c:pt idx="0">
                  <c:v>Proporção de gestantes com avaliação de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Indicadores!$D$106:$G$106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Indicadores!$D$107:$G$107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304448"/>
        <c:axId val="43305984"/>
      </c:barChart>
      <c:catAx>
        <c:axId val="433044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305984"/>
        <c:crosses val="autoZero"/>
        <c:auto val="1"/>
        <c:lblAlgn val="ctr"/>
        <c:lblOffset val="100"/>
      </c:catAx>
      <c:valAx>
        <c:axId val="433059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3044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1</c:v>
                </c:pt>
                <c:pt idx="1">
                  <c:v>0.94117647058823561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1097472"/>
        <c:axId val="41107456"/>
      </c:barChart>
      <c:catAx>
        <c:axId val="410974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107456"/>
        <c:crosses val="autoZero"/>
        <c:auto val="1"/>
        <c:lblAlgn val="ctr"/>
        <c:lblOffset val="100"/>
      </c:catAx>
      <c:valAx>
        <c:axId val="4110745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0974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gestantes com exame de puerpério entre 30º e 42º dia do pós-parto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Indicadores!$D$111:$G$111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Indicadores!$D$112:$G$112</c:f>
              <c:numCache>
                <c:formatCode>0.0%</c:formatCode>
                <c:ptCount val="4"/>
                <c:pt idx="0">
                  <c:v>0</c:v>
                </c:pt>
                <c:pt idx="1">
                  <c:v>5.8823529411764705E-2</c:v>
                </c:pt>
                <c:pt idx="2">
                  <c:v>0.1111111111111111</c:v>
                </c:pt>
                <c:pt idx="3">
                  <c:v>0.15000000000000011</c:v>
                </c:pt>
              </c:numCache>
            </c:numRef>
          </c:val>
        </c:ser>
        <c:axId val="43412480"/>
        <c:axId val="43422464"/>
      </c:barChart>
      <c:catAx>
        <c:axId val="43412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422464"/>
        <c:crosses val="autoZero"/>
        <c:auto val="1"/>
        <c:lblAlgn val="ctr"/>
        <c:lblOffset val="100"/>
      </c:catAx>
      <c:valAx>
        <c:axId val="4342246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4124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Indicadores!$C$117</c:f>
              <c:strCache>
                <c:ptCount val="1"/>
                <c:pt idx="0">
                  <c:v>Proporção de gestantes com primeira consulta odontológica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Indicadores!$D$116:$G$116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Indicadores!$D$117:$G$117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455232"/>
        <c:axId val="43456768"/>
      </c:barChart>
      <c:catAx>
        <c:axId val="434552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456768"/>
        <c:crosses val="autoZero"/>
        <c:auto val="1"/>
        <c:lblAlgn val="ctr"/>
        <c:lblOffset val="100"/>
      </c:catAx>
      <c:valAx>
        <c:axId val="4345676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4552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Indicadores!$D$121:$G$121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Indicadores!$D$122:$G$122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493632"/>
        <c:axId val="43503616"/>
      </c:barChart>
      <c:catAx>
        <c:axId val="434936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503616"/>
        <c:crosses val="autoZero"/>
        <c:auto val="1"/>
        <c:lblAlgn val="ctr"/>
        <c:lblOffset val="100"/>
      </c:catAx>
      <c:valAx>
        <c:axId val="4350361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4936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Indicadores!$C$127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Indicadores!$D$126:$G$126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Indicadores!$D$127:$G$127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352064"/>
        <c:axId val="43353600"/>
      </c:barChart>
      <c:catAx>
        <c:axId val="433520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353600"/>
        <c:crosses val="autoZero"/>
        <c:auto val="1"/>
        <c:lblAlgn val="ctr"/>
        <c:lblOffset val="100"/>
      </c:catAx>
      <c:valAx>
        <c:axId val="433536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3520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Indicadores!$C$132</c:f>
              <c:strCache>
                <c:ptCount val="1"/>
                <c:pt idx="0">
                  <c:v>Proporção de gestantes com avaliação de prioridade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Indicadores!$D$131:$G$131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Indicadores!$D$132:$G$132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652608"/>
        <c:axId val="43654144"/>
      </c:barChart>
      <c:catAx>
        <c:axId val="436526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654144"/>
        <c:crosses val="autoZero"/>
        <c:auto val="1"/>
        <c:lblAlgn val="ctr"/>
        <c:lblOffset val="100"/>
      </c:catAx>
      <c:valAx>
        <c:axId val="4365414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6526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Indicadores!$C$137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Indicadores!$D$136:$G$136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Indicadores!$D$137:$G$137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695104"/>
        <c:axId val="43696896"/>
      </c:barChart>
      <c:catAx>
        <c:axId val="436951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696896"/>
        <c:crosses val="autoZero"/>
        <c:auto val="1"/>
        <c:lblAlgn val="ctr"/>
        <c:lblOffset val="100"/>
      </c:catAx>
      <c:valAx>
        <c:axId val="4369689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6951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Indicadores!$C$143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Indicadores!$D$142:$G$142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Indicadores!$D$143:$G$143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598592"/>
        <c:axId val="43600128"/>
      </c:barChart>
      <c:catAx>
        <c:axId val="435985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600128"/>
        <c:crosses val="autoZero"/>
        <c:auto val="1"/>
        <c:lblAlgn val="ctr"/>
        <c:lblOffset val="100"/>
      </c:catAx>
      <c:valAx>
        <c:axId val="436001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5985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Indicadores!$C$148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Indicadores!$D$147:$G$147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Indicadores!$D$148:$G$148</c:f>
              <c:numCache>
                <c:formatCode>0.0%</c:formatCode>
                <c:ptCount val="4"/>
                <c:pt idx="0">
                  <c:v>0.92307692307692268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3628800"/>
        <c:axId val="43638784"/>
      </c:barChart>
      <c:catAx>
        <c:axId val="436288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638784"/>
        <c:crosses val="autoZero"/>
        <c:auto val="1"/>
        <c:lblAlgn val="ctr"/>
        <c:lblOffset val="100"/>
      </c:catAx>
      <c:valAx>
        <c:axId val="4363878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36288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Indicadores!$C$153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Indicadores!$D$152:$G$152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Indicadores!$D$153:$G$153</c:f>
              <c:numCache>
                <c:formatCode>0.0%</c:formatCode>
                <c:ptCount val="4"/>
                <c:pt idx="0">
                  <c:v>0.92307692307692268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3669888"/>
        <c:axId val="53671424"/>
      </c:barChart>
      <c:catAx>
        <c:axId val="536698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671424"/>
        <c:crosses val="autoZero"/>
        <c:auto val="1"/>
        <c:lblAlgn val="ctr"/>
        <c:lblOffset val="100"/>
      </c:catAx>
      <c:valAx>
        <c:axId val="536714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6698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Indicadores!$C$158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Indicadores!$D$157:$G$157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Indicadores!$D$158:$G$158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3704192"/>
        <c:axId val="53705728"/>
      </c:barChart>
      <c:catAx>
        <c:axId val="537041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705728"/>
        <c:crosses val="autoZero"/>
        <c:auto val="1"/>
        <c:lblAlgn val="ctr"/>
        <c:lblOffset val="100"/>
      </c:catAx>
      <c:valAx>
        <c:axId val="537057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7041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1132032"/>
        <c:axId val="41133568"/>
      </c:barChart>
      <c:catAx>
        <c:axId val="411320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133568"/>
        <c:crosses val="autoZero"/>
        <c:auto val="1"/>
        <c:lblAlgn val="ctr"/>
        <c:lblOffset val="100"/>
      </c:catAx>
      <c:valAx>
        <c:axId val="4113356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11320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Indicadores!$C$163</c:f>
              <c:strCache>
                <c:ptCount val="1"/>
                <c:pt idx="0">
                  <c:v>Proporção de gestantes e puérperas com primeira consulta odontológica com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Indicadores!$D$162:$G$162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Indicadores!$D$163:$G$163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3812224"/>
        <c:axId val="53830400"/>
      </c:barChart>
      <c:catAx>
        <c:axId val="538122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830400"/>
        <c:crosses val="autoZero"/>
        <c:auto val="1"/>
        <c:lblAlgn val="ctr"/>
        <c:lblOffset val="100"/>
      </c:catAx>
      <c:valAx>
        <c:axId val="538304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8122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de alto risco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2624512"/>
        <c:axId val="42626048"/>
      </c:barChart>
      <c:catAx>
        <c:axId val="42624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626048"/>
        <c:crosses val="autoZero"/>
        <c:auto val="1"/>
        <c:lblAlgn val="ctr"/>
        <c:lblOffset val="100"/>
      </c:catAx>
      <c:valAx>
        <c:axId val="4262604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6245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gestantes faltosas às consultas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axId val="42658816"/>
        <c:axId val="42660608"/>
      </c:barChart>
      <c:catAx>
        <c:axId val="426588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660608"/>
        <c:crosses val="autoZero"/>
        <c:auto val="1"/>
        <c:lblAlgn val="ctr"/>
        <c:lblOffset val="100"/>
      </c:catAx>
      <c:valAx>
        <c:axId val="4266060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6588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2693376"/>
        <c:axId val="42694912"/>
      </c:barChart>
      <c:catAx>
        <c:axId val="426933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694912"/>
        <c:crosses val="autoZero"/>
        <c:auto val="1"/>
        <c:lblAlgn val="ctr"/>
        <c:lblOffset val="100"/>
      </c:catAx>
      <c:valAx>
        <c:axId val="426949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6933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2805504"/>
        <c:axId val="42811392"/>
      </c:barChart>
      <c:catAx>
        <c:axId val="428055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811392"/>
        <c:crosses val="autoZero"/>
        <c:auto val="1"/>
        <c:lblAlgn val="ctr"/>
        <c:lblOffset val="100"/>
      </c:catAx>
      <c:valAx>
        <c:axId val="4281139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8055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Indicadores!$D$48:$G$48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Indicadores!$D$49:$G$49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2848256"/>
        <c:axId val="42849792"/>
      </c:barChart>
      <c:catAx>
        <c:axId val="42848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849792"/>
        <c:crosses val="autoZero"/>
        <c:auto val="1"/>
        <c:lblAlgn val="ctr"/>
        <c:lblOffset val="100"/>
      </c:catAx>
      <c:valAx>
        <c:axId val="4284979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8482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gestantes com solicitação de ABO-Rh na primeira consulta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Indicadores!$D$57:$G$57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42956288"/>
        <c:axId val="42957824"/>
      </c:barChart>
      <c:catAx>
        <c:axId val="429562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957824"/>
        <c:crosses val="autoZero"/>
        <c:auto val="1"/>
        <c:lblAlgn val="ctr"/>
        <c:lblOffset val="100"/>
      </c:catAx>
      <c:valAx>
        <c:axId val="429578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29562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1249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pt-BR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FB8A385-1CE1-4E00-9C12-7A5383511F0E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871265C-9658-46DF-A675-4BED239D694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A62FE-FCA1-4B2A-9A95-3C2398256CC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9408D-5745-4878-AC43-8FC7D72313B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A8040-4054-4CAB-AF4C-C8CDA581637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CBA70-8430-422C-BBF1-3351F294AB9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D5083-029C-4140-BC4B-A1D5D43D56E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71F29-140D-4F1F-ABFA-6CEB0AF2247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78FD5-313D-4D95-9A2B-55E1E71FF93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21537-6613-4202-9780-E56C4BAB43F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AC601-6445-46B7-8143-4FC8401C231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59F79-5BC3-4F53-B789-4820D4A7582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pt-BR" sz="2400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645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645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645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485279-E1F8-4FF7-8621-681ABB3524C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bge.gov.br/cidadesat/topwindow.htm?1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7015181" cy="1714480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2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t-BR" sz="2400" b="1" dirty="0">
                <a:solidFill>
                  <a:schemeClr val="tx1"/>
                </a:solidFill>
              </a:rPr>
              <a:t/>
            </a:r>
            <a:br>
              <a:rPr lang="pt-BR" sz="2400" b="1" dirty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/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Especialização em Saúde da Família - </a:t>
            </a:r>
            <a:r>
              <a:rPr lang="pt-BR" sz="2400" b="1" dirty="0" err="1" smtClean="0">
                <a:solidFill>
                  <a:schemeClr val="tx1"/>
                </a:solidFill>
              </a:rPr>
              <a:t>EaD</a:t>
            </a:r>
            <a:r>
              <a:rPr lang="pt-BR" sz="2400" b="1" dirty="0" smtClean="0">
                <a:solidFill>
                  <a:schemeClr val="tx1"/>
                </a:solidFill>
              </a:rPr>
              <a:t> UNASUS - UFPEL</a:t>
            </a:r>
            <a:r>
              <a:rPr lang="pt-BR" sz="2400" dirty="0" smtClean="0">
                <a:solidFill>
                  <a:schemeClr val="tx1"/>
                </a:solidFill>
              </a:rPr>
              <a:t/>
            </a:r>
            <a:br>
              <a:rPr lang="pt-BR" sz="2400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Turma 4 </a:t>
            </a:r>
            <a:r>
              <a:rPr lang="pt-B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2743200"/>
            <a:ext cx="7772400" cy="1614494"/>
          </a:xfrm>
        </p:spPr>
        <p:txBody>
          <a:bodyPr/>
          <a:lstStyle/>
          <a:p>
            <a:pPr algn="ctr">
              <a:buNone/>
            </a:pPr>
            <a:r>
              <a:rPr lang="pt-BR" sz="2400" b="1" dirty="0" smtClean="0"/>
              <a:t> Melhoria do cuidado de Pré-Natal e </a:t>
            </a:r>
            <a:r>
              <a:rPr lang="pt-BR" sz="2400" b="1" dirty="0" err="1" smtClean="0"/>
              <a:t>Puerpério</a:t>
            </a:r>
            <a:r>
              <a:rPr lang="pt-BR" sz="2400" b="1" dirty="0" smtClean="0"/>
              <a:t> na Unidade Básica de Saúde Central, </a:t>
            </a:r>
            <a:r>
              <a:rPr lang="pt-BR" sz="2400" b="1" dirty="0" err="1" smtClean="0"/>
              <a:t>Sananduva</a:t>
            </a:r>
            <a:r>
              <a:rPr lang="pt-BR" sz="2400" b="1" dirty="0" smtClean="0"/>
              <a:t> –RS</a:t>
            </a:r>
            <a:endParaRPr lang="pt-BR" sz="2400" dirty="0" smtClean="0"/>
          </a:p>
          <a:p>
            <a:pPr algn="ctr"/>
            <a:endParaRPr lang="pt-BR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 lang="pt-BR" sz="2400" b="1" dirty="0" smtClean="0"/>
          </a:p>
          <a:p>
            <a:pPr algn="ctr">
              <a:buNone/>
            </a:pPr>
            <a:r>
              <a:rPr lang="pt-BR" sz="1800" b="1" dirty="0" smtClean="0"/>
              <a:t>Aluna: 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Susana </a:t>
            </a:r>
            <a:r>
              <a:rPr lang="pt-BR" sz="1800" b="1" dirty="0" err="1" smtClean="0">
                <a:solidFill>
                  <a:schemeClr val="bg1">
                    <a:lumMod val="50000"/>
                  </a:schemeClr>
                </a:solidFill>
              </a:rPr>
              <a:t>Maschio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t-BR" sz="1800" b="1" dirty="0" err="1" smtClean="0">
                <a:solidFill>
                  <a:schemeClr val="bg1">
                    <a:lumMod val="50000"/>
                  </a:schemeClr>
                </a:solidFill>
              </a:rPr>
              <a:t>Navarini</a:t>
            </a:r>
            <a:endParaRPr lang="pt-BR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pt-BR" sz="1800" b="1" dirty="0" smtClean="0"/>
              <a:t>Orientadora: </a:t>
            </a:r>
            <a:r>
              <a:rPr lang="pt-BR" sz="1800" b="1" dirty="0" err="1" smtClean="0">
                <a:solidFill>
                  <a:schemeClr val="bg1">
                    <a:lumMod val="50000"/>
                  </a:schemeClr>
                </a:solidFill>
              </a:rPr>
              <a:t>Francieli</a:t>
            </a:r>
            <a:r>
              <a:rPr lang="pt-BR" sz="1800" b="1" dirty="0" smtClean="0">
                <a:solidFill>
                  <a:schemeClr val="bg1">
                    <a:lumMod val="50000"/>
                  </a:schemeClr>
                </a:solidFill>
              </a:rPr>
              <a:t> Cristina </a:t>
            </a:r>
            <a:r>
              <a:rPr lang="pt-BR" sz="1800" b="1" dirty="0" err="1" smtClean="0">
                <a:solidFill>
                  <a:schemeClr val="bg1">
                    <a:lumMod val="50000"/>
                  </a:schemeClr>
                </a:solidFill>
              </a:rPr>
              <a:t>Sponchiado</a:t>
            </a:r>
            <a:endParaRPr lang="pt-BR" sz="1800" b="1" dirty="0" smtClean="0"/>
          </a:p>
          <a:p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 algn="ctr">
              <a:buNone/>
            </a:pPr>
            <a:r>
              <a:rPr lang="pt-BR" sz="1600" b="1" dirty="0" smtClean="0"/>
              <a:t>Pelotas, Maio de 2014</a:t>
            </a:r>
            <a:endParaRPr lang="pt-BR" sz="1600" b="1" dirty="0"/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42844" y="500042"/>
            <a:ext cx="164304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sz="2000" b="1" dirty="0" smtClean="0"/>
              <a:t> </a:t>
            </a:r>
            <a:r>
              <a:rPr lang="pt-BR" sz="2800" dirty="0" smtClean="0"/>
              <a:t>Serão elencados os resultados obtidos ao termino destas 16 semanas de intervenção com o intuito de qualificar a atenção ofertada no pré-natal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, serão descritos todos os objetivos, abordados de forma qualitativa e quantitativamente, com suas respectivas metas e indicadores, bem como os resultados obtidos com a apresentação dos gráficos. </a:t>
            </a:r>
          </a:p>
          <a:p>
            <a:endParaRPr lang="pt-BR" sz="2000" b="1" dirty="0" smtClean="0"/>
          </a:p>
          <a:p>
            <a:endParaRPr lang="pt-BR" sz="2000" b="1" dirty="0" smtClean="0"/>
          </a:p>
          <a:p>
            <a:pPr>
              <a:buNone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429652" cy="1546248"/>
          </a:xfrm>
        </p:spPr>
        <p:txBody>
          <a:bodyPr/>
          <a:lstStyle/>
          <a:p>
            <a:r>
              <a:rPr lang="pt-BR" sz="2800" b="1" dirty="0" smtClean="0"/>
              <a:t>Objetivo 1: </a:t>
            </a:r>
            <a:r>
              <a:rPr lang="pt-BR" sz="2800" dirty="0" smtClean="0"/>
              <a:t>Ampliar a cobertura do pré-natal.</a:t>
            </a:r>
            <a:r>
              <a:rPr lang="pt-BR" sz="2800" i="1" dirty="0" smtClean="0"/>
              <a:t/>
            </a:r>
            <a:br>
              <a:rPr lang="pt-BR" sz="2800" i="1" dirty="0" smtClean="0"/>
            </a:b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715404" cy="4625997"/>
          </a:xfrm>
        </p:spPr>
        <p:txBody>
          <a:bodyPr/>
          <a:lstStyle/>
          <a:p>
            <a:pPr algn="just"/>
            <a:r>
              <a:rPr lang="pt-BR" sz="2800" b="1" dirty="0" smtClean="0"/>
              <a:t>Meta 1.1: </a:t>
            </a:r>
            <a:r>
              <a:rPr lang="pt-BR" sz="2800" dirty="0" smtClean="0"/>
              <a:t>Ampliar a cobertura das gestantes residentes na área de abrangência da unidade de saúde para 70%.</a:t>
            </a:r>
          </a:p>
          <a:p>
            <a:endParaRPr lang="pt-BR" sz="2800" dirty="0" smtClean="0"/>
          </a:p>
          <a:p>
            <a:pPr>
              <a:buNone/>
            </a:pPr>
            <a:endParaRPr lang="pt-BR" sz="2800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1928794" y="3429000"/>
          <a:ext cx="528641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1: </a:t>
            </a:r>
            <a:r>
              <a:rPr lang="pt-BR" sz="2800" dirty="0" smtClean="0"/>
              <a:t>Ampliar a cobertura do pré-natal.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2017712"/>
            <a:ext cx="8383616" cy="4625997"/>
          </a:xfrm>
        </p:spPr>
        <p:txBody>
          <a:bodyPr/>
          <a:lstStyle/>
          <a:p>
            <a:pPr algn="just"/>
            <a:r>
              <a:rPr lang="pt-BR" sz="2800" b="1" dirty="0" smtClean="0"/>
              <a:t>Meta 1.2: </a:t>
            </a:r>
            <a:r>
              <a:rPr lang="pt-BR" sz="2800" dirty="0" smtClean="0"/>
              <a:t>Garantir a captação de 50 % das gestantes  residentes na área de abrangência da unidade de saúde no primeiro trimestre de gestação.</a:t>
            </a:r>
          </a:p>
          <a:p>
            <a:endParaRPr lang="pt-BR" sz="28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786050" y="3643314"/>
          <a:ext cx="500066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1: </a:t>
            </a:r>
            <a:r>
              <a:rPr lang="pt-BR" sz="2800" dirty="0" smtClean="0"/>
              <a:t>Ampliar a cobertura do pré-natal.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017712"/>
            <a:ext cx="8455054" cy="4840287"/>
          </a:xfrm>
        </p:spPr>
        <p:txBody>
          <a:bodyPr/>
          <a:lstStyle/>
          <a:p>
            <a:pPr algn="just"/>
            <a:r>
              <a:rPr lang="pt-BR" sz="2800" b="1" dirty="0" smtClean="0"/>
              <a:t>Meta 1.3: </a:t>
            </a:r>
            <a:r>
              <a:rPr lang="pt-BR" sz="2800" dirty="0" smtClean="0"/>
              <a:t>Ampliar a cobertura de primeira consulta odontológica, com plano de tratamento, para 100% das gestantes cadastradas.</a:t>
            </a:r>
          </a:p>
          <a:p>
            <a:pPr algn="just"/>
            <a:endParaRPr lang="pt-BR" sz="2800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3000364" y="3714752"/>
          <a:ext cx="507209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1: </a:t>
            </a:r>
            <a:r>
              <a:rPr lang="pt-BR" sz="2800" dirty="0" smtClean="0"/>
              <a:t>Ampliar a cobertura do pré-natal.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Meta 1.4: </a:t>
            </a:r>
            <a:r>
              <a:rPr lang="pt-BR" sz="2800" dirty="0" smtClean="0"/>
              <a:t>Realizar primeira consulta odontológica em 100% das gestantes classificadas como alto risco para doenças bucais.</a:t>
            </a:r>
          </a:p>
          <a:p>
            <a:pPr algn="just"/>
            <a:endParaRPr lang="pt-BR" sz="2800" dirty="0"/>
          </a:p>
        </p:txBody>
      </p:sp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2857488" y="3643314"/>
          <a:ext cx="5143536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2: </a:t>
            </a:r>
            <a:r>
              <a:rPr lang="pt-BR" sz="2800" dirty="0" smtClean="0"/>
              <a:t>Melhorar a adesão ao pré-natal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017713"/>
            <a:ext cx="8455054" cy="4625998"/>
          </a:xfrm>
        </p:spPr>
        <p:txBody>
          <a:bodyPr/>
          <a:lstStyle/>
          <a:p>
            <a:r>
              <a:rPr lang="pt-BR" sz="2800" b="1" dirty="0" smtClean="0"/>
              <a:t>Meta 2.1: </a:t>
            </a:r>
            <a:r>
              <a:rPr lang="pt-BR" sz="2800" dirty="0" smtClean="0"/>
              <a:t>Realizar busca ativa de 100% das gestantes faltosas às consultas de pré-natal.</a:t>
            </a:r>
          </a:p>
          <a:p>
            <a:endParaRPr lang="pt-BR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143108" y="3143248"/>
          <a:ext cx="5214974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2: </a:t>
            </a:r>
            <a:r>
              <a:rPr lang="pt-BR" sz="2800" dirty="0" smtClean="0"/>
              <a:t>Melhorar a adesão ao pré-natal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017712"/>
            <a:ext cx="8455054" cy="4554559"/>
          </a:xfrm>
        </p:spPr>
        <p:txBody>
          <a:bodyPr/>
          <a:lstStyle/>
          <a:p>
            <a:pPr algn="just"/>
            <a:r>
              <a:rPr lang="pt-BR" sz="2800" b="1" dirty="0" smtClean="0"/>
              <a:t>Meta 2.2: </a:t>
            </a:r>
            <a:r>
              <a:rPr lang="pt-BR" sz="2800" dirty="0" smtClean="0"/>
              <a:t>Realizar busca ativa de 100% das gestantes, com primeira consulta odontológica programática, faltosas às consultas.</a:t>
            </a:r>
          </a:p>
          <a:p>
            <a:pPr algn="just"/>
            <a:r>
              <a:rPr lang="pt-BR" sz="2800" dirty="0" smtClean="0"/>
              <a:t>Pelo fato de não ter tido nenhuma falta das gestantes a primeira consulta odontológica, não necessitou realizar busca ativa e portanto não gerou gráfico de cobertura.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625997"/>
          </a:xfrm>
        </p:spPr>
        <p:txBody>
          <a:bodyPr/>
          <a:lstStyle/>
          <a:p>
            <a:pPr algn="just"/>
            <a:r>
              <a:rPr lang="pt-BR" sz="2800" b="1" dirty="0" smtClean="0"/>
              <a:t>Meta 3.1: </a:t>
            </a:r>
            <a:r>
              <a:rPr lang="pt-BR" sz="2800" dirty="0" smtClean="0"/>
              <a:t>Realizar pelo menos um exame ginecológico por trimestre em 100% das gestantes durante o pré-natal.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714612" y="3500438"/>
          <a:ext cx="514353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411683"/>
          </a:xfrm>
        </p:spPr>
        <p:txBody>
          <a:bodyPr/>
          <a:lstStyle/>
          <a:p>
            <a:pPr algn="just"/>
            <a:r>
              <a:rPr lang="pt-BR" sz="2800" b="1" dirty="0" smtClean="0"/>
              <a:t>Meta 3.2: </a:t>
            </a:r>
            <a:r>
              <a:rPr lang="pt-BR" sz="2800" dirty="0" smtClean="0"/>
              <a:t>Realizar pelo menos um exame de mamas em 100% das gestantes durante o pré-natal.</a:t>
            </a:r>
          </a:p>
          <a:p>
            <a:pPr algn="just"/>
            <a:endParaRPr lang="pt-BR" sz="28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428860" y="3357562"/>
          <a:ext cx="528641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000240"/>
            <a:ext cx="8343904" cy="4500594"/>
          </a:xfrm>
        </p:spPr>
        <p:txBody>
          <a:bodyPr/>
          <a:lstStyle/>
          <a:p>
            <a:pPr algn="just"/>
            <a:r>
              <a:rPr lang="pt-BR" sz="2800" b="1" dirty="0" smtClean="0"/>
              <a:t>Meta 3.3:</a:t>
            </a:r>
            <a:r>
              <a:rPr lang="pt-BR" sz="2800" dirty="0" smtClean="0"/>
              <a:t> Garantir a 100% das gestantes a prescrição de suplementação de sulfato ferroso e ácido fólico conforme protocolo. </a:t>
            </a:r>
          </a:p>
          <a:p>
            <a:pPr algn="just"/>
            <a:endParaRPr lang="pt-BR" sz="28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285984" y="3500438"/>
          <a:ext cx="5357850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3600" dirty="0" smtClean="0"/>
              <a:t>A gravidez é um momento especial na vida das mulheres e das famílias, um período de grandes mudanças e expectativas. </a:t>
            </a:r>
          </a:p>
          <a:p>
            <a:pPr algn="just"/>
            <a:r>
              <a:rPr lang="pt-BR" sz="3600" dirty="0" smtClean="0"/>
              <a:t>É também, um momento desafiador para as equipes de saúde.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840288"/>
          </a:xfrm>
        </p:spPr>
        <p:txBody>
          <a:bodyPr/>
          <a:lstStyle/>
          <a:p>
            <a:pPr algn="just"/>
            <a:r>
              <a:rPr lang="pt-BR" sz="2800" b="1" dirty="0" smtClean="0"/>
              <a:t>Meta 3.4: </a:t>
            </a:r>
            <a:r>
              <a:rPr lang="pt-BR" sz="2800" dirty="0" smtClean="0"/>
              <a:t>Garantir a 100% das gestantes a solicitação de  </a:t>
            </a:r>
            <a:r>
              <a:rPr lang="pt-BR" sz="2800" dirty="0" err="1" smtClean="0"/>
              <a:t>ABO-Rh</a:t>
            </a:r>
            <a:r>
              <a:rPr lang="pt-BR" sz="2800" dirty="0" smtClean="0"/>
              <a:t>, na primeira consulta. </a:t>
            </a:r>
          </a:p>
          <a:p>
            <a:endParaRPr lang="pt-BR" sz="28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214546" y="3143248"/>
          <a:ext cx="557216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340245"/>
          </a:xfrm>
        </p:spPr>
        <p:txBody>
          <a:bodyPr/>
          <a:lstStyle/>
          <a:p>
            <a:pPr algn="just"/>
            <a:r>
              <a:rPr lang="pt-BR" sz="2800" b="1" dirty="0" smtClean="0"/>
              <a:t>Meta 3.5: </a:t>
            </a:r>
            <a:r>
              <a:rPr lang="pt-BR" sz="2800" dirty="0" smtClean="0"/>
              <a:t>Garantir a 100% das gestantes a solicitação de hemoglobina/</a:t>
            </a:r>
            <a:r>
              <a:rPr lang="pt-BR" sz="2800" dirty="0" err="1" smtClean="0"/>
              <a:t>hematócrito</a:t>
            </a:r>
            <a:r>
              <a:rPr lang="pt-BR" sz="2800" dirty="0" smtClean="0"/>
              <a:t> em dia. </a:t>
            </a:r>
            <a:endParaRPr lang="pt-BR" sz="2800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2214546" y="3143248"/>
          <a:ext cx="528641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071678"/>
            <a:ext cx="8072494" cy="4257676"/>
          </a:xfrm>
        </p:spPr>
        <p:txBody>
          <a:bodyPr/>
          <a:lstStyle/>
          <a:p>
            <a:pPr algn="just"/>
            <a:r>
              <a:rPr lang="pt-BR" sz="2800" b="1" dirty="0" smtClean="0"/>
              <a:t>Meta 3.6: </a:t>
            </a:r>
            <a:r>
              <a:rPr lang="pt-BR" sz="2800" dirty="0" smtClean="0"/>
              <a:t>Garantir a 100% das gestantes a solicitação de glicemia de jejum em dia. </a:t>
            </a:r>
            <a:endParaRPr lang="pt-BR" sz="2800" dirty="0"/>
          </a:p>
        </p:txBody>
      </p:sp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2214546" y="3357562"/>
          <a:ext cx="507209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340245"/>
          </a:xfrm>
        </p:spPr>
        <p:txBody>
          <a:bodyPr/>
          <a:lstStyle/>
          <a:p>
            <a:r>
              <a:rPr lang="pt-BR" sz="2800" dirty="0" smtClean="0"/>
              <a:t> </a:t>
            </a:r>
            <a:r>
              <a:rPr lang="pt-BR" sz="2800" b="1" dirty="0" smtClean="0"/>
              <a:t>Meta 3.7: </a:t>
            </a:r>
            <a:r>
              <a:rPr lang="pt-BR" sz="2800" dirty="0" smtClean="0"/>
              <a:t>Garantir a 100% das gestantes a solicitação de VDRL em dia.</a:t>
            </a:r>
          </a:p>
          <a:p>
            <a:endParaRPr lang="pt-BR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214546" y="3214686"/>
          <a:ext cx="535785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483121"/>
          </a:xfrm>
        </p:spPr>
        <p:txBody>
          <a:bodyPr/>
          <a:lstStyle/>
          <a:p>
            <a:r>
              <a:rPr lang="pt-BR" sz="2800" b="1" dirty="0" smtClean="0"/>
              <a:t>Meta 3.8: </a:t>
            </a:r>
            <a:r>
              <a:rPr lang="pt-BR" sz="2800" dirty="0" smtClean="0"/>
              <a:t>Garantir a 100% das gestantes a solicitação de exame de Urina tipo 1 com </a:t>
            </a:r>
            <a:r>
              <a:rPr lang="pt-BR" sz="2800" dirty="0" err="1" smtClean="0"/>
              <a:t>urocultura</a:t>
            </a:r>
            <a:r>
              <a:rPr lang="pt-BR" sz="2800" dirty="0" smtClean="0"/>
              <a:t> e antibiograma em dia.</a:t>
            </a:r>
          </a:p>
          <a:p>
            <a:endParaRPr lang="pt-BR" sz="2800" dirty="0"/>
          </a:p>
        </p:txBody>
      </p:sp>
      <p:graphicFrame>
        <p:nvGraphicFramePr>
          <p:cNvPr id="4" name="Chart 1"/>
          <p:cNvGraphicFramePr>
            <a:graphicFrameLocks/>
          </p:cNvGraphicFramePr>
          <p:nvPr/>
        </p:nvGraphicFramePr>
        <p:xfrm>
          <a:off x="2214546" y="3571876"/>
          <a:ext cx="521497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340245"/>
          </a:xfrm>
        </p:spPr>
        <p:txBody>
          <a:bodyPr/>
          <a:lstStyle/>
          <a:p>
            <a:pPr algn="just"/>
            <a:r>
              <a:rPr lang="pt-BR" sz="2800" b="1" dirty="0" smtClean="0"/>
              <a:t>Meta 3.9: </a:t>
            </a:r>
            <a:r>
              <a:rPr lang="pt-BR" sz="2800" dirty="0" smtClean="0"/>
              <a:t>Garantir a 100% das gestantes solicitação de </a:t>
            </a:r>
            <a:r>
              <a:rPr lang="pt-BR" sz="2800" dirty="0" err="1" smtClean="0"/>
              <a:t>testagem</a:t>
            </a:r>
            <a:r>
              <a:rPr lang="pt-BR" sz="2800" dirty="0" smtClean="0"/>
              <a:t> anti-HIV em dia.</a:t>
            </a:r>
          </a:p>
          <a:p>
            <a:pPr algn="just">
              <a:buNone/>
            </a:pPr>
            <a:r>
              <a:rPr lang="pt-BR" sz="2800" dirty="0" smtClean="0"/>
              <a:t> </a:t>
            </a:r>
            <a:endParaRPr lang="pt-BR" sz="2800" dirty="0"/>
          </a:p>
        </p:txBody>
      </p:sp>
      <p:graphicFrame>
        <p:nvGraphicFramePr>
          <p:cNvPr id="4" name="Chart 2"/>
          <p:cNvGraphicFramePr>
            <a:graphicFrameLocks/>
          </p:cNvGraphicFramePr>
          <p:nvPr/>
        </p:nvGraphicFramePr>
        <p:xfrm>
          <a:off x="2214546" y="3214686"/>
          <a:ext cx="507209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483121"/>
          </a:xfrm>
        </p:spPr>
        <p:txBody>
          <a:bodyPr/>
          <a:lstStyle/>
          <a:p>
            <a:pPr algn="just"/>
            <a:r>
              <a:rPr lang="pt-BR" sz="2800" b="1" dirty="0" smtClean="0"/>
              <a:t>Meta 3.10: </a:t>
            </a:r>
            <a:r>
              <a:rPr lang="pt-BR" sz="2800" dirty="0" smtClean="0"/>
              <a:t>Garantir a 100% das gestantes a solicitação de sorologia para hepatite B (</a:t>
            </a:r>
            <a:r>
              <a:rPr lang="pt-BR" sz="2800" dirty="0" err="1" smtClean="0"/>
              <a:t>HBsAg</a:t>
            </a:r>
            <a:r>
              <a:rPr lang="pt-BR" sz="2800" dirty="0" smtClean="0"/>
              <a:t>), na primeira consulta.</a:t>
            </a:r>
          </a:p>
          <a:p>
            <a:endParaRPr lang="pt-BR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428860" y="3500438"/>
          <a:ext cx="492922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483121"/>
          </a:xfrm>
        </p:spPr>
        <p:txBody>
          <a:bodyPr/>
          <a:lstStyle/>
          <a:p>
            <a:pPr algn="just"/>
            <a:r>
              <a:rPr lang="pt-BR" sz="2800" b="1" dirty="0" smtClean="0"/>
              <a:t>Meta 3.11: </a:t>
            </a:r>
            <a:r>
              <a:rPr lang="pt-BR" sz="2800" dirty="0" smtClean="0"/>
              <a:t>Garantir a 100% das gestantes a solicitação de sorologia para toxoplasmose (</a:t>
            </a:r>
            <a:r>
              <a:rPr lang="pt-BR" sz="2800" dirty="0" err="1" smtClean="0"/>
              <a:t>IgG</a:t>
            </a:r>
            <a:r>
              <a:rPr lang="pt-BR" sz="2800" dirty="0" smtClean="0"/>
              <a:t> e </a:t>
            </a:r>
            <a:r>
              <a:rPr lang="pt-BR" sz="2800" dirty="0" err="1" smtClean="0"/>
              <a:t>IgM</a:t>
            </a:r>
            <a:r>
              <a:rPr lang="pt-BR" sz="2800" dirty="0" smtClean="0"/>
              <a:t>), na primeira consulta.</a:t>
            </a:r>
          </a:p>
          <a:p>
            <a:pPr>
              <a:buNone/>
            </a:pPr>
            <a:r>
              <a:rPr lang="pt-BR" sz="2800" dirty="0" smtClean="0"/>
              <a:t> </a:t>
            </a:r>
            <a:endParaRPr lang="pt-BR" sz="2800" dirty="0"/>
          </a:p>
        </p:txBody>
      </p:sp>
      <p:graphicFrame>
        <p:nvGraphicFramePr>
          <p:cNvPr id="4" name="Chart 4"/>
          <p:cNvGraphicFramePr>
            <a:graphicFrameLocks/>
          </p:cNvGraphicFramePr>
          <p:nvPr/>
        </p:nvGraphicFramePr>
        <p:xfrm>
          <a:off x="2214546" y="3500438"/>
          <a:ext cx="5143536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554559"/>
          </a:xfrm>
        </p:spPr>
        <p:txBody>
          <a:bodyPr/>
          <a:lstStyle/>
          <a:p>
            <a:r>
              <a:rPr lang="pt-BR" sz="2800" b="1" dirty="0" smtClean="0"/>
              <a:t>Meta 3.12: </a:t>
            </a:r>
            <a:r>
              <a:rPr lang="pt-BR" sz="2800" dirty="0" smtClean="0"/>
              <a:t>Garantir que 100% das gestantes completem o esquema da vacina anti-tetânica.</a:t>
            </a:r>
            <a:endParaRPr lang="pt-BR" sz="2800" dirty="0"/>
          </a:p>
        </p:txBody>
      </p:sp>
      <p:graphicFrame>
        <p:nvGraphicFramePr>
          <p:cNvPr id="4" name="Chart 5"/>
          <p:cNvGraphicFramePr>
            <a:graphicFrameLocks/>
          </p:cNvGraphicFramePr>
          <p:nvPr/>
        </p:nvGraphicFramePr>
        <p:xfrm>
          <a:off x="2214546" y="3357562"/>
          <a:ext cx="521497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340245"/>
          </a:xfrm>
        </p:spPr>
        <p:txBody>
          <a:bodyPr/>
          <a:lstStyle/>
          <a:p>
            <a:pPr algn="just"/>
            <a:r>
              <a:rPr lang="pt-BR" sz="2800" b="1" dirty="0" smtClean="0"/>
              <a:t>Meta 3.13: </a:t>
            </a:r>
            <a:r>
              <a:rPr lang="pt-BR" sz="2800" dirty="0" smtClean="0"/>
              <a:t>Garantir que 100% das gestantes completem o esquema da vacina de Hepatite B. </a:t>
            </a:r>
          </a:p>
          <a:p>
            <a:pPr algn="just">
              <a:buNone/>
            </a:pPr>
            <a:endParaRPr lang="pt-BR" dirty="0"/>
          </a:p>
        </p:txBody>
      </p:sp>
      <p:graphicFrame>
        <p:nvGraphicFramePr>
          <p:cNvPr id="4" name="Chart 6"/>
          <p:cNvGraphicFramePr>
            <a:graphicFrameLocks/>
          </p:cNvGraphicFramePr>
          <p:nvPr/>
        </p:nvGraphicFramePr>
        <p:xfrm>
          <a:off x="2643174" y="3643314"/>
          <a:ext cx="500066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68256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688" y="1571612"/>
            <a:ext cx="7772400" cy="4560901"/>
          </a:xfrm>
        </p:spPr>
        <p:txBody>
          <a:bodyPr/>
          <a:lstStyle/>
          <a:p>
            <a:pPr algn="ctr">
              <a:buNone/>
            </a:pPr>
            <a:endParaRPr lang="pt-BR" sz="1600" dirty="0" smtClean="0"/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/>
              <a:t>Cuidado as gestantes e </a:t>
            </a:r>
            <a:r>
              <a:rPr lang="pt-BR" sz="2800" dirty="0" err="1" smtClean="0"/>
              <a:t>puérperas</a:t>
            </a:r>
            <a:r>
              <a:rPr lang="pt-BR" sz="2800" dirty="0" smtClean="0"/>
              <a:t> se restringia apenas ao obstetra e enfermeira;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/>
              <a:t>Reorganizamos o cuidado prestado;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/>
              <a:t>Participação ativa dos demais profissionais da unidade, inclusive nos grupos de gestante;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/>
              <a:t>Cuidado mais resolutivo com a participação da equipe multidisciplinar.</a:t>
            </a:r>
          </a:p>
          <a:p>
            <a:pPr algn="just">
              <a:buNone/>
            </a:pPr>
            <a:endParaRPr lang="pt-BR" sz="2800" dirty="0" smtClean="0"/>
          </a:p>
          <a:p>
            <a:pPr algn="ctr">
              <a:buNone/>
            </a:pPr>
            <a:endParaRPr lang="pt-BR" sz="1600" dirty="0" smtClean="0"/>
          </a:p>
          <a:p>
            <a:pPr algn="ctr">
              <a:buNone/>
            </a:pPr>
            <a:endParaRPr lang="pt-BR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017712"/>
            <a:ext cx="8455054" cy="4268807"/>
          </a:xfrm>
        </p:spPr>
        <p:txBody>
          <a:bodyPr/>
          <a:lstStyle/>
          <a:p>
            <a:r>
              <a:rPr lang="pt-BR" sz="2800" b="1" dirty="0" smtClean="0"/>
              <a:t>Meta 3.14: </a:t>
            </a:r>
            <a:r>
              <a:rPr lang="pt-BR" sz="2800" dirty="0" smtClean="0"/>
              <a:t>Realizar avaliação de saúde bucal em 100% das gestantes durante o pré-natal. </a:t>
            </a:r>
          </a:p>
          <a:p>
            <a:endParaRPr lang="pt-BR" sz="2800" dirty="0"/>
          </a:p>
        </p:txBody>
      </p:sp>
      <p:graphicFrame>
        <p:nvGraphicFramePr>
          <p:cNvPr id="4" name="Chart 7"/>
          <p:cNvGraphicFramePr>
            <a:graphicFrameLocks/>
          </p:cNvGraphicFramePr>
          <p:nvPr/>
        </p:nvGraphicFramePr>
        <p:xfrm>
          <a:off x="2143108" y="3071810"/>
          <a:ext cx="500066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483121"/>
          </a:xfrm>
        </p:spPr>
        <p:txBody>
          <a:bodyPr/>
          <a:lstStyle/>
          <a:p>
            <a:r>
              <a:rPr lang="pt-BR" sz="2800" b="1" dirty="0" smtClean="0"/>
              <a:t>Meta 3.15: </a:t>
            </a:r>
            <a:r>
              <a:rPr lang="pt-BR" sz="2800" dirty="0" smtClean="0"/>
              <a:t>Realizar exame de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em 100% das gestantes entre o 30º  e 42º dia do pós-parto.</a:t>
            </a:r>
          </a:p>
          <a:p>
            <a:pPr>
              <a:buNone/>
            </a:pPr>
            <a:endParaRPr lang="pt-BR" sz="2800" dirty="0" smtClean="0"/>
          </a:p>
        </p:txBody>
      </p:sp>
      <p:graphicFrame>
        <p:nvGraphicFramePr>
          <p:cNvPr id="4" name="Chart 8"/>
          <p:cNvGraphicFramePr>
            <a:graphicFrameLocks/>
          </p:cNvGraphicFramePr>
          <p:nvPr/>
        </p:nvGraphicFramePr>
        <p:xfrm>
          <a:off x="3428992" y="3143248"/>
          <a:ext cx="500066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57158" y="3357562"/>
            <a:ext cx="30718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1800" dirty="0" smtClean="0"/>
              <a:t>100% das gestantes que ganharam bebe realizaram o acompanhamento de pré-natal.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Objetivo 3:</a:t>
            </a:r>
            <a:r>
              <a:rPr lang="pt-BR" sz="2800" dirty="0" smtClean="0"/>
              <a:t> Melhorar a qualidade da atenção ao pré-natal  e </a:t>
            </a:r>
            <a:r>
              <a:rPr lang="pt-BR" sz="2800" dirty="0" err="1" smtClean="0"/>
              <a:t>puerpério</a:t>
            </a:r>
            <a:r>
              <a:rPr lang="pt-BR" sz="2800" dirty="0" smtClean="0"/>
              <a:t> realizado na UBS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017712"/>
            <a:ext cx="8455054" cy="4268807"/>
          </a:xfrm>
        </p:spPr>
        <p:txBody>
          <a:bodyPr/>
          <a:lstStyle/>
          <a:p>
            <a:r>
              <a:rPr lang="pt-BR" sz="2800" b="1" dirty="0" smtClean="0"/>
              <a:t>Meta 3.16: </a:t>
            </a:r>
            <a:r>
              <a:rPr lang="pt-BR" sz="2800" dirty="0" smtClean="0"/>
              <a:t>Concluir o tratamento dentário em 100% das gestantes com primeira consulta odontológica. </a:t>
            </a:r>
          </a:p>
          <a:p>
            <a:endParaRPr lang="pt-BR" sz="2800" dirty="0"/>
          </a:p>
        </p:txBody>
      </p:sp>
      <p:graphicFrame>
        <p:nvGraphicFramePr>
          <p:cNvPr id="4" name="Chart 9"/>
          <p:cNvGraphicFramePr>
            <a:graphicFrameLocks/>
          </p:cNvGraphicFramePr>
          <p:nvPr/>
        </p:nvGraphicFramePr>
        <p:xfrm>
          <a:off x="2285984" y="3429000"/>
          <a:ext cx="492922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sz="2800" b="1" dirty="0" smtClean="0"/>
              <a:t>Objetivo 4:</a:t>
            </a:r>
            <a:r>
              <a:rPr lang="pt-BR" sz="2800" dirty="0" smtClean="0"/>
              <a:t> Melhorar os registro das informações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411683"/>
          </a:xfrm>
        </p:spPr>
        <p:txBody>
          <a:bodyPr/>
          <a:lstStyle/>
          <a:p>
            <a:r>
              <a:rPr lang="pt-BR" sz="2800" b="1" dirty="0" smtClean="0"/>
              <a:t>Meta 4.1: </a:t>
            </a:r>
            <a:r>
              <a:rPr lang="pt-BR" sz="2800" dirty="0" smtClean="0"/>
              <a:t>Manter registro na ficha espelho de pré-natal/vacinação em 100% das gestantes.</a:t>
            </a:r>
            <a:endParaRPr lang="pt-BR" sz="2800" dirty="0"/>
          </a:p>
        </p:txBody>
      </p:sp>
      <p:graphicFrame>
        <p:nvGraphicFramePr>
          <p:cNvPr id="4" name="Chart 10"/>
          <p:cNvGraphicFramePr>
            <a:graphicFrameLocks/>
          </p:cNvGraphicFramePr>
          <p:nvPr/>
        </p:nvGraphicFramePr>
        <p:xfrm>
          <a:off x="2214546" y="3000372"/>
          <a:ext cx="485778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5:</a:t>
            </a:r>
            <a:r>
              <a:rPr lang="pt-BR" sz="2800" dirty="0" smtClean="0"/>
              <a:t> Mapear as gestantes de risco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268807"/>
          </a:xfrm>
        </p:spPr>
        <p:txBody>
          <a:bodyPr/>
          <a:lstStyle/>
          <a:p>
            <a:r>
              <a:rPr lang="pt-BR" sz="2800" b="1" dirty="0" smtClean="0"/>
              <a:t>Meta 5.1: </a:t>
            </a:r>
            <a:r>
              <a:rPr lang="pt-BR" sz="2800" dirty="0" smtClean="0"/>
              <a:t>Avaliar o risco gestacional em 100% das gestantes.</a:t>
            </a:r>
          </a:p>
          <a:p>
            <a:endParaRPr lang="pt-BR" sz="2800" dirty="0"/>
          </a:p>
        </p:txBody>
      </p:sp>
      <p:graphicFrame>
        <p:nvGraphicFramePr>
          <p:cNvPr id="4" name="Chart 11"/>
          <p:cNvGraphicFramePr>
            <a:graphicFrameLocks/>
          </p:cNvGraphicFramePr>
          <p:nvPr/>
        </p:nvGraphicFramePr>
        <p:xfrm>
          <a:off x="2214546" y="3000372"/>
          <a:ext cx="4857784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5:</a:t>
            </a:r>
            <a:r>
              <a:rPr lang="pt-BR" sz="2800" dirty="0" smtClean="0"/>
              <a:t> Mapear as gestantes de risco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411683"/>
          </a:xfrm>
        </p:spPr>
        <p:txBody>
          <a:bodyPr/>
          <a:lstStyle/>
          <a:p>
            <a:r>
              <a:rPr lang="pt-BR" sz="2800" b="1" dirty="0" smtClean="0"/>
              <a:t>Meta 5.2: </a:t>
            </a:r>
            <a:r>
              <a:rPr lang="pt-BR" sz="2800" dirty="0" smtClean="0"/>
              <a:t>Realizar avaliação da prioridade de atendimento odontológico em 100% das gestantes cadastradas na unidade de saúde. </a:t>
            </a:r>
          </a:p>
          <a:p>
            <a:endParaRPr lang="pt-BR" sz="2800" dirty="0"/>
          </a:p>
        </p:txBody>
      </p:sp>
      <p:graphicFrame>
        <p:nvGraphicFramePr>
          <p:cNvPr id="4" name="Chart 12"/>
          <p:cNvGraphicFramePr>
            <a:graphicFrameLocks/>
          </p:cNvGraphicFramePr>
          <p:nvPr/>
        </p:nvGraphicFramePr>
        <p:xfrm>
          <a:off x="2214546" y="3500438"/>
          <a:ext cx="492922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6:</a:t>
            </a:r>
            <a:r>
              <a:rPr lang="pt-BR" sz="2800" dirty="0" smtClean="0"/>
              <a:t> Promover a Saúde no pré-natal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411683"/>
          </a:xfrm>
        </p:spPr>
        <p:txBody>
          <a:bodyPr/>
          <a:lstStyle/>
          <a:p>
            <a:pPr algn="just"/>
            <a:r>
              <a:rPr lang="pt-BR" sz="2800" b="1" dirty="0" smtClean="0"/>
              <a:t>Meta 6.1: </a:t>
            </a:r>
            <a:r>
              <a:rPr lang="pt-BR" sz="2800" dirty="0" smtClean="0"/>
              <a:t>Garantir a 100% das gestantes orientação nutricional durante a gestação.</a:t>
            </a:r>
            <a:endParaRPr lang="pt-BR" sz="28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285984" y="3143248"/>
          <a:ext cx="4929222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6:</a:t>
            </a:r>
            <a:r>
              <a:rPr lang="pt-BR" sz="2800" dirty="0" smtClean="0"/>
              <a:t> Promover a Saúde no pré-natal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017712"/>
            <a:ext cx="8455054" cy="4197369"/>
          </a:xfrm>
        </p:spPr>
        <p:txBody>
          <a:bodyPr/>
          <a:lstStyle/>
          <a:p>
            <a:r>
              <a:rPr lang="pt-BR" sz="2800" b="1" dirty="0" smtClean="0"/>
              <a:t>Meta 6.2: </a:t>
            </a:r>
            <a:r>
              <a:rPr lang="pt-BR" sz="2800" dirty="0" smtClean="0"/>
              <a:t>Promover o aleitamento materno junto a 100% das gestantes.</a:t>
            </a:r>
          </a:p>
          <a:p>
            <a:endParaRPr lang="pt-BR" sz="28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285984" y="3143248"/>
          <a:ext cx="4857784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6:</a:t>
            </a:r>
            <a:r>
              <a:rPr lang="pt-BR" sz="2800" dirty="0" smtClean="0"/>
              <a:t> Promover a Saúde no pré-natal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340245"/>
          </a:xfrm>
        </p:spPr>
        <p:txBody>
          <a:bodyPr/>
          <a:lstStyle/>
          <a:p>
            <a:r>
              <a:rPr lang="pt-BR" sz="2800" b="1" dirty="0" smtClean="0"/>
              <a:t>Meta 6.3: </a:t>
            </a:r>
            <a:r>
              <a:rPr lang="pt-BR" sz="2800" dirty="0" smtClean="0"/>
              <a:t>Orientar 100%das gestantes sobre os cuidados com o recém-nascido (teste do pezinho, decúbito dorsal para dormir). </a:t>
            </a:r>
            <a:endParaRPr lang="pt-BR" sz="28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285984" y="3500438"/>
          <a:ext cx="485778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6:</a:t>
            </a:r>
            <a:r>
              <a:rPr lang="pt-BR" sz="2800" dirty="0" smtClean="0"/>
              <a:t> Promover a Saúde no pré-natal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340245"/>
          </a:xfrm>
        </p:spPr>
        <p:txBody>
          <a:bodyPr/>
          <a:lstStyle/>
          <a:p>
            <a:r>
              <a:rPr lang="pt-BR" sz="2800" b="1" dirty="0" smtClean="0"/>
              <a:t>Meta 6.4: </a:t>
            </a:r>
            <a:r>
              <a:rPr lang="pt-BR" sz="2800" dirty="0" smtClean="0"/>
              <a:t>Orientar 100% das gestantes  sobre anticoncepção após o parto. </a:t>
            </a:r>
            <a:endParaRPr lang="pt-BR" sz="2800" dirty="0"/>
          </a:p>
        </p:txBody>
      </p:sp>
      <p:graphicFrame>
        <p:nvGraphicFramePr>
          <p:cNvPr id="4" name="Chart 13"/>
          <p:cNvGraphicFramePr>
            <a:graphicFrameLocks/>
          </p:cNvGraphicFramePr>
          <p:nvPr/>
        </p:nvGraphicFramePr>
        <p:xfrm>
          <a:off x="2285984" y="3143248"/>
          <a:ext cx="485778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Sananduva</a:t>
            </a:r>
            <a:r>
              <a:rPr lang="pt-BR" dirty="0" smtClean="0"/>
              <a:t>/RS;</a:t>
            </a:r>
          </a:p>
          <a:p>
            <a:r>
              <a:rPr lang="pt-BR" dirty="0" smtClean="0"/>
              <a:t>Aproximadamente 17.000 mil/hab. </a:t>
            </a:r>
          </a:p>
          <a:p>
            <a:r>
              <a:rPr lang="pt-BR" dirty="0" smtClean="0"/>
              <a:t>A UBS Central está localizada no centro da cidade.</a:t>
            </a:r>
          </a:p>
          <a:p>
            <a:r>
              <a:rPr lang="pt-BR" dirty="0" smtClean="0"/>
              <a:t>Possui uma população adstrita de 4.870 habitantes.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6:</a:t>
            </a:r>
            <a:r>
              <a:rPr lang="pt-BR" sz="2800" dirty="0" smtClean="0"/>
              <a:t> Promover a Saúde no pré-natal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017712"/>
            <a:ext cx="8597930" cy="4340245"/>
          </a:xfrm>
        </p:spPr>
        <p:txBody>
          <a:bodyPr/>
          <a:lstStyle/>
          <a:p>
            <a:r>
              <a:rPr lang="pt-BR" sz="2800" b="1" dirty="0" smtClean="0"/>
              <a:t>Meta 6.5: </a:t>
            </a:r>
            <a:r>
              <a:rPr lang="pt-BR" sz="2800" dirty="0" smtClean="0"/>
              <a:t>Orientar 100% das gestantes sobre os riscos do tabagismo e do uso de álcool e drogas na gestação. </a:t>
            </a:r>
            <a:endParaRPr lang="pt-BR" sz="28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428860" y="3214686"/>
          <a:ext cx="492922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/>
              <a:t>Objetivo 6:</a:t>
            </a:r>
            <a:r>
              <a:rPr lang="pt-BR" sz="2800" dirty="0" smtClean="0"/>
              <a:t> Promover a Saúde no pré-natal 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017712"/>
            <a:ext cx="8526492" cy="4197369"/>
          </a:xfrm>
        </p:spPr>
        <p:txBody>
          <a:bodyPr/>
          <a:lstStyle/>
          <a:p>
            <a:pPr algn="just"/>
            <a:r>
              <a:rPr lang="pt-BR" sz="2800" b="1" dirty="0" smtClean="0"/>
              <a:t>Meta 6.6: </a:t>
            </a:r>
            <a:r>
              <a:rPr lang="pt-BR" sz="2800" dirty="0" smtClean="0"/>
              <a:t>Fornecer orientações para 100% das gestantes e </a:t>
            </a:r>
            <a:r>
              <a:rPr lang="pt-BR" sz="2800" dirty="0" err="1" smtClean="0"/>
              <a:t>puérperas</a:t>
            </a:r>
            <a:r>
              <a:rPr lang="pt-BR" sz="2800" dirty="0" smtClean="0"/>
              <a:t> com primeira consulta odontológica em relação a sua higiene bucal. </a:t>
            </a:r>
            <a:endParaRPr lang="pt-BR" sz="2800" dirty="0"/>
          </a:p>
        </p:txBody>
      </p:sp>
      <p:graphicFrame>
        <p:nvGraphicFramePr>
          <p:cNvPr id="4" name="Chart 14"/>
          <p:cNvGraphicFramePr>
            <a:graphicFrameLocks/>
          </p:cNvGraphicFramePr>
          <p:nvPr/>
        </p:nvGraphicFramePr>
        <p:xfrm>
          <a:off x="2071670" y="3500438"/>
          <a:ext cx="5062539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z="2400" dirty="0" smtClean="0"/>
              <a:t>A intervenção propiciou melhorias no atendimento como: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Ampliação da cobertura do pré-natal;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Divulgação através da mídia da importância do pré-natal;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Sistematização da nossa rotina de atendimento, como também a melhoria dos registros das gestantes;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/>
              <a:t>Monitoramento dos exames laboratoriais e avaliação de risco gestacional;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Qualificação dos profissionais;</a:t>
            </a:r>
          </a:p>
          <a:p>
            <a:r>
              <a:rPr lang="pt-BR" sz="2800" dirty="0" smtClean="0"/>
              <a:t>Melhoria dos registros através da ficha espelho e planilha de coleta de dados;</a:t>
            </a:r>
          </a:p>
          <a:p>
            <a:r>
              <a:rPr lang="pt-BR" sz="2800" dirty="0" smtClean="0"/>
              <a:t>Impacto positivo na comunidade;</a:t>
            </a:r>
          </a:p>
          <a:p>
            <a:r>
              <a:rPr lang="pt-BR" sz="2800" dirty="0" smtClean="0"/>
              <a:t>Valorização dos demais profissionais da unidade.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Reflexão sobre o processo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Pensamento de não aprender;</a:t>
            </a:r>
          </a:p>
          <a:p>
            <a:r>
              <a:rPr lang="pt-BR" sz="2400" dirty="0" smtClean="0"/>
              <a:t>No início dificuldade nas tarefas, estas superadas;</a:t>
            </a:r>
          </a:p>
          <a:p>
            <a:r>
              <a:rPr lang="pt-BR" sz="2400" dirty="0" smtClean="0"/>
              <a:t>Estudos agradáveis em relação a unidade;</a:t>
            </a:r>
          </a:p>
          <a:p>
            <a:r>
              <a:rPr lang="pt-BR" sz="2400" dirty="0" smtClean="0"/>
              <a:t>Realização da equipe em desempenhar um belo trabalho, insegurança no início;</a:t>
            </a:r>
          </a:p>
          <a:p>
            <a:r>
              <a:rPr lang="pt-BR" sz="2400" dirty="0" smtClean="0"/>
              <a:t>As leituras e estudos sempre voltados a nossa realidade, os casos clínicos muito bem elaborados;</a:t>
            </a:r>
          </a:p>
          <a:p>
            <a:r>
              <a:rPr lang="pt-BR" sz="2400" dirty="0" smtClean="0"/>
              <a:t>Satisfação com os resultados;</a:t>
            </a:r>
          </a:p>
          <a:p>
            <a:r>
              <a:rPr lang="pt-BR" sz="2400" dirty="0" smtClean="0"/>
              <a:t>As expectativas foram superadas durante a intervenção.</a:t>
            </a:r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utilizadas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017712"/>
            <a:ext cx="8455054" cy="4340245"/>
          </a:xfrm>
        </p:spPr>
        <p:txBody>
          <a:bodyPr/>
          <a:lstStyle/>
          <a:p>
            <a:r>
              <a:rPr lang="pt-BR" sz="1400" dirty="0" smtClean="0"/>
              <a:t>BRASIL. Ministério da Saúde. </a:t>
            </a:r>
            <a:r>
              <a:rPr lang="pt-BR" sz="1400" b="1" dirty="0" smtClean="0"/>
              <a:t>Atenção ao Pré-Natal de Baixo Risco.</a:t>
            </a:r>
            <a:r>
              <a:rPr lang="pt-BR" sz="1400" dirty="0" smtClean="0"/>
              <a:t> Brasília – DF, 2012.</a:t>
            </a:r>
          </a:p>
          <a:p>
            <a:r>
              <a:rPr lang="pt-BR" sz="1400" dirty="0" smtClean="0"/>
              <a:t> </a:t>
            </a:r>
          </a:p>
          <a:p>
            <a:r>
              <a:rPr lang="pt-BR" sz="1400" dirty="0" smtClean="0"/>
              <a:t>INSTITUTO BRASILEIRO DE GEOGRAFIA E ESTATÍSTICA.</a:t>
            </a:r>
            <a:r>
              <a:rPr lang="pt-BR" sz="1400" b="1" dirty="0" smtClean="0"/>
              <a:t> Síntese das Informações – </a:t>
            </a:r>
            <a:r>
              <a:rPr lang="pt-BR" sz="1400" b="1" dirty="0" err="1" smtClean="0"/>
              <a:t>Sananduva</a:t>
            </a:r>
            <a:r>
              <a:rPr lang="pt-BR" sz="1400" b="1" dirty="0" smtClean="0"/>
              <a:t> – RS</a:t>
            </a:r>
            <a:r>
              <a:rPr lang="pt-BR" sz="1400" dirty="0" smtClean="0"/>
              <a:t>. Disponível em </a:t>
            </a:r>
            <a:r>
              <a:rPr lang="pt-BR" sz="1400" dirty="0" smtClean="0">
                <a:hlinkClick r:id="rId2"/>
              </a:rPr>
              <a:t>http://www.ibge.gov.br/cidadesat/topwindow.htm?1</a:t>
            </a:r>
            <a:r>
              <a:rPr lang="pt-BR" sz="1400" dirty="0" smtClean="0"/>
              <a:t>, acesso em 05 de setembro 2013.</a:t>
            </a:r>
          </a:p>
          <a:p>
            <a:r>
              <a:rPr lang="pt-BR" sz="1400" dirty="0" smtClean="0"/>
              <a:t> </a:t>
            </a:r>
          </a:p>
          <a:p>
            <a:r>
              <a:rPr lang="en-US" sz="1400" dirty="0" smtClean="0"/>
              <a:t>DONABEDIAN, A. </a:t>
            </a:r>
            <a:r>
              <a:rPr lang="en-US" sz="1400" b="1" dirty="0" smtClean="0"/>
              <a:t>Evaluation the quality of medical care.</a:t>
            </a:r>
            <a:r>
              <a:rPr lang="en-US" sz="1400" dirty="0" smtClean="0"/>
              <a:t> Milbank Q. 1966; 44:166.</a:t>
            </a:r>
            <a:endParaRPr lang="pt-BR" sz="1400" dirty="0" smtClean="0"/>
          </a:p>
          <a:p>
            <a:r>
              <a:rPr lang="en-US" sz="1400" dirty="0" smtClean="0"/>
              <a:t> </a:t>
            </a:r>
            <a:endParaRPr lang="pt-BR" sz="1400" dirty="0" smtClean="0"/>
          </a:p>
          <a:p>
            <a:r>
              <a:rPr lang="en-US" sz="1400" dirty="0" smtClean="0"/>
              <a:t>DONABEDIAN, A. </a:t>
            </a:r>
            <a:r>
              <a:rPr lang="en-US" sz="1400" b="1" dirty="0" smtClean="0"/>
              <a:t>The quality of care. How can it be assessed?</a:t>
            </a:r>
            <a:r>
              <a:rPr lang="en-US" sz="1400" dirty="0" smtClean="0"/>
              <a:t> Journal of the American Medical Association 1988; 260(12): 1743--‐8.</a:t>
            </a:r>
            <a:endParaRPr lang="pt-BR" sz="1400" dirty="0" smtClean="0"/>
          </a:p>
          <a:p>
            <a:r>
              <a:rPr lang="en-US" sz="1400" dirty="0" smtClean="0"/>
              <a:t> </a:t>
            </a:r>
            <a:endParaRPr lang="pt-BR" sz="1400" dirty="0" smtClean="0"/>
          </a:p>
          <a:p>
            <a:r>
              <a:rPr lang="pt-BR" sz="1400" dirty="0" smtClean="0"/>
              <a:t>PEREIRA, M. G. Epidemiologia, teoria e prática. </a:t>
            </a:r>
            <a:r>
              <a:rPr lang="pt-BR" sz="1400" b="1" dirty="0" smtClean="0"/>
              <a:t>Serviços de saúde: </a:t>
            </a:r>
            <a:r>
              <a:rPr lang="pt-BR" sz="1400" dirty="0" smtClean="0"/>
              <a:t>marco de referência para estudo do tema. Rio de Janeiro: Guanabara - </a:t>
            </a:r>
            <a:r>
              <a:rPr lang="pt-BR" sz="1400" dirty="0" err="1" smtClean="0"/>
              <a:t>Koogan</a:t>
            </a:r>
            <a:r>
              <a:rPr lang="pt-BR" sz="1400" dirty="0" smtClean="0"/>
              <a:t>, 1995.</a:t>
            </a:r>
          </a:p>
          <a:p>
            <a:r>
              <a:rPr lang="pt-BR" sz="1400" dirty="0" smtClean="0"/>
              <a:t> </a:t>
            </a:r>
          </a:p>
          <a:p>
            <a:r>
              <a:rPr lang="pt-BR" sz="1400" dirty="0" smtClean="0"/>
              <a:t>SAMICO I; FELISBERTO, E; FIGUEIRÓ, A.C.; FRIAS, </a:t>
            </a:r>
            <a:r>
              <a:rPr lang="pt-BR" sz="1400" dirty="0" err="1" smtClean="0"/>
              <a:t>P.G.</a:t>
            </a:r>
            <a:r>
              <a:rPr lang="pt-BR" sz="1400" dirty="0" smtClean="0"/>
              <a:t> </a:t>
            </a:r>
            <a:r>
              <a:rPr lang="pt-BR" sz="1400" b="1" dirty="0" smtClean="0"/>
              <a:t>Avaliação em Saúde. </a:t>
            </a:r>
            <a:r>
              <a:rPr lang="pt-BR" sz="1400" dirty="0" smtClean="0"/>
              <a:t>Bases Conceituais e Operacionais: Atributos da Qualidade em Saúde.  Rio de Janeiro: </a:t>
            </a:r>
            <a:r>
              <a:rPr lang="pt-BR" sz="1400" dirty="0" err="1" smtClean="0"/>
              <a:t>MedBook</a:t>
            </a:r>
            <a:r>
              <a:rPr lang="pt-BR" sz="1400" dirty="0" smtClean="0"/>
              <a:t>, 2010.</a:t>
            </a:r>
          </a:p>
          <a:p>
            <a:pPr>
              <a:buNone/>
            </a:pPr>
            <a:r>
              <a:rPr lang="pt-BR" sz="1400" dirty="0" smtClean="0"/>
              <a:t> </a:t>
            </a:r>
          </a:p>
          <a:p>
            <a:pPr>
              <a:buNone/>
            </a:pPr>
            <a:r>
              <a:rPr lang="pt-BR" sz="1400" dirty="0" smtClean="0"/>
              <a:t> </a:t>
            </a:r>
            <a:br>
              <a:rPr lang="pt-BR" sz="1400" dirty="0" smtClean="0"/>
            </a:br>
            <a:r>
              <a:rPr lang="pt-BR" sz="1400" dirty="0" smtClean="0"/>
              <a:t> </a:t>
            </a:r>
          </a:p>
          <a:p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Obrigada!</a:t>
            </a:r>
            <a:endParaRPr lang="pt-BR" dirty="0"/>
          </a:p>
        </p:txBody>
      </p:sp>
      <p:pic>
        <p:nvPicPr>
          <p:cNvPr id="9" name="Espaço Reservado para Conteúdo 8" descr="foto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4500594" cy="3432185"/>
          </a:xfrm>
        </p:spPr>
      </p:pic>
      <p:pic>
        <p:nvPicPr>
          <p:cNvPr id="7" name="Espaço Reservado para Conteúdo 6" descr="foto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000240"/>
            <a:ext cx="3954460" cy="35036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DSC007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2688" y="2646363"/>
            <a:ext cx="3810000" cy="2857500"/>
          </a:xfrm>
        </p:spPr>
      </p:pic>
      <p:pic>
        <p:nvPicPr>
          <p:cNvPr id="6" name="Espaço Reservado para Conteúdo 5" descr="DSC0074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5088" y="2646363"/>
            <a:ext cx="3810000" cy="2857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688" y="1928802"/>
            <a:ext cx="7772400" cy="4203711"/>
          </a:xfrm>
        </p:spPr>
        <p:txBody>
          <a:bodyPr/>
          <a:lstStyle/>
          <a:p>
            <a:pPr algn="just"/>
            <a:r>
              <a:rPr lang="pt-BR" dirty="0" smtClean="0"/>
              <a:t>Um clínico geral;</a:t>
            </a:r>
          </a:p>
          <a:p>
            <a:pPr algn="just"/>
            <a:r>
              <a:rPr lang="pt-BR" dirty="0" smtClean="0"/>
              <a:t>Uma enfermeira;</a:t>
            </a:r>
          </a:p>
          <a:p>
            <a:pPr algn="just"/>
            <a:r>
              <a:rPr lang="pt-BR" dirty="0" smtClean="0"/>
              <a:t>Duas técnicas de enfermagem;</a:t>
            </a:r>
          </a:p>
          <a:p>
            <a:pPr algn="just"/>
            <a:r>
              <a:rPr lang="pt-BR" dirty="0" smtClean="0"/>
              <a:t>Um dentista;</a:t>
            </a:r>
          </a:p>
          <a:p>
            <a:pPr algn="just"/>
            <a:r>
              <a:rPr lang="pt-BR" dirty="0" smtClean="0"/>
              <a:t>Uma auxiliar Administrativo e</a:t>
            </a:r>
          </a:p>
          <a:p>
            <a:pPr algn="just"/>
            <a:r>
              <a:rPr lang="pt-BR" dirty="0" smtClean="0"/>
              <a:t>Uma auxiliar de limpeza.</a:t>
            </a:r>
          </a:p>
          <a:p>
            <a:pPr algn="just"/>
            <a:r>
              <a:rPr lang="pt-BR" dirty="0" smtClean="0"/>
              <a:t>Não temos ACS pois não somos ESF. </a:t>
            </a:r>
          </a:p>
          <a:p>
            <a:pPr algn="just"/>
            <a:r>
              <a:rPr lang="pt-BR" sz="1600" dirty="0" smtClean="0"/>
              <a:t>Em anexo temos o </a:t>
            </a:r>
            <a:r>
              <a:rPr lang="pt-BR" sz="1600" dirty="0" err="1" smtClean="0"/>
              <a:t>o</a:t>
            </a:r>
            <a:r>
              <a:rPr lang="pt-BR" sz="1600" dirty="0" smtClean="0"/>
              <a:t> Centro de especialidades que atende as demais ESF também, contamos com um obstetra, três psicólogos e dois pediatras</a:t>
            </a:r>
            <a:r>
              <a:rPr lang="pt-BR" sz="1600" dirty="0" smtClean="0">
                <a:solidFill>
                  <a:srgbClr val="FF0000"/>
                </a:solidFill>
              </a:rPr>
              <a:t>.   Susana esta parte te sugiro falara e não colocar na apresentação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5918" y="617538"/>
            <a:ext cx="7158057" cy="1239826"/>
          </a:xfrm>
        </p:spPr>
        <p:txBody>
          <a:bodyPr/>
          <a:lstStyle/>
          <a:p>
            <a:r>
              <a:rPr lang="pt-BR" dirty="0" smtClean="0"/>
              <a:t>Objetivo geral: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2688" y="2017713"/>
            <a:ext cx="7461278" cy="4114800"/>
          </a:xfrm>
        </p:spPr>
        <p:txBody>
          <a:bodyPr/>
          <a:lstStyle/>
          <a:p>
            <a:pPr algn="just"/>
            <a:endParaRPr lang="pt-B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dirty="0" smtClean="0"/>
              <a:t>Melhorar a atenção ao pré-natal e </a:t>
            </a:r>
            <a:r>
              <a:rPr lang="pt-BR" dirty="0" err="1" smtClean="0"/>
              <a:t>puerpério</a:t>
            </a:r>
            <a:r>
              <a:rPr lang="pt-BR" dirty="0" smtClean="0"/>
              <a:t> na Unidade Básica de Saúde Central, município de </a:t>
            </a:r>
            <a:r>
              <a:rPr lang="pt-BR" dirty="0" err="1" smtClean="0"/>
              <a:t>Sananduva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500042"/>
            <a:ext cx="150016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0232" y="642918"/>
            <a:ext cx="6943743" cy="1117620"/>
          </a:xfrm>
        </p:spPr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sz="2800" dirty="0" smtClean="0"/>
              <a:t>Ampliar a cobertura do Pré-Natal;</a:t>
            </a:r>
          </a:p>
          <a:p>
            <a:r>
              <a:rPr lang="pt-BR" sz="2800" dirty="0" smtClean="0"/>
              <a:t>Melhorar a adesão ao Pré-Natal; </a:t>
            </a:r>
          </a:p>
          <a:p>
            <a:r>
              <a:rPr lang="pt-BR" sz="2800" dirty="0" smtClean="0"/>
              <a:t>Melhorar a qualidade da atenção ao Pré-Natal e </a:t>
            </a:r>
            <a:r>
              <a:rPr lang="pt-BR" sz="2800" dirty="0" err="1" smtClean="0"/>
              <a:t>Puerpériorealizado</a:t>
            </a:r>
            <a:r>
              <a:rPr lang="pt-BR" sz="2800" dirty="0" smtClean="0"/>
              <a:t> na unidade;</a:t>
            </a:r>
          </a:p>
          <a:p>
            <a:r>
              <a:rPr lang="pt-BR" sz="2800" dirty="0" smtClean="0"/>
              <a:t>Qualificar registro das informações;</a:t>
            </a:r>
          </a:p>
          <a:p>
            <a:r>
              <a:rPr lang="pt-BR" sz="2800" dirty="0" smtClean="0"/>
              <a:t>Mapear as gestantes de risco;</a:t>
            </a:r>
          </a:p>
          <a:p>
            <a:r>
              <a:rPr lang="pt-BR" sz="2800" dirty="0" smtClean="0"/>
              <a:t>Promover a saúde no Pré-Natal;</a:t>
            </a:r>
          </a:p>
          <a:p>
            <a:pPr>
              <a:buNone/>
            </a:pPr>
            <a:endParaRPr lang="pt-BR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8794" y="617538"/>
            <a:ext cx="7015181" cy="1168388"/>
          </a:xfrm>
        </p:spPr>
        <p:txBody>
          <a:bodyPr/>
          <a:lstStyle/>
          <a:p>
            <a:r>
              <a:rPr lang="pt-BR" dirty="0" smtClean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1600" i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pt-BR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Protocolo a ser utilizado</a:t>
            </a:r>
            <a:r>
              <a:rPr lang="pt-BR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t-BR" i="1" dirty="0" smtClean="0"/>
              <a:t>Caderno de Atenção Básica -</a:t>
            </a:r>
            <a:r>
              <a:rPr lang="pt-BR" dirty="0" smtClean="0"/>
              <a:t>Pré-Natal de Baixo Risco do Ministério da Saúde, 2012.</a:t>
            </a:r>
            <a:endParaRPr lang="pt-BR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pt-BR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Instrumento de monitoramento e coleta de dados</a:t>
            </a:r>
            <a:r>
              <a:rPr lang="pt-BR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pt-BR" dirty="0" smtClean="0"/>
              <a:t>Ficha espelho, listas de presença (para os grupos) e planilhas (anexos). </a:t>
            </a:r>
          </a:p>
          <a:p>
            <a:pPr>
              <a:buNone/>
            </a:pPr>
            <a:endParaRPr lang="pt-BR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785794"/>
            <a:ext cx="1571604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2200" dirty="0" smtClean="0"/>
              <a:t>Para plena realização deste projeto realizamos reuniões semanais onde foram discutidas as funções de cada um da equipe e como se desenvolveria o projeto. Adotamos a ficha espelho e planilha de coleta de dados fornecidos pelo curso. Capacitamos os profissionais sobre assuntos relacionados ao pré-natal e atendimento as gestantes e </a:t>
            </a:r>
            <a:r>
              <a:rPr lang="pt-BR" sz="2200" dirty="0" err="1" smtClean="0"/>
              <a:t>puérperas</a:t>
            </a:r>
            <a:r>
              <a:rPr lang="pt-BR" sz="2200" dirty="0" smtClean="0"/>
              <a:t>. Realizamos curso de gestante para melhor orientá-las, cadastramos todas as gestantes que procuraram a unidade. Entramos em contato com as lideranças da saúde e comunidade para melhor explanar o projeto. A enfermeira monitorou todas as fichas espelho e a planilha semanalmente para melhor acompanhar as gestantes. </a:t>
            </a:r>
          </a:p>
          <a:p>
            <a:pPr>
              <a:buNone/>
            </a:pPr>
            <a:endParaRPr lang="pt-BR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o">
  <a:themeElements>
    <a:clrScheme name="Geometrico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Geometr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eometrico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etrico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metrico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metrico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apresentação\Geometrico.pot</Template>
  <TotalTime>1807</TotalTime>
  <Words>1995</Words>
  <Application>Microsoft PowerPoint</Application>
  <PresentationFormat>Apresentação na tela (4:3)</PresentationFormat>
  <Paragraphs>182</Paragraphs>
  <Slides>47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8" baseType="lpstr">
      <vt:lpstr>Geometrico</vt:lpstr>
      <vt:lpstr>   Especialização em Saúde da Família - EaD UNASUS - UFPEL Turma 4  </vt:lpstr>
      <vt:lpstr>Introdução</vt:lpstr>
      <vt:lpstr>Slide 3</vt:lpstr>
      <vt:lpstr>Local da intervenção</vt:lpstr>
      <vt:lpstr>Equipe</vt:lpstr>
      <vt:lpstr>Objetivo geral:</vt:lpstr>
      <vt:lpstr>Objetivos específicos</vt:lpstr>
      <vt:lpstr>Logística</vt:lpstr>
      <vt:lpstr>Metodologia</vt:lpstr>
      <vt:lpstr>Resultados</vt:lpstr>
      <vt:lpstr>Objetivo 1: Ampliar a cobertura do pré-natal.  </vt:lpstr>
      <vt:lpstr>Objetivo 1: Ampliar a cobertura do pré-natal.</vt:lpstr>
      <vt:lpstr>Objetivo 1: Ampliar a cobertura do pré-natal.</vt:lpstr>
      <vt:lpstr>Objetivo 1: Ampliar a cobertura do pré-natal.</vt:lpstr>
      <vt:lpstr>Objetivo 2: Melhorar a adesão ao pré-natal</vt:lpstr>
      <vt:lpstr>Objetivo 2: Melhorar a adesão ao pré-natal</vt:lpstr>
      <vt:lpstr>Objetivo 3: Melhorar a qualidade da atenção ao pré-natal  e puerpério realizado na UBS</vt:lpstr>
      <vt:lpstr>Objetivo 3: Melhorar a qualidade da atenção ao pré-natal  e puerpério realizado na UBS</vt:lpstr>
      <vt:lpstr>Objetivo 3: Melhorar a qualidade da atenção ao pré-natal  e puerpério realizado na UBS</vt:lpstr>
      <vt:lpstr>Objetivo 3: Melhorar a qualidade da atenção ao pré-natal  e puerpério realizado na UBS</vt:lpstr>
      <vt:lpstr>Objetivo 3: Melhorar a qualidade da atenção ao pré-natal  e puerpério realizado na UBS</vt:lpstr>
      <vt:lpstr>Objetivo 3: Melhorar a qualidade da atenção ao pré-natal  e puerpério realizado na UBS</vt:lpstr>
      <vt:lpstr>Objetivo 3: Melhorar a qualidade da atenção ao pré-natal  e puerpério realizado na UBS</vt:lpstr>
      <vt:lpstr>Objetivo 3: Melhorar a qualidade da atenção ao pré-natal  e puerpério realizado na UBS</vt:lpstr>
      <vt:lpstr>Objetivo 3: Melhorar a qualidade da atenção ao pré-natal  e puerpério realizado na UBS</vt:lpstr>
      <vt:lpstr>Objetivo 3: Melhorar a qualidade da atenção ao pré-natal  e puerpério realizado na UBS</vt:lpstr>
      <vt:lpstr>Objetivo 3: Melhorar a qualidade da atenção ao pré-natal  e puerpério realizado na UBS</vt:lpstr>
      <vt:lpstr>Objetivo 3: Melhorar a qualidade da atenção ao pré-natal  e puerpério realizado na UBS</vt:lpstr>
      <vt:lpstr>Objetivo 3: Melhorar a qualidade da atenção ao pré-natal  e puerpério realizado na UBS</vt:lpstr>
      <vt:lpstr>Objetivo 3: Melhorar a qualidade da atenção ao pré-natal  e puerpério realizado na UBS</vt:lpstr>
      <vt:lpstr>Objetivo 3: Melhorar a qualidade da atenção ao pré-natal  e puerpério realizado na UBS</vt:lpstr>
      <vt:lpstr>Objetivo 3: Melhorar a qualidade da atenção ao pré-natal  e puerpério realizado na UBS</vt:lpstr>
      <vt:lpstr>Objetivo 4: Melhorar os registro das informações</vt:lpstr>
      <vt:lpstr>Objetivo 5: Mapear as gestantes de risco </vt:lpstr>
      <vt:lpstr>Objetivo 5: Mapear as gestantes de risco </vt:lpstr>
      <vt:lpstr>Objetivo 6: Promover a Saúde no pré-natal </vt:lpstr>
      <vt:lpstr>Objetivo 6: Promover a Saúde no pré-natal </vt:lpstr>
      <vt:lpstr>Objetivo 6: Promover a Saúde no pré-natal </vt:lpstr>
      <vt:lpstr>Objetivo 6: Promover a Saúde no pré-natal </vt:lpstr>
      <vt:lpstr>Objetivo 6: Promover a Saúde no pré-natal </vt:lpstr>
      <vt:lpstr>Objetivo 6: Promover a Saúde no pré-natal </vt:lpstr>
      <vt:lpstr>Discussão</vt:lpstr>
      <vt:lpstr>Discussão</vt:lpstr>
      <vt:lpstr>Reflexão sobre o processo de aprendizagem</vt:lpstr>
      <vt:lpstr>Referências utilizadas</vt:lpstr>
      <vt:lpstr>Obrigada!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CAPACITAÇÃO PARA AGENTES COMUNITÁRIOS DE SAÚDE</dc:title>
  <dc:creator>edla</dc:creator>
  <cp:lastModifiedBy>Operador</cp:lastModifiedBy>
  <cp:revision>100</cp:revision>
  <cp:lastPrinted>1601-01-01T00:00:00Z</cp:lastPrinted>
  <dcterms:created xsi:type="dcterms:W3CDTF">2006-09-22T19:08:11Z</dcterms:created>
  <dcterms:modified xsi:type="dcterms:W3CDTF">2014-05-01T00:05:49Z</dcterms:modified>
</cp:coreProperties>
</file>