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97" r:id="rId2"/>
    <p:sldId id="257" r:id="rId3"/>
    <p:sldId id="301" r:id="rId4"/>
    <p:sldId id="266" r:id="rId5"/>
    <p:sldId id="263" r:id="rId6"/>
    <p:sldId id="262" r:id="rId7"/>
    <p:sldId id="259" r:id="rId8"/>
    <p:sldId id="260" r:id="rId9"/>
    <p:sldId id="298" r:id="rId10"/>
    <p:sldId id="302" r:id="rId11"/>
    <p:sldId id="267" r:id="rId12"/>
    <p:sldId id="271" r:id="rId13"/>
    <p:sldId id="272" r:id="rId14"/>
    <p:sldId id="276" r:id="rId15"/>
    <p:sldId id="274" r:id="rId16"/>
    <p:sldId id="273" r:id="rId17"/>
    <p:sldId id="282" r:id="rId18"/>
    <p:sldId id="279" r:id="rId19"/>
    <p:sldId id="281" r:id="rId20"/>
    <p:sldId id="280" r:id="rId21"/>
    <p:sldId id="283" r:id="rId22"/>
    <p:sldId id="289" r:id="rId23"/>
    <p:sldId id="285" r:id="rId24"/>
    <p:sldId id="286" r:id="rId25"/>
    <p:sldId id="288" r:id="rId26"/>
    <p:sldId id="287" r:id="rId27"/>
    <p:sldId id="284" r:id="rId28"/>
    <p:sldId id="290" r:id="rId29"/>
    <p:sldId id="296" r:id="rId30"/>
    <p:sldId id="295" r:id="rId31"/>
    <p:sldId id="294" r:id="rId32"/>
    <p:sldId id="293" r:id="rId33"/>
    <p:sldId id="292" r:id="rId34"/>
    <p:sldId id="291" r:id="rId35"/>
    <p:sldId id="299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>
        <p:scale>
          <a:sx n="77" d="100"/>
          <a:sy n="77" d="100"/>
        </p:scale>
        <p:origin x="-117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uario\Downloads\samia%20ammar%20planilha%20final%20(4)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uario\Downloads\samia%20ammar%20planilha%20final%20(4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samia%20ammar%20planilha%20final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4349241106245147"/>
          <c:y val="0.35766475795913338"/>
          <c:w val="0.84677502714590536"/>
          <c:h val="0.5255483818081045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4.9459041731066494E-2</c:v>
                </c:pt>
                <c:pt idx="1">
                  <c:v>0.10973724884080377</c:v>
                </c:pt>
                <c:pt idx="2">
                  <c:v>0.1661514683153015</c:v>
                </c:pt>
              </c:numCache>
            </c:numRef>
          </c:val>
        </c:ser>
        <c:axId val="60835328"/>
        <c:axId val="60836864"/>
      </c:barChart>
      <c:catAx>
        <c:axId val="60835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836864"/>
        <c:crosses val="autoZero"/>
        <c:auto val="1"/>
        <c:lblAlgn val="ctr"/>
        <c:lblOffset val="100"/>
      </c:catAx>
      <c:valAx>
        <c:axId val="608368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08353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mulheres entre 25 e 64 anos que receberam orientação sobre DSTs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693559898681562"/>
          <c:y val="0.28937832452754675"/>
          <c:w val="0.84677502714590591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716416"/>
        <c:axId val="68717952"/>
      </c:barChart>
      <c:catAx>
        <c:axId val="68716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17952"/>
        <c:crosses val="autoZero"/>
        <c:auto val="1"/>
        <c:lblAlgn val="ctr"/>
        <c:lblOffset val="100"/>
      </c:catAx>
      <c:valAx>
        <c:axId val="68717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16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764717534464468"/>
          <c:y val="0.36567230802586503"/>
          <c:w val="0.84584262273649835"/>
          <c:h val="0.5149263113017273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Indicadores!$D$75:$F$75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Indicadores!$D$76:$F$76</c:f>
              <c:numCache>
                <c:formatCode>0.0%</c:formatCode>
                <c:ptCount val="3"/>
                <c:pt idx="0">
                  <c:v>0.93478260869565222</c:v>
                </c:pt>
                <c:pt idx="1">
                  <c:v>0.96256684491978606</c:v>
                </c:pt>
                <c:pt idx="2">
                  <c:v>0.97508896797153022</c:v>
                </c:pt>
              </c:numCache>
            </c:numRef>
          </c:val>
        </c:ser>
        <c:axId val="68815872"/>
        <c:axId val="68821760"/>
      </c:barChart>
      <c:catAx>
        <c:axId val="688158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21760"/>
        <c:crosses val="autoZero"/>
        <c:auto val="1"/>
        <c:lblAlgn val="ctr"/>
        <c:lblOffset val="100"/>
      </c:catAx>
      <c:valAx>
        <c:axId val="688217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158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37837909171975376"/>
          <c:w val="0.84426229508196571"/>
          <c:h val="0.49807043705967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Indicadores!$C$81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Indicadores!$D$80:$F$80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Indicadores!$D$81:$F$81</c:f>
              <c:numCache>
                <c:formatCode>0.0%</c:formatCode>
                <c:ptCount val="3"/>
                <c:pt idx="0">
                  <c:v>1</c:v>
                </c:pt>
                <c:pt idx="1">
                  <c:v>0.98550724637681153</c:v>
                </c:pt>
                <c:pt idx="2">
                  <c:v>0.99065420560747663</c:v>
                </c:pt>
              </c:numCache>
            </c:numRef>
          </c:val>
        </c:ser>
        <c:axId val="68862336"/>
        <c:axId val="68863872"/>
      </c:barChart>
      <c:catAx>
        <c:axId val="68862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63872"/>
        <c:crosses val="autoZero"/>
        <c:auto val="1"/>
        <c:lblAlgn val="ctr"/>
        <c:lblOffset val="100"/>
      </c:catAx>
      <c:valAx>
        <c:axId val="6886387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8623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740890688259108"/>
          <c:y val="0.29924353117428382"/>
          <c:w val="0.84615384615384726"/>
          <c:h val="0.579547598350195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3.1383737517831696E-2</c:v>
                </c:pt>
                <c:pt idx="1">
                  <c:v>5.4208273894436609E-2</c:v>
                </c:pt>
                <c:pt idx="2">
                  <c:v>8.98716119828816E-2</c:v>
                </c:pt>
              </c:numCache>
            </c:numRef>
          </c:val>
        </c:ser>
        <c:axId val="61275136"/>
        <c:axId val="68420352"/>
      </c:barChart>
      <c:catAx>
        <c:axId val="61275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20352"/>
        <c:crosses val="autoZero"/>
        <c:auto val="1"/>
        <c:lblAlgn val="ctr"/>
        <c:lblOffset val="100"/>
      </c:catAx>
      <c:valAx>
        <c:axId val="684203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751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033195020746888"/>
          <c:y val="0.39676191794091548"/>
          <c:w val="0.84232365145228261"/>
          <c:h val="0.473685146929458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Indicadores!$C$35</c:f>
              <c:strCache>
                <c:ptCount val="1"/>
                <c:pt idx="0">
                  <c:v>Proporção de mulheres que não retornaram para resultado de exame citopatológico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Indicadores!$D$34:$F$34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Indicadores!$D$35:$F$35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444544"/>
        <c:axId val="68446080"/>
      </c:barChart>
      <c:catAx>
        <c:axId val="68444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46080"/>
        <c:crosses val="autoZero"/>
        <c:auto val="1"/>
        <c:lblAlgn val="ctr"/>
        <c:lblOffset val="100"/>
      </c:catAx>
      <c:valAx>
        <c:axId val="684460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4445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394957983193279"/>
          <c:y val="0.31372669166166123"/>
          <c:w val="0.83823529411764708"/>
          <c:h val="0.5607864613452103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mulheres que não retornaram para resultado de mamografia e e foi feita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1.0588235294117756</c:v>
                </c:pt>
              </c:numCache>
            </c:numRef>
          </c:val>
        </c:ser>
        <c:axId val="68564864"/>
        <c:axId val="68566400"/>
      </c:barChart>
      <c:catAx>
        <c:axId val="685648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66400"/>
        <c:crosses val="autoZero"/>
        <c:auto val="1"/>
        <c:lblAlgn val="ctr"/>
        <c:lblOffset val="100"/>
      </c:catAx>
      <c:valAx>
        <c:axId val="685664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648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mulheres com amostras satisfatórias do exame citopatológico do colo do útero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447283028586149"/>
          <c:y val="0.31727032061966948"/>
          <c:w val="0.83755446819469481"/>
          <c:h val="0.554219041082458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0.99534883720930345</c:v>
                </c:pt>
              </c:numCache>
            </c:numRef>
          </c:val>
        </c:ser>
        <c:axId val="68582400"/>
        <c:axId val="68608768"/>
      </c:barChart>
      <c:catAx>
        <c:axId val="68582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08768"/>
        <c:crosses val="autoZero"/>
        <c:auto val="1"/>
        <c:lblAlgn val="ctr"/>
        <c:lblOffset val="100"/>
      </c:catAx>
      <c:valAx>
        <c:axId val="686087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824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mulheres com registro adequado do exame citopatológico de colo do útero.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421065399943873"/>
          <c:y val="0.3050198800598018"/>
          <c:w val="0.83789559816570702"/>
          <c:h val="0.5714296487196260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0.80434782608695654</c:v>
                </c:pt>
                <c:pt idx="1">
                  <c:v>0.81818181818181934</c:v>
                </c:pt>
                <c:pt idx="2">
                  <c:v>0.85409252669039282</c:v>
                </c:pt>
              </c:numCache>
            </c:numRef>
          </c:val>
        </c:ser>
        <c:axId val="68510464"/>
        <c:axId val="68512000"/>
      </c:barChart>
      <c:catAx>
        <c:axId val="68510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12000"/>
        <c:crosses val="autoZero"/>
        <c:auto val="1"/>
        <c:lblAlgn val="ctr"/>
        <c:lblOffset val="100"/>
      </c:catAx>
      <c:valAx>
        <c:axId val="685120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104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394957983193279"/>
          <c:y val="0.27888446215139495"/>
          <c:w val="0.83823529411764708"/>
          <c:h val="0.5976095617529868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Indicadores!$D$54:$F$54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Indicadores!$D$55:$F$55</c:f>
              <c:numCache>
                <c:formatCode>0.0%</c:formatCode>
                <c:ptCount val="3"/>
                <c:pt idx="0">
                  <c:v>0.78048780487804859</c:v>
                </c:pt>
                <c:pt idx="1">
                  <c:v>0.71014492753623193</c:v>
                </c:pt>
                <c:pt idx="2">
                  <c:v>0.72897196261682351</c:v>
                </c:pt>
              </c:numCache>
            </c:numRef>
          </c:val>
        </c:ser>
        <c:axId val="68622592"/>
        <c:axId val="68628480"/>
      </c:barChart>
      <c:catAx>
        <c:axId val="68622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28480"/>
        <c:crosses val="autoZero"/>
        <c:auto val="1"/>
        <c:lblAlgn val="ctr"/>
        <c:lblOffset val="100"/>
      </c:catAx>
      <c:valAx>
        <c:axId val="686284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225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526565250475322"/>
          <c:y val="0.37548033210732568"/>
          <c:w val="0.8365197811334365"/>
          <c:h val="0.5019175867965249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0.95652173913043481</c:v>
                </c:pt>
                <c:pt idx="1">
                  <c:v>0.96256684491978606</c:v>
                </c:pt>
                <c:pt idx="2">
                  <c:v>0.97508896797153022</c:v>
                </c:pt>
              </c:numCache>
            </c:numRef>
          </c:val>
        </c:ser>
        <c:axId val="68636032"/>
        <c:axId val="68662400"/>
      </c:barChart>
      <c:catAx>
        <c:axId val="68636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62400"/>
        <c:crosses val="autoZero"/>
        <c:auto val="1"/>
        <c:lblAlgn val="ctr"/>
        <c:lblOffset val="100"/>
      </c:catAx>
      <c:valAx>
        <c:axId val="6866240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360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421065399943873"/>
          <c:y val="0.28417266187050455"/>
          <c:w val="0.8378955981657068"/>
          <c:h val="0.6007194244604329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68698880"/>
        <c:axId val="68700416"/>
      </c:barChart>
      <c:catAx>
        <c:axId val="68698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00416"/>
        <c:crosses val="autoZero"/>
        <c:auto val="1"/>
        <c:lblAlgn val="ctr"/>
        <c:lblOffset val="100"/>
      </c:catAx>
      <c:valAx>
        <c:axId val="687004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988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0.39296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0047079" cy="120711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0.36919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9638611" cy="121320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2E2A4-92BE-4761-A36A-BE98F990B3EE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CA3A6-A7D9-43A1-AD0F-FF8074B445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98006-A783-443D-9D86-9F4A9CF51391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FD76F-1CB6-428F-8950-D96D4AF3E0A0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659954-A16D-444A-9199-04D54944BB88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903F4-F752-4F71-A263-0B625E8B13EB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112A3F-4037-419D-AE8A-CF5370D5EDEC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1A126-1E59-41AC-A5C0-F1A245A1FB74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78057-4B3E-49A1-BEB3-6495F29FACA6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0BC73F-5EA9-4AB0-8921-0F9A3414E0E5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F0B7DB-B6EF-4ABD-A36B-8601681C3410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75FD4-8733-425E-8438-662C47795BD0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35271-C43D-415F-8ECC-F0AE75FE3D4B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F8D7C4-B628-4BC5-8940-34684DC92DBA}" type="datetime1">
              <a:rPr lang="pt-BR" smtClean="0"/>
              <a:pPr/>
              <a:t>05/05/2014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CA91A0-A05E-4B37-9B66-B47E1FFD67B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8" name="Picture 5" descr="http://upload.wikimedia.org/wikipedia/commons/4/49/UFPEL-ESCUDO-2013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88914"/>
            <a:ext cx="1008683" cy="94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5275"/>
            <a:ext cx="845096" cy="8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2592288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/>
              <a:t>ATENÇÃO À SAÚDE DA MULHER NA UBS DÉCIO VIGNOLI DAS </a:t>
            </a:r>
            <a:r>
              <a:rPr lang="pt-BR" sz="2800" b="1" dirty="0" smtClean="0"/>
              <a:t>NEVES</a:t>
            </a:r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400" dirty="0"/>
              <a:t>Prevenção do câncer de colo de útero e controle do câncer de mama</a:t>
            </a:r>
          </a:p>
          <a:p>
            <a:pPr marL="0" indent="0" algn="ctr">
              <a:buNone/>
            </a:pP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907704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/>
              <a:t>Universidade Aberta do SUS– UNASUS</a:t>
            </a:r>
          </a:p>
          <a:p>
            <a:pPr algn="ctr"/>
            <a:r>
              <a:rPr lang="pt-BR" b="1" dirty="0"/>
              <a:t>Universidade Federal de Pelotas</a:t>
            </a:r>
          </a:p>
          <a:p>
            <a:pPr algn="ctr"/>
            <a:r>
              <a:rPr lang="pt-BR" b="1" dirty="0"/>
              <a:t>Especialização em Saúde da Família</a:t>
            </a:r>
          </a:p>
          <a:p>
            <a:pPr algn="ctr"/>
            <a:r>
              <a:rPr lang="pt-BR" b="1" dirty="0"/>
              <a:t>Modalidade à Distância (</a:t>
            </a:r>
            <a:r>
              <a:rPr lang="pt-BR" b="1" dirty="0" err="1"/>
              <a:t>EaD</a:t>
            </a:r>
            <a:r>
              <a:rPr lang="pt-BR" b="1" dirty="0"/>
              <a:t>)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51720" y="479715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Sâmia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Ammar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pt-BR" b="1" dirty="0"/>
          </a:p>
          <a:p>
            <a:pPr algn="ctr">
              <a:defRPr/>
            </a:pPr>
            <a:r>
              <a:rPr lang="pt-BR" b="1" dirty="0"/>
              <a:t>Orientadora: Angélica Porto de Oliveira</a:t>
            </a:r>
          </a:p>
          <a:p>
            <a:pPr algn="ctr">
              <a:defRPr/>
            </a:pPr>
            <a:endParaRPr lang="pt-BR" b="1" dirty="0"/>
          </a:p>
          <a:p>
            <a:pPr algn="ctr">
              <a:defRPr/>
            </a:pPr>
            <a:r>
              <a:rPr lang="pt-BR" b="1" dirty="0"/>
              <a:t>Pelotas-RS, 2014</a:t>
            </a:r>
          </a:p>
        </p:txBody>
      </p:sp>
    </p:spTree>
    <p:extLst>
      <p:ext uri="{BB962C8B-B14F-4D97-AF65-F5344CB8AC3E}">
        <p14:creationId xmlns="" xmlns:p14="http://schemas.microsoft.com/office/powerpoint/2010/main" val="22486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Objetivos e metas </a:t>
            </a:r>
            <a:endParaRPr lang="pt-BR" sz="3200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metas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Objetivo 2: </a:t>
            </a:r>
            <a:r>
              <a:rPr lang="pt-BR" sz="2000" dirty="0" smtClean="0"/>
              <a:t>Melhorar a adesão das mulheres à realização dos exames.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/>
              <a:t>Meta: </a:t>
            </a:r>
            <a:r>
              <a:rPr lang="pt-BR" sz="2000" dirty="0" smtClean="0"/>
              <a:t>Buscar 100% das mulheres que tiveram o exame alterado e não retornaram a UBS. Alcançamos o objetivo.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214282" y="3643314"/>
          <a:ext cx="778674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</a:t>
            </a:r>
            <a:r>
              <a:rPr lang="pt-BR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metAS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sz="1700" dirty="0" smtClean="0"/>
          </a:p>
          <a:p>
            <a:pPr>
              <a:buNone/>
            </a:pPr>
            <a:endParaRPr lang="pt-BR" sz="1700" dirty="0" smtClean="0"/>
          </a:p>
          <a:p>
            <a:pPr>
              <a:buNone/>
            </a:pPr>
            <a:endParaRPr lang="pt-BR" sz="1700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00034" y="1928802"/>
          <a:ext cx="742955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metas 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Objetivo 3: </a:t>
            </a:r>
            <a:r>
              <a:rPr lang="pt-BR" sz="2000" dirty="0" smtClean="0"/>
              <a:t>Melhorar a qualidade do atendimento das mulheres alvo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/>
              <a:t>Meta: </a:t>
            </a:r>
            <a:r>
              <a:rPr lang="pt-BR" sz="2000" dirty="0" smtClean="0"/>
              <a:t>Obter 99% de coletas com amostra satisfatória de cp. Obtemos 99,5%de </a:t>
            </a:r>
            <a:r>
              <a:rPr lang="pt-BR" sz="2000" dirty="0" err="1" smtClean="0"/>
              <a:t>satisfatoriedade</a:t>
            </a:r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2800" dirty="0" smtClean="0"/>
          </a:p>
        </p:txBody>
      </p:sp>
      <p:graphicFrame>
        <p:nvGraphicFramePr>
          <p:cNvPr id="4" name="Chart 8"/>
          <p:cNvGraphicFramePr>
            <a:graphicFrameLocks/>
          </p:cNvGraphicFramePr>
          <p:nvPr/>
        </p:nvGraphicFramePr>
        <p:xfrm>
          <a:off x="285720" y="3429000"/>
          <a:ext cx="7572428" cy="3214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METAS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Objetivo 4: </a:t>
            </a:r>
            <a:r>
              <a:rPr lang="pt-BR" sz="2000" dirty="0" smtClean="0"/>
              <a:t>Melhorar registros das informações</a:t>
            </a:r>
          </a:p>
          <a:p>
            <a:pPr>
              <a:buNone/>
            </a:pPr>
            <a:endParaRPr lang="pt-BR" sz="2000" dirty="0"/>
          </a:p>
          <a:p>
            <a:r>
              <a:rPr lang="pt-BR" sz="2000" b="1" dirty="0" smtClean="0"/>
              <a:t>Metas: </a:t>
            </a:r>
            <a:r>
              <a:rPr lang="pt-BR" sz="2000" dirty="0" smtClean="0"/>
              <a:t>Registros específicos para os exames em 60% das mulheres. Obtivemos 85,4% para </a:t>
            </a:r>
            <a:r>
              <a:rPr lang="pt-BR" sz="2000" dirty="0" err="1" smtClean="0"/>
              <a:t>ca</a:t>
            </a:r>
            <a:r>
              <a:rPr lang="pt-BR" sz="2000" dirty="0" smtClean="0"/>
              <a:t> colo uterino e 72,9% para </a:t>
            </a:r>
            <a:r>
              <a:rPr lang="pt-BR" sz="2000" dirty="0" err="1" smtClean="0"/>
              <a:t>ca</a:t>
            </a:r>
            <a:r>
              <a:rPr lang="pt-BR" sz="2000" dirty="0" smtClean="0"/>
              <a:t> mama.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sz="2000" dirty="0" smtClean="0"/>
          </a:p>
        </p:txBody>
      </p:sp>
      <p:graphicFrame>
        <p:nvGraphicFramePr>
          <p:cNvPr id="4" name="Chart 9"/>
          <p:cNvGraphicFramePr>
            <a:graphicFrameLocks/>
          </p:cNvGraphicFramePr>
          <p:nvPr/>
        </p:nvGraphicFramePr>
        <p:xfrm>
          <a:off x="457200" y="3429000"/>
          <a:ext cx="7239000" cy="3214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metas 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Chart 10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</a:t>
            </a:r>
            <a:r>
              <a:rPr lang="pt-BR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metAS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Objetivo 5: </a:t>
            </a:r>
            <a:r>
              <a:rPr lang="pt-BR" sz="2000" dirty="0" smtClean="0"/>
              <a:t>Mapear as mulheres de risco 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/>
              <a:t>Meta: </a:t>
            </a:r>
            <a:r>
              <a:rPr lang="pt-BR" sz="2000" dirty="0" smtClean="0"/>
              <a:t>Avaliação de risco em 60% das mulheres alvo. Obtivemos 97,5% para </a:t>
            </a:r>
            <a:r>
              <a:rPr lang="pt-BR" sz="2000" dirty="0" err="1" smtClean="0"/>
              <a:t>ca</a:t>
            </a:r>
            <a:r>
              <a:rPr lang="pt-BR" sz="2000" dirty="0" smtClean="0"/>
              <a:t> colo uterino e 100% para </a:t>
            </a:r>
            <a:r>
              <a:rPr lang="pt-BR" sz="2000" dirty="0" err="1" smtClean="0"/>
              <a:t>ca</a:t>
            </a:r>
            <a:r>
              <a:rPr lang="pt-BR" sz="2000" dirty="0" smtClean="0"/>
              <a:t> mama.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dirty="0" smtClean="0"/>
          </a:p>
        </p:txBody>
      </p:sp>
      <p:graphicFrame>
        <p:nvGraphicFramePr>
          <p:cNvPr id="4" name="Chart 11"/>
          <p:cNvGraphicFramePr>
            <a:graphicFrameLocks/>
          </p:cNvGraphicFramePr>
          <p:nvPr/>
        </p:nvGraphicFramePr>
        <p:xfrm>
          <a:off x="457200" y="3428999"/>
          <a:ext cx="7239000" cy="302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metas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Chart 12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metas 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Objetivo 6: </a:t>
            </a:r>
            <a:r>
              <a:rPr lang="pt-BR" sz="2000" dirty="0" smtClean="0"/>
              <a:t>Promover a saúde das mulheres que realizam os exames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/>
              <a:t>Metas:  </a:t>
            </a:r>
            <a:r>
              <a:rPr lang="pt-BR" sz="2000" dirty="0" smtClean="0"/>
              <a:t>Orientar 60% das mulheres para DSTs e fatores de risco. 100% delas foram orientadas para </a:t>
            </a:r>
            <a:r>
              <a:rPr lang="pt-BR" sz="2000" dirty="0" err="1" smtClean="0"/>
              <a:t>DSTs</a:t>
            </a:r>
            <a:r>
              <a:rPr lang="pt-BR" sz="2000" dirty="0" smtClean="0"/>
              <a:t>, 97,5% para fatores risco </a:t>
            </a:r>
            <a:r>
              <a:rPr lang="pt-BR" sz="2000" dirty="0" err="1" smtClean="0"/>
              <a:t>ca</a:t>
            </a:r>
            <a:r>
              <a:rPr lang="pt-BR" sz="2000" dirty="0" smtClean="0"/>
              <a:t> colo uterino e 99,1% para </a:t>
            </a:r>
            <a:r>
              <a:rPr lang="pt-BR" sz="2000" dirty="0" err="1" smtClean="0"/>
              <a:t>ca</a:t>
            </a:r>
            <a:r>
              <a:rPr lang="pt-BR" sz="2000" dirty="0" smtClean="0"/>
              <a:t> mama.</a:t>
            </a:r>
          </a:p>
          <a:p>
            <a:pPr>
              <a:buNone/>
            </a:pPr>
            <a:endParaRPr lang="pt-BR" sz="2200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metas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6215106" cy="7032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	</a:t>
            </a:r>
            <a:br>
              <a:rPr lang="pt-BR" dirty="0" smtClean="0"/>
            </a:br>
            <a:r>
              <a:rPr lang="pt-BR" sz="4000" dirty="0" smtClean="0"/>
              <a:t> </a:t>
            </a:r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Sumário</a:t>
            </a:r>
            <a:endParaRPr lang="pt-B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 Introdução		</a:t>
            </a:r>
          </a:p>
          <a:p>
            <a:r>
              <a:rPr lang="pt-BR" sz="2800" dirty="0" smtClean="0"/>
              <a:t> Objetivo geral		</a:t>
            </a:r>
          </a:p>
          <a:p>
            <a:r>
              <a:rPr lang="pt-BR" sz="2800" dirty="0" smtClean="0"/>
              <a:t> Metodologia		</a:t>
            </a:r>
          </a:p>
          <a:p>
            <a:r>
              <a:rPr lang="pt-BR" sz="2800" dirty="0" smtClean="0"/>
              <a:t> Objetivos	</a:t>
            </a:r>
          </a:p>
          <a:p>
            <a:pPr>
              <a:buNone/>
            </a:pPr>
            <a:r>
              <a:rPr lang="pt-BR" sz="2800" dirty="0" smtClean="0"/>
              <a:t>        - Metas		</a:t>
            </a:r>
          </a:p>
          <a:p>
            <a:pPr>
              <a:buNone/>
            </a:pPr>
            <a:r>
              <a:rPr lang="pt-BR" sz="2800" dirty="0" smtClean="0"/>
              <a:t>        - Resultado para</a:t>
            </a:r>
            <a:r>
              <a:rPr lang="pt-BR" sz="2800" dirty="0"/>
              <a:t> </a:t>
            </a:r>
            <a:r>
              <a:rPr lang="pt-BR" sz="2800" dirty="0" smtClean="0"/>
              <a:t>cada</a:t>
            </a:r>
            <a:r>
              <a:rPr lang="pt-BR" sz="2800" dirty="0"/>
              <a:t> </a:t>
            </a:r>
            <a:r>
              <a:rPr lang="pt-BR" sz="2800" dirty="0" smtClean="0"/>
              <a:t>meta	</a:t>
            </a:r>
          </a:p>
          <a:p>
            <a:r>
              <a:rPr lang="pt-BR" sz="2800" dirty="0" smtClean="0"/>
              <a:t> Discussão	</a:t>
            </a:r>
          </a:p>
          <a:p>
            <a:r>
              <a:rPr lang="pt-BR" sz="2800" dirty="0" smtClean="0"/>
              <a:t> Reﬂexão</a:t>
            </a:r>
            <a:r>
              <a:rPr lang="pt-BR" sz="2800" dirty="0"/>
              <a:t> </a:t>
            </a:r>
            <a:r>
              <a:rPr lang="pt-BR" sz="2800" dirty="0" smtClean="0"/>
              <a:t>crítica</a:t>
            </a:r>
            <a:r>
              <a:rPr lang="pt-BR" sz="2800" dirty="0"/>
              <a:t> </a:t>
            </a:r>
            <a:r>
              <a:rPr lang="pt-BR" sz="2800" dirty="0" smtClean="0"/>
              <a:t>sobre seu</a:t>
            </a:r>
            <a:r>
              <a:rPr lang="pt-BR" sz="2800" dirty="0"/>
              <a:t> </a:t>
            </a:r>
            <a:r>
              <a:rPr lang="pt-BR" sz="2800" dirty="0" smtClean="0"/>
              <a:t>processo</a:t>
            </a:r>
            <a:r>
              <a:rPr lang="pt-BR" sz="2800" dirty="0"/>
              <a:t> </a:t>
            </a:r>
            <a:r>
              <a:rPr lang="pt-BR" sz="2800" dirty="0" smtClean="0"/>
              <a:t>pessoal de aprendizagem</a:t>
            </a:r>
            <a:r>
              <a:rPr lang="pt-BR" sz="2800" dirty="0"/>
              <a:t> </a:t>
            </a:r>
            <a:r>
              <a:rPr lang="pt-BR" sz="2800" dirty="0" smtClean="0"/>
              <a:t>e na implementação da intervenção</a:t>
            </a:r>
            <a:r>
              <a:rPr lang="pt-BR" sz="2400" dirty="0" smtClean="0"/>
              <a:t>		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metas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Chart 1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Objetivos E metas  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Chart 1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Indicador: </a:t>
            </a:r>
          </a:p>
          <a:p>
            <a:pPr>
              <a:buNone/>
            </a:pPr>
            <a:r>
              <a:rPr lang="pt-BR" sz="2200" dirty="0" smtClean="0"/>
              <a:t>Proporção de mulheres entre 25 e 64 anos com exame em dia para detecção precoce de câncer de colo do útero.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/>
              <a:t>Meta alcançada: </a:t>
            </a:r>
          </a:p>
          <a:p>
            <a:pPr>
              <a:buNone/>
            </a:pPr>
            <a:r>
              <a:rPr lang="pt-BR" sz="2200" dirty="0" smtClean="0"/>
              <a:t>Ampliada a cobertura em 16,6% no final terceiro mês.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/>
              <a:t>Situação anterior:</a:t>
            </a:r>
          </a:p>
          <a:p>
            <a:pPr>
              <a:buNone/>
            </a:pPr>
            <a:r>
              <a:rPr lang="pt-BR" b="1" dirty="0" smtClean="0"/>
              <a:t> </a:t>
            </a:r>
            <a:r>
              <a:rPr lang="pt-BR" sz="2200" b="1" dirty="0" smtClean="0"/>
              <a:t>M</a:t>
            </a:r>
            <a:r>
              <a:rPr lang="pt-BR" sz="2200" dirty="0" smtClean="0"/>
              <a:t>enor que 11%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/>
              <a:t>Aspectos qualitativos: </a:t>
            </a:r>
          </a:p>
          <a:p>
            <a:pPr>
              <a:buNone/>
            </a:pPr>
            <a:r>
              <a:rPr lang="pt-BR" sz="2200" dirty="0" smtClean="0"/>
              <a:t>Melhora nos registros, empenho da equipe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/>
              <a:t>Indicador:</a:t>
            </a:r>
          </a:p>
          <a:p>
            <a:pPr>
              <a:buNone/>
            </a:pPr>
            <a:r>
              <a:rPr lang="pt-BR" sz="2200" dirty="0" smtClean="0"/>
              <a:t>Proporção de mulheres entre 50 e 69 anos com exame em dia para detecção precoce de câncer de mama.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Meta atingida:  </a:t>
            </a:r>
          </a:p>
          <a:p>
            <a:pPr>
              <a:buNone/>
            </a:pPr>
            <a:r>
              <a:rPr lang="pt-BR" sz="2200" dirty="0" smtClean="0"/>
              <a:t>Cobertura ampliada em 9% para a detecção precoce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Situação anterior</a:t>
            </a:r>
            <a:r>
              <a:rPr lang="pt-BR" sz="2400" dirty="0" smtClean="0"/>
              <a:t>: </a:t>
            </a:r>
          </a:p>
          <a:p>
            <a:pPr>
              <a:buNone/>
            </a:pPr>
            <a:r>
              <a:rPr lang="pt-BR" sz="2200" dirty="0" smtClean="0"/>
              <a:t>Menor que 20% de cobertura trimestral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Aspectos qualitativos:</a:t>
            </a:r>
          </a:p>
          <a:p>
            <a:pPr>
              <a:buNone/>
            </a:pPr>
            <a:r>
              <a:rPr lang="pt-BR" sz="2400" dirty="0" smtClean="0"/>
              <a:t> </a:t>
            </a:r>
            <a:r>
              <a:rPr lang="pt-BR" sz="2200" dirty="0" smtClean="0"/>
              <a:t>Falta de local adequado, existência de outro serviço mais especializado e com resultados mais rápidos.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/>
              <a:t>Indicador:</a:t>
            </a:r>
          </a:p>
          <a:p>
            <a:pPr>
              <a:buNone/>
            </a:pPr>
            <a:r>
              <a:rPr lang="pt-BR" sz="2200" dirty="0" smtClean="0"/>
              <a:t>Proporção de mulheres que tiveram exames alterados (citopatológico do colo do útero e/ou mamografia).</a:t>
            </a:r>
          </a:p>
          <a:p>
            <a:pPr>
              <a:buNone/>
            </a:pPr>
            <a:endParaRPr lang="pt-BR" sz="2200" dirty="0" smtClean="0"/>
          </a:p>
          <a:p>
            <a:pPr>
              <a:buNone/>
            </a:pPr>
            <a:r>
              <a:rPr lang="pt-BR" b="1" dirty="0" smtClean="0"/>
              <a:t>Meta atingida: </a:t>
            </a:r>
          </a:p>
          <a:p>
            <a:pPr>
              <a:buNone/>
            </a:pPr>
            <a:r>
              <a:rPr lang="pt-BR" sz="2000" dirty="0" smtClean="0"/>
              <a:t>Das 20,9% das mulheres tiveram cp alterados e 23,8% para mamografia. 100% delas foram buscadas ativamente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b="1" dirty="0" smtClean="0"/>
              <a:t>Situação anterior:</a:t>
            </a:r>
          </a:p>
          <a:p>
            <a:pPr>
              <a:buNone/>
            </a:pPr>
            <a:r>
              <a:rPr lang="pt-BR" sz="2000" dirty="0" smtClean="0"/>
              <a:t>Exames alterados passavam despercebidos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b="1" dirty="0" smtClean="0"/>
              <a:t>Aspectos qualitativos: </a:t>
            </a:r>
          </a:p>
          <a:p>
            <a:pPr>
              <a:buNone/>
            </a:pPr>
            <a:r>
              <a:rPr lang="pt-BR" sz="2000" dirty="0" smtClean="0"/>
              <a:t>Monitoramento da intervenção qualidade dos registros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2800" b="1" dirty="0" smtClean="0"/>
              <a:t>Indicador:</a:t>
            </a:r>
          </a:p>
          <a:p>
            <a:pPr>
              <a:buNone/>
            </a:pPr>
            <a:r>
              <a:rPr lang="pt-BR" sz="2400" dirty="0" smtClean="0"/>
              <a:t>Proporção de mulheres que tiveram exame alterado (</a:t>
            </a:r>
            <a:r>
              <a:rPr lang="pt-BR" sz="2400" dirty="0" err="1" smtClean="0"/>
              <a:t>citopatológico</a:t>
            </a:r>
            <a:r>
              <a:rPr lang="pt-BR" sz="2400" dirty="0" smtClean="0"/>
              <a:t> do colo do útero e/ou mamografia) que não retornaram à unidade de saúde.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800" b="1" dirty="0" smtClean="0"/>
              <a:t>Meta atingida:</a:t>
            </a:r>
          </a:p>
          <a:p>
            <a:pPr>
              <a:buNone/>
            </a:pPr>
            <a:r>
              <a:rPr lang="pt-BR" sz="2400" dirty="0" smtClean="0"/>
              <a:t>73,3% de alterados para cp que não retornaram e 100% para mamografia. Porém, buscamos 100% destas mulheres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800" b="1" dirty="0" smtClean="0"/>
              <a:t>Situação anterior:</a:t>
            </a:r>
          </a:p>
          <a:p>
            <a:pPr>
              <a:buNone/>
            </a:pPr>
            <a:r>
              <a:rPr lang="pt-BR" sz="2400" dirty="0" smtClean="0"/>
              <a:t>Não havia busca ativa de forma controlada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800" b="1" dirty="0" smtClean="0"/>
              <a:t>Aspectos qualitativos</a:t>
            </a:r>
          </a:p>
          <a:p>
            <a:pPr>
              <a:buNone/>
            </a:pPr>
            <a:r>
              <a:rPr lang="pt-BR" sz="2400" dirty="0" smtClean="0"/>
              <a:t>Controle dos resultados, empenho das ACS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400" b="1" dirty="0" smtClean="0"/>
              <a:t>Indicador:</a:t>
            </a:r>
          </a:p>
          <a:p>
            <a:pPr>
              <a:buNone/>
            </a:pPr>
            <a:r>
              <a:rPr lang="pt-BR" sz="2200" dirty="0" smtClean="0"/>
              <a:t>Proporção de mulheres que não retornaram a unidade de saúde e que foram buscadas pelo serviço  para dar continuidade ao tratamento. 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400" b="1" dirty="0" smtClean="0"/>
              <a:t>Meta atingida:</a:t>
            </a:r>
          </a:p>
          <a:p>
            <a:pPr>
              <a:buNone/>
            </a:pPr>
            <a:r>
              <a:rPr lang="pt-BR" sz="2200" dirty="0" smtClean="0"/>
              <a:t>100% foram buscadas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Situação anterior:</a:t>
            </a:r>
          </a:p>
          <a:p>
            <a:pPr>
              <a:buNone/>
            </a:pPr>
            <a:r>
              <a:rPr lang="pt-BR" sz="2200" dirty="0" smtClean="0"/>
              <a:t>Não havia acompanhamento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Aspectos qualitativos:</a:t>
            </a:r>
          </a:p>
          <a:p>
            <a:pPr>
              <a:buNone/>
            </a:pPr>
            <a:r>
              <a:rPr lang="pt-BR" sz="2200" dirty="0" smtClean="0"/>
              <a:t>Monitoramento, empenho da equipe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643050"/>
            <a:ext cx="7239000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/>
              <a:t>Indicador:</a:t>
            </a:r>
          </a:p>
          <a:p>
            <a:pPr>
              <a:buNone/>
            </a:pPr>
            <a:r>
              <a:rPr lang="pt-BR" sz="2400" dirty="0" smtClean="0"/>
              <a:t> </a:t>
            </a:r>
            <a:r>
              <a:rPr lang="pt-BR" sz="2200" dirty="0" smtClean="0"/>
              <a:t>Proporção de mulheres com amostras satisfatórias do exame citopatológico do colo do útero.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Meta atingida:</a:t>
            </a:r>
          </a:p>
          <a:p>
            <a:pPr>
              <a:buNone/>
            </a:pPr>
            <a:r>
              <a:rPr lang="pt-BR" sz="2200" dirty="0" smtClean="0"/>
              <a:t>99,5% das mulheres com amostras satisfatórias, ultrapassando os 99% desejados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Situação anterior: </a:t>
            </a:r>
          </a:p>
          <a:p>
            <a:pPr>
              <a:buNone/>
            </a:pPr>
            <a:r>
              <a:rPr lang="pt-BR" sz="2200" dirty="0" smtClean="0"/>
              <a:t>Pouca análise de todos os resultados do laudo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Aspectos qualitativos:</a:t>
            </a:r>
          </a:p>
          <a:p>
            <a:pPr>
              <a:buNone/>
            </a:pPr>
            <a:r>
              <a:rPr lang="pt-BR" sz="2200" dirty="0" smtClean="0"/>
              <a:t>Registros mais completos, capacitação da equipe com atenção aos resultados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Indicador: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sz="2200" dirty="0" smtClean="0"/>
              <a:t>Proporção de mulheres com registro adequado do exame citopatológico de colo do útero e mamografia.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Meta atingida:</a:t>
            </a:r>
          </a:p>
          <a:p>
            <a:pPr>
              <a:buNone/>
            </a:pPr>
            <a:r>
              <a:rPr lang="pt-BR" sz="2400" b="1" dirty="0" smtClean="0"/>
              <a:t> </a:t>
            </a:r>
            <a:r>
              <a:rPr lang="pt-BR" sz="2200" dirty="0" smtClean="0"/>
              <a:t>85,4% para ca colo uterino e 72,9% de registros para ca mama.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Situação anterior:</a:t>
            </a:r>
          </a:p>
          <a:p>
            <a:pPr>
              <a:buNone/>
            </a:pPr>
            <a:r>
              <a:rPr lang="pt-BR" sz="2200" dirty="0" smtClean="0"/>
              <a:t>Poucos registros, inespecíficos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Aspectos qualitativos:</a:t>
            </a:r>
          </a:p>
          <a:p>
            <a:pPr>
              <a:buNone/>
            </a:pPr>
            <a:r>
              <a:rPr lang="pt-BR" sz="2200" dirty="0" smtClean="0"/>
              <a:t>Cadernos específicos, comprometimento da equipe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Indicador:</a:t>
            </a:r>
          </a:p>
          <a:p>
            <a:pPr>
              <a:buNone/>
            </a:pPr>
            <a:r>
              <a:rPr lang="pt-BR" sz="2400" dirty="0" smtClean="0"/>
              <a:t> </a:t>
            </a:r>
            <a:r>
              <a:rPr lang="pt-BR" sz="2200" dirty="0" smtClean="0"/>
              <a:t>Proporção de mulheres entre 25 e 64 anos com pesquisa de sinais de alerta para câncer de colo de útero.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Meta atingida:</a:t>
            </a:r>
          </a:p>
          <a:p>
            <a:pPr>
              <a:buNone/>
            </a:pPr>
            <a:r>
              <a:rPr lang="pt-BR" sz="2200" dirty="0" smtClean="0"/>
              <a:t>97,5% das mulheres foram pesquisadas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Situação anterior:</a:t>
            </a:r>
          </a:p>
          <a:p>
            <a:pPr>
              <a:buNone/>
            </a:pPr>
            <a:r>
              <a:rPr lang="pt-BR" sz="2200" dirty="0" smtClean="0"/>
              <a:t>Exames superficiais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Aspectos qualitativos:</a:t>
            </a:r>
          </a:p>
          <a:p>
            <a:pPr>
              <a:buNone/>
            </a:pPr>
            <a:r>
              <a:rPr lang="pt-BR" sz="2200" dirty="0" smtClean="0"/>
              <a:t>Melhora na qualidade do serviço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uario\Pictures\2014-04-08 IMAGENS E VÍDEOS CELULAR\IMAGENS E VÍDEOS CELULAR 1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7215238" cy="5099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/>
              <a:t>Indicador:</a:t>
            </a:r>
          </a:p>
          <a:p>
            <a:pPr>
              <a:buNone/>
            </a:pPr>
            <a:r>
              <a:rPr lang="pt-BR" sz="2200" dirty="0" smtClean="0"/>
              <a:t>Proporção de mulheres entre 50 e 69 anos com avaliação de risco para câncer de mama.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Meta atingida:</a:t>
            </a:r>
          </a:p>
          <a:p>
            <a:pPr>
              <a:buNone/>
            </a:pPr>
            <a:r>
              <a:rPr lang="pt-BR" sz="2200" dirty="0" smtClean="0"/>
              <a:t>100% foram avaliadas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Situação anterior:</a:t>
            </a:r>
          </a:p>
          <a:p>
            <a:pPr>
              <a:buNone/>
            </a:pPr>
            <a:r>
              <a:rPr lang="pt-BR" sz="2200" dirty="0" smtClean="0"/>
              <a:t>Exames incompletos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b="1" dirty="0" smtClean="0"/>
              <a:t>Aspectos qualitativos:</a:t>
            </a:r>
          </a:p>
          <a:p>
            <a:pPr>
              <a:buNone/>
            </a:pPr>
            <a:r>
              <a:rPr lang="pt-BR" sz="2200" dirty="0" smtClean="0"/>
              <a:t>Melhora na qualidade do serviço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RESULTADOS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2800" b="1" dirty="0" smtClean="0"/>
              <a:t>Indicador: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sz="2400" dirty="0" smtClean="0"/>
              <a:t>Proporção de mulheres orientadas sobre DST e fatores de risco para câncer de colo de útero e mama. 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800" b="1" dirty="0" smtClean="0"/>
              <a:t>Meta atingida:</a:t>
            </a:r>
          </a:p>
          <a:p>
            <a:pPr>
              <a:buNone/>
            </a:pPr>
            <a:r>
              <a:rPr lang="pt-BR" sz="2400" dirty="0" smtClean="0"/>
              <a:t>100% para DSTs, 97,5% para avaliação fatores de risco ca colo uterino e 99% para ca mama.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800" b="1" dirty="0" smtClean="0"/>
              <a:t>Situação anterior:</a:t>
            </a:r>
          </a:p>
          <a:p>
            <a:pPr>
              <a:buNone/>
            </a:pPr>
            <a:r>
              <a:rPr lang="pt-BR" sz="2400" dirty="0" smtClean="0"/>
              <a:t>Exames incompletos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800" b="1" dirty="0" smtClean="0"/>
              <a:t>Aspectos qualitativos:</a:t>
            </a:r>
          </a:p>
          <a:p>
            <a:pPr>
              <a:buNone/>
            </a:pPr>
            <a:r>
              <a:rPr lang="pt-BR" sz="2800" dirty="0" smtClean="0"/>
              <a:t>Melhora na qualidade do serviço do aconselhamento da equipe e dos registros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DISCUSSÃO   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/>
              <a:t>Importância da intervenção</a:t>
            </a:r>
          </a:p>
          <a:p>
            <a:pPr>
              <a:buNone/>
            </a:pPr>
            <a:r>
              <a:rPr lang="pt-BR" dirty="0" smtClean="0"/>
              <a:t>     - </a:t>
            </a:r>
            <a:r>
              <a:rPr lang="pt-BR" sz="2000" dirty="0" smtClean="0"/>
              <a:t>Para a equipe</a:t>
            </a:r>
          </a:p>
          <a:p>
            <a:pPr>
              <a:buNone/>
            </a:pPr>
            <a:r>
              <a:rPr lang="pt-BR" sz="2000" dirty="0" smtClean="0"/>
              <a:t>       - Para a comunidade</a:t>
            </a:r>
          </a:p>
          <a:p>
            <a:pPr>
              <a:buNone/>
            </a:pPr>
            <a:r>
              <a:rPr lang="pt-BR" sz="2000" dirty="0" smtClean="0"/>
              <a:t>       - Para o serviço</a:t>
            </a:r>
          </a:p>
          <a:p>
            <a:pPr>
              <a:buNone/>
            </a:pPr>
            <a:r>
              <a:rPr lang="pt-BR" sz="2400" b="1" dirty="0" smtClean="0"/>
              <a:t>Incorporação da intervenção no serviço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400" b="1" dirty="0" smtClean="0"/>
              <a:t>O que deve ser continuado e melhorado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Reflexão processo aprendizado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/>
              <a:t>Expectativas iniciais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400" b="1" dirty="0" smtClean="0"/>
              <a:t>Significado do curso para a prática clínica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400" b="1" dirty="0" smtClean="0"/>
              <a:t>Aprendizados mais relevantes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Referências 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200" dirty="0" smtClean="0"/>
              <a:t>BRASIL. Ministério da Saúde. Secretaria de Atenção à Saúde. Departamento de Atenção Básica. Caderno de Atenção Básica: Controle dos Cânceres do Colo de Útero e de Mama. 2 ed. Brasília: Ministério da Saúde, 2013. 124p. (Caderno de Atenção Básica, n. 13).</a:t>
            </a:r>
          </a:p>
          <a:p>
            <a:endParaRPr lang="pt-BR" sz="2200" dirty="0" smtClean="0"/>
          </a:p>
          <a:p>
            <a:r>
              <a:rPr lang="pt-BR" sz="2200" dirty="0" smtClean="0"/>
              <a:t>BRASIL. Ministério da Saúde. Secretaria de Atenção à Saúde. Departamento de Atenção Básica. Caderno de Atenção Primária: Rastreamento. 1 ed. Brasília: Ministério da Saúde, 2010. 97p. ( Caderno de Atenção Primária, n 29).</a:t>
            </a:r>
          </a:p>
          <a:p>
            <a:endParaRPr lang="pt-BR" sz="2200" dirty="0" smtClean="0"/>
          </a:p>
          <a:p>
            <a:r>
              <a:rPr lang="pt-BR" sz="2200" dirty="0" smtClean="0"/>
              <a:t>BRASIL. Ministério da Saúde. Instituto Nacional do Câncer (INCA). Diretrizes Brasileiras para Rastreamento do Câncer de Colo de Útero. Rio de Janeiro INCA, 2011.</a:t>
            </a:r>
          </a:p>
          <a:p>
            <a:pPr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3200" b="1" dirty="0" smtClean="0"/>
              <a:t>                                                                                             </a:t>
            </a:r>
          </a:p>
          <a:p>
            <a:pPr>
              <a:buNone/>
            </a:pPr>
            <a:endParaRPr lang="pt-BR" sz="3200" b="1" dirty="0" smtClean="0"/>
          </a:p>
          <a:p>
            <a:pPr>
              <a:buNone/>
            </a:pPr>
            <a:r>
              <a:rPr lang="pt-BR" sz="3200" b="1" dirty="0" smtClean="0"/>
              <a:t>                     Obrigada!</a:t>
            </a:r>
          </a:p>
          <a:p>
            <a:pPr>
              <a:buNone/>
            </a:pPr>
            <a:endParaRPr lang="pt-BR" sz="3200" b="1" dirty="0" smtClean="0"/>
          </a:p>
          <a:p>
            <a:pPr>
              <a:buNone/>
            </a:pPr>
            <a:endParaRPr lang="pt-BR" sz="3200" b="1" dirty="0"/>
          </a:p>
        </p:txBody>
      </p:sp>
      <p:pic>
        <p:nvPicPr>
          <p:cNvPr id="1026" name="Picture 2" descr="C:\Users\Usuario\Pictures\2014-04-08 IMAGENS E VÍDEOS CELULAR\IMAGENS E VÍDEOS CELULAR 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7715304" cy="5286412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428728" y="500042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Obrigada!</a:t>
            </a:r>
            <a:endParaRPr lang="pt-BR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8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4414" y="620688"/>
            <a:ext cx="6481786" cy="665172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INTRODUÇÃO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500174"/>
            <a:ext cx="7786742" cy="507209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/>
              <a:t> -  </a:t>
            </a:r>
            <a:r>
              <a:rPr lang="pt-BR" sz="4700" b="1" dirty="0" smtClean="0"/>
              <a:t>Importância da ação programática : </a:t>
            </a:r>
          </a:p>
          <a:p>
            <a:pPr>
              <a:buNone/>
            </a:pPr>
            <a:r>
              <a:rPr lang="pt-BR" sz="4700" dirty="0" smtClean="0"/>
              <a:t>                                 Ca colo uterino, Ca mama</a:t>
            </a:r>
          </a:p>
          <a:p>
            <a:pPr>
              <a:buNone/>
            </a:pPr>
            <a:endParaRPr lang="pt-BR" sz="4700" dirty="0" smtClean="0"/>
          </a:p>
          <a:p>
            <a:pPr>
              <a:buNone/>
            </a:pPr>
            <a:r>
              <a:rPr lang="pt-BR" sz="4700" dirty="0" smtClean="0"/>
              <a:t> </a:t>
            </a:r>
            <a:r>
              <a:rPr lang="pt-BR" sz="4700" b="1" dirty="0" smtClean="0"/>
              <a:t>-  Caracterização do município de Rio Grande-RS</a:t>
            </a:r>
          </a:p>
          <a:p>
            <a:pPr>
              <a:buNone/>
            </a:pPr>
            <a:r>
              <a:rPr lang="pt-BR" sz="4700" b="1" dirty="0" smtClean="0"/>
              <a:t>      </a:t>
            </a:r>
          </a:p>
          <a:p>
            <a:pPr>
              <a:buNone/>
            </a:pPr>
            <a:r>
              <a:rPr lang="pt-BR" sz="4700" dirty="0" smtClean="0"/>
              <a:t> -  </a:t>
            </a:r>
            <a:r>
              <a:rPr lang="pt-BR" sz="4700" b="1" dirty="0" smtClean="0"/>
              <a:t>Caracterização da UBS</a:t>
            </a:r>
          </a:p>
          <a:p>
            <a:pPr>
              <a:buNone/>
            </a:pPr>
            <a:endParaRPr lang="pt-BR" sz="4700" dirty="0" smtClean="0"/>
          </a:p>
          <a:p>
            <a:pPr>
              <a:buNone/>
            </a:pPr>
            <a:r>
              <a:rPr lang="pt-BR" sz="4700" dirty="0" smtClean="0"/>
              <a:t> -  </a:t>
            </a:r>
            <a:r>
              <a:rPr lang="pt-BR" sz="4700" b="1" dirty="0" smtClean="0"/>
              <a:t>Situação da ação programática antes da intervenção</a:t>
            </a:r>
          </a:p>
          <a:p>
            <a:pPr>
              <a:buNone/>
            </a:pPr>
            <a:r>
              <a:rPr lang="pt-BR" sz="4700" dirty="0" smtClean="0"/>
              <a:t>                            Baixa cobertura para a detecção precoce desses cânceres, falhas no sistema </a:t>
            </a:r>
          </a:p>
          <a:p>
            <a:pPr>
              <a:buNone/>
            </a:pPr>
            <a:endParaRPr lang="pt-BR" sz="3200" dirty="0" smtClean="0"/>
          </a:p>
          <a:p>
            <a:pPr>
              <a:buNone/>
            </a:pPr>
            <a:endParaRPr lang="pt-BR" sz="3200" dirty="0" smtClean="0"/>
          </a:p>
          <a:p>
            <a:pPr>
              <a:buNone/>
            </a:pPr>
            <a:r>
              <a:rPr lang="pt-BR" sz="3200" dirty="0" smtClean="0"/>
              <a:t>  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2390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 Geral 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dirty="0" smtClean="0"/>
              <a:t>  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dirty="0" smtClean="0"/>
              <a:t>   </a:t>
            </a:r>
            <a:r>
              <a:rPr lang="pt-BR" sz="1900" dirty="0" smtClean="0"/>
              <a:t>- </a:t>
            </a:r>
            <a:r>
              <a:rPr lang="pt-BR" sz="2800" dirty="0" smtClean="0"/>
              <a:t>Melhorar a detecção do câncer de colo de útero e de mama.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 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Metodologia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00174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u="sng" dirty="0" smtClean="0"/>
              <a:t>Ações realizadas</a:t>
            </a:r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sz="2400" b="1" dirty="0" smtClean="0"/>
              <a:t>Monitoramento e avaliação</a:t>
            </a:r>
            <a:r>
              <a:rPr lang="pt-BR" sz="2400" dirty="0" smtClean="0"/>
              <a:t>: </a:t>
            </a:r>
          </a:p>
          <a:p>
            <a:pPr>
              <a:buNone/>
            </a:pPr>
            <a:r>
              <a:rPr lang="pt-BR" sz="1800" dirty="0" smtClean="0"/>
              <a:t>-  </a:t>
            </a:r>
            <a:r>
              <a:rPr lang="pt-BR" sz="2000" dirty="0" smtClean="0"/>
              <a:t>Aplicação questionário, cadernos de registros, preenchimento da planilha</a:t>
            </a:r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sz="2400" b="1" dirty="0" smtClean="0"/>
              <a:t>Organização e gestão do serviço:</a:t>
            </a:r>
          </a:p>
          <a:p>
            <a:pPr>
              <a:buNone/>
            </a:pPr>
            <a:r>
              <a:rPr lang="pt-BR" sz="2000" dirty="0" smtClean="0"/>
              <a:t>- Demanda induzida e espontânea, agendamento orientado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Metodologia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u="sng" dirty="0" smtClean="0"/>
              <a:t>Ações realizadas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Engajamento público</a:t>
            </a:r>
            <a:r>
              <a:rPr lang="pt-BR" sz="2400" dirty="0" smtClean="0"/>
              <a:t>: </a:t>
            </a:r>
          </a:p>
          <a:p>
            <a:pPr>
              <a:buFontTx/>
              <a:buChar char="-"/>
            </a:pPr>
            <a:r>
              <a:rPr lang="pt-BR" sz="2000" dirty="0" smtClean="0"/>
              <a:t>Outubro rosa, palestras, divulgação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400" b="1" dirty="0" smtClean="0"/>
              <a:t>Qualificação da prática clínica:</a:t>
            </a:r>
          </a:p>
          <a:p>
            <a:pPr>
              <a:buFontTx/>
              <a:buChar char="-"/>
            </a:pPr>
            <a:r>
              <a:rPr lang="pt-BR" sz="2000" dirty="0" smtClean="0"/>
              <a:t>Capacitações da equipe</a:t>
            </a:r>
          </a:p>
          <a:p>
            <a:pPr>
              <a:buNone/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Metodologia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u="sng" dirty="0" smtClean="0"/>
              <a:t> Logística utilizada</a:t>
            </a:r>
          </a:p>
          <a:p>
            <a:pPr>
              <a:buNone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 </a:t>
            </a:r>
            <a:r>
              <a:rPr lang="pt-BR" sz="2400" dirty="0" smtClean="0"/>
              <a:t>Caderno\ diretrizes do MS</a:t>
            </a:r>
          </a:p>
          <a:p>
            <a:pPr>
              <a:buFontTx/>
              <a:buChar char="-"/>
            </a:pPr>
            <a:r>
              <a:rPr lang="pt-BR" sz="2400" dirty="0" smtClean="0"/>
              <a:t> Reuniões de equipe\ capacitações da equipe</a:t>
            </a:r>
          </a:p>
          <a:p>
            <a:pPr>
              <a:buFontTx/>
              <a:buChar char="-"/>
            </a:pPr>
            <a:r>
              <a:rPr lang="pt-BR" sz="2400" dirty="0" smtClean="0"/>
              <a:t> Ficha espelho</a:t>
            </a:r>
          </a:p>
          <a:p>
            <a:pPr>
              <a:buFontTx/>
              <a:buChar char="-"/>
            </a:pPr>
            <a:r>
              <a:rPr lang="pt-BR" sz="2400" dirty="0" smtClean="0"/>
              <a:t> Cadernos específicos </a:t>
            </a:r>
          </a:p>
          <a:p>
            <a:pPr>
              <a:buFontTx/>
              <a:buChar char="-"/>
            </a:pPr>
            <a:r>
              <a:rPr lang="pt-BR" sz="2400" dirty="0" smtClean="0"/>
              <a:t> Questionário</a:t>
            </a:r>
          </a:p>
          <a:p>
            <a:pPr>
              <a:buFontTx/>
              <a:buChar char="-"/>
            </a:pPr>
            <a:r>
              <a:rPr lang="pt-BR" sz="2400" dirty="0" smtClean="0"/>
              <a:t> Termo consentimento informado</a:t>
            </a:r>
          </a:p>
          <a:p>
            <a:pPr>
              <a:buFontTx/>
              <a:buChar char="-"/>
            </a:pPr>
            <a:r>
              <a:rPr lang="pt-BR" sz="2400" dirty="0" smtClean="0"/>
              <a:t> Planilhas eletrônicas</a:t>
            </a:r>
          </a:p>
          <a:p>
            <a:pPr>
              <a:buFontTx/>
              <a:buChar char="-"/>
            </a:pPr>
            <a:r>
              <a:rPr lang="pt-BR" sz="2400" dirty="0" smtClean="0"/>
              <a:t> Cronograma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320040"/>
            <a:ext cx="4286280" cy="1037258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Objetivos e metas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05732"/>
          </a:xfrm>
        </p:spPr>
        <p:txBody>
          <a:bodyPr/>
          <a:lstStyle/>
          <a:p>
            <a:r>
              <a:rPr lang="pt-BR" sz="2000" dirty="0" smtClean="0"/>
              <a:t>Objetivo 1: </a:t>
            </a:r>
            <a:r>
              <a:rPr lang="pt-BR" altLang="pt-BR" sz="2000" dirty="0" smtClean="0"/>
              <a:t>Ampliar </a:t>
            </a:r>
            <a:r>
              <a:rPr lang="pt-BR" altLang="pt-BR" sz="2000" dirty="0"/>
              <a:t>a cobertura de detecção precoce do câncer de colo e do câncer de </a:t>
            </a:r>
            <a:r>
              <a:rPr lang="pt-BR" altLang="pt-BR" sz="2000" dirty="0" smtClean="0"/>
              <a:t>mama</a:t>
            </a:r>
          </a:p>
          <a:p>
            <a:pPr>
              <a:buNone/>
            </a:pPr>
            <a:endParaRPr lang="pt-BR" altLang="pt-BR" sz="2000" dirty="0"/>
          </a:p>
          <a:p>
            <a:r>
              <a:rPr lang="pt-BR" sz="2000" dirty="0" smtClean="0"/>
              <a:t>Meta:11% para </a:t>
            </a:r>
            <a:r>
              <a:rPr lang="pt-BR" sz="2000" dirty="0" err="1" smtClean="0"/>
              <a:t>ca</a:t>
            </a:r>
            <a:r>
              <a:rPr lang="pt-BR" sz="2000" dirty="0" smtClean="0"/>
              <a:t> colo uterino e 20% mamografia. Foi alcançada respectivamente 16,6% e 9%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238995" y="3521676"/>
          <a:ext cx="7690591" cy="3122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1884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964</TotalTime>
  <Words>1416</Words>
  <Application>Microsoft Office PowerPoint</Application>
  <PresentationFormat>Apresentação na tela (4:3)</PresentationFormat>
  <Paragraphs>270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Opulento</vt:lpstr>
      <vt:lpstr>Slide 1</vt:lpstr>
      <vt:lpstr>    Sumário</vt:lpstr>
      <vt:lpstr>Slide 3</vt:lpstr>
      <vt:lpstr>INTRODUÇÃO</vt:lpstr>
      <vt:lpstr>OBJETIVO Geral </vt:lpstr>
      <vt:lpstr>      Metodologia</vt:lpstr>
      <vt:lpstr>     Metodologia</vt:lpstr>
      <vt:lpstr>     Metodologia</vt:lpstr>
      <vt:lpstr>Objetivos e metas</vt:lpstr>
      <vt:lpstr>     Objetivos e metas </vt:lpstr>
      <vt:lpstr>   Objetivos E metas</vt:lpstr>
      <vt:lpstr>   Objetivos E metAS</vt:lpstr>
      <vt:lpstr>   Objetivos E metas </vt:lpstr>
      <vt:lpstr>   Objetivos E METAS</vt:lpstr>
      <vt:lpstr>   Objetivos E metas </vt:lpstr>
      <vt:lpstr>   Objetivos E metAS</vt:lpstr>
      <vt:lpstr>   Objetivos E metas</vt:lpstr>
      <vt:lpstr>   Objetivos E metas </vt:lpstr>
      <vt:lpstr>   Objetivos E metas</vt:lpstr>
      <vt:lpstr>   Objetivos E metas</vt:lpstr>
      <vt:lpstr>   Objetivos E metas  </vt:lpstr>
      <vt:lpstr>     RESULTADOS</vt:lpstr>
      <vt:lpstr>     RESULTADOS</vt:lpstr>
      <vt:lpstr>      RESULTADOS</vt:lpstr>
      <vt:lpstr>     RESULTADOS</vt:lpstr>
      <vt:lpstr>     RESULTADOS</vt:lpstr>
      <vt:lpstr>     RESULTADOS</vt:lpstr>
      <vt:lpstr>     RESULTADOS</vt:lpstr>
      <vt:lpstr>     RESULTADOS</vt:lpstr>
      <vt:lpstr>     RESULTADOS</vt:lpstr>
      <vt:lpstr>     RESULTADOS</vt:lpstr>
      <vt:lpstr>    DISCUSSÃO   </vt:lpstr>
      <vt:lpstr> Reflexão processo aprendizado</vt:lpstr>
      <vt:lpstr>    Referências 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SAÚDE DA FAMÍLIA</dc:title>
  <dc:creator>Usuario</dc:creator>
  <cp:lastModifiedBy>Usuario</cp:lastModifiedBy>
  <cp:revision>81</cp:revision>
  <dcterms:created xsi:type="dcterms:W3CDTF">2014-04-15T00:03:35Z</dcterms:created>
  <dcterms:modified xsi:type="dcterms:W3CDTF">2014-05-06T02:49:56Z</dcterms:modified>
</cp:coreProperties>
</file>