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9" r:id="rId3"/>
    <p:sldId id="310" r:id="rId4"/>
    <p:sldId id="311" r:id="rId5"/>
    <p:sldId id="258" r:id="rId6"/>
    <p:sldId id="304" r:id="rId7"/>
    <p:sldId id="328" r:id="rId8"/>
    <p:sldId id="329" r:id="rId9"/>
    <p:sldId id="320" r:id="rId10"/>
    <p:sldId id="305" r:id="rId11"/>
    <p:sldId id="323" r:id="rId12"/>
    <p:sldId id="312" r:id="rId13"/>
    <p:sldId id="259" r:id="rId14"/>
    <p:sldId id="261" r:id="rId15"/>
    <p:sldId id="330" r:id="rId16"/>
    <p:sldId id="325" r:id="rId17"/>
    <p:sldId id="315" r:id="rId18"/>
    <p:sldId id="314" r:id="rId19"/>
    <p:sldId id="327" r:id="rId20"/>
    <p:sldId id="313" r:id="rId21"/>
    <p:sldId id="316" r:id="rId22"/>
    <p:sldId id="262" r:id="rId23"/>
    <p:sldId id="280" r:id="rId24"/>
    <p:sldId id="283" r:id="rId25"/>
    <p:sldId id="263" r:id="rId26"/>
    <p:sldId id="284" r:id="rId27"/>
    <p:sldId id="285" r:id="rId28"/>
    <p:sldId id="264" r:id="rId29"/>
    <p:sldId id="286" r:id="rId30"/>
    <p:sldId id="287" r:id="rId31"/>
    <p:sldId id="265" r:id="rId32"/>
    <p:sldId id="288" r:id="rId33"/>
    <p:sldId id="289" r:id="rId34"/>
    <p:sldId id="266" r:id="rId35"/>
    <p:sldId id="290" r:id="rId36"/>
    <p:sldId id="291" r:id="rId37"/>
    <p:sldId id="267" r:id="rId38"/>
    <p:sldId id="292" r:id="rId39"/>
    <p:sldId id="293" r:id="rId40"/>
    <p:sldId id="268" r:id="rId41"/>
    <p:sldId id="294" r:id="rId42"/>
    <p:sldId id="295" r:id="rId43"/>
    <p:sldId id="269" r:id="rId44"/>
    <p:sldId id="296" r:id="rId45"/>
    <p:sldId id="297" r:id="rId46"/>
    <p:sldId id="270" r:id="rId47"/>
    <p:sldId id="298" r:id="rId48"/>
    <p:sldId id="299" r:id="rId49"/>
    <p:sldId id="271" r:id="rId50"/>
    <p:sldId id="300" r:id="rId51"/>
    <p:sldId id="301" r:id="rId52"/>
    <p:sldId id="272" r:id="rId53"/>
    <p:sldId id="302" r:id="rId54"/>
    <p:sldId id="303" r:id="rId55"/>
    <p:sldId id="273" r:id="rId56"/>
    <p:sldId id="274" r:id="rId57"/>
    <p:sldId id="317" r:id="rId58"/>
    <p:sldId id="318" r:id="rId59"/>
    <p:sldId id="319" r:id="rId60"/>
    <p:sldId id="277" r:id="rId61"/>
    <p:sldId id="278" r:id="rId62"/>
    <p:sldId id="324" r:id="rId63"/>
    <p:sldId id="322" r:id="rId6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02DC-F9D8-4F0E-94F7-BE872514640D}" type="datetimeFigureOut">
              <a:rPr lang="pt-BR" smtClean="0"/>
              <a:t>03/03/2014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BD10-F472-47E7-852A-9558DB9101B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02DC-F9D8-4F0E-94F7-BE872514640D}" type="datetimeFigureOut">
              <a:rPr lang="pt-BR" smtClean="0"/>
              <a:t>03/03/2014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BD10-F472-47E7-852A-9558DB9101B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02DC-F9D8-4F0E-94F7-BE872514640D}" type="datetimeFigureOut">
              <a:rPr lang="pt-BR" smtClean="0"/>
              <a:t>03/03/2014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BD10-F472-47E7-852A-9558DB9101B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02DC-F9D8-4F0E-94F7-BE872514640D}" type="datetimeFigureOut">
              <a:rPr lang="pt-BR" smtClean="0"/>
              <a:t>03/03/2014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BD10-F472-47E7-852A-9558DB9101B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02DC-F9D8-4F0E-94F7-BE872514640D}" type="datetimeFigureOut">
              <a:rPr lang="pt-BR" smtClean="0"/>
              <a:t>03/03/2014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BD10-F472-47E7-852A-9558DB9101B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02DC-F9D8-4F0E-94F7-BE872514640D}" type="datetimeFigureOut">
              <a:rPr lang="pt-BR" smtClean="0"/>
              <a:t>03/03/2014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BD10-F472-47E7-852A-9558DB9101B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02DC-F9D8-4F0E-94F7-BE872514640D}" type="datetimeFigureOut">
              <a:rPr lang="pt-BR" smtClean="0"/>
              <a:t>03/03/2014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BD10-F472-47E7-852A-9558DB9101B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02DC-F9D8-4F0E-94F7-BE872514640D}" type="datetimeFigureOut">
              <a:rPr lang="pt-BR" smtClean="0"/>
              <a:t>03/03/2014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BD10-F472-47E7-852A-9558DB9101B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02DC-F9D8-4F0E-94F7-BE872514640D}" type="datetimeFigureOut">
              <a:rPr lang="pt-BR" smtClean="0"/>
              <a:t>03/03/2014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BD10-F472-47E7-852A-9558DB9101B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02DC-F9D8-4F0E-94F7-BE872514640D}" type="datetimeFigureOut">
              <a:rPr lang="pt-BR" smtClean="0"/>
              <a:t>03/03/2014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BD10-F472-47E7-852A-9558DB9101BA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02DC-F9D8-4F0E-94F7-BE872514640D}" type="datetimeFigureOut">
              <a:rPr lang="pt-BR" smtClean="0"/>
              <a:t>03/03/2014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42BD10-F472-47E7-852A-9558DB9101BA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D42BD10-F472-47E7-852A-9558DB9101BA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3C902DC-F9D8-4F0E-94F7-BE872514640D}" type="datetimeFigureOut">
              <a:rPr lang="pt-BR" smtClean="0"/>
              <a:t>03/03/2014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lo.br/cgi-bin/wxis.exe/iah/?IsisScript=iah/iah.xis&amp;base=article%5edlibrary&amp;format=iso.pft&amp;lang=p&amp;nextAction=lnk&amp;indexSearch=AU&amp;exprSearch=GUIMARAES,+ARMENIO+COSTA" TargetMode="External"/><Relationship Id="rId2" Type="http://schemas.openxmlformats.org/officeDocument/2006/relationships/hyperlink" Target="http://www.scielo.br/cgi-bin/wxis.exe/iah/?IsisScript=iah/iah.xis&amp;base=article%5edlibrary&amp;format=iso.pft&amp;lang=p&amp;nextAction=lnk&amp;indexSearch=AU&amp;exprSearch=ARAUJO,+JAIRO+CARNEIRO+D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x.doi.org/10.1590/S0034-89102007000300007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51049"/>
            <a:ext cx="7543800" cy="2593975"/>
          </a:xfrm>
        </p:spPr>
        <p:txBody>
          <a:bodyPr>
            <a:normAutofit/>
          </a:bodyPr>
          <a:lstStyle/>
          <a:p>
            <a:r>
              <a:rPr lang="pt-BR" sz="2400" b="1" dirty="0"/>
              <a:t>MELHORIA DA ATENÇÃO À SAÚDE DOS HIPERTENSOS E DIABÉTICOS DA UNIDADE DE SAÚDE DO PLANALTO, </a:t>
            </a:r>
            <a:r>
              <a:rPr lang="pt-BR" sz="2400" b="1" dirty="0" smtClean="0"/>
              <a:t>NATAL/RN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43608" y="5805264"/>
            <a:ext cx="6400800" cy="1584176"/>
          </a:xfrm>
        </p:spPr>
        <p:txBody>
          <a:bodyPr>
            <a:normAutofit/>
          </a:bodyPr>
          <a:lstStyle/>
          <a:p>
            <a:pPr algn="ctr"/>
            <a:r>
              <a:rPr lang="pt-BR" sz="1800" b="1" dirty="0"/>
              <a:t> </a:t>
            </a:r>
            <a:r>
              <a:rPr lang="pt-BR" sz="1800" b="1" dirty="0" smtClean="0"/>
              <a:t>Sérgio </a:t>
            </a:r>
            <a:r>
              <a:rPr lang="pt-BR" sz="1800" b="1" dirty="0" err="1"/>
              <a:t>Salústio</a:t>
            </a:r>
            <a:r>
              <a:rPr lang="pt-BR" sz="1800" b="1" dirty="0"/>
              <a:t> da Costa Montenegro </a:t>
            </a:r>
            <a:r>
              <a:rPr lang="pt-BR" sz="1800" b="1" dirty="0" smtClean="0"/>
              <a:t>Bezerra</a:t>
            </a:r>
          </a:p>
          <a:p>
            <a:pPr algn="ctr"/>
            <a:r>
              <a:rPr lang="pt-BR" sz="1800" b="1" dirty="0" smtClean="0"/>
              <a:t>Orientadora: Ana Paula Soares</a:t>
            </a:r>
            <a:endParaRPr lang="pt-BR" sz="1800" dirty="0" smtClean="0"/>
          </a:p>
          <a:p>
            <a:pPr algn="ctr"/>
            <a:r>
              <a:rPr lang="pt-BR" sz="1800" dirty="0" smtClean="0"/>
              <a:t>Pelotas</a:t>
            </a:r>
            <a:r>
              <a:rPr lang="pt-BR" sz="1800" dirty="0"/>
              <a:t>, 2014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924003" y="44624"/>
            <a:ext cx="495225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UNIVERSIDADE ABERTA DO SUS</a:t>
            </a:r>
          </a:p>
          <a:p>
            <a:pPr algn="ctr"/>
            <a:r>
              <a:rPr lang="pt-BR" dirty="0"/>
              <a:t>UNIVERSIDADE FEDERAL DE PELOTAS</a:t>
            </a:r>
          </a:p>
          <a:p>
            <a:pPr algn="ctr"/>
            <a:r>
              <a:rPr lang="pt-BR" dirty="0"/>
              <a:t>DEPARTAMENTO DE MEDICINA SOCIAL</a:t>
            </a:r>
          </a:p>
          <a:p>
            <a:pPr algn="ctr"/>
            <a:r>
              <a:rPr lang="pt-BR" dirty="0"/>
              <a:t>CURSO DE ESPECIALIZAÇÃO EM SAÚDE DA FAMÍLIA</a:t>
            </a:r>
          </a:p>
          <a:p>
            <a:pPr algn="ctr"/>
            <a:r>
              <a:rPr lang="pt-BR" dirty="0"/>
              <a:t>MODALIDADE A DISTÂNCIA</a:t>
            </a:r>
          </a:p>
          <a:p>
            <a:pPr algn="ctr"/>
            <a:r>
              <a:rPr lang="pt-BR" dirty="0"/>
              <a:t>TURMA 4</a:t>
            </a:r>
          </a:p>
          <a:p>
            <a:endParaRPr lang="pt-BR" dirty="0"/>
          </a:p>
        </p:txBody>
      </p:sp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492" y="3844652"/>
            <a:ext cx="952500" cy="9525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05064"/>
            <a:ext cx="1018309" cy="69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7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lnSpcReduction="10000"/>
          </a:bodyPr>
          <a:lstStyle/>
          <a:p>
            <a:r>
              <a:rPr lang="pt-BR" sz="3200" dirty="0"/>
              <a:t>Caracterização da </a:t>
            </a:r>
            <a:r>
              <a:rPr lang="pt-BR" sz="3200" dirty="0" smtClean="0"/>
              <a:t>UBS</a:t>
            </a:r>
          </a:p>
          <a:p>
            <a:pPr lvl="1" algn="just"/>
            <a:r>
              <a:rPr lang="pt-BR" sz="2600" dirty="0" smtClean="0"/>
              <a:t>Total de funcionários: </a:t>
            </a:r>
          </a:p>
          <a:p>
            <a:pPr lvl="2" algn="just"/>
            <a:r>
              <a:rPr lang="pt-BR" sz="2400" dirty="0" smtClean="0"/>
              <a:t>01 diretora;</a:t>
            </a:r>
          </a:p>
          <a:p>
            <a:pPr lvl="2" algn="just"/>
            <a:r>
              <a:rPr lang="pt-BR" sz="2400" dirty="0" smtClean="0"/>
              <a:t>01 administradora</a:t>
            </a:r>
            <a:r>
              <a:rPr lang="pt-BR" sz="2400" dirty="0"/>
              <a:t>;</a:t>
            </a:r>
            <a:r>
              <a:rPr lang="pt-BR" sz="2400" dirty="0" smtClean="0"/>
              <a:t> </a:t>
            </a:r>
          </a:p>
          <a:p>
            <a:pPr lvl="2" algn="just"/>
            <a:r>
              <a:rPr lang="pt-BR" sz="2400" dirty="0" smtClean="0"/>
              <a:t>05 médicos;</a:t>
            </a:r>
          </a:p>
          <a:p>
            <a:pPr lvl="2" algn="just"/>
            <a:r>
              <a:rPr lang="pt-BR" sz="2400" dirty="0" smtClean="0"/>
              <a:t>04 enfermeiras;</a:t>
            </a:r>
          </a:p>
          <a:p>
            <a:pPr lvl="2" algn="just"/>
            <a:r>
              <a:rPr lang="pt-BR" sz="2400" dirty="0" smtClean="0"/>
              <a:t>02 dentistas;</a:t>
            </a:r>
          </a:p>
          <a:p>
            <a:pPr lvl="2" algn="just"/>
            <a:r>
              <a:rPr lang="pt-BR" sz="2400" dirty="0" smtClean="0"/>
              <a:t>06 </a:t>
            </a:r>
            <a:r>
              <a:rPr lang="pt-BR" sz="2400" dirty="0"/>
              <a:t>técnicos de </a:t>
            </a:r>
            <a:r>
              <a:rPr lang="pt-BR" sz="2400" dirty="0" smtClean="0"/>
              <a:t>enfermagem;</a:t>
            </a:r>
          </a:p>
          <a:p>
            <a:pPr lvl="2" algn="just"/>
            <a:r>
              <a:rPr lang="pt-BR" sz="2400" dirty="0" smtClean="0"/>
              <a:t>20 agentes </a:t>
            </a:r>
            <a:r>
              <a:rPr lang="pt-BR" sz="2400" dirty="0"/>
              <a:t>comunitários de </a:t>
            </a:r>
            <a:r>
              <a:rPr lang="pt-BR" sz="2400" dirty="0" smtClean="0"/>
              <a:t>saúde</a:t>
            </a:r>
            <a:r>
              <a:rPr lang="pt-BR" sz="2400" dirty="0"/>
              <a:t>.</a:t>
            </a:r>
          </a:p>
          <a:p>
            <a:pPr lvl="2" algn="just"/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4008" y="620688"/>
            <a:ext cx="4038600" cy="4525963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endParaRPr lang="pt-BR" dirty="0"/>
          </a:p>
          <a:p>
            <a:pPr lvl="2"/>
            <a:r>
              <a:rPr lang="pt-BR" sz="2400" dirty="0"/>
              <a:t>01 farmacêutica</a:t>
            </a:r>
            <a:r>
              <a:rPr lang="pt-BR" sz="2400" dirty="0" smtClean="0"/>
              <a:t>;</a:t>
            </a:r>
            <a:endParaRPr lang="pt-BR" sz="2400" dirty="0"/>
          </a:p>
          <a:p>
            <a:pPr lvl="2"/>
            <a:r>
              <a:rPr lang="pt-BR" sz="2400" dirty="0"/>
              <a:t>02 arquivistas; </a:t>
            </a:r>
          </a:p>
          <a:p>
            <a:pPr lvl="2"/>
            <a:r>
              <a:rPr lang="pt-BR" sz="2400" dirty="0"/>
              <a:t>01 nutricionista</a:t>
            </a:r>
            <a:r>
              <a:rPr lang="pt-BR" sz="2400" dirty="0" smtClean="0"/>
              <a:t>;</a:t>
            </a:r>
            <a:endParaRPr lang="pt-BR" sz="2400" dirty="0"/>
          </a:p>
          <a:p>
            <a:pPr lvl="2"/>
            <a:r>
              <a:rPr lang="pt-BR" sz="2400" dirty="0"/>
              <a:t> 01 regulador</a:t>
            </a:r>
            <a:r>
              <a:rPr lang="pt-BR" sz="2400" dirty="0" smtClean="0"/>
              <a:t>;</a:t>
            </a:r>
            <a:endParaRPr lang="pt-BR" sz="2400" dirty="0"/>
          </a:p>
          <a:p>
            <a:pPr lvl="2"/>
            <a:r>
              <a:rPr lang="pt-BR" sz="2400" dirty="0"/>
              <a:t>02 recepcionistas</a:t>
            </a:r>
            <a:r>
              <a:rPr lang="pt-BR" sz="2400" dirty="0" smtClean="0"/>
              <a:t>;</a:t>
            </a:r>
            <a:endParaRPr lang="pt-BR" sz="2400" dirty="0"/>
          </a:p>
          <a:p>
            <a:pPr lvl="2"/>
            <a:r>
              <a:rPr lang="pt-BR" sz="2400" dirty="0"/>
              <a:t> 04 vigias.</a:t>
            </a:r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469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 smtClean="0"/>
              <a:t>Caracterização da unidade básica de saúde: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lvl="1" algn="just"/>
            <a:r>
              <a:rPr lang="pt-BR" sz="2400" dirty="0" smtClean="0"/>
              <a:t>Apresenta como modelo de atenção a estratégia saúde da família (ESF), com 04 equipes;</a:t>
            </a:r>
          </a:p>
          <a:p>
            <a:pPr marL="457200" lvl="1" indent="0" algn="just">
              <a:buNone/>
            </a:pPr>
            <a:endParaRPr lang="pt-BR" sz="2400" dirty="0" smtClean="0"/>
          </a:p>
          <a:p>
            <a:pPr lvl="1" algn="just"/>
            <a:r>
              <a:rPr lang="pt-BR" sz="2400" dirty="0" smtClean="0"/>
              <a:t>Minha equipe possui 01 médico, 01 técnica de enfermagem, 01 enfermeira, 05 agentes de saúde.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015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/>
              <a:t>Situação da ação programática da unidade antes da intervenção</a:t>
            </a:r>
          </a:p>
          <a:p>
            <a:pPr lvl="1"/>
            <a:r>
              <a:rPr lang="pt-BR" sz="2400" dirty="0" smtClean="0"/>
              <a:t>População adstrita </a:t>
            </a:r>
            <a:r>
              <a:rPr lang="pt-BR" sz="2400" dirty="0"/>
              <a:t>da </a:t>
            </a:r>
            <a:r>
              <a:rPr lang="pt-BR" sz="2400" dirty="0" smtClean="0"/>
              <a:t>unidade é de 13.779:</a:t>
            </a:r>
          </a:p>
          <a:p>
            <a:pPr lvl="2"/>
            <a:r>
              <a:rPr lang="pt-BR" dirty="0"/>
              <a:t> 6.752 homens e 7.027 mulheres</a:t>
            </a:r>
            <a:r>
              <a:rPr lang="pt-BR" dirty="0" smtClean="0"/>
              <a:t>;</a:t>
            </a:r>
          </a:p>
          <a:p>
            <a:pPr marL="914400" lvl="2" indent="0">
              <a:buNone/>
            </a:pPr>
            <a:endParaRPr lang="pt-BR" dirty="0" smtClean="0"/>
          </a:p>
          <a:p>
            <a:pPr lvl="1"/>
            <a:r>
              <a:rPr lang="pt-BR" sz="2400" dirty="0"/>
              <a:t>A cobertura dos </a:t>
            </a:r>
            <a:r>
              <a:rPr lang="pt-BR" sz="2400" dirty="0" smtClean="0"/>
              <a:t>usuários </a:t>
            </a:r>
            <a:r>
              <a:rPr lang="pt-BR" sz="2400" dirty="0"/>
              <a:t>hipertensos com 20 anos ou mais na nossa área é </a:t>
            </a:r>
            <a:r>
              <a:rPr lang="pt-BR" sz="2400" dirty="0" smtClean="0"/>
              <a:t>desconhecida.</a:t>
            </a:r>
          </a:p>
          <a:p>
            <a:pPr marL="457200" lvl="1" indent="0">
              <a:buNone/>
            </a:pPr>
            <a:endParaRPr lang="pt-BR" sz="2400" dirty="0" smtClean="0"/>
          </a:p>
          <a:p>
            <a:pPr lvl="1"/>
            <a:r>
              <a:rPr lang="pt-BR" sz="2400" dirty="0" smtClean="0"/>
              <a:t>A cobertura dos usuários diabéticos com 20 anos ou mais é de 22%.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sz="2800" dirty="0" smtClean="0"/>
          </a:p>
          <a:p>
            <a:pPr algn="just"/>
            <a:endParaRPr lang="pt-BR" sz="2800" dirty="0"/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Melhorar a atenção aos portadores de hipertensão e diabetes mellitus da USF Planalto, em Natal – RN.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45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O </a:t>
            </a:r>
            <a:r>
              <a:rPr lang="pt-BR" sz="2600" dirty="0"/>
              <a:t>estudo teve início a partir da análise situacional da UBS do Planalto, localizado na cidade de Natal-RN</a:t>
            </a:r>
            <a:r>
              <a:rPr lang="pt-BR" sz="2600" dirty="0" smtClean="0"/>
              <a:t>.</a:t>
            </a:r>
          </a:p>
          <a:p>
            <a:pPr marL="0" indent="0" algn="just">
              <a:buNone/>
            </a:pPr>
            <a:endParaRPr lang="pt-BR" sz="2600" dirty="0" smtClean="0"/>
          </a:p>
          <a:p>
            <a:pPr algn="just"/>
            <a:r>
              <a:rPr lang="pt-BR" sz="2600" dirty="0" smtClean="0"/>
              <a:t> </a:t>
            </a:r>
            <a:r>
              <a:rPr lang="pt-BR" sz="2600" dirty="0"/>
              <a:t>Para a realização deste trabalho, cadastramos e acompanhamos os </a:t>
            </a:r>
            <a:r>
              <a:rPr lang="pt-BR" sz="2600" dirty="0" smtClean="0"/>
              <a:t>usuários </a:t>
            </a:r>
            <a:r>
              <a:rPr lang="pt-BR" sz="2600" dirty="0"/>
              <a:t>hipertensos e diabéticos que frequentam a Unidade de Saúde do Planalto, na cidade de </a:t>
            </a:r>
            <a:r>
              <a:rPr lang="pt-BR" sz="2600" dirty="0" smtClean="0"/>
              <a:t>Natal-RN.</a:t>
            </a:r>
          </a:p>
          <a:p>
            <a:pPr marL="0" indent="0" algn="just">
              <a:buNone/>
            </a:pPr>
            <a:endParaRPr lang="pt-BR" sz="2600" dirty="0" smtClean="0"/>
          </a:p>
          <a:p>
            <a:pPr algn="just"/>
            <a:r>
              <a:rPr lang="pt-BR" sz="2600" dirty="0" smtClean="0"/>
              <a:t> </a:t>
            </a:r>
            <a:r>
              <a:rPr lang="pt-BR" sz="2600" dirty="0"/>
              <a:t>O estudo foi realizado em um período de 12 semanas.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45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82" y="1600200"/>
            <a:ext cx="5673436" cy="4800600"/>
          </a:xfrm>
        </p:spPr>
      </p:pic>
    </p:spTree>
    <p:extLst>
      <p:ext uri="{BB962C8B-B14F-4D97-AF65-F5344CB8AC3E}">
        <p14:creationId xmlns:p14="http://schemas.microsoft.com/office/powerpoint/2010/main" val="747276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600" dirty="0" smtClean="0"/>
              <a:t>Eixos:</a:t>
            </a:r>
          </a:p>
          <a:p>
            <a:pPr lvl="1"/>
            <a:r>
              <a:rPr lang="pt-BR" sz="2600" dirty="0" smtClean="0"/>
              <a:t>Monitoramento e avaliação;</a:t>
            </a:r>
          </a:p>
          <a:p>
            <a:pPr marL="411480" lvl="1" indent="0">
              <a:buNone/>
            </a:pPr>
            <a:endParaRPr lang="pt-BR" sz="2600" dirty="0" smtClean="0"/>
          </a:p>
          <a:p>
            <a:pPr lvl="1"/>
            <a:r>
              <a:rPr lang="pt-BR" sz="2600" dirty="0" smtClean="0"/>
              <a:t>Organização e gestão do serviço;</a:t>
            </a:r>
          </a:p>
          <a:p>
            <a:pPr marL="411480" lvl="1" indent="0">
              <a:buNone/>
            </a:pPr>
            <a:endParaRPr lang="pt-BR" sz="2600" dirty="0" smtClean="0"/>
          </a:p>
          <a:p>
            <a:pPr lvl="1"/>
            <a:r>
              <a:rPr lang="pt-BR" sz="2600" dirty="0" smtClean="0"/>
              <a:t>Engajamento público;</a:t>
            </a:r>
          </a:p>
          <a:p>
            <a:pPr marL="411480" lvl="1" indent="0">
              <a:buNone/>
            </a:pPr>
            <a:endParaRPr lang="pt-BR" sz="2600" dirty="0" smtClean="0"/>
          </a:p>
          <a:p>
            <a:pPr lvl="1"/>
            <a:r>
              <a:rPr lang="pt-BR" sz="2600" dirty="0" smtClean="0"/>
              <a:t>Qualificação da prática clínica.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54146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sz="3000" i="1" dirty="0" smtClean="0"/>
              <a:t>Ações:</a:t>
            </a:r>
          </a:p>
          <a:p>
            <a:pPr lvl="1" algn="just"/>
            <a:r>
              <a:rPr lang="pt-BR" sz="3000" i="1" dirty="0" smtClean="0"/>
              <a:t>Monitoramento e avaliação:</a:t>
            </a:r>
          </a:p>
          <a:p>
            <a:pPr lvl="2" algn="just"/>
            <a:r>
              <a:rPr lang="pt-BR" sz="2200" dirty="0"/>
              <a:t>Monitorar o número de hipertensos e diabéticos cadastrados no </a:t>
            </a:r>
            <a:r>
              <a:rPr lang="pt-BR" sz="2200" dirty="0" smtClean="0"/>
              <a:t>programa;</a:t>
            </a:r>
          </a:p>
          <a:p>
            <a:pPr marL="457200" lvl="1" indent="0" algn="just">
              <a:buNone/>
            </a:pPr>
            <a:endParaRPr lang="pt-BR" sz="2400" dirty="0" smtClean="0"/>
          </a:p>
          <a:p>
            <a:pPr lvl="2" algn="just"/>
            <a:r>
              <a:rPr lang="pt-BR" sz="2200" dirty="0"/>
              <a:t>Monitorar o cumprimento da periodicidade das consultas previstas no </a:t>
            </a:r>
            <a:r>
              <a:rPr lang="pt-BR" sz="2200" dirty="0" smtClean="0"/>
              <a:t>protocolo;</a:t>
            </a:r>
          </a:p>
          <a:p>
            <a:pPr marL="457200" lvl="1" indent="0" algn="just">
              <a:buNone/>
            </a:pPr>
            <a:endParaRPr lang="pt-BR" sz="2400" dirty="0" smtClean="0"/>
          </a:p>
          <a:p>
            <a:pPr lvl="2" algn="just"/>
            <a:r>
              <a:rPr lang="pt-BR" sz="2200" dirty="0"/>
              <a:t>Monitorar o acesso aos  medicamentos da Farmácia </a:t>
            </a:r>
            <a:r>
              <a:rPr lang="pt-BR" sz="2200" dirty="0" smtClean="0"/>
              <a:t>Popular/Hiperdia;</a:t>
            </a:r>
          </a:p>
          <a:p>
            <a:pPr marL="457200" lvl="1" indent="0" algn="just">
              <a:buNone/>
            </a:pPr>
            <a:endParaRPr lang="pt-BR" sz="2400" dirty="0" smtClean="0"/>
          </a:p>
          <a:p>
            <a:pPr lvl="2" algn="just"/>
            <a:r>
              <a:rPr lang="pt-BR" sz="2200" dirty="0"/>
              <a:t>Monitorar a realização de exame clínico apropriado dos pacientes </a:t>
            </a:r>
            <a:r>
              <a:rPr lang="pt-BR" sz="2200" dirty="0" smtClean="0"/>
              <a:t>hipertensos e diabéticos.</a:t>
            </a:r>
          </a:p>
        </p:txBody>
      </p:sp>
    </p:spTree>
    <p:extLst>
      <p:ext uri="{BB962C8B-B14F-4D97-AF65-F5344CB8AC3E}">
        <p14:creationId xmlns:p14="http://schemas.microsoft.com/office/powerpoint/2010/main" val="165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sz="3000" i="1" dirty="0" smtClean="0"/>
              <a:t>Ações:</a:t>
            </a:r>
          </a:p>
          <a:p>
            <a:pPr lvl="1" algn="just"/>
            <a:r>
              <a:rPr lang="pt-BR" sz="3000" i="1" dirty="0" smtClean="0"/>
              <a:t>Organização e gestão do serviço:</a:t>
            </a:r>
          </a:p>
          <a:p>
            <a:pPr lvl="2" algn="just"/>
            <a:r>
              <a:rPr lang="pt-BR" sz="2000" dirty="0"/>
              <a:t>Garantir o registro dos </a:t>
            </a:r>
            <a:r>
              <a:rPr lang="pt-BR" sz="2000" dirty="0" smtClean="0"/>
              <a:t>hipertensos e diabéticos cadastrados </a:t>
            </a:r>
            <a:r>
              <a:rPr lang="pt-BR" sz="2000" dirty="0"/>
              <a:t>no </a:t>
            </a:r>
            <a:r>
              <a:rPr lang="pt-BR" sz="2000" dirty="0" smtClean="0"/>
              <a:t>Programa;</a:t>
            </a:r>
          </a:p>
          <a:p>
            <a:pPr marL="777240" lvl="2" indent="0" algn="just">
              <a:buNone/>
            </a:pPr>
            <a:endParaRPr lang="pt-BR" sz="2000" dirty="0" smtClean="0"/>
          </a:p>
          <a:p>
            <a:pPr lvl="2" algn="just"/>
            <a:r>
              <a:rPr lang="pt-BR" sz="2000" dirty="0"/>
              <a:t>Melhorar o acolhimento para os pacientes portadores de </a:t>
            </a:r>
            <a:r>
              <a:rPr lang="pt-BR" sz="2000" dirty="0" smtClean="0"/>
              <a:t>HAS e DM;</a:t>
            </a:r>
          </a:p>
          <a:p>
            <a:pPr marL="777240" lvl="2" indent="0" algn="just">
              <a:buNone/>
            </a:pPr>
            <a:endParaRPr lang="pt-BR" sz="2000" dirty="0"/>
          </a:p>
          <a:p>
            <a:pPr lvl="2" algn="just"/>
            <a:r>
              <a:rPr lang="pt-BR" sz="2200" dirty="0"/>
              <a:t>Garantir material adequado para a tomada da medida da pressão arterial (</a:t>
            </a:r>
            <a:r>
              <a:rPr lang="pt-BR" sz="2200" dirty="0" err="1"/>
              <a:t>esfigmomanômetro</a:t>
            </a:r>
            <a:r>
              <a:rPr lang="pt-BR" sz="2200" dirty="0"/>
              <a:t>, manguitos, fita métrica) na unidade de saúde;</a:t>
            </a:r>
            <a:endParaRPr lang="pt-BR" sz="2200" dirty="0" smtClean="0"/>
          </a:p>
          <a:p>
            <a:pPr marL="457200" lvl="1" indent="0" algn="just">
              <a:buNone/>
            </a:pPr>
            <a:endParaRPr lang="pt-BR" sz="2400" dirty="0" smtClean="0"/>
          </a:p>
          <a:p>
            <a:pPr lvl="2" algn="just"/>
            <a:r>
              <a:rPr lang="pt-BR" sz="2200" dirty="0"/>
              <a:t>Garantir material adequado para realização do </a:t>
            </a:r>
            <a:r>
              <a:rPr lang="pt-BR" sz="2200" dirty="0" err="1"/>
              <a:t>hemoglicoteste</a:t>
            </a:r>
            <a:r>
              <a:rPr lang="pt-BR" sz="2200" dirty="0"/>
              <a:t> na unidade de saúde.</a:t>
            </a:r>
            <a:endParaRPr lang="pt-BR" sz="2200" dirty="0" smtClean="0"/>
          </a:p>
        </p:txBody>
      </p:sp>
    </p:spTree>
    <p:extLst>
      <p:ext uri="{BB962C8B-B14F-4D97-AF65-F5344CB8AC3E}">
        <p14:creationId xmlns:p14="http://schemas.microsoft.com/office/powerpoint/2010/main" val="40968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Ações:</a:t>
            </a:r>
          </a:p>
          <a:p>
            <a:pPr lvl="1"/>
            <a:r>
              <a:rPr lang="pt-BR" sz="2800" dirty="0" smtClean="0"/>
              <a:t>Engajamento público:</a:t>
            </a:r>
          </a:p>
          <a:p>
            <a:pPr lvl="2"/>
            <a:r>
              <a:rPr lang="pt-BR" sz="2000" dirty="0"/>
              <a:t>Informar a comunidade sobre a existência do Programa de Atenção à </a:t>
            </a:r>
            <a:r>
              <a:rPr lang="pt-BR" sz="2000" dirty="0" smtClean="0"/>
              <a:t>HAS e </a:t>
            </a:r>
            <a:r>
              <a:rPr lang="pt-BR" sz="2000" dirty="0"/>
              <a:t>à </a:t>
            </a:r>
            <a:r>
              <a:rPr lang="pt-BR" sz="2000" dirty="0" smtClean="0"/>
              <a:t>DM da </a:t>
            </a:r>
            <a:r>
              <a:rPr lang="pt-BR" sz="2000" dirty="0"/>
              <a:t>unidade de </a:t>
            </a:r>
            <a:r>
              <a:rPr lang="pt-BR" sz="2000" dirty="0" smtClean="0"/>
              <a:t>saúde;</a:t>
            </a:r>
          </a:p>
          <a:p>
            <a:pPr lvl="2"/>
            <a:r>
              <a:rPr lang="pt-BR" sz="2000" dirty="0"/>
              <a:t>Informar a comunidade sobre a importância de medir a pressão arterial a partir dos 18 anos , pelo menos, </a:t>
            </a:r>
            <a:r>
              <a:rPr lang="pt-BR" sz="2000" dirty="0" smtClean="0"/>
              <a:t>anualmente;</a:t>
            </a:r>
          </a:p>
          <a:p>
            <a:pPr lvl="2"/>
            <a:r>
              <a:rPr lang="pt-BR" sz="2000" dirty="0"/>
              <a:t>Orientar a comunidade sobre a importância do rastreamento para DM em adultos com   pressão arterial sustentada maior que 135/80 </a:t>
            </a:r>
            <a:r>
              <a:rPr lang="pt-BR" sz="2000" dirty="0" smtClean="0"/>
              <a:t>mmHg;</a:t>
            </a:r>
          </a:p>
          <a:p>
            <a:pPr lvl="2"/>
            <a:r>
              <a:rPr lang="pt-BR" sz="2000" dirty="0"/>
              <a:t>Orientar a comunidade sobre os fatores de risco para o desenvolvimento </a:t>
            </a:r>
            <a:r>
              <a:rPr lang="pt-BR" sz="2000"/>
              <a:t>de </a:t>
            </a:r>
            <a:r>
              <a:rPr lang="pt-BR" sz="2000" smtClean="0"/>
              <a:t>HAS e DM. </a:t>
            </a:r>
            <a:endParaRPr lang="pt-BR" sz="2000" dirty="0" smtClean="0"/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6568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/>
              <a:t>Importância da</a:t>
            </a:r>
            <a:r>
              <a:rPr lang="pt-BR" sz="2800" dirty="0"/>
              <a:t> </a:t>
            </a:r>
            <a:r>
              <a:rPr lang="pt-BR" sz="2800" dirty="0" smtClean="0"/>
              <a:t>ação</a:t>
            </a:r>
            <a:r>
              <a:rPr lang="pt-BR" sz="2800" dirty="0"/>
              <a:t> </a:t>
            </a:r>
            <a:r>
              <a:rPr lang="pt-BR" sz="2800" dirty="0" smtClean="0"/>
              <a:t>programática</a:t>
            </a:r>
          </a:p>
          <a:p>
            <a:pPr lvl="1" algn="just"/>
            <a:r>
              <a:rPr lang="pt-BR" sz="2400" dirty="0"/>
              <a:t>Hipertensão Arterial </a:t>
            </a:r>
            <a:r>
              <a:rPr lang="pt-BR" sz="2400" dirty="0" smtClean="0"/>
              <a:t>Sistêmica: </a:t>
            </a:r>
          </a:p>
          <a:p>
            <a:pPr lvl="2" algn="just"/>
            <a:r>
              <a:rPr lang="pt-BR" sz="2000" dirty="0"/>
              <a:t>No Brasil temos cerca de 17 milhões de portadores de hipertensão </a:t>
            </a:r>
            <a:r>
              <a:rPr lang="pt-BR" sz="2000" dirty="0" smtClean="0"/>
              <a:t>arterial;</a:t>
            </a:r>
          </a:p>
          <a:p>
            <a:pPr marL="914400" lvl="2" indent="0" algn="just">
              <a:buNone/>
            </a:pPr>
            <a:endParaRPr lang="pt-BR" sz="2000" dirty="0" smtClean="0"/>
          </a:p>
          <a:p>
            <a:pPr lvl="2" algn="just"/>
            <a:r>
              <a:rPr lang="pt-BR" sz="2000" dirty="0"/>
              <a:t>É</a:t>
            </a:r>
            <a:r>
              <a:rPr lang="pt-BR" sz="2000" dirty="0" smtClean="0"/>
              <a:t> </a:t>
            </a:r>
            <a:r>
              <a:rPr lang="pt-BR" sz="2000" dirty="0"/>
              <a:t>a mais frequente das doenças </a:t>
            </a:r>
            <a:r>
              <a:rPr lang="pt-BR" sz="2000" dirty="0" smtClean="0"/>
              <a:t>cardiovasculares;</a:t>
            </a:r>
          </a:p>
          <a:p>
            <a:pPr marL="914400" lvl="2" indent="0" algn="just">
              <a:buNone/>
            </a:pPr>
            <a:endParaRPr lang="pt-BR" sz="2000" dirty="0" smtClean="0"/>
          </a:p>
          <a:p>
            <a:pPr lvl="2" algn="just"/>
            <a:r>
              <a:rPr lang="pt-BR" sz="2000" dirty="0"/>
              <a:t>P</a:t>
            </a:r>
            <a:r>
              <a:rPr lang="pt-BR" sz="2000" dirty="0" smtClean="0"/>
              <a:t>rincipal </a:t>
            </a:r>
            <a:r>
              <a:rPr lang="pt-BR" sz="2000" dirty="0"/>
              <a:t>fator de </a:t>
            </a:r>
            <a:r>
              <a:rPr lang="pt-BR" sz="2000" dirty="0" smtClean="0"/>
              <a:t>risco para Acidente Vascular Cerebral e Infarto Agudo do Miocárdio.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56176" y="63000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(BRASIL, 2006a</a:t>
            </a:r>
            <a:r>
              <a:rPr lang="pt-BR" dirty="0" smtClean="0"/>
              <a:t>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25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i="1" dirty="0" smtClean="0"/>
              <a:t>Ações:</a:t>
            </a:r>
          </a:p>
          <a:p>
            <a:pPr lvl="1" algn="just"/>
            <a:r>
              <a:rPr lang="pt-BR" sz="2800" i="1" dirty="0" smtClean="0"/>
              <a:t>Qualificação prática e clínica:</a:t>
            </a:r>
          </a:p>
          <a:p>
            <a:pPr lvl="2" algn="just"/>
            <a:r>
              <a:rPr lang="pt-BR" dirty="0"/>
              <a:t>Capacitar os ACS para o cadastramento de hipertensos </a:t>
            </a:r>
            <a:r>
              <a:rPr lang="pt-BR" dirty="0" smtClean="0"/>
              <a:t> e diabéticos </a:t>
            </a:r>
            <a:r>
              <a:rPr lang="pt-BR" dirty="0"/>
              <a:t>de toda área de abrangência da unidade de </a:t>
            </a:r>
            <a:r>
              <a:rPr lang="pt-BR" dirty="0" smtClean="0"/>
              <a:t>saúde;</a:t>
            </a:r>
          </a:p>
          <a:p>
            <a:pPr lvl="2" algn="just"/>
            <a:endParaRPr lang="pt-BR" dirty="0" smtClean="0"/>
          </a:p>
          <a:p>
            <a:pPr lvl="2" algn="just"/>
            <a:r>
              <a:rPr lang="pt-BR" dirty="0"/>
              <a:t>Treinar os ACS para a orientação de </a:t>
            </a:r>
            <a:r>
              <a:rPr lang="pt-BR" dirty="0" smtClean="0"/>
              <a:t>hipertensos e diabéticos </a:t>
            </a:r>
            <a:r>
              <a:rPr lang="pt-BR" dirty="0"/>
              <a:t>quanto a realizar as consultas e sua </a:t>
            </a:r>
            <a:r>
              <a:rPr lang="pt-BR" dirty="0" smtClean="0"/>
              <a:t>periodicidade;</a:t>
            </a:r>
          </a:p>
          <a:p>
            <a:pPr lvl="2" algn="just"/>
            <a:endParaRPr lang="pt-BR" dirty="0" smtClean="0"/>
          </a:p>
          <a:p>
            <a:pPr lvl="2" algn="just"/>
            <a:r>
              <a:rPr lang="pt-BR" dirty="0"/>
              <a:t>Capacitar a equipe da unidade de saúde para verificação da pressão arterial de forma criteriosa, incluindo uso adequado do </a:t>
            </a:r>
            <a:r>
              <a:rPr lang="pt-BR" dirty="0" smtClean="0"/>
              <a:t>manguito;</a:t>
            </a:r>
          </a:p>
          <a:p>
            <a:pPr lvl="2" algn="just"/>
            <a:endParaRPr lang="pt-BR" dirty="0" smtClean="0"/>
          </a:p>
          <a:p>
            <a:pPr lvl="2" algn="just"/>
            <a:r>
              <a:rPr lang="pt-BR" dirty="0"/>
              <a:t>Capacitar a equipe para a realização de exame clínico apropriado.</a:t>
            </a:r>
          </a:p>
        </p:txBody>
      </p:sp>
    </p:spTree>
    <p:extLst>
      <p:ext uri="{BB962C8B-B14F-4D97-AF65-F5344CB8AC3E}">
        <p14:creationId xmlns:p14="http://schemas.microsoft.com/office/powerpoint/2010/main" val="4010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i="1" dirty="0" smtClean="0"/>
              <a:t>Logística:</a:t>
            </a:r>
          </a:p>
          <a:p>
            <a:pPr lvl="1" algn="just"/>
            <a:r>
              <a:rPr lang="pt-BR" sz="2400" dirty="0"/>
              <a:t>Caderno de Atenção Básica de Hipertensão Arterial Sistêmica, número 15, do ano de 2006, do Ministério da </a:t>
            </a:r>
            <a:r>
              <a:rPr lang="pt-BR" sz="2400" dirty="0" smtClean="0"/>
              <a:t>Saúde;</a:t>
            </a:r>
          </a:p>
          <a:p>
            <a:pPr marL="457200" lvl="1" indent="0" algn="just">
              <a:buNone/>
            </a:pPr>
            <a:endParaRPr lang="pt-BR" sz="2400" dirty="0" smtClean="0"/>
          </a:p>
          <a:p>
            <a:pPr lvl="1" algn="just"/>
            <a:r>
              <a:rPr lang="pt-BR" sz="2400" dirty="0"/>
              <a:t>Caderno de Atenção Básica sobre Diabetes Mellitus, número 16, do ano de 2006</a:t>
            </a:r>
            <a:r>
              <a:rPr lang="pt-BR" sz="2400" dirty="0" smtClean="0"/>
              <a:t>, </a:t>
            </a:r>
            <a:r>
              <a:rPr lang="pt-BR" sz="2400" dirty="0"/>
              <a:t>do Ministério da </a:t>
            </a:r>
            <a:r>
              <a:rPr lang="pt-BR" sz="2400" dirty="0" smtClean="0"/>
              <a:t>Saúde;</a:t>
            </a:r>
          </a:p>
          <a:p>
            <a:pPr marL="457200" lvl="1" indent="0" algn="just">
              <a:buNone/>
            </a:pPr>
            <a:endParaRPr lang="pt-BR" sz="2400" dirty="0" smtClean="0"/>
          </a:p>
          <a:p>
            <a:pPr lvl="1" algn="just"/>
            <a:r>
              <a:rPr lang="pt-BR" sz="2400" dirty="0"/>
              <a:t>P</a:t>
            </a:r>
            <a:r>
              <a:rPr lang="pt-BR" sz="2400" dirty="0" smtClean="0"/>
              <a:t>lanilha </a:t>
            </a:r>
            <a:r>
              <a:rPr lang="pt-BR" sz="2400" dirty="0"/>
              <a:t>de coleta de </a:t>
            </a:r>
            <a:r>
              <a:rPr lang="pt-BR" sz="2400" dirty="0" smtClean="0"/>
              <a:t>dados oferecida pela </a:t>
            </a:r>
            <a:r>
              <a:rPr lang="pt-BR" sz="2400" dirty="0" err="1" smtClean="0"/>
              <a:t>UFPel</a:t>
            </a:r>
            <a:r>
              <a:rPr lang="pt-BR" sz="2400" dirty="0" smtClean="0"/>
              <a:t>;</a:t>
            </a:r>
          </a:p>
          <a:p>
            <a:pPr marL="457200" lvl="1" indent="0" algn="just">
              <a:buNone/>
            </a:pPr>
            <a:endParaRPr lang="pt-BR" sz="2400" dirty="0" smtClean="0"/>
          </a:p>
          <a:p>
            <a:pPr lvl="1" algn="just"/>
            <a:r>
              <a:rPr lang="pt-BR" sz="2400" dirty="0"/>
              <a:t>F</a:t>
            </a:r>
            <a:r>
              <a:rPr lang="pt-BR" sz="2400" dirty="0" smtClean="0"/>
              <a:t>icha espelho disponibilizada pela </a:t>
            </a:r>
            <a:r>
              <a:rPr lang="pt-BR" sz="2400" dirty="0" err="1" smtClean="0"/>
              <a:t>UFPel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148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i="1" dirty="0" smtClean="0"/>
              <a:t>Objetivo: </a:t>
            </a:r>
          </a:p>
          <a:p>
            <a:pPr lvl="1" algn="just"/>
            <a:r>
              <a:rPr lang="pt-BR" sz="2400" dirty="0" smtClean="0"/>
              <a:t>Ampliar </a:t>
            </a:r>
            <a:r>
              <a:rPr lang="pt-BR" sz="2400" dirty="0"/>
              <a:t>a cobertura à hipertensos e/ou </a:t>
            </a:r>
            <a:r>
              <a:rPr lang="pt-BR" sz="2400" dirty="0" smtClean="0"/>
              <a:t>diabéticos.</a:t>
            </a:r>
          </a:p>
          <a:p>
            <a:endParaRPr lang="pt-BR" sz="2400" i="1" dirty="0" smtClean="0"/>
          </a:p>
          <a:p>
            <a:pPr algn="just"/>
            <a:r>
              <a:rPr lang="pt-BR" sz="2800" i="1" dirty="0" smtClean="0"/>
              <a:t>Meta:</a:t>
            </a:r>
          </a:p>
          <a:p>
            <a:pPr lvl="1" algn="just"/>
            <a:r>
              <a:rPr lang="pt-BR" sz="2400" i="1" dirty="0" smtClean="0"/>
              <a:t>Cadastrar </a:t>
            </a:r>
            <a:r>
              <a:rPr lang="pt-BR" sz="2400" i="1" dirty="0"/>
              <a:t>50% dos hipertensos da área de abrangência no Programa de Atenção à Hipertensão Arterial e à Diabetes Mellitus da unidade de saúde</a:t>
            </a:r>
            <a:r>
              <a:rPr lang="pt-BR" sz="2400" i="1" dirty="0" smtClean="0"/>
              <a:t>.</a:t>
            </a:r>
          </a:p>
          <a:p>
            <a:pPr marL="457200" lvl="1" indent="0" algn="just">
              <a:buNone/>
            </a:pPr>
            <a:endParaRPr lang="pt-BR" sz="2400" dirty="0"/>
          </a:p>
          <a:p>
            <a:pPr lvl="1" algn="just"/>
            <a:r>
              <a:rPr lang="pt-BR" sz="2400" i="1" dirty="0"/>
              <a:t>Cadastrar 50% dos diabéticos da área de abrangência no Programa de Atenção à Hipertensão Arterial e à Diabetes Mellitus da unidade de saúde.</a:t>
            </a:r>
            <a:endParaRPr lang="pt-BR" sz="2400" dirty="0"/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9626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pt-BR" dirty="0" smtClean="0"/>
              <a:t>Resultado:</a:t>
            </a:r>
          </a:p>
          <a:p>
            <a:pPr marL="1257300" lvl="3" indent="-400050" algn="just"/>
            <a:r>
              <a:rPr lang="pt-BR" sz="2400" dirty="0" smtClean="0"/>
              <a:t>Cobertura de 13,5% dos usuários hipertensos do programa de hipertensão e diabetes.</a:t>
            </a:r>
          </a:p>
          <a:p>
            <a:pPr marL="857250" lvl="3" indent="0">
              <a:buNone/>
            </a:pPr>
            <a:endParaRPr lang="pt-BR" dirty="0" smtClean="0"/>
          </a:p>
        </p:txBody>
      </p:sp>
      <p:pic>
        <p:nvPicPr>
          <p:cNvPr id="1028" name="Picture 4" descr="D:\SAMARA\Desktop\Especialização PROVAB\Unidade 4\Semana 4\TCC Final\Apresentação do TCC\Gráficos\Meta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985864"/>
            <a:ext cx="46672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74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pt-BR" dirty="0" smtClean="0"/>
              <a:t>Resultado:</a:t>
            </a:r>
          </a:p>
          <a:p>
            <a:pPr marL="1257300" lvl="3" indent="-400050" algn="just"/>
            <a:r>
              <a:rPr lang="pt-BR" sz="2400" dirty="0"/>
              <a:t>Cobertura de </a:t>
            </a:r>
            <a:r>
              <a:rPr lang="pt-BR" sz="2400" dirty="0" smtClean="0"/>
              <a:t>41,4% </a:t>
            </a:r>
            <a:r>
              <a:rPr lang="pt-BR" sz="2400" dirty="0"/>
              <a:t>dos </a:t>
            </a:r>
            <a:r>
              <a:rPr lang="pt-BR" sz="2400" dirty="0" smtClean="0"/>
              <a:t>usuários diabéticos </a:t>
            </a:r>
            <a:r>
              <a:rPr lang="pt-BR" sz="2400" dirty="0"/>
              <a:t>do programa de hipertensão e diabetes</a:t>
            </a:r>
            <a:r>
              <a:rPr lang="pt-BR" sz="2400" dirty="0" smtClean="0"/>
              <a:t>.</a:t>
            </a:r>
          </a:p>
          <a:p>
            <a:pPr marL="0" lvl="1" indent="0"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2050" name="Picture 2" descr="D:\SAMARA\Desktop\Especialização PROVAB\Unidade 4\Semana 4\TCC Final\Apresentação do TCC\Gráficos\meta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028156"/>
            <a:ext cx="47053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7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i="1" dirty="0"/>
              <a:t>Objetivo: </a:t>
            </a:r>
            <a:endParaRPr lang="pt-BR" sz="2800" i="1" dirty="0" smtClean="0"/>
          </a:p>
          <a:p>
            <a:pPr lvl="1" algn="just"/>
            <a:r>
              <a:rPr lang="pt-BR" sz="2400" dirty="0" smtClean="0"/>
              <a:t>Melhorar a adesão do hipertenso e diabético ao programa.</a:t>
            </a:r>
          </a:p>
          <a:p>
            <a:pPr marL="457200" lvl="1" indent="0">
              <a:buNone/>
            </a:pPr>
            <a:endParaRPr lang="pt-BR" sz="2600" dirty="0" smtClean="0"/>
          </a:p>
          <a:p>
            <a:r>
              <a:rPr lang="pt-BR" sz="2800" i="1" dirty="0" smtClean="0"/>
              <a:t>Meta:</a:t>
            </a:r>
          </a:p>
          <a:p>
            <a:pPr lvl="1" algn="just"/>
            <a:r>
              <a:rPr lang="pt-BR" sz="2400" i="1" dirty="0" smtClean="0"/>
              <a:t>Buscar 85% dos hipertensos faltosos às consultas na unidade de saúde conforme a periodicidade recomendada.</a:t>
            </a:r>
            <a:endParaRPr lang="pt-BR" sz="2400" i="1" dirty="0"/>
          </a:p>
          <a:p>
            <a:pPr lvl="1" algn="just"/>
            <a:r>
              <a:rPr lang="pt-BR" sz="2400" i="1" dirty="0" smtClean="0"/>
              <a:t>Buscar </a:t>
            </a:r>
            <a:r>
              <a:rPr lang="pt-BR" sz="2400" i="1" dirty="0"/>
              <a:t>85% dos diabéticos faltosos às consultas na unidade de saúde conforme a periodicidade recomendada.</a:t>
            </a:r>
            <a:endParaRPr lang="pt-BR" sz="24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5807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i="1" dirty="0" smtClean="0"/>
              <a:t>Resultado:</a:t>
            </a:r>
          </a:p>
          <a:p>
            <a:pPr lvl="1" algn="just"/>
            <a:r>
              <a:rPr lang="pt-BR" sz="2400" dirty="0" smtClean="0"/>
              <a:t>Proporção </a:t>
            </a:r>
            <a:r>
              <a:rPr lang="pt-BR" sz="2400" dirty="0"/>
              <a:t>de hipertensos faltosos </a:t>
            </a:r>
            <a:r>
              <a:rPr lang="pt-BR" sz="2400" dirty="0" smtClean="0"/>
              <a:t>do programa de hipertensão e diabetes com </a:t>
            </a:r>
            <a:r>
              <a:rPr lang="pt-BR" sz="2400" dirty="0"/>
              <a:t>busca ativa de 42</a:t>
            </a:r>
            <a:r>
              <a:rPr lang="pt-BR" sz="2400" dirty="0" smtClean="0"/>
              <a:t>%.</a:t>
            </a:r>
          </a:p>
          <a:p>
            <a:pPr marL="457200" lvl="1" indent="0">
              <a:buNone/>
            </a:pPr>
            <a:endParaRPr lang="pt-BR" sz="2400" dirty="0"/>
          </a:p>
        </p:txBody>
      </p:sp>
      <p:pic>
        <p:nvPicPr>
          <p:cNvPr id="3074" name="Picture 2" descr="D:\SAMARA\Desktop\Especialização PROVAB\Unidade 4\Semana 4\TCC Final\Apresentação do TCC\Gráficos\meta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175223"/>
            <a:ext cx="470535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8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i="1" dirty="0" smtClean="0"/>
              <a:t>Resultado:</a:t>
            </a:r>
          </a:p>
          <a:p>
            <a:pPr lvl="1" algn="just"/>
            <a:r>
              <a:rPr lang="pt-BR" sz="2400" dirty="0"/>
              <a:t>Proporção de </a:t>
            </a:r>
            <a:r>
              <a:rPr lang="pt-BR" sz="2400" dirty="0" smtClean="0"/>
              <a:t>diabéticos </a:t>
            </a:r>
            <a:r>
              <a:rPr lang="pt-BR" sz="2400" dirty="0"/>
              <a:t>faltosos do programa de hipertensão e diabetes com busca ativa de </a:t>
            </a:r>
            <a:r>
              <a:rPr lang="pt-BR" sz="2400" dirty="0" smtClean="0"/>
              <a:t>40,9%.</a:t>
            </a: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4098" name="Picture 2" descr="D:\SAMARA\Desktop\Especialização PROVAB\Unidade 4\Semana 4\TCC Final\Apresentação do TCC\Gráficos\meta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3255615"/>
            <a:ext cx="479107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1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i="1" dirty="0" smtClean="0"/>
              <a:t>Objetivo:</a:t>
            </a:r>
          </a:p>
          <a:p>
            <a:pPr lvl="1" algn="just"/>
            <a:r>
              <a:rPr lang="pt-BR" sz="2400" dirty="0" smtClean="0"/>
              <a:t>Melhorar a qualidade do atendimento ao paciente hipertenso e/ou diabético realizado na Unidade de Saúde.</a:t>
            </a:r>
            <a:endParaRPr lang="pt-BR" sz="2400" i="1" dirty="0" smtClean="0"/>
          </a:p>
          <a:p>
            <a:pPr lvl="1"/>
            <a:endParaRPr lang="pt-BR" sz="2400" i="1" dirty="0" smtClean="0"/>
          </a:p>
          <a:p>
            <a:r>
              <a:rPr lang="pt-BR" sz="2800" i="1" dirty="0" smtClean="0"/>
              <a:t>Meta:</a:t>
            </a:r>
          </a:p>
          <a:p>
            <a:pPr lvl="1" algn="just"/>
            <a:r>
              <a:rPr lang="pt-BR" sz="2400" i="1" dirty="0" smtClean="0"/>
              <a:t>Realizar </a:t>
            </a:r>
            <a:r>
              <a:rPr lang="pt-BR" sz="2400" i="1" dirty="0"/>
              <a:t>exame clínico apropriado em 100% dos </a:t>
            </a:r>
            <a:r>
              <a:rPr lang="pt-BR" sz="2400" i="1" dirty="0" smtClean="0"/>
              <a:t>hipertensos.</a:t>
            </a:r>
          </a:p>
          <a:p>
            <a:pPr marL="457200" lvl="1" indent="0" algn="just">
              <a:buNone/>
            </a:pPr>
            <a:endParaRPr lang="pt-BR" sz="2400" i="1" dirty="0" smtClean="0"/>
          </a:p>
          <a:p>
            <a:pPr lvl="1" algn="just"/>
            <a:r>
              <a:rPr lang="pt-BR" sz="2400" i="1" dirty="0" smtClean="0"/>
              <a:t>Realizar </a:t>
            </a:r>
            <a:r>
              <a:rPr lang="pt-BR" sz="2400" i="1" dirty="0"/>
              <a:t>exame clínico apropriado em 100% dos diabéticos.</a:t>
            </a: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10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i="1" dirty="0" smtClean="0"/>
              <a:t>Resultado:</a:t>
            </a:r>
          </a:p>
          <a:p>
            <a:pPr lvl="1" algn="just"/>
            <a:r>
              <a:rPr lang="pt-BR" sz="2400" dirty="0" smtClean="0"/>
              <a:t>Proporção </a:t>
            </a:r>
            <a:r>
              <a:rPr lang="pt-BR" sz="2400" dirty="0"/>
              <a:t>de hipertensos com exame clínico em dia de acordo com o protocolo de 92,6</a:t>
            </a:r>
            <a:r>
              <a:rPr lang="pt-BR" sz="2400" dirty="0" smtClean="0"/>
              <a:t>%.</a:t>
            </a:r>
          </a:p>
          <a:p>
            <a:pPr marL="457200" lvl="1" indent="0" algn="just">
              <a:buNone/>
            </a:pPr>
            <a:endParaRPr lang="pt-BR" sz="2400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  <p:pic>
        <p:nvPicPr>
          <p:cNvPr id="5122" name="Picture 2" descr="D:\SAMARA\Desktop\Especialização PROVAB\Unidade 4\Semana 4\TCC Final\Apresentação do TCC\Gráficos\meta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58455"/>
            <a:ext cx="51816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0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/>
              <a:t>Importância da ação </a:t>
            </a:r>
            <a:r>
              <a:rPr lang="pt-BR" sz="2800" dirty="0" smtClean="0"/>
              <a:t>programática</a:t>
            </a:r>
            <a:endParaRPr lang="pt-BR" sz="2800" dirty="0"/>
          </a:p>
          <a:p>
            <a:pPr lvl="1" algn="just"/>
            <a:r>
              <a:rPr lang="pt-BR" sz="2400" dirty="0" smtClean="0"/>
              <a:t>Diabetes Mellitus:</a:t>
            </a:r>
          </a:p>
          <a:p>
            <a:pPr lvl="2" algn="just"/>
            <a:r>
              <a:rPr lang="pt-BR" sz="2400" dirty="0"/>
              <a:t>D</a:t>
            </a:r>
            <a:r>
              <a:rPr lang="pt-BR" sz="2400" dirty="0" smtClean="0"/>
              <a:t>oença </a:t>
            </a:r>
            <a:r>
              <a:rPr lang="pt-BR" sz="2400" dirty="0"/>
              <a:t>comum e de incidência </a:t>
            </a:r>
            <a:r>
              <a:rPr lang="pt-BR" sz="2400" dirty="0" smtClean="0"/>
              <a:t>crescente;</a:t>
            </a:r>
          </a:p>
          <a:p>
            <a:pPr marL="914400" lvl="2" indent="0" algn="just">
              <a:buNone/>
            </a:pPr>
            <a:endParaRPr lang="pt-BR" sz="2400" dirty="0" smtClean="0"/>
          </a:p>
          <a:p>
            <a:pPr lvl="2" algn="just"/>
            <a:r>
              <a:rPr lang="pt-BR" sz="2400" dirty="0" smtClean="0"/>
              <a:t>O padrão </a:t>
            </a:r>
            <a:r>
              <a:rPr lang="pt-BR" sz="2400" dirty="0"/>
              <a:t>atual de concentração de </a:t>
            </a:r>
            <a:r>
              <a:rPr lang="pt-BR" sz="2400" dirty="0" smtClean="0"/>
              <a:t>casos encontra-se </a:t>
            </a:r>
            <a:r>
              <a:rPr lang="pt-BR" sz="2400" dirty="0"/>
              <a:t>na faixa etária de 45-64 </a:t>
            </a:r>
            <a:r>
              <a:rPr lang="pt-BR" sz="2400" dirty="0" smtClean="0"/>
              <a:t>anos;</a:t>
            </a:r>
          </a:p>
          <a:p>
            <a:pPr marL="914400" lvl="2" indent="0" algn="just">
              <a:buNone/>
            </a:pPr>
            <a:endParaRPr lang="pt-BR" sz="2400" dirty="0" smtClean="0"/>
          </a:p>
          <a:p>
            <a:pPr lvl="2" algn="just"/>
            <a:r>
              <a:rPr lang="pt-BR" sz="2400" dirty="0"/>
              <a:t>E</a:t>
            </a:r>
            <a:r>
              <a:rPr lang="pt-BR" sz="2400" dirty="0" smtClean="0"/>
              <a:t>stima-se </a:t>
            </a:r>
            <a:r>
              <a:rPr lang="pt-BR" sz="2400" dirty="0"/>
              <a:t>que 11% da população igual ou superior a 40 anos, apresente o </a:t>
            </a:r>
            <a:r>
              <a:rPr lang="pt-BR" sz="2400" dirty="0" smtClean="0"/>
              <a:t>diabetes.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56176" y="63000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(BRASIL, </a:t>
            </a:r>
            <a:r>
              <a:rPr lang="pt-BR" dirty="0" smtClean="0"/>
              <a:t>2006b)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468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i="1" dirty="0" smtClean="0"/>
              <a:t>Resultado:</a:t>
            </a:r>
          </a:p>
          <a:p>
            <a:pPr lvl="1" algn="just"/>
            <a:r>
              <a:rPr lang="pt-BR" sz="2400" dirty="0" smtClean="0"/>
              <a:t>Proporção </a:t>
            </a:r>
            <a:r>
              <a:rPr lang="pt-BR" sz="2400" dirty="0"/>
              <a:t>de diabéticos com exame clínico em dia de acordo com o protocolo de 89,3</a:t>
            </a:r>
            <a:r>
              <a:rPr lang="pt-BR" sz="2400" dirty="0" smtClean="0"/>
              <a:t>%.</a:t>
            </a:r>
          </a:p>
          <a:p>
            <a:pPr marL="457200" lvl="1" indent="0" algn="just">
              <a:buNone/>
            </a:pPr>
            <a:endParaRPr lang="pt-BR" sz="2400" dirty="0"/>
          </a:p>
        </p:txBody>
      </p:sp>
      <p:pic>
        <p:nvPicPr>
          <p:cNvPr id="6146" name="Picture 2" descr="D:\SAMARA\Desktop\Especialização PROVAB\Unidade 4\Semana 4\TCC Final\Apresentação do TCC\Gráficos\meta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63788"/>
            <a:ext cx="5181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2" indent="-342900" algn="just"/>
            <a:r>
              <a:rPr lang="pt-BR" sz="2800" i="1" dirty="0" smtClean="0"/>
              <a:t>Objetivo: </a:t>
            </a:r>
          </a:p>
          <a:p>
            <a:pPr marL="800100" lvl="3" indent="-342900" algn="just"/>
            <a:r>
              <a:rPr lang="pt-BR" sz="2400" dirty="0" smtClean="0"/>
              <a:t>Melhorar a qualidade do atendimento ao paciente hipertenso e/ou diabético realizado na Unidade de Saúde.</a:t>
            </a:r>
            <a:endParaRPr lang="pt-BR" sz="2400" i="1" dirty="0" smtClean="0"/>
          </a:p>
          <a:p>
            <a:pPr marL="457200" lvl="3" indent="0">
              <a:buNone/>
            </a:pPr>
            <a:endParaRPr lang="pt-BR" i="1" dirty="0"/>
          </a:p>
          <a:p>
            <a:pPr marL="342900" lvl="2" indent="-342900" algn="just"/>
            <a:r>
              <a:rPr lang="pt-BR" sz="2800" i="1" dirty="0" smtClean="0"/>
              <a:t>Meta:</a:t>
            </a:r>
          </a:p>
          <a:p>
            <a:pPr marL="800100" lvl="3" indent="-342900" algn="just"/>
            <a:r>
              <a:rPr lang="pt-BR" sz="2400" i="1" dirty="0" smtClean="0"/>
              <a:t>Garantir </a:t>
            </a:r>
            <a:r>
              <a:rPr lang="pt-BR" sz="2400" i="1" dirty="0"/>
              <a:t>a 100% dos hipertensos a realização de exames complementares em dia de acordo com o </a:t>
            </a:r>
            <a:r>
              <a:rPr lang="pt-BR" sz="2400" i="1" dirty="0" smtClean="0"/>
              <a:t>protocolo.</a:t>
            </a:r>
          </a:p>
          <a:p>
            <a:pPr marL="457200" lvl="3" indent="0" algn="just">
              <a:buNone/>
            </a:pPr>
            <a:endParaRPr lang="pt-BR" sz="2400" dirty="0"/>
          </a:p>
          <a:p>
            <a:pPr marL="800100" lvl="3" indent="-342900" algn="just"/>
            <a:r>
              <a:rPr lang="pt-BR" sz="2400" i="1" dirty="0" smtClean="0"/>
              <a:t>Garantir </a:t>
            </a:r>
            <a:r>
              <a:rPr lang="pt-BR" sz="2400" i="1" dirty="0"/>
              <a:t>a 100% dos diabéticos a realização de exames complementares em dia de acordo com o protocolo</a:t>
            </a:r>
            <a:r>
              <a:rPr lang="pt-BR" sz="2400" i="1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381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i="1" dirty="0" smtClean="0"/>
              <a:t>Resultado:</a:t>
            </a:r>
          </a:p>
          <a:p>
            <a:pPr lvl="1" algn="just"/>
            <a:r>
              <a:rPr lang="pt-BR" sz="2400" dirty="0" smtClean="0"/>
              <a:t>Proporção de hipertensos com exames complementares em dia de acordo com o protocolo de 52,6%.</a:t>
            </a:r>
          </a:p>
          <a:p>
            <a:pPr marL="457200" lvl="1" indent="0">
              <a:buNone/>
            </a:pPr>
            <a:endParaRPr lang="pt-BR" sz="2400" dirty="0"/>
          </a:p>
        </p:txBody>
      </p:sp>
      <p:pic>
        <p:nvPicPr>
          <p:cNvPr id="7170" name="Picture 2" descr="D:\SAMARA\Desktop\Especialização PROVAB\Unidade 4\Semana 4\TCC Final\Apresentação do TCC\Gráficos\meta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62486"/>
            <a:ext cx="51816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07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i="1" dirty="0" smtClean="0"/>
              <a:t>Resultado:</a:t>
            </a:r>
          </a:p>
          <a:p>
            <a:pPr lvl="1" algn="just"/>
            <a:r>
              <a:rPr lang="pt-BR" sz="2400" dirty="0"/>
              <a:t>Proporção de </a:t>
            </a:r>
            <a:r>
              <a:rPr lang="pt-BR" sz="2400" dirty="0" smtClean="0"/>
              <a:t>diabéticos </a:t>
            </a:r>
            <a:r>
              <a:rPr lang="pt-BR" sz="2400" dirty="0"/>
              <a:t>com exames complementares em dia de acordo com o protocolo de </a:t>
            </a:r>
            <a:r>
              <a:rPr lang="pt-BR" sz="2400" dirty="0" smtClean="0"/>
              <a:t>53,3%.</a:t>
            </a:r>
          </a:p>
          <a:p>
            <a:pPr marL="457200" lvl="1" indent="0">
              <a:buNone/>
            </a:pPr>
            <a:endParaRPr lang="pt-BR" dirty="0"/>
          </a:p>
        </p:txBody>
      </p:sp>
      <p:pic>
        <p:nvPicPr>
          <p:cNvPr id="8194" name="Picture 2" descr="D:\SAMARA\Desktop\Especialização PROVAB\Unidade 4\Semana 4\TCC Final\Apresentação do TCC\Gráficos\meta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3183979"/>
            <a:ext cx="51911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7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sz="2800" i="1" dirty="0" smtClean="0"/>
              <a:t>Objetivo:</a:t>
            </a:r>
          </a:p>
          <a:p>
            <a:pPr lvl="1" algn="just"/>
            <a:r>
              <a:rPr lang="pt-BR" sz="2600" dirty="0" smtClean="0"/>
              <a:t>Melhorar a qualidade do atendimento ao usuário hipertenso e/ou diabético realizado na Unidade de Saúde.</a:t>
            </a:r>
            <a:endParaRPr lang="pt-BR" sz="2600" i="1" dirty="0" smtClean="0"/>
          </a:p>
          <a:p>
            <a:pPr lvl="1"/>
            <a:endParaRPr lang="pt-BR" sz="2400" i="1" dirty="0" smtClean="0"/>
          </a:p>
          <a:p>
            <a:r>
              <a:rPr lang="pt-BR" sz="2800" i="1" dirty="0" smtClean="0"/>
              <a:t>Meta:</a:t>
            </a:r>
            <a:endParaRPr lang="pt-BR" sz="2800" i="1" dirty="0"/>
          </a:p>
          <a:p>
            <a:pPr lvl="1" algn="just"/>
            <a:r>
              <a:rPr lang="pt-BR" sz="2600" i="1" dirty="0" smtClean="0"/>
              <a:t>Garantir </a:t>
            </a:r>
            <a:r>
              <a:rPr lang="pt-BR" sz="2600" i="1" dirty="0"/>
              <a:t>a totalidade da prescrição de medicamentos da farmácia popular para 100% dos hipertensos cadastrados na unidade de </a:t>
            </a:r>
            <a:r>
              <a:rPr lang="pt-BR" sz="2600" i="1" dirty="0" smtClean="0"/>
              <a:t>saúde.</a:t>
            </a:r>
          </a:p>
          <a:p>
            <a:pPr marL="457200" lvl="1" indent="0" algn="just">
              <a:buNone/>
            </a:pPr>
            <a:endParaRPr lang="pt-BR" sz="2600" i="1" dirty="0" smtClean="0"/>
          </a:p>
          <a:p>
            <a:pPr lvl="1" algn="just"/>
            <a:r>
              <a:rPr lang="pt-BR" sz="2600" i="1" dirty="0" smtClean="0"/>
              <a:t>Garantir </a:t>
            </a:r>
            <a:r>
              <a:rPr lang="pt-BR" sz="2600" i="1" dirty="0"/>
              <a:t>a totalidade da prescrição de medicamentos da farmácia popular para 100% dos diabéticos cadastrados na unidade de saúde.</a:t>
            </a:r>
            <a:endParaRPr lang="pt-BR" sz="2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7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i="1" dirty="0" smtClean="0"/>
              <a:t>Resultado:</a:t>
            </a:r>
          </a:p>
          <a:p>
            <a:pPr lvl="1" algn="just"/>
            <a:r>
              <a:rPr lang="pt-BR" sz="2400" dirty="0" smtClean="0"/>
              <a:t>Proporção </a:t>
            </a:r>
            <a:r>
              <a:rPr lang="pt-BR" sz="2400" dirty="0"/>
              <a:t>de hipertensos com prescrição de medicamentos da lista do Hiperdia/Farmácia Popular de 99,7</a:t>
            </a:r>
            <a:r>
              <a:rPr lang="pt-BR" sz="2400" dirty="0" smtClean="0"/>
              <a:t>%.</a:t>
            </a:r>
          </a:p>
          <a:p>
            <a:pPr marL="457200" lvl="1" indent="0" algn="just">
              <a:buNone/>
            </a:pPr>
            <a:endParaRPr lang="pt-BR" sz="2400" dirty="0" smtClean="0"/>
          </a:p>
          <a:p>
            <a:pPr marL="457200" lvl="1" indent="0" algn="just">
              <a:buNone/>
            </a:pPr>
            <a:endParaRPr lang="pt-BR" sz="2400" dirty="0"/>
          </a:p>
        </p:txBody>
      </p:sp>
      <p:pic>
        <p:nvPicPr>
          <p:cNvPr id="9218" name="Picture 2" descr="D:\SAMARA\Desktop\Especialização PROVAB\Unidade 4\Semana 4\TCC Final\Apresentação do TCC\Gráficos\meta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3501008"/>
            <a:ext cx="52101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4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i="1" dirty="0" smtClean="0"/>
              <a:t>Resultado:</a:t>
            </a:r>
          </a:p>
          <a:p>
            <a:pPr lvl="1" algn="just"/>
            <a:r>
              <a:rPr lang="pt-BR" sz="2400" dirty="0"/>
              <a:t>P</a:t>
            </a:r>
            <a:r>
              <a:rPr lang="pt-BR" sz="2400" dirty="0" smtClean="0"/>
              <a:t>roporção </a:t>
            </a:r>
            <a:r>
              <a:rPr lang="pt-BR" sz="2400" dirty="0"/>
              <a:t>de diabéticos </a:t>
            </a:r>
            <a:r>
              <a:rPr lang="pt-BR" sz="2400" dirty="0" smtClean="0"/>
              <a:t>com prescrição de medicamentos da lista do Hiperdia/Farmácia Popular de </a:t>
            </a:r>
            <a:r>
              <a:rPr lang="pt-BR" sz="2400" dirty="0"/>
              <a:t>99,5</a:t>
            </a:r>
            <a:r>
              <a:rPr lang="pt-BR" sz="2400" dirty="0" smtClean="0"/>
              <a:t>%.</a:t>
            </a:r>
          </a:p>
          <a:p>
            <a:pPr marL="457200" lvl="1" indent="0" algn="just">
              <a:buNone/>
            </a:pPr>
            <a:endParaRPr lang="pt-BR" sz="2400" dirty="0" smtClean="0"/>
          </a:p>
        </p:txBody>
      </p:sp>
      <p:pic>
        <p:nvPicPr>
          <p:cNvPr id="10242" name="Picture 2" descr="D:\SAMARA\Desktop\Especialização PROVAB\Unidade 4\Semana 4\TCC Final\Apresentação do TCC\Gráficos\meta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3429719"/>
            <a:ext cx="52006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6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i="1" dirty="0" smtClean="0"/>
              <a:t>Objetivo:</a:t>
            </a:r>
          </a:p>
          <a:p>
            <a:pPr lvl="1" algn="just"/>
            <a:r>
              <a:rPr lang="pt-BR" sz="2400" dirty="0" smtClean="0"/>
              <a:t>Melhorar </a:t>
            </a:r>
            <a:r>
              <a:rPr lang="pt-BR" sz="2400" dirty="0"/>
              <a:t>o registro das informações.</a:t>
            </a:r>
          </a:p>
          <a:p>
            <a:pPr lvl="1"/>
            <a:endParaRPr lang="pt-BR" sz="2400" i="1" dirty="0" smtClean="0"/>
          </a:p>
          <a:p>
            <a:pPr algn="just"/>
            <a:r>
              <a:rPr lang="pt-BR" sz="2800" i="1" dirty="0" smtClean="0"/>
              <a:t>Meta:</a:t>
            </a:r>
          </a:p>
          <a:p>
            <a:pPr lvl="1" algn="just"/>
            <a:r>
              <a:rPr lang="pt-BR" sz="2400" i="1" dirty="0" smtClean="0"/>
              <a:t>Manter </a:t>
            </a:r>
            <a:r>
              <a:rPr lang="pt-BR" sz="2400" i="1" dirty="0"/>
              <a:t>ficha de acompanhamento de 100% dos hipertensos cadastrados na unidade de </a:t>
            </a:r>
            <a:r>
              <a:rPr lang="pt-BR" sz="2400" i="1" dirty="0" smtClean="0"/>
              <a:t>saúde.</a:t>
            </a:r>
          </a:p>
          <a:p>
            <a:pPr marL="457200" lvl="1" indent="0" algn="just">
              <a:buNone/>
            </a:pPr>
            <a:endParaRPr lang="pt-BR" sz="2400" i="1" dirty="0" smtClean="0"/>
          </a:p>
          <a:p>
            <a:pPr lvl="1" algn="just"/>
            <a:r>
              <a:rPr lang="pt-BR" sz="2400" i="1" dirty="0" smtClean="0"/>
              <a:t>Manter </a:t>
            </a:r>
            <a:r>
              <a:rPr lang="pt-BR" sz="2400" i="1" dirty="0"/>
              <a:t>ficha de acompanhamento de 100% dos diabéticos cadastrados na unidade de saúde.</a:t>
            </a: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941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i="1" dirty="0" smtClean="0"/>
              <a:t>Resultado:</a:t>
            </a:r>
          </a:p>
          <a:p>
            <a:pPr lvl="1" algn="just"/>
            <a:r>
              <a:rPr lang="pt-BR" sz="2400" dirty="0" smtClean="0"/>
              <a:t>Proporção de hipertensos com registro adequado na ficha de acompanhamento de 98%.</a:t>
            </a:r>
          </a:p>
          <a:p>
            <a:pPr marL="457200" lvl="1" indent="0" algn="just">
              <a:buNone/>
            </a:pPr>
            <a:endParaRPr lang="pt-BR" sz="2400" dirty="0"/>
          </a:p>
        </p:txBody>
      </p:sp>
      <p:pic>
        <p:nvPicPr>
          <p:cNvPr id="11266" name="Picture 2" descr="D:\SAMARA\Desktop\Especialização PROVAB\Unidade 4\Semana 4\TCC Final\Apresentação do TCC\Gráficos\meta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3191222"/>
            <a:ext cx="484822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1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i="1" dirty="0" smtClean="0"/>
              <a:t>Resultado:</a:t>
            </a:r>
          </a:p>
          <a:p>
            <a:pPr lvl="1" algn="just"/>
            <a:r>
              <a:rPr lang="pt-BR" sz="2400" dirty="0"/>
              <a:t>Proporção de </a:t>
            </a:r>
            <a:r>
              <a:rPr lang="pt-BR" sz="2400" dirty="0" smtClean="0"/>
              <a:t>diabéticos </a:t>
            </a:r>
            <a:r>
              <a:rPr lang="pt-BR" sz="2400" dirty="0"/>
              <a:t>com registro adequado na ficha de acompanhamento de </a:t>
            </a:r>
            <a:r>
              <a:rPr lang="pt-BR" sz="2400" dirty="0" smtClean="0"/>
              <a:t>99,5%.</a:t>
            </a:r>
          </a:p>
          <a:p>
            <a:pPr marL="457200" lvl="1" indent="0" algn="just">
              <a:buNone/>
            </a:pPr>
            <a:endParaRPr lang="pt-BR" sz="2400" dirty="0" smtClean="0"/>
          </a:p>
          <a:p>
            <a:pPr lvl="1" algn="just"/>
            <a:endParaRPr lang="pt-BR" sz="2400" dirty="0"/>
          </a:p>
        </p:txBody>
      </p:sp>
      <p:pic>
        <p:nvPicPr>
          <p:cNvPr id="12290" name="Picture 2" descr="D:\SAMARA\Desktop\Especialização PROVAB\Unidade 4\Semana 4\TCC Final\Apresentação do TCC\Gráficos\meta 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3301330"/>
            <a:ext cx="47815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5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/>
              <a:t>Importância da ação </a:t>
            </a:r>
            <a:r>
              <a:rPr lang="pt-BR" sz="2800" dirty="0" smtClean="0"/>
              <a:t>programática</a:t>
            </a:r>
          </a:p>
          <a:p>
            <a:pPr marL="0" indent="0" algn="just">
              <a:buNone/>
            </a:pPr>
            <a:endParaRPr lang="pt-BR" dirty="0" smtClean="0"/>
          </a:p>
          <a:p>
            <a:pPr lvl="1" algn="just"/>
            <a:r>
              <a:rPr lang="pt-BR" sz="2400" dirty="0" smtClean="0"/>
              <a:t>Uma </a:t>
            </a:r>
            <a:r>
              <a:rPr lang="pt-BR" sz="2400" dirty="0"/>
              <a:t>atenção primária de saúde de qualidade pode melhorar consideravelmente esses </a:t>
            </a:r>
            <a:r>
              <a:rPr lang="pt-BR" sz="2400" dirty="0" smtClean="0"/>
              <a:t>números. </a:t>
            </a:r>
          </a:p>
          <a:p>
            <a:pPr marL="457200" lvl="1" indent="0" algn="just">
              <a:buNone/>
            </a:pPr>
            <a:endParaRPr lang="pt-BR" sz="2400" dirty="0" smtClean="0"/>
          </a:p>
          <a:p>
            <a:pPr lvl="1" algn="just"/>
            <a:r>
              <a:rPr lang="pt-BR" sz="2400" dirty="0"/>
              <a:t>O</a:t>
            </a:r>
            <a:r>
              <a:rPr lang="pt-BR" sz="2400" dirty="0" smtClean="0"/>
              <a:t> rastreamento </a:t>
            </a:r>
            <a:r>
              <a:rPr lang="pt-BR" sz="2400" dirty="0"/>
              <a:t>e o controle das patologias acima citadas, melhoram a qualidade de vida e acima de </a:t>
            </a:r>
            <a:r>
              <a:rPr lang="pt-BR" sz="2400" dirty="0" smtClean="0"/>
              <a:t>tudo, </a:t>
            </a:r>
            <a:r>
              <a:rPr lang="pt-BR" sz="2400" dirty="0"/>
              <a:t>a sobrevida desses </a:t>
            </a:r>
            <a:r>
              <a:rPr lang="pt-BR" sz="2400" dirty="0" smtClean="0"/>
              <a:t>usuários.</a:t>
            </a:r>
          </a:p>
        </p:txBody>
      </p:sp>
    </p:spTree>
    <p:extLst>
      <p:ext uri="{BB962C8B-B14F-4D97-AF65-F5344CB8AC3E}">
        <p14:creationId xmlns:p14="http://schemas.microsoft.com/office/powerpoint/2010/main" val="14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i="1" dirty="0" smtClean="0"/>
              <a:t>Objetivo:</a:t>
            </a:r>
          </a:p>
          <a:p>
            <a:pPr lvl="1" algn="just"/>
            <a:r>
              <a:rPr lang="pt-BR" sz="2400" dirty="0"/>
              <a:t>Mapear hipertensos e diabéticos de risco para doença cardiovascular.</a:t>
            </a:r>
            <a:endParaRPr lang="pt-BR" sz="2400" i="1" dirty="0" smtClean="0"/>
          </a:p>
          <a:p>
            <a:endParaRPr lang="pt-BR" sz="2800" i="1" dirty="0"/>
          </a:p>
          <a:p>
            <a:pPr algn="just"/>
            <a:r>
              <a:rPr lang="pt-BR" sz="2800" i="1" dirty="0" smtClean="0"/>
              <a:t>Meta:</a:t>
            </a:r>
          </a:p>
          <a:p>
            <a:pPr lvl="1" algn="just"/>
            <a:r>
              <a:rPr lang="pt-BR" sz="2400" i="1" dirty="0" smtClean="0"/>
              <a:t>Realizar </a:t>
            </a:r>
            <a:r>
              <a:rPr lang="pt-BR" sz="2400" i="1" dirty="0"/>
              <a:t>estratificação do risco cardiovascular em 100% dos hipertensos cadastrados na unidade de </a:t>
            </a:r>
            <a:r>
              <a:rPr lang="pt-BR" sz="2400" i="1" dirty="0" smtClean="0"/>
              <a:t>saúde.</a:t>
            </a:r>
          </a:p>
          <a:p>
            <a:pPr marL="457200" lvl="1" indent="0" algn="just">
              <a:buNone/>
            </a:pPr>
            <a:endParaRPr lang="pt-BR" sz="2400" i="1" dirty="0" smtClean="0"/>
          </a:p>
          <a:p>
            <a:pPr lvl="1" algn="just"/>
            <a:r>
              <a:rPr lang="pt-BR" sz="2400" i="1" dirty="0" smtClean="0"/>
              <a:t>Realizar </a:t>
            </a:r>
            <a:r>
              <a:rPr lang="pt-BR" sz="2400" i="1" dirty="0"/>
              <a:t>estratificação do risco cardiovascular em 100% dos diabéticos cadastrados na unidade de </a:t>
            </a:r>
            <a:r>
              <a:rPr lang="pt-BR" sz="2400" i="1" dirty="0" smtClean="0"/>
              <a:t>saúde.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672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i="1" dirty="0" smtClean="0"/>
              <a:t>Resultado:</a:t>
            </a:r>
          </a:p>
          <a:p>
            <a:pPr lvl="1" algn="just"/>
            <a:r>
              <a:rPr lang="pt-BR" sz="2400" dirty="0" smtClean="0"/>
              <a:t>Proporção de hipertensos com estratificação cardiovascular por exame clínico em dia de 100%.</a:t>
            </a:r>
          </a:p>
          <a:p>
            <a:pPr marL="457200" lvl="1" indent="0">
              <a:buNone/>
            </a:pPr>
            <a:endParaRPr lang="pt-BR" sz="2400" dirty="0" smtClean="0"/>
          </a:p>
          <a:p>
            <a:pPr lvl="1"/>
            <a:endParaRPr lang="pt-BR" sz="2400" dirty="0"/>
          </a:p>
        </p:txBody>
      </p:sp>
      <p:pic>
        <p:nvPicPr>
          <p:cNvPr id="13314" name="Picture 2" descr="D:\SAMARA\Desktop\Especialização PROVAB\Unidade 4\Semana 4\TCC Final\Apresentação do TCC\Gráficos\meta 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3164929"/>
            <a:ext cx="51625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i="1" dirty="0" smtClean="0"/>
              <a:t>Resultado:</a:t>
            </a:r>
          </a:p>
          <a:p>
            <a:pPr lvl="1" algn="just"/>
            <a:r>
              <a:rPr lang="pt-BR" sz="2400" dirty="0"/>
              <a:t>Proporção de </a:t>
            </a:r>
            <a:r>
              <a:rPr lang="pt-BR" sz="2400" dirty="0" smtClean="0"/>
              <a:t>diabéticos </a:t>
            </a:r>
            <a:r>
              <a:rPr lang="pt-BR" sz="2400" dirty="0"/>
              <a:t>com estratificação cardiovascular por exame clínico em dia de 100%.</a:t>
            </a:r>
          </a:p>
          <a:p>
            <a:pPr marL="457200" lvl="1" indent="0">
              <a:buNone/>
            </a:pPr>
            <a:endParaRPr lang="pt-BR" sz="2400" dirty="0"/>
          </a:p>
        </p:txBody>
      </p:sp>
      <p:pic>
        <p:nvPicPr>
          <p:cNvPr id="14338" name="Picture 2" descr="D:\SAMARA\Desktop\Especialização PROVAB\Unidade 4\Semana 4\TCC Final\Apresentação do TCC\Gráficos\meta 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46462"/>
            <a:ext cx="51816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9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i="1" dirty="0" smtClean="0"/>
              <a:t>Objetivo:</a:t>
            </a:r>
          </a:p>
          <a:p>
            <a:pPr lvl="1" algn="just"/>
            <a:r>
              <a:rPr lang="pt-BR" sz="2400" dirty="0" smtClean="0"/>
              <a:t>Promoção </a:t>
            </a:r>
            <a:r>
              <a:rPr lang="pt-BR" sz="2400" dirty="0"/>
              <a:t>da saúde. </a:t>
            </a:r>
          </a:p>
          <a:p>
            <a:pPr lvl="1"/>
            <a:endParaRPr lang="pt-BR" sz="2400" i="1" dirty="0" smtClean="0"/>
          </a:p>
          <a:p>
            <a:r>
              <a:rPr lang="pt-BR" sz="2800" i="1" dirty="0" smtClean="0"/>
              <a:t>Meta:</a:t>
            </a:r>
          </a:p>
          <a:p>
            <a:pPr lvl="1" algn="just"/>
            <a:r>
              <a:rPr lang="pt-BR" sz="2400" i="1" dirty="0" smtClean="0"/>
              <a:t>Garantir </a:t>
            </a:r>
            <a:r>
              <a:rPr lang="pt-BR" sz="2400" i="1" dirty="0"/>
              <a:t>avaliação odontológica a 80% dos pacientes </a:t>
            </a:r>
            <a:r>
              <a:rPr lang="pt-BR" sz="2400" i="1" dirty="0" smtClean="0"/>
              <a:t>hipertensos.</a:t>
            </a:r>
          </a:p>
          <a:p>
            <a:pPr marL="457200" lvl="1" indent="0" algn="just">
              <a:buNone/>
            </a:pPr>
            <a:endParaRPr lang="pt-BR" sz="2400" i="1" dirty="0" smtClean="0"/>
          </a:p>
          <a:p>
            <a:pPr lvl="1" algn="just"/>
            <a:r>
              <a:rPr lang="pt-BR" sz="2400" i="1" dirty="0" smtClean="0"/>
              <a:t>Garantir </a:t>
            </a:r>
            <a:r>
              <a:rPr lang="pt-BR" sz="2400" i="1" dirty="0"/>
              <a:t>avaliação odontológica a 80% dos pacientes diabéticos.</a:t>
            </a: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69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i="1" dirty="0" smtClean="0"/>
              <a:t>Resultado:</a:t>
            </a:r>
          </a:p>
          <a:p>
            <a:pPr lvl="1" algn="just"/>
            <a:r>
              <a:rPr lang="pt-BR" sz="2400" dirty="0" smtClean="0"/>
              <a:t>Proporção </a:t>
            </a:r>
            <a:r>
              <a:rPr lang="pt-BR" sz="2400" dirty="0"/>
              <a:t>de hipertensos </a:t>
            </a:r>
            <a:r>
              <a:rPr lang="pt-BR" sz="2400" dirty="0" smtClean="0"/>
              <a:t>com </a:t>
            </a:r>
            <a:r>
              <a:rPr lang="pt-BR" sz="2400" dirty="0"/>
              <a:t>avaliação odontológica de 29,6</a:t>
            </a:r>
            <a:r>
              <a:rPr lang="pt-BR" sz="2400" dirty="0" smtClean="0"/>
              <a:t>%.</a:t>
            </a:r>
          </a:p>
          <a:p>
            <a:pPr marL="457200" lvl="1" indent="0" algn="just">
              <a:buNone/>
            </a:pPr>
            <a:endParaRPr lang="pt-BR" sz="2400" i="1" dirty="0"/>
          </a:p>
        </p:txBody>
      </p:sp>
      <p:pic>
        <p:nvPicPr>
          <p:cNvPr id="15362" name="Picture 2" descr="D:\SAMARA\Desktop\Especialização PROVAB\Unidade 4\Semana 4\TCC Final\Apresentação do TCC\Gráficos\meta 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52564"/>
            <a:ext cx="47244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7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i="1" dirty="0" smtClean="0"/>
              <a:t>Resultado:</a:t>
            </a:r>
          </a:p>
          <a:p>
            <a:pPr lvl="1" algn="just"/>
            <a:r>
              <a:rPr lang="pt-BR" sz="2400" dirty="0" smtClean="0"/>
              <a:t>Proporção de diabéticos com avaliação odontológica de </a:t>
            </a:r>
            <a:r>
              <a:rPr lang="pt-BR" sz="2400" dirty="0"/>
              <a:t>25,7</a:t>
            </a:r>
            <a:r>
              <a:rPr lang="pt-BR" sz="2400" dirty="0" smtClean="0"/>
              <a:t>%.</a:t>
            </a:r>
          </a:p>
          <a:p>
            <a:pPr marL="457200" lvl="1" indent="0" algn="just">
              <a:buNone/>
            </a:pPr>
            <a:endParaRPr lang="pt-BR" sz="2400" i="1" dirty="0" smtClean="0"/>
          </a:p>
        </p:txBody>
      </p:sp>
      <p:pic>
        <p:nvPicPr>
          <p:cNvPr id="16386" name="Picture 2" descr="D:\SAMARA\Desktop\Especialização PROVAB\Unidade 4\Semana 4\TCC Final\Apresentação do TCC\Gráficos\meta 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3348955"/>
            <a:ext cx="47434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19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i="1" dirty="0" smtClean="0"/>
              <a:t>Objetivo:</a:t>
            </a:r>
          </a:p>
          <a:p>
            <a:pPr lvl="1" algn="just"/>
            <a:r>
              <a:rPr lang="pt-BR" sz="2400" dirty="0" smtClean="0"/>
              <a:t>Promoção da saúde. </a:t>
            </a:r>
            <a:endParaRPr lang="pt-BR" sz="2400" i="1" dirty="0" smtClean="0"/>
          </a:p>
          <a:p>
            <a:pPr lvl="1"/>
            <a:endParaRPr lang="pt-BR" sz="2400" i="1" dirty="0" smtClean="0"/>
          </a:p>
          <a:p>
            <a:r>
              <a:rPr lang="pt-BR" sz="2800" i="1" dirty="0" smtClean="0"/>
              <a:t>Meta:</a:t>
            </a:r>
          </a:p>
          <a:p>
            <a:pPr lvl="1" algn="just"/>
            <a:r>
              <a:rPr lang="pt-BR" sz="2400" i="1" dirty="0" smtClean="0"/>
              <a:t>Garantir </a:t>
            </a:r>
            <a:r>
              <a:rPr lang="pt-BR" sz="2400" i="1" dirty="0"/>
              <a:t>orientação nutricional sobre alimentação saudável a 100% dos </a:t>
            </a:r>
            <a:r>
              <a:rPr lang="pt-BR" sz="2400" i="1" dirty="0" smtClean="0"/>
              <a:t>hipertensos.</a:t>
            </a:r>
          </a:p>
          <a:p>
            <a:pPr marL="457200" lvl="1" indent="0" algn="just">
              <a:buNone/>
            </a:pPr>
            <a:endParaRPr lang="pt-BR" sz="2400" i="1" dirty="0" smtClean="0"/>
          </a:p>
          <a:p>
            <a:pPr lvl="1" algn="just"/>
            <a:r>
              <a:rPr lang="pt-BR" sz="2400" i="1" dirty="0" smtClean="0"/>
              <a:t>Garantir </a:t>
            </a:r>
            <a:r>
              <a:rPr lang="pt-BR" sz="2400" i="1" dirty="0"/>
              <a:t>orientação nutricional sobre alimentação saudável a 100% dos diabéticos.</a:t>
            </a: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90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i="1" dirty="0" smtClean="0"/>
              <a:t>Resultado:</a:t>
            </a:r>
          </a:p>
          <a:p>
            <a:pPr lvl="1" algn="just"/>
            <a:r>
              <a:rPr lang="pt-BR" sz="2400" dirty="0" smtClean="0"/>
              <a:t>Proporção de hipertensos com orientação nutricional sobre alimentação saudável de 100%.</a:t>
            </a:r>
          </a:p>
          <a:p>
            <a:pPr marL="457200" lvl="1" indent="0" algn="just">
              <a:buNone/>
            </a:pPr>
            <a:endParaRPr lang="pt-BR" sz="2400" i="1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7410" name="Picture 2" descr="D:\SAMARA\Desktop\Especialização PROVAB\Unidade 4\Semana 4\TCC Final\Apresentação do TCC\Gráficos\meta 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3182838"/>
            <a:ext cx="49339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5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i="1" dirty="0" smtClean="0"/>
              <a:t>Resultado:</a:t>
            </a:r>
          </a:p>
          <a:p>
            <a:pPr lvl="1" algn="just"/>
            <a:r>
              <a:rPr lang="pt-BR" sz="2400" dirty="0"/>
              <a:t>Proporção de </a:t>
            </a:r>
            <a:r>
              <a:rPr lang="pt-BR" sz="2400" dirty="0" smtClean="0"/>
              <a:t>diabéticos </a:t>
            </a:r>
            <a:r>
              <a:rPr lang="pt-BR" sz="2400" dirty="0"/>
              <a:t>com orientação nutricional sobre alimentação saudável de 100</a:t>
            </a:r>
            <a:r>
              <a:rPr lang="pt-BR" sz="2400" dirty="0" smtClean="0"/>
              <a:t>%.</a:t>
            </a:r>
            <a:endParaRPr lang="pt-BR" sz="2400" i="1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8434" name="Picture 2" descr="D:\SAMARA\Desktop\Especialização PROVAB\Unidade 4\Semana 4\TCC Final\Apresentação do TCC\Gráficos\meta 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3313137"/>
            <a:ext cx="484822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5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i="1" dirty="0" smtClean="0"/>
              <a:t>Objetivo:</a:t>
            </a:r>
          </a:p>
          <a:p>
            <a:pPr lvl="1" algn="just"/>
            <a:r>
              <a:rPr lang="pt-BR" sz="2400" i="1" dirty="0" smtClean="0"/>
              <a:t>Promoção da saúde.</a:t>
            </a:r>
          </a:p>
          <a:p>
            <a:pPr lvl="1"/>
            <a:endParaRPr lang="pt-BR" sz="2400" i="1" dirty="0" smtClean="0"/>
          </a:p>
          <a:p>
            <a:r>
              <a:rPr lang="pt-BR" sz="2800" i="1" dirty="0" smtClean="0"/>
              <a:t>Meta:</a:t>
            </a:r>
          </a:p>
          <a:p>
            <a:pPr lvl="1" algn="just"/>
            <a:r>
              <a:rPr lang="pt-BR" sz="2400" i="1" dirty="0" smtClean="0"/>
              <a:t>Garantir </a:t>
            </a:r>
            <a:r>
              <a:rPr lang="pt-BR" sz="2400" i="1" dirty="0"/>
              <a:t>orientação em relação à prática de atividade física regular a 100% dos </a:t>
            </a:r>
            <a:r>
              <a:rPr lang="pt-BR" sz="2400" i="1" dirty="0" smtClean="0"/>
              <a:t>usuários hipertensos.</a:t>
            </a:r>
          </a:p>
          <a:p>
            <a:pPr marL="457200" lvl="1" indent="0" algn="just">
              <a:buNone/>
            </a:pPr>
            <a:endParaRPr lang="pt-BR" sz="2400" i="1" dirty="0" smtClean="0"/>
          </a:p>
          <a:p>
            <a:pPr lvl="1" algn="just"/>
            <a:r>
              <a:rPr lang="pt-BR" sz="2400" i="1" dirty="0" smtClean="0"/>
              <a:t>Garantir orientação em relação à prática de atividade física regular a 100% dos usuários diabéticos.</a:t>
            </a:r>
            <a:endParaRPr lang="pt-BR" sz="2400" dirty="0" smtClean="0"/>
          </a:p>
          <a:p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83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dirty="0" smtClean="0"/>
              <a:t>Caracterização do município de Natal-RN:</a:t>
            </a:r>
          </a:p>
          <a:p>
            <a:pPr lvl="1" algn="just"/>
            <a:r>
              <a:rPr lang="pt-BR" sz="2400" dirty="0" smtClean="0"/>
              <a:t>População de 803.811 habitantes;</a:t>
            </a:r>
          </a:p>
          <a:p>
            <a:pPr marL="457200" lvl="1" indent="0" algn="just">
              <a:buNone/>
            </a:pPr>
            <a:endParaRPr lang="pt-BR" sz="2400" dirty="0" smtClean="0"/>
          </a:p>
          <a:p>
            <a:pPr lvl="1" algn="just"/>
            <a:r>
              <a:rPr lang="pt-BR" sz="2400" dirty="0"/>
              <a:t>37 unidades de saúde com a estratégia de saúde da </a:t>
            </a:r>
            <a:r>
              <a:rPr lang="pt-BR" sz="2400" dirty="0" smtClean="0"/>
              <a:t>família (ESF);</a:t>
            </a:r>
          </a:p>
          <a:p>
            <a:pPr marL="457200" lvl="1" indent="0" algn="just">
              <a:buNone/>
            </a:pPr>
            <a:endParaRPr lang="pt-BR" sz="2400" dirty="0" smtClean="0"/>
          </a:p>
          <a:p>
            <a:pPr lvl="1" algn="just"/>
            <a:r>
              <a:rPr lang="pt-BR" sz="2400" dirty="0"/>
              <a:t>18 unidades básicas </a:t>
            </a:r>
            <a:r>
              <a:rPr lang="pt-BR" sz="2400" dirty="0" smtClean="0"/>
              <a:t>tradicionais;</a:t>
            </a:r>
          </a:p>
          <a:p>
            <a:pPr marL="457200" lvl="1" indent="0" algn="just">
              <a:buNone/>
            </a:pPr>
            <a:endParaRPr lang="pt-BR" sz="2400" dirty="0" smtClean="0"/>
          </a:p>
          <a:p>
            <a:pPr lvl="1" algn="just"/>
            <a:r>
              <a:rPr lang="pt-BR" sz="2400" dirty="0"/>
              <a:t>12 Núcleos de Apoio a Saúde da </a:t>
            </a:r>
            <a:r>
              <a:rPr lang="pt-BR" sz="2400" dirty="0" smtClean="0"/>
              <a:t>Família (NASF);</a:t>
            </a:r>
          </a:p>
          <a:p>
            <a:pPr marL="457200" lvl="1" indent="0" algn="just">
              <a:buNone/>
            </a:pPr>
            <a:endParaRPr lang="pt-BR" sz="2400" dirty="0" smtClean="0"/>
          </a:p>
          <a:p>
            <a:pPr lvl="1" algn="just"/>
            <a:r>
              <a:rPr lang="pt-BR" sz="2400" dirty="0"/>
              <a:t>03 Centros de Especialidades </a:t>
            </a:r>
            <a:r>
              <a:rPr lang="pt-BR" sz="2400" dirty="0" smtClean="0"/>
              <a:t>Odontológicas (CEO).</a:t>
            </a:r>
          </a:p>
        </p:txBody>
      </p:sp>
    </p:spTree>
    <p:extLst>
      <p:ext uri="{BB962C8B-B14F-4D97-AF65-F5344CB8AC3E}">
        <p14:creationId xmlns:p14="http://schemas.microsoft.com/office/powerpoint/2010/main" val="306667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i="1" dirty="0" smtClean="0"/>
              <a:t>Resultado:</a:t>
            </a:r>
          </a:p>
          <a:p>
            <a:pPr lvl="1" algn="just"/>
            <a:r>
              <a:rPr lang="pt-BR" sz="2400" dirty="0"/>
              <a:t>Proporção de hipertensos com orientação </a:t>
            </a:r>
            <a:r>
              <a:rPr lang="pt-BR" sz="2400" dirty="0" smtClean="0"/>
              <a:t>sobre a prática de atividade física regular de </a:t>
            </a:r>
            <a:r>
              <a:rPr lang="pt-BR" sz="2400" dirty="0"/>
              <a:t>100</a:t>
            </a:r>
            <a:r>
              <a:rPr lang="pt-BR" sz="2400" dirty="0" smtClean="0"/>
              <a:t>%.</a:t>
            </a:r>
            <a:endParaRPr lang="pt-BR" sz="2000" i="1" dirty="0" smtClean="0"/>
          </a:p>
          <a:p>
            <a:pPr lvl="1" algn="just"/>
            <a:endParaRPr lang="pt-BR" sz="2400" dirty="0" smtClean="0"/>
          </a:p>
        </p:txBody>
      </p:sp>
      <p:pic>
        <p:nvPicPr>
          <p:cNvPr id="19458" name="Picture 2" descr="D:\SAMARA\Desktop\Especialização PROVAB\Unidade 4\Semana 4\TCC Final\Apresentação do TCC\Gráficos\meta 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3336379"/>
            <a:ext cx="50196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8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i="1" dirty="0" smtClean="0"/>
              <a:t>Resultado:</a:t>
            </a:r>
          </a:p>
          <a:p>
            <a:pPr lvl="1" algn="just"/>
            <a:r>
              <a:rPr lang="pt-BR" sz="2400" dirty="0"/>
              <a:t>Proporção de </a:t>
            </a:r>
            <a:r>
              <a:rPr lang="pt-BR" sz="2400" dirty="0" smtClean="0"/>
              <a:t>diabéticos </a:t>
            </a:r>
            <a:r>
              <a:rPr lang="pt-BR" sz="2400" dirty="0"/>
              <a:t>com orientação sobre a prática de atividade física regular de 100%.</a:t>
            </a:r>
            <a:endParaRPr lang="pt-BR" sz="2000" i="1" dirty="0"/>
          </a:p>
          <a:p>
            <a:pPr lvl="1" algn="just"/>
            <a:endParaRPr lang="pt-BR" sz="2400" i="1" dirty="0" smtClean="0"/>
          </a:p>
        </p:txBody>
      </p:sp>
      <p:pic>
        <p:nvPicPr>
          <p:cNvPr id="20482" name="Picture 2" descr="D:\SAMARA\Desktop\Especialização PROVAB\Unidade 4\Semana 4\TCC Final\Apresentação do TCC\Gráficos\meta 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3203029"/>
            <a:ext cx="5191125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i="1" dirty="0" smtClean="0"/>
              <a:t>Objetivo:</a:t>
            </a:r>
          </a:p>
          <a:p>
            <a:pPr lvl="1"/>
            <a:r>
              <a:rPr lang="pt-BR" sz="2400" i="1" dirty="0" smtClean="0"/>
              <a:t>Promoção da saúde.</a:t>
            </a:r>
          </a:p>
          <a:p>
            <a:pPr lvl="1"/>
            <a:endParaRPr lang="pt-BR" sz="2400" i="1" dirty="0" smtClean="0"/>
          </a:p>
          <a:p>
            <a:pPr lvl="1"/>
            <a:endParaRPr lang="pt-BR" sz="2400" i="1" dirty="0" smtClean="0"/>
          </a:p>
          <a:p>
            <a:pPr algn="just"/>
            <a:r>
              <a:rPr lang="pt-BR" sz="2800" i="1" dirty="0" smtClean="0"/>
              <a:t>Meta:</a:t>
            </a:r>
          </a:p>
          <a:p>
            <a:pPr lvl="1" algn="just"/>
            <a:r>
              <a:rPr lang="pt-BR" sz="2400" i="1" dirty="0" smtClean="0"/>
              <a:t>Garantir </a:t>
            </a:r>
            <a:r>
              <a:rPr lang="pt-BR" sz="2400" i="1" dirty="0"/>
              <a:t>orientação sobre os riscos do tabagismo a 100% dos </a:t>
            </a:r>
            <a:r>
              <a:rPr lang="pt-BR" sz="2400" i="1" dirty="0" smtClean="0"/>
              <a:t>usuários hipertensos.</a:t>
            </a:r>
          </a:p>
          <a:p>
            <a:pPr marL="457200" lvl="1" indent="0" algn="just">
              <a:buNone/>
            </a:pPr>
            <a:endParaRPr lang="pt-BR" sz="2400" i="1" dirty="0" smtClean="0"/>
          </a:p>
          <a:p>
            <a:pPr lvl="1" algn="just"/>
            <a:r>
              <a:rPr lang="pt-BR" sz="2400" i="1" dirty="0" smtClean="0"/>
              <a:t>Garantir </a:t>
            </a:r>
            <a:r>
              <a:rPr lang="pt-BR" sz="2400" i="1" dirty="0"/>
              <a:t>orientação sobre os riscos do tabagismo a 100% dos </a:t>
            </a:r>
            <a:r>
              <a:rPr lang="pt-BR" sz="2400" i="1" dirty="0" smtClean="0"/>
              <a:t>usuários </a:t>
            </a:r>
            <a:r>
              <a:rPr lang="pt-BR" sz="2400" i="1" dirty="0"/>
              <a:t>diabéticos.</a:t>
            </a: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72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i="1" dirty="0" smtClean="0"/>
              <a:t>Resultado:</a:t>
            </a:r>
          </a:p>
          <a:p>
            <a:pPr lvl="1" algn="just"/>
            <a:r>
              <a:rPr lang="pt-BR" sz="2400" dirty="0" smtClean="0"/>
              <a:t>Proporção de hipertensos que receberam orientação sobre os riscos do tabagismo de 100%.</a:t>
            </a:r>
          </a:p>
          <a:p>
            <a:pPr marL="457200" lvl="1" indent="0" algn="just">
              <a:buNone/>
            </a:pPr>
            <a:endParaRPr lang="pt-BR" sz="2400" i="1" dirty="0"/>
          </a:p>
        </p:txBody>
      </p:sp>
      <p:pic>
        <p:nvPicPr>
          <p:cNvPr id="21506" name="Picture 2" descr="D:\SAMARA\Desktop\Especialização PROVAB\Unidade 4\Semana 4\TCC Final\Apresentação do TCC\Gráficos\meta 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3264371"/>
            <a:ext cx="49815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5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i="1" dirty="0" smtClean="0"/>
              <a:t>Resultado:</a:t>
            </a:r>
          </a:p>
          <a:p>
            <a:pPr lvl="1" algn="just"/>
            <a:r>
              <a:rPr lang="pt-BR" sz="2400" dirty="0"/>
              <a:t>Proporção de </a:t>
            </a:r>
            <a:r>
              <a:rPr lang="pt-BR" sz="2400" dirty="0" smtClean="0"/>
              <a:t>diabéticos </a:t>
            </a:r>
            <a:r>
              <a:rPr lang="pt-BR" sz="2400" dirty="0"/>
              <a:t>que receberam orientação sobre os riscos do tabagismo de 100%.</a:t>
            </a:r>
          </a:p>
          <a:p>
            <a:pPr marL="457200" lvl="1" indent="0" algn="just">
              <a:buNone/>
            </a:pPr>
            <a:endParaRPr lang="pt-BR" sz="2400" i="1" dirty="0" smtClean="0"/>
          </a:p>
          <a:p>
            <a:pPr marL="457200" lvl="1" indent="0" algn="just">
              <a:buNone/>
            </a:pPr>
            <a:endParaRPr lang="pt-BR" sz="2400" i="1" dirty="0"/>
          </a:p>
        </p:txBody>
      </p:sp>
      <p:pic>
        <p:nvPicPr>
          <p:cNvPr id="22530" name="Picture 2" descr="D:\SAMARA\Desktop\Especialização PROVAB\Unidade 4\Semana 4\TCC Final\Apresentação do TCC\Gráficos\meta 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3297138"/>
            <a:ext cx="4905375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20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 smtClean="0"/>
              <a:t>Importância da intervenção para a equipe:</a:t>
            </a:r>
          </a:p>
          <a:p>
            <a:pPr lvl="1" algn="just"/>
            <a:r>
              <a:rPr lang="pt-BR" sz="2400" dirty="0"/>
              <a:t>H</a:t>
            </a:r>
            <a:r>
              <a:rPr lang="pt-BR" sz="2400" dirty="0" smtClean="0"/>
              <a:t>ouve </a:t>
            </a:r>
            <a:r>
              <a:rPr lang="pt-BR" sz="2400" dirty="0"/>
              <a:t>capacitação da </a:t>
            </a:r>
            <a:r>
              <a:rPr lang="pt-BR" sz="2400" dirty="0" smtClean="0"/>
              <a:t>equipe;</a:t>
            </a:r>
          </a:p>
          <a:p>
            <a:pPr marL="457200" lvl="1" indent="0" algn="just">
              <a:buNone/>
            </a:pPr>
            <a:endParaRPr lang="pt-BR" sz="2400" dirty="0" smtClean="0"/>
          </a:p>
          <a:p>
            <a:pPr lvl="1" algn="just"/>
            <a:r>
              <a:rPr lang="pt-BR" sz="2400" dirty="0" smtClean="0"/>
              <a:t>Ficou definido </a:t>
            </a:r>
            <a:r>
              <a:rPr lang="pt-BR" sz="2400" dirty="0"/>
              <a:t>o papel de cada profissional no desempenho das ações </a:t>
            </a:r>
            <a:r>
              <a:rPr lang="pt-BR" sz="2400" dirty="0" smtClean="0"/>
              <a:t>programáticas;</a:t>
            </a:r>
          </a:p>
          <a:p>
            <a:pPr marL="457200" lvl="1" indent="0" algn="just">
              <a:buNone/>
            </a:pPr>
            <a:endParaRPr lang="pt-BR" sz="2400" dirty="0" smtClean="0"/>
          </a:p>
          <a:p>
            <a:pPr lvl="1" algn="just"/>
            <a:r>
              <a:rPr lang="pt-BR" sz="2400" dirty="0" smtClean="0"/>
              <a:t>Tornamos </a:t>
            </a:r>
            <a:r>
              <a:rPr lang="pt-BR" sz="2400" dirty="0"/>
              <a:t>nossa equipe mais homogênea com relação à qualidade do </a:t>
            </a:r>
            <a:r>
              <a:rPr lang="pt-BR" sz="2400" dirty="0" smtClean="0"/>
              <a:t>atendimento;</a:t>
            </a:r>
          </a:p>
          <a:p>
            <a:pPr marL="457200" lvl="1" indent="0" algn="just">
              <a:buNone/>
            </a:pPr>
            <a:endParaRPr lang="pt-BR" sz="2400" dirty="0" smtClean="0"/>
          </a:p>
          <a:p>
            <a:pPr lvl="1" algn="just"/>
            <a:r>
              <a:rPr lang="pt-BR" sz="2400" dirty="0" smtClean="0"/>
              <a:t>Aumentou o vínculo da equipe com a comunidade.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4684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 smtClean="0"/>
              <a:t>Importância da intervenção para o serviço:</a:t>
            </a:r>
          </a:p>
          <a:p>
            <a:pPr lvl="1" algn="just"/>
            <a:r>
              <a:rPr lang="pt-BR" sz="2400" dirty="0" smtClean="0"/>
              <a:t>Melhoria na qualidade do atendimento;</a:t>
            </a:r>
          </a:p>
          <a:p>
            <a:pPr marL="457200" lvl="1" indent="0" algn="just">
              <a:buNone/>
            </a:pPr>
            <a:endParaRPr lang="pt-BR" sz="2400" dirty="0" smtClean="0"/>
          </a:p>
          <a:p>
            <a:pPr lvl="1" algn="just"/>
            <a:r>
              <a:rPr lang="pt-BR" sz="2400" dirty="0" smtClean="0"/>
              <a:t>Sistematização do serviço;</a:t>
            </a:r>
          </a:p>
          <a:p>
            <a:pPr marL="457200" lvl="1" indent="0" algn="just">
              <a:buNone/>
            </a:pPr>
            <a:endParaRPr lang="pt-BR" sz="2400" dirty="0" smtClean="0"/>
          </a:p>
          <a:p>
            <a:pPr lvl="1" algn="just"/>
            <a:r>
              <a:rPr lang="pt-BR" sz="2400" dirty="0" smtClean="0"/>
              <a:t>Parceria com setor privado e associações;</a:t>
            </a:r>
          </a:p>
          <a:p>
            <a:pPr marL="457200" lvl="1" indent="0" algn="just">
              <a:buNone/>
            </a:pPr>
            <a:endParaRPr lang="pt-BR" sz="2400" dirty="0" smtClean="0"/>
          </a:p>
          <a:p>
            <a:pPr lvl="1" algn="just"/>
            <a:r>
              <a:rPr lang="pt-BR" sz="2400" dirty="0" smtClean="0"/>
              <a:t>Reconhecimento de falhas no serviço;</a:t>
            </a:r>
          </a:p>
          <a:p>
            <a:pPr marL="457200" lvl="1" indent="0" algn="just">
              <a:buNone/>
            </a:pPr>
            <a:endParaRPr lang="pt-BR" sz="2400" dirty="0" smtClean="0"/>
          </a:p>
          <a:p>
            <a:pPr lvl="1" algn="just"/>
            <a:r>
              <a:rPr lang="pt-BR" sz="2400" dirty="0" smtClean="0"/>
              <a:t>Proposição de soluções para as falhas.</a:t>
            </a:r>
          </a:p>
          <a:p>
            <a:pPr lvl="1"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655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 smtClean="0"/>
              <a:t>Importância da intervenção para a comunidade:</a:t>
            </a:r>
          </a:p>
          <a:p>
            <a:pPr lvl="1" algn="just"/>
            <a:r>
              <a:rPr lang="pt-BR" sz="2400" dirty="0" smtClean="0"/>
              <a:t>Os usuários se sentem mais seguros em relação a doença;</a:t>
            </a:r>
          </a:p>
          <a:p>
            <a:pPr marL="457200" lvl="1" indent="0" algn="just">
              <a:buNone/>
            </a:pPr>
            <a:endParaRPr lang="pt-BR" sz="2400" dirty="0" smtClean="0"/>
          </a:p>
          <a:p>
            <a:pPr lvl="1" algn="just"/>
            <a:r>
              <a:rPr lang="pt-BR" sz="2400" dirty="0"/>
              <a:t>D</a:t>
            </a:r>
            <a:r>
              <a:rPr lang="pt-BR" sz="2400" dirty="0" smtClean="0"/>
              <a:t>emostram </a:t>
            </a:r>
            <a:r>
              <a:rPr lang="pt-BR" sz="2400" dirty="0"/>
              <a:t>ter um maior conhecimento sobre a doença que </a:t>
            </a:r>
            <a:r>
              <a:rPr lang="pt-BR" sz="2400" dirty="0" smtClean="0"/>
              <a:t>possuem;</a:t>
            </a:r>
          </a:p>
          <a:p>
            <a:pPr marL="457200" lvl="1" indent="0" algn="just">
              <a:buNone/>
            </a:pPr>
            <a:endParaRPr lang="pt-BR" sz="2400" dirty="0" smtClean="0"/>
          </a:p>
          <a:p>
            <a:pPr lvl="1" algn="just"/>
            <a:r>
              <a:rPr lang="pt-BR" sz="2400" dirty="0" smtClean="0"/>
              <a:t>Controle da doença;</a:t>
            </a:r>
          </a:p>
          <a:p>
            <a:pPr marL="457200" lvl="1" indent="0" algn="just">
              <a:buNone/>
            </a:pPr>
            <a:endParaRPr lang="pt-BR" sz="2400" dirty="0" smtClean="0"/>
          </a:p>
          <a:p>
            <a:pPr lvl="1" algn="just"/>
            <a:r>
              <a:rPr lang="pt-BR" sz="2400" dirty="0" smtClean="0"/>
              <a:t>Possuem um maior vínculo com os profissionais da UBS.</a:t>
            </a:r>
          </a:p>
          <a:p>
            <a:pPr lvl="1" algn="just"/>
            <a:endParaRPr lang="pt-BR" sz="2400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23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/>
              <a:t>Incorporação da</a:t>
            </a:r>
            <a:r>
              <a:rPr lang="pt-BR" sz="2800" dirty="0"/>
              <a:t> </a:t>
            </a:r>
            <a:r>
              <a:rPr lang="pt-BR" sz="2800" dirty="0" smtClean="0"/>
              <a:t>intervenção</a:t>
            </a:r>
            <a:r>
              <a:rPr lang="pt-BR" sz="2800" dirty="0"/>
              <a:t> </a:t>
            </a:r>
            <a:r>
              <a:rPr lang="pt-BR" sz="2800" dirty="0" smtClean="0"/>
              <a:t>à</a:t>
            </a:r>
            <a:r>
              <a:rPr lang="pt-BR" sz="2800" dirty="0"/>
              <a:t> </a:t>
            </a:r>
            <a:r>
              <a:rPr lang="pt-BR" sz="2800" dirty="0" smtClean="0"/>
              <a:t>rotina</a:t>
            </a:r>
            <a:r>
              <a:rPr lang="pt-BR" sz="2800" dirty="0"/>
              <a:t> </a:t>
            </a:r>
            <a:r>
              <a:rPr lang="pt-BR" sz="2800" dirty="0" smtClean="0"/>
              <a:t>do</a:t>
            </a:r>
            <a:r>
              <a:rPr lang="pt-BR" sz="2800" dirty="0"/>
              <a:t> </a:t>
            </a:r>
            <a:r>
              <a:rPr lang="pt-BR" sz="2800" dirty="0" smtClean="0"/>
              <a:t>serviço:</a:t>
            </a:r>
          </a:p>
          <a:p>
            <a:pPr lvl="1" algn="just"/>
            <a:r>
              <a:rPr lang="pt-BR" sz="2400" dirty="0" smtClean="0"/>
              <a:t>Análise de sua viabilidade: </a:t>
            </a:r>
          </a:p>
          <a:p>
            <a:pPr lvl="2" algn="just"/>
            <a:r>
              <a:rPr lang="pt-BR" sz="2000" dirty="0"/>
              <a:t>A incorporação da intervenção à rotina do serviço é perfeitamente </a:t>
            </a:r>
            <a:r>
              <a:rPr lang="pt-BR" sz="2000" dirty="0" smtClean="0"/>
              <a:t>viável;</a:t>
            </a:r>
          </a:p>
          <a:p>
            <a:pPr lvl="2" algn="just"/>
            <a:endParaRPr lang="pt-BR" sz="2400" dirty="0" smtClean="0"/>
          </a:p>
          <a:p>
            <a:pPr lvl="2" algn="just"/>
            <a:r>
              <a:rPr lang="pt-BR" sz="2000" dirty="0" smtClean="0"/>
              <a:t>Receptividade e aceitação da população;</a:t>
            </a:r>
            <a:endParaRPr lang="pt-BR" sz="2400" dirty="0" smtClean="0"/>
          </a:p>
          <a:p>
            <a:pPr lvl="2" algn="just"/>
            <a:endParaRPr lang="pt-BR" sz="2000" dirty="0" smtClean="0"/>
          </a:p>
          <a:p>
            <a:pPr lvl="2" algn="just"/>
            <a:r>
              <a:rPr lang="pt-BR" sz="2000" dirty="0" smtClean="0"/>
              <a:t>Engajamento de toda a equipe;</a:t>
            </a:r>
            <a:endParaRPr lang="pt-BR" sz="2400" dirty="0" smtClean="0"/>
          </a:p>
          <a:p>
            <a:pPr lvl="2" algn="just"/>
            <a:endParaRPr lang="pt-BR" sz="2000" dirty="0" smtClean="0"/>
          </a:p>
          <a:p>
            <a:pPr lvl="2" algn="just"/>
            <a:r>
              <a:rPr lang="pt-BR" sz="2000" dirty="0" smtClean="0"/>
              <a:t>Apoio dos gestores.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30278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pt-BR" sz="5100" dirty="0"/>
              <a:t>Incorporação da intervenção à rotina do serviço</a:t>
            </a:r>
            <a:r>
              <a:rPr lang="pt-BR" sz="5100" dirty="0" smtClean="0"/>
              <a:t>:</a:t>
            </a:r>
          </a:p>
          <a:p>
            <a:pPr lvl="1" algn="just"/>
            <a:r>
              <a:rPr lang="pt-BR" sz="4700" dirty="0" smtClean="0"/>
              <a:t>Mudanças necessárias:</a:t>
            </a:r>
          </a:p>
          <a:p>
            <a:pPr marL="0" indent="0" algn="just">
              <a:buNone/>
            </a:pPr>
            <a:endParaRPr lang="pt-BR" sz="3400" dirty="0" smtClean="0"/>
          </a:p>
          <a:p>
            <a:pPr lvl="2" algn="just"/>
            <a:r>
              <a:rPr lang="pt-BR" sz="3400" dirty="0"/>
              <a:t>H</a:t>
            </a:r>
            <a:r>
              <a:rPr lang="pt-BR" sz="3400" dirty="0" smtClean="0"/>
              <a:t>omogeneização </a:t>
            </a:r>
            <a:r>
              <a:rPr lang="pt-BR" sz="3400" dirty="0"/>
              <a:t>dos conhecimentos sobre hipertensão e diabetes entre todos os integrantes das quatro </a:t>
            </a:r>
            <a:r>
              <a:rPr lang="pt-BR" sz="3400" dirty="0" smtClean="0"/>
              <a:t>equipes;</a:t>
            </a:r>
          </a:p>
          <a:p>
            <a:pPr marL="457200" lvl="1" indent="0" algn="just">
              <a:buNone/>
            </a:pPr>
            <a:endParaRPr lang="pt-BR" sz="3800" dirty="0" smtClean="0"/>
          </a:p>
          <a:p>
            <a:pPr lvl="2" algn="just"/>
            <a:r>
              <a:rPr lang="pt-BR" sz="3400" dirty="0"/>
              <a:t>M</a:t>
            </a:r>
            <a:r>
              <a:rPr lang="pt-BR" sz="3400" dirty="0" smtClean="0"/>
              <a:t>aior </a:t>
            </a:r>
            <a:r>
              <a:rPr lang="pt-BR" sz="3400" dirty="0"/>
              <a:t>interação entre as equipes para a realização um planejamento adequado com a realidade da </a:t>
            </a:r>
            <a:r>
              <a:rPr lang="pt-BR" sz="3400" dirty="0" smtClean="0"/>
              <a:t>UBS;</a:t>
            </a:r>
          </a:p>
          <a:p>
            <a:pPr marL="457200" lvl="1" indent="0" algn="just">
              <a:buNone/>
            </a:pPr>
            <a:endParaRPr lang="pt-BR" sz="3800" dirty="0" smtClean="0"/>
          </a:p>
          <a:p>
            <a:pPr lvl="2" algn="just"/>
            <a:r>
              <a:rPr lang="pt-BR" sz="3400" dirty="0"/>
              <a:t>R</a:t>
            </a:r>
            <a:r>
              <a:rPr lang="pt-BR" sz="3400" dirty="0" smtClean="0"/>
              <a:t>ealização </a:t>
            </a:r>
            <a:r>
              <a:rPr lang="pt-BR" sz="3400" dirty="0"/>
              <a:t>de reuniões mensais entre as </a:t>
            </a:r>
            <a:r>
              <a:rPr lang="pt-BR" sz="3400" dirty="0" smtClean="0"/>
              <a:t>equipes;</a:t>
            </a:r>
          </a:p>
          <a:p>
            <a:pPr marL="457200" lvl="1" indent="0" algn="just">
              <a:buNone/>
            </a:pPr>
            <a:endParaRPr lang="pt-BR" sz="3800" dirty="0" smtClean="0"/>
          </a:p>
          <a:p>
            <a:pPr lvl="2" algn="just"/>
            <a:r>
              <a:rPr lang="pt-BR" sz="3400" dirty="0"/>
              <a:t>L</a:t>
            </a:r>
            <a:r>
              <a:rPr lang="pt-BR" sz="3400" dirty="0" smtClean="0"/>
              <a:t>ocal </a:t>
            </a:r>
            <a:r>
              <a:rPr lang="pt-BR" sz="3400" dirty="0"/>
              <a:t>adequado para o armazenamento dos </a:t>
            </a:r>
            <a:r>
              <a:rPr lang="pt-BR" sz="3400" dirty="0" smtClean="0"/>
              <a:t>prontuários;</a:t>
            </a:r>
          </a:p>
          <a:p>
            <a:pPr marL="457200" lvl="1" indent="0" algn="just">
              <a:buNone/>
            </a:pPr>
            <a:endParaRPr lang="pt-BR" sz="3800" dirty="0" smtClean="0"/>
          </a:p>
          <a:p>
            <a:pPr lvl="2" algn="just"/>
            <a:r>
              <a:rPr lang="pt-BR" sz="3400" dirty="0" smtClean="0"/>
              <a:t>Reforma e manutenção das salas de odontologia.</a:t>
            </a:r>
            <a:endParaRPr lang="pt-BR" sz="3400" dirty="0"/>
          </a:p>
        </p:txBody>
      </p:sp>
    </p:spTree>
    <p:extLst>
      <p:ext uri="{BB962C8B-B14F-4D97-AF65-F5344CB8AC3E}">
        <p14:creationId xmlns:p14="http://schemas.microsoft.com/office/powerpoint/2010/main" val="13887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 smtClean="0"/>
              <a:t>Caracterização da unidade básica de saúde:</a:t>
            </a:r>
          </a:p>
          <a:p>
            <a:pPr lvl="1" algn="just"/>
            <a:r>
              <a:rPr lang="pt-BR" sz="2400" dirty="0" smtClean="0"/>
              <a:t>Localizada no bairro </a:t>
            </a:r>
            <a:r>
              <a:rPr lang="pt-BR" sz="2400" dirty="0"/>
              <a:t>do Planalto, Zona Oeste da cidade de </a:t>
            </a:r>
            <a:r>
              <a:rPr lang="pt-BR" sz="2400" dirty="0" smtClean="0"/>
              <a:t>Natal-RN;</a:t>
            </a:r>
          </a:p>
          <a:p>
            <a:pPr marL="457200" lvl="1" indent="0" algn="just">
              <a:buNone/>
            </a:pPr>
            <a:endParaRPr lang="pt-BR" sz="2400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430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t-BR" dirty="0" smtClean="0"/>
              <a:t>Reflexão crítica sobre o processo pessoal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O curso sempre me trouxe boas expectativas;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algn="just"/>
            <a:r>
              <a:rPr lang="pt-BR" sz="2800" dirty="0" smtClean="0"/>
              <a:t>Fui surpreendido em cada nova etapa;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algn="just"/>
            <a:r>
              <a:rPr lang="pt-BR" sz="2800" dirty="0" smtClean="0"/>
              <a:t>Aperfeiçoamento técnico;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algn="just"/>
            <a:r>
              <a:rPr lang="pt-BR" sz="2800" dirty="0" smtClean="0"/>
              <a:t>Aperfeiçoamento humano: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54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t-BR" dirty="0"/>
              <a:t>Reflexão crítica sobre o processo pessoal de aprendizagem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3000" dirty="0"/>
              <a:t>A</a:t>
            </a:r>
            <a:r>
              <a:rPr lang="pt-BR" sz="3000" dirty="0" smtClean="0"/>
              <a:t>prendizados:</a:t>
            </a:r>
          </a:p>
          <a:p>
            <a:pPr lvl="1" algn="just"/>
            <a:r>
              <a:rPr lang="pt-BR" sz="2600" dirty="0"/>
              <a:t>A</a:t>
            </a:r>
            <a:r>
              <a:rPr lang="pt-BR" sz="2600" dirty="0" smtClean="0"/>
              <a:t>prendi </a:t>
            </a:r>
            <a:r>
              <a:rPr lang="pt-BR" sz="2600" dirty="0"/>
              <a:t>a lidar com os </a:t>
            </a:r>
            <a:r>
              <a:rPr lang="pt-BR" sz="2600" dirty="0" smtClean="0"/>
              <a:t>usuários </a:t>
            </a:r>
            <a:r>
              <a:rPr lang="pt-BR" sz="2600" dirty="0"/>
              <a:t>nas mais diversas </a:t>
            </a:r>
            <a:r>
              <a:rPr lang="pt-BR" sz="2600" dirty="0" smtClean="0"/>
              <a:t>situações;</a:t>
            </a:r>
          </a:p>
          <a:p>
            <a:pPr marL="457200" lvl="1" indent="0" algn="just">
              <a:buNone/>
            </a:pPr>
            <a:endParaRPr lang="pt-BR" sz="2600" dirty="0" smtClean="0"/>
          </a:p>
          <a:p>
            <a:pPr lvl="1" algn="just"/>
            <a:r>
              <a:rPr lang="pt-BR" sz="2600" dirty="0" smtClean="0"/>
              <a:t>Aprendia a ser mais humano;</a:t>
            </a:r>
          </a:p>
          <a:p>
            <a:pPr marL="457200" lvl="1" indent="0" algn="just">
              <a:buNone/>
            </a:pPr>
            <a:endParaRPr lang="pt-BR" sz="2600" dirty="0" smtClean="0"/>
          </a:p>
          <a:p>
            <a:pPr lvl="1" algn="just"/>
            <a:r>
              <a:rPr lang="pt-BR" sz="2600" dirty="0"/>
              <a:t>Aprendi a acalmar </a:t>
            </a:r>
            <a:r>
              <a:rPr lang="pt-BR" sz="2600" dirty="0" smtClean="0"/>
              <a:t>os usuários, </a:t>
            </a:r>
            <a:r>
              <a:rPr lang="pt-BR" sz="2600" dirty="0"/>
              <a:t>aliviar dores, </a:t>
            </a:r>
            <a:r>
              <a:rPr lang="pt-BR" sz="2600" dirty="0" smtClean="0"/>
              <a:t>levantar autoestima;</a:t>
            </a:r>
          </a:p>
          <a:p>
            <a:pPr marL="457200" lvl="1" indent="0" algn="just">
              <a:buNone/>
            </a:pPr>
            <a:endParaRPr lang="pt-BR" sz="2600" dirty="0" smtClean="0"/>
          </a:p>
          <a:p>
            <a:pPr lvl="1" algn="just"/>
            <a:r>
              <a:rPr lang="pt-BR" sz="2600" dirty="0" smtClean="0"/>
              <a:t>Aprendi que a operacionalização do SUS depende de nós também.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42494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u="sng" dirty="0">
                <a:hlinkClick r:id="rId2"/>
              </a:rPr>
              <a:t>ARAUJO, Jairo Carneiro de</a:t>
            </a:r>
            <a:r>
              <a:rPr lang="pt-BR" dirty="0"/>
              <a:t> e  </a:t>
            </a:r>
            <a:r>
              <a:rPr lang="pt-BR" u="sng" dirty="0">
                <a:hlinkClick r:id="rId3"/>
              </a:rPr>
              <a:t>GUIMARAES, Armênio Costa</a:t>
            </a:r>
            <a:r>
              <a:rPr lang="pt-BR" dirty="0"/>
              <a:t>.</a:t>
            </a:r>
            <a:r>
              <a:rPr lang="pt-BR" b="1" dirty="0"/>
              <a:t> Controle da hipertensão arterial em uma unidade de saúde da família.</a:t>
            </a:r>
            <a:r>
              <a:rPr lang="pt-BR" i="1" dirty="0"/>
              <a:t> Rev. Saúde Pública</a:t>
            </a:r>
            <a:r>
              <a:rPr lang="pt-BR" dirty="0"/>
              <a:t> [online]. 2007, vol.41, n.3, pp. 368-374. ISSN 0034-8910.  </a:t>
            </a:r>
            <a:r>
              <a:rPr lang="pt-BR" u="sng" dirty="0">
                <a:hlinkClick r:id="rId4"/>
              </a:rPr>
              <a:t>http://dx.doi.org/10.1590/S0034-89102007000300007</a:t>
            </a:r>
            <a:r>
              <a:rPr lang="pt-BR" dirty="0"/>
              <a:t>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BRASIL. Ministério da Saúde. Secretaria de Atenção à Saúde. Departamento de Atenção Básica. Hipertensão arterial sistêmica para o Sistema Único de Saúde. Brasília: Ministério da Saúde, 2006a.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BRASIL. Ministério da Saúde. Secretaria de Atenção à Saúde. Departamento de Atenção Básica. Diabetes Mellitus. Brasília: Ministério da Saúde, 2006b. 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BRASIL. Ministério da Saúde. Secretaria de Atenção à Saúde. Departamento de Atenção Básica.</a:t>
            </a:r>
            <a:r>
              <a:rPr lang="pt-BR" b="1" dirty="0"/>
              <a:t> </a:t>
            </a:r>
            <a:r>
              <a:rPr lang="pt-BR" dirty="0"/>
              <a:t>Hipertensão arterial sistêmica e Diabetes Mellitus - Protocolo. Brasília: Ministério da Saúde, 2001.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RABETTI, Aparecida de Cássia; FREITAS, Sérgio Fernando Torres de. Avaliação das ações em hipertensão arterial sistêmica na atenção básica. </a:t>
            </a:r>
            <a:r>
              <a:rPr lang="pt-BR" b="1" dirty="0" err="1"/>
              <a:t>Rev</a:t>
            </a:r>
            <a:r>
              <a:rPr lang="pt-BR" b="1" dirty="0"/>
              <a:t> Saúde Pública, </a:t>
            </a:r>
            <a:r>
              <a:rPr lang="pt-BR" dirty="0"/>
              <a:t>Florianópolis, v. 2, n. 45, p.258-268, 2011.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37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438771" y="2967335"/>
            <a:ext cx="62664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Obrigado!</a:t>
            </a:r>
            <a:endParaRPr lang="pt-BR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980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Natal - RN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7920880" cy="5148572"/>
          </a:xfrm>
        </p:spPr>
      </p:pic>
    </p:spTree>
    <p:extLst>
      <p:ext uri="{BB962C8B-B14F-4D97-AF65-F5344CB8AC3E}">
        <p14:creationId xmlns:p14="http://schemas.microsoft.com/office/powerpoint/2010/main" val="1814419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USF Planalto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8188"/>
            <a:ext cx="7620000" cy="4064624"/>
          </a:xfrm>
        </p:spPr>
      </p:pic>
    </p:spTree>
    <p:extLst>
      <p:ext uri="{BB962C8B-B14F-4D97-AF65-F5344CB8AC3E}">
        <p14:creationId xmlns:p14="http://schemas.microsoft.com/office/powerpoint/2010/main" val="135966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Caracterização da unidade básica de </a:t>
            </a:r>
            <a:r>
              <a:rPr lang="pt-BR" sz="2400" dirty="0" smtClean="0"/>
              <a:t>saúde:</a:t>
            </a:r>
          </a:p>
          <a:p>
            <a:pPr lvl="1" algn="just"/>
            <a:r>
              <a:rPr lang="pt-BR" sz="1800" dirty="0"/>
              <a:t>03 salas de consultório </a:t>
            </a:r>
            <a:r>
              <a:rPr lang="pt-BR" sz="1800" dirty="0" smtClean="0"/>
              <a:t>médico;</a:t>
            </a:r>
          </a:p>
          <a:p>
            <a:pPr marL="457200" lvl="1" indent="0" algn="just">
              <a:buNone/>
            </a:pPr>
            <a:endParaRPr lang="pt-BR" sz="1800" dirty="0" smtClean="0"/>
          </a:p>
          <a:p>
            <a:pPr lvl="1" algn="just"/>
            <a:r>
              <a:rPr lang="pt-BR" sz="1800" dirty="0"/>
              <a:t>01 sala para consultas de </a:t>
            </a:r>
            <a:r>
              <a:rPr lang="pt-BR" sz="1800" dirty="0" smtClean="0"/>
              <a:t>enfermagem;</a:t>
            </a:r>
          </a:p>
          <a:p>
            <a:pPr marL="457200" lvl="1" indent="0" algn="just">
              <a:buNone/>
            </a:pPr>
            <a:endParaRPr lang="pt-BR" sz="1800" dirty="0" smtClean="0"/>
          </a:p>
          <a:p>
            <a:pPr lvl="1" algn="just"/>
            <a:r>
              <a:rPr lang="pt-BR" sz="1800" dirty="0"/>
              <a:t>01 sala da </a:t>
            </a:r>
            <a:r>
              <a:rPr lang="pt-BR" sz="1800" dirty="0" smtClean="0"/>
              <a:t>direção /administração;</a:t>
            </a:r>
          </a:p>
          <a:p>
            <a:pPr marL="457200" lvl="1" indent="0" algn="just">
              <a:buNone/>
            </a:pPr>
            <a:endParaRPr lang="pt-BR" sz="1800" dirty="0" smtClean="0"/>
          </a:p>
          <a:p>
            <a:pPr lvl="1" algn="just"/>
            <a:r>
              <a:rPr lang="pt-BR" sz="1800" dirty="0"/>
              <a:t>01 </a:t>
            </a:r>
            <a:r>
              <a:rPr lang="pt-BR" sz="1800" dirty="0" smtClean="0"/>
              <a:t>copa;</a:t>
            </a:r>
          </a:p>
          <a:p>
            <a:pPr marL="457200" lvl="1" indent="0" algn="just">
              <a:buNone/>
            </a:pPr>
            <a:endParaRPr lang="pt-BR" sz="1800" dirty="0" smtClean="0"/>
          </a:p>
          <a:p>
            <a:pPr lvl="1" algn="just"/>
            <a:r>
              <a:rPr lang="pt-BR" sz="1800" dirty="0"/>
              <a:t>03 </a:t>
            </a:r>
            <a:r>
              <a:rPr lang="pt-BR" sz="1800" dirty="0" smtClean="0"/>
              <a:t>banheiros.</a:t>
            </a:r>
            <a:endParaRPr lang="pt-BR" sz="18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32040" y="1628800"/>
            <a:ext cx="4038600" cy="4525963"/>
          </a:xfrm>
        </p:spPr>
        <p:txBody>
          <a:bodyPr>
            <a:normAutofit/>
          </a:bodyPr>
          <a:lstStyle/>
          <a:p>
            <a:endParaRPr lang="pt-BR" sz="1800" dirty="0" smtClean="0"/>
          </a:p>
          <a:p>
            <a:pPr lvl="1"/>
            <a:endParaRPr lang="pt-BR" sz="1800" dirty="0"/>
          </a:p>
          <a:p>
            <a:pPr lvl="1" algn="just"/>
            <a:r>
              <a:rPr lang="pt-BR" sz="1800" dirty="0"/>
              <a:t>01 sala de vacinação;</a:t>
            </a:r>
          </a:p>
          <a:p>
            <a:pPr marL="457200" lvl="1" indent="0" algn="just">
              <a:buNone/>
            </a:pPr>
            <a:endParaRPr lang="pt-BR" sz="1800" dirty="0"/>
          </a:p>
          <a:p>
            <a:pPr lvl="1" algn="just"/>
            <a:r>
              <a:rPr lang="pt-BR" sz="1800" dirty="0"/>
              <a:t>01 sala de preparo;</a:t>
            </a:r>
          </a:p>
          <a:p>
            <a:pPr marL="457200" lvl="1" indent="0" algn="just">
              <a:buNone/>
            </a:pPr>
            <a:endParaRPr lang="pt-BR" sz="1800" dirty="0"/>
          </a:p>
          <a:p>
            <a:pPr lvl="1" algn="just"/>
            <a:r>
              <a:rPr lang="pt-BR" sz="1800" dirty="0"/>
              <a:t>01sala para os dentistas;</a:t>
            </a:r>
          </a:p>
          <a:p>
            <a:pPr marL="457200" lvl="1" indent="0" algn="just">
              <a:buNone/>
            </a:pPr>
            <a:endParaRPr lang="pt-BR" sz="1800" dirty="0"/>
          </a:p>
          <a:p>
            <a:pPr lvl="1" algn="just"/>
            <a:r>
              <a:rPr lang="pt-BR" sz="1800" dirty="0"/>
              <a:t>01 sala para o arquivo;</a:t>
            </a:r>
          </a:p>
          <a:p>
            <a:pPr marL="457200" lvl="1" indent="0" algn="just">
              <a:buNone/>
            </a:pPr>
            <a:endParaRPr lang="pt-BR" sz="1800" dirty="0"/>
          </a:p>
          <a:p>
            <a:pPr lvl="1" algn="just"/>
            <a:r>
              <a:rPr lang="pt-BR" sz="1800" dirty="0"/>
              <a:t>01 sala de regulação;</a:t>
            </a:r>
          </a:p>
          <a:p>
            <a:pPr marL="457200" lvl="1" indent="0" algn="just">
              <a:buNone/>
            </a:pPr>
            <a:endParaRPr lang="pt-BR" sz="1800" dirty="0"/>
          </a:p>
          <a:p>
            <a:pPr lvl="1" algn="just"/>
            <a:r>
              <a:rPr lang="pt-BR" sz="1800" dirty="0"/>
              <a:t>01 sala de expurgo.</a:t>
            </a:r>
          </a:p>
          <a:p>
            <a:pPr lvl="1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0367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Folhagem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724</TotalTime>
  <Words>2249</Words>
  <Application>Microsoft Office PowerPoint</Application>
  <PresentationFormat>Apresentação na tela (4:3)</PresentationFormat>
  <Paragraphs>415</Paragraphs>
  <Slides>63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64" baseType="lpstr">
      <vt:lpstr>Adjacência</vt:lpstr>
      <vt:lpstr>MELHORIA DA ATENÇÃO À SAÚDE DOS HIPERTENSOS E DIABÉTICOS DA UNIDADE DE SAÚDE DO PLANALTO, NATAL/RN</vt:lpstr>
      <vt:lpstr>Introdução</vt:lpstr>
      <vt:lpstr>Introdução</vt:lpstr>
      <vt:lpstr>Introdução</vt:lpstr>
      <vt:lpstr>Introdução</vt:lpstr>
      <vt:lpstr>Introdução</vt:lpstr>
      <vt:lpstr>Natal - RN</vt:lpstr>
      <vt:lpstr>USF Planalto</vt:lpstr>
      <vt:lpstr>Introdução</vt:lpstr>
      <vt:lpstr>Introdução</vt:lpstr>
      <vt:lpstr>Introdução</vt:lpstr>
      <vt:lpstr>Introdução</vt:lpstr>
      <vt:lpstr>Objetivo geral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Discussão</vt:lpstr>
      <vt:lpstr>Discussão</vt:lpstr>
      <vt:lpstr>Discussão</vt:lpstr>
      <vt:lpstr>Discussão</vt:lpstr>
      <vt:lpstr>Discussão</vt:lpstr>
      <vt:lpstr>Reflexão crítica sobre o processo pessoal de aprendizagem</vt:lpstr>
      <vt:lpstr>Reflexão crítica sobre o processo pessoal de aprendizagem</vt:lpstr>
      <vt:lpstr>Referências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SAMARA</dc:creator>
  <cp:lastModifiedBy>SAMARA</cp:lastModifiedBy>
  <cp:revision>127</cp:revision>
  <dcterms:created xsi:type="dcterms:W3CDTF">2014-02-22T11:48:15Z</dcterms:created>
  <dcterms:modified xsi:type="dcterms:W3CDTF">2014-03-03T21:39:47Z</dcterms:modified>
</cp:coreProperties>
</file>