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9"/>
  </p:notesMasterIdLst>
  <p:sldIdLst>
    <p:sldId id="256" r:id="rId2"/>
    <p:sldId id="258" r:id="rId3"/>
    <p:sldId id="259" r:id="rId4"/>
    <p:sldId id="320" r:id="rId5"/>
    <p:sldId id="310" r:id="rId6"/>
    <p:sldId id="321" r:id="rId7"/>
    <p:sldId id="312" r:id="rId8"/>
    <p:sldId id="323" r:id="rId9"/>
    <p:sldId id="324" r:id="rId10"/>
    <p:sldId id="325" r:id="rId11"/>
    <p:sldId id="315" r:id="rId12"/>
    <p:sldId id="327" r:id="rId13"/>
    <p:sldId id="326" r:id="rId14"/>
    <p:sldId id="328" r:id="rId15"/>
    <p:sldId id="309" r:id="rId16"/>
    <p:sldId id="318" r:id="rId17"/>
    <p:sldId id="308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15" autoAdjust="0"/>
  </p:normalViewPr>
  <p:slideViewPr>
    <p:cSldViewPr>
      <p:cViewPr>
        <p:scale>
          <a:sx n="70" d="100"/>
          <a:sy n="70" d="100"/>
        </p:scale>
        <p:origin x="-119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Google%20Drive\EaD\T4\Tacila\Planilha%20Tacila_06ago201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Google%20Drive\EaD\T4\Tacila\Planilha%20Tacila_06ago201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Google%20Drive\EaD\T4\Tacila\Planilha%20Tacila_06ago2014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Google%20Drive\EaD\T4\Tacila\Planilha%20Tacila_06ago2014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Google%20Drive\EaD\T4\Tacila\Planilha%20Tacila_06ago2014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Google%20Drive\EaD\T4\Tacila\Planilha%20Tacila_06ago2014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Google%20Drive\EaD\T4\Tacila\Planilha%20Tacila_06ago2014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\Google%20Drive\EaD\T4\Tacila\Planilha%20Tacila_06ago20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solidFill>
              <a:srgbClr val="CC00CC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0.23275862068965517</c:v>
                </c:pt>
                <c:pt idx="1">
                  <c:v>0.42241379310344829</c:v>
                </c:pt>
                <c:pt idx="2">
                  <c:v>0.5</c:v>
                </c:pt>
                <c:pt idx="3">
                  <c:v>0.5545977011494253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185472"/>
        <c:axId val="66560000"/>
      </c:barChart>
      <c:catAx>
        <c:axId val="6418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560000"/>
        <c:crosses val="autoZero"/>
        <c:auto val="1"/>
        <c:lblAlgn val="ctr"/>
        <c:lblOffset val="100"/>
        <c:noMultiLvlLbl val="0"/>
      </c:catAx>
      <c:valAx>
        <c:axId val="665600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18547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0.15555555555555556</c:v>
                </c:pt>
                <c:pt idx="1">
                  <c:v>0.36296296296296299</c:v>
                </c:pt>
                <c:pt idx="2">
                  <c:v>0.47407407407407409</c:v>
                </c:pt>
                <c:pt idx="3">
                  <c:v>0.58518518518518514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6579456"/>
        <c:axId val="73414528"/>
      </c:barChart>
      <c:catAx>
        <c:axId val="6657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414528"/>
        <c:crosses val="autoZero"/>
        <c:auto val="1"/>
        <c:lblAlgn val="ctr"/>
        <c:lblOffset val="100"/>
        <c:noMultiLvlLbl val="0"/>
      </c:catAx>
      <c:valAx>
        <c:axId val="734145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5794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Indicadores!$C$55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Indicadores!$D$54:$G$54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Indicadores!$D$55:$G$55</c:f>
              <c:numCache>
                <c:formatCode>0.0%</c:formatCode>
                <c:ptCount val="4"/>
                <c:pt idx="0">
                  <c:v>0</c:v>
                </c:pt>
                <c:pt idx="1">
                  <c:v>0.5714285714285714</c:v>
                </c:pt>
                <c:pt idx="2">
                  <c:v>0.671875</c:v>
                </c:pt>
                <c:pt idx="3">
                  <c:v>0.73417721518987344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458048"/>
        <c:axId val="73459584"/>
      </c:barChart>
      <c:catAx>
        <c:axId val="7345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459584"/>
        <c:crosses val="autoZero"/>
        <c:auto val="1"/>
        <c:lblAlgn val="ctr"/>
        <c:lblOffset val="100"/>
        <c:noMultiLvlLbl val="0"/>
      </c:catAx>
      <c:valAx>
        <c:axId val="734595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4580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solidFill>
              <a:srgbClr val="CC00CC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Indicadores!$D$59:$G$59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Indicadores!$D$60:$G$60</c:f>
              <c:numCache>
                <c:formatCode>0.0%</c:formatCode>
                <c:ptCount val="4"/>
                <c:pt idx="0">
                  <c:v>8.6419753086419748E-2</c:v>
                </c:pt>
                <c:pt idx="1">
                  <c:v>0.49659863945578231</c:v>
                </c:pt>
                <c:pt idx="2">
                  <c:v>0.57471264367816088</c:v>
                </c:pt>
                <c:pt idx="3">
                  <c:v>0.61658031088082899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431104"/>
        <c:axId val="114454528"/>
      </c:barChart>
      <c:catAx>
        <c:axId val="11443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454528"/>
        <c:crosses val="autoZero"/>
        <c:auto val="1"/>
        <c:lblAlgn val="ctr"/>
        <c:lblOffset val="100"/>
        <c:noMultiLvlLbl val="0"/>
      </c:catAx>
      <c:valAx>
        <c:axId val="1144545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4311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mulheres com registro adequado do exame citopatológico de colo do útero.</c:v>
                </c:pt>
              </c:strCache>
            </c:strRef>
          </c:tx>
          <c:spPr>
            <a:solidFill>
              <a:srgbClr val="CC00CC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8.6419753086419748E-2</c:v>
                </c:pt>
                <c:pt idx="1">
                  <c:v>0.49659863945578231</c:v>
                </c:pt>
                <c:pt idx="2">
                  <c:v>0.57471264367816088</c:v>
                </c:pt>
                <c:pt idx="3">
                  <c:v>0.61658031088082899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771072"/>
        <c:axId val="114774016"/>
      </c:barChart>
      <c:catAx>
        <c:axId val="11477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774016"/>
        <c:crosses val="autoZero"/>
        <c:auto val="1"/>
        <c:lblAlgn val="ctr"/>
        <c:lblOffset val="100"/>
        <c:noMultiLvlLbl val="0"/>
      </c:catAx>
      <c:valAx>
        <c:axId val="1147740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77107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0</c:v>
                </c:pt>
                <c:pt idx="1">
                  <c:v>0.21052631578947367</c:v>
                </c:pt>
                <c:pt idx="2">
                  <c:v>0.32330827067669171</c:v>
                </c:pt>
                <c:pt idx="3">
                  <c:v>0.43609022556390975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789376"/>
        <c:axId val="114804608"/>
      </c:barChart>
      <c:catAx>
        <c:axId val="11478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804608"/>
        <c:crosses val="autoZero"/>
        <c:auto val="1"/>
        <c:lblAlgn val="ctr"/>
        <c:lblOffset val="100"/>
        <c:noMultiLvlLbl val="0"/>
      </c:catAx>
      <c:valAx>
        <c:axId val="1148046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7893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Proporção de mulheres entre 25 e 64 anos que receberam orientação sobre </a:t>
            </a:r>
            <a:r>
              <a:rPr lang="pt-BR" dirty="0" smtClean="0"/>
              <a:t>DSTs e Ca de Colo</a:t>
            </a:r>
            <a:endParaRPr lang="pt-BR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Indicadores!$C$71</c:f>
              <c:strCache>
                <c:ptCount val="1"/>
                <c:pt idx="0">
                  <c:v>Proporção de mulheres entre 25 e 64 anos que receberam orientação sobre DSTs</c:v>
                </c:pt>
              </c:strCache>
            </c:strRef>
          </c:tx>
          <c:spPr>
            <a:solidFill>
              <a:srgbClr val="CC00CC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Indicadores!$D$70:$G$70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Indicadores!$D$71:$G$71</c:f>
              <c:numCache>
                <c:formatCode>0.0%</c:formatCode>
                <c:ptCount val="4"/>
                <c:pt idx="0">
                  <c:v>0.30864197530864196</c:v>
                </c:pt>
                <c:pt idx="1">
                  <c:v>0.27210884353741499</c:v>
                </c:pt>
                <c:pt idx="2">
                  <c:v>0.38505747126436779</c:v>
                </c:pt>
                <c:pt idx="3">
                  <c:v>0.44559585492227977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604992"/>
        <c:axId val="65648896"/>
      </c:barChart>
      <c:catAx>
        <c:axId val="6560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648896"/>
        <c:crosses val="autoZero"/>
        <c:auto val="1"/>
        <c:lblAlgn val="ctr"/>
        <c:lblOffset val="100"/>
        <c:noMultiLvlLbl val="0"/>
      </c:catAx>
      <c:valAx>
        <c:axId val="656488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6049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Indicadores!$C$81</c:f>
              <c:strCache>
                <c:ptCount val="1"/>
                <c:pt idx="0">
                  <c:v>Proporção de mulheres entre 50 e 69 anos que receberam orientação sobre os fatores de risco para câncer de mama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Indicadores!$D$80:$G$80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Indicadores!$D$81:$G$81</c:f>
              <c:numCache>
                <c:formatCode>0.0%</c:formatCode>
                <c:ptCount val="4"/>
                <c:pt idx="0">
                  <c:v>9.7744360902255634E-2</c:v>
                </c:pt>
                <c:pt idx="1">
                  <c:v>0.21052631578947367</c:v>
                </c:pt>
                <c:pt idx="2">
                  <c:v>0.32330827067669171</c:v>
                </c:pt>
                <c:pt idx="3">
                  <c:v>0.43609022556390975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689088"/>
        <c:axId val="65696128"/>
      </c:barChart>
      <c:catAx>
        <c:axId val="6568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696128"/>
        <c:crosses val="autoZero"/>
        <c:auto val="1"/>
        <c:lblAlgn val="ctr"/>
        <c:lblOffset val="100"/>
        <c:noMultiLvlLbl val="0"/>
      </c:catAx>
      <c:valAx>
        <c:axId val="656961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6890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4CDA6-D500-40A1-91D9-6B7A85C72CCB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58807-0C90-4B3B-A40A-758023D474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17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93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70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93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48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95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95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45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00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26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50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06942-7881-4A70-B2D2-A9268D14B7C3}" type="datetimeFigureOut">
              <a:rPr lang="pt-BR" smtClean="0"/>
              <a:pPr/>
              <a:t>21/08/2014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EDBA6-66FC-49ED-B924-1CB55059CF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24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90273" y="260647"/>
            <a:ext cx="7643192" cy="1138138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/>
              <a:t>UNIVERSIDADE FEDERAL DE PELOTAS</a:t>
            </a:r>
            <a:br>
              <a:rPr lang="pt-BR" sz="2000" b="1" dirty="0"/>
            </a:br>
            <a:r>
              <a:rPr lang="pt-BR" sz="2000" b="1" dirty="0"/>
              <a:t>UNIVERSIDADE ABERTA DO SUS</a:t>
            </a:r>
            <a:br>
              <a:rPr lang="pt-BR" sz="2000" b="1" dirty="0"/>
            </a:br>
            <a:r>
              <a:rPr lang="pt-BR" sz="2000" b="1" dirty="0"/>
              <a:t>Departamento de Medicina </a:t>
            </a:r>
            <a:r>
              <a:rPr lang="pt-BR" sz="2000" b="1" dirty="0" smtClean="0"/>
              <a:t>Social</a:t>
            </a:r>
            <a:endParaRPr lang="pt-BR" sz="2000" b="1" dirty="0"/>
          </a:p>
        </p:txBody>
      </p:sp>
      <p:sp>
        <p:nvSpPr>
          <p:cNvPr id="3" name="Título 3"/>
          <p:cNvSpPr txBox="1">
            <a:spLocks/>
          </p:cNvSpPr>
          <p:nvPr/>
        </p:nvSpPr>
        <p:spPr>
          <a:xfrm>
            <a:off x="611560" y="2420888"/>
            <a:ext cx="545875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chemeClr val="accent2"/>
                </a:solidFill>
              </a:rPr>
              <a:t>Qualificação do Programa de controle e prevenção aos cânceres do colo do útero e da mama na USF Joaquim Rodrigues de Lima, Ruy Barbosa/BA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3399"/>
            <a:ext cx="952633" cy="95263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411760" y="4925542"/>
            <a:ext cx="5166505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dirty="0" smtClean="0"/>
              <a:t>Tacila Nogueira Costa Nery de Azevedo</a:t>
            </a:r>
            <a:endParaRPr lang="pt-BR" sz="2400" b="1" dirty="0"/>
          </a:p>
        </p:txBody>
      </p:sp>
      <p:pic>
        <p:nvPicPr>
          <p:cNvPr id="1026" name="Picture 2" descr="https://moodle.ufma.unasus.gov.br/theme/standardwhite/images/logos.min-nq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1" t="6841" r="6300" b="24433"/>
          <a:stretch/>
        </p:blipFill>
        <p:spPr bwMode="auto">
          <a:xfrm>
            <a:off x="6660232" y="325713"/>
            <a:ext cx="1341340" cy="107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211960" y="5732201"/>
            <a:ext cx="4232793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>
                    <a:lumMod val="50000"/>
                  </a:schemeClr>
                </a:solidFill>
              </a:rPr>
              <a:t>Orientadora: Mariangela Soares</a:t>
            </a:r>
            <a:endParaRPr lang="pt-BR" sz="2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196752"/>
            <a:ext cx="7814692" cy="1512168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1: </a:t>
            </a:r>
            <a:r>
              <a:rPr lang="pt-BR" sz="2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para 90% </a:t>
            </a: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cobertura de detecção precoce do câncer de colo uterino n</a:t>
            </a:r>
            <a:r>
              <a:rPr lang="pt-BR" sz="2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mulheres </a:t>
            </a:r>
            <a:r>
              <a:rPr lang="pt-BR" sz="2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e 64 anos </a:t>
            </a:r>
            <a:r>
              <a:rPr lang="pt-BR" sz="20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de detecção precoce do câncer de mama nas mulheres de 50 a 69 anos.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5704800"/>
            <a:ext cx="33123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193 mulheres acompanhadas</a:t>
            </a:r>
          </a:p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(74  - 21% - antes da intervenção)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(348 residentes na área)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5704799"/>
            <a:ext cx="33123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79 mulheres acompanhadas</a:t>
            </a:r>
          </a:p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(21 -15% - antes da intervenção)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(135 residentes na área)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189835"/>
              </p:ext>
            </p:extLst>
          </p:nvPr>
        </p:nvGraphicFramePr>
        <p:xfrm>
          <a:off x="536176" y="2751631"/>
          <a:ext cx="39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235110"/>
              </p:ext>
            </p:extLst>
          </p:nvPr>
        </p:nvGraphicFramePr>
        <p:xfrm>
          <a:off x="4860032" y="2752471"/>
          <a:ext cx="39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65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772816"/>
            <a:ext cx="7814692" cy="3600400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2: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das mulheres que tiveram exame alterado e que não retornaram à unidade de saúde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Apenas 1 mulher com citopatológico alterado (4</a:t>
            </a:r>
            <a:r>
              <a:rPr lang="pt-B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º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mês) e 1 com mamografia alterada. Ambas retornaram espontaneamente.</a:t>
            </a:r>
          </a:p>
          <a:p>
            <a:pPr lvl="1">
              <a:lnSpc>
                <a:spcPct val="11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Não houve necessidade de busca ativa.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3: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Aumentar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coleta de amostras satisfatórias do exame citopatológico de colo uterino para 100%.</a:t>
            </a:r>
          </a:p>
          <a:p>
            <a:pPr lvl="1">
              <a:lnSpc>
                <a:spcPct val="11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100% de amostras satisfatórias!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196752"/>
            <a:ext cx="7814692" cy="1512168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registro atualizado de 100% das coletas de exame citopatológico de colo uterino e de realização das mamografias, das mulheres cadastradas no programa, em dia com os exames.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t-BR" sz="20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0247" y="5450189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119/193 mulheres </a:t>
            </a:r>
          </a:p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(Faltaram os registros das 74 com exame realizados antes da intervenção)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5892" y="5450189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58/79 mulheres </a:t>
            </a:r>
          </a:p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(Faltaram os registros das 21 com exame realizado antes da intervenção)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322178"/>
              </p:ext>
            </p:extLst>
          </p:nvPr>
        </p:nvGraphicFramePr>
        <p:xfrm>
          <a:off x="4716456" y="2551024"/>
          <a:ext cx="39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242089"/>
              </p:ext>
            </p:extLst>
          </p:nvPr>
        </p:nvGraphicFramePr>
        <p:xfrm>
          <a:off x="467984" y="2564904"/>
          <a:ext cx="39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 rot="20935521">
            <a:off x="3210009" y="3340490"/>
            <a:ext cx="104846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100%!!</a:t>
            </a:r>
            <a:endParaRPr lang="pt-BR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196752"/>
            <a:ext cx="7814692" cy="1512168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5: </a:t>
            </a: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avaliação de risco em 100% das mulheres nas faixas etárias-alvo.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775" y="5306173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119/193 mulheres </a:t>
            </a:r>
          </a:p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(Faltaram avaliar as 74 com exame realizados antes da intervenção)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5892" y="530617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58/133 mulheres 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847990"/>
              </p:ext>
            </p:extLst>
          </p:nvPr>
        </p:nvGraphicFramePr>
        <p:xfrm>
          <a:off x="467544" y="2420888"/>
          <a:ext cx="39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058759"/>
              </p:ext>
            </p:extLst>
          </p:nvPr>
        </p:nvGraphicFramePr>
        <p:xfrm>
          <a:off x="4788024" y="2426173"/>
          <a:ext cx="39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 rot="20935521">
            <a:off x="3115537" y="3022826"/>
            <a:ext cx="104846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100%!!</a:t>
            </a:r>
            <a:endParaRPr lang="pt-BR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196752"/>
            <a:ext cx="7814692" cy="1512168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6: </a:t>
            </a:r>
            <a:r>
              <a:rPr lang="pt-B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100% das mulheres cadastradas sobre doenças sexualmente transmissíveis (DST) e fatores de risco para câncer de colo uterino e mama.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55799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86/193 mulheres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5892" y="55799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58/133 mulheres</a:t>
            </a:r>
          </a:p>
        </p:txBody>
      </p:sp>
      <p:graphicFrame>
        <p:nvGraphicFramePr>
          <p:cNvPr id="8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640092"/>
              </p:ext>
            </p:extLst>
          </p:nvPr>
        </p:nvGraphicFramePr>
        <p:xfrm>
          <a:off x="533318" y="2627940"/>
          <a:ext cx="39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012624"/>
              </p:ext>
            </p:extLst>
          </p:nvPr>
        </p:nvGraphicFramePr>
        <p:xfrm>
          <a:off x="4862076" y="2627940"/>
          <a:ext cx="39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66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Discussão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11188" y="1700808"/>
            <a:ext cx="7772400" cy="475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intervenção:</a:t>
            </a:r>
          </a:p>
          <a:p>
            <a:pPr lvl="2" algn="just">
              <a:lnSpc>
                <a:spcPct val="150000"/>
              </a:lnSpc>
              <a:spcAft>
                <a:spcPts val="600"/>
              </a:spcAft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Equipe,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Incorporação da Intervenção à rotina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Mudanças para viabilizar a continuidade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1119658"/>
          </a:xfrm>
        </p:spPr>
        <p:txBody>
          <a:bodyPr anchor="ctr">
            <a:normAutofit/>
          </a:bodyPr>
          <a:lstStyle/>
          <a:p>
            <a:r>
              <a:rPr lang="pt-BR" b="1" dirty="0" smtClean="0">
                <a:solidFill>
                  <a:schemeClr val="accent2"/>
                </a:solidFill>
              </a:rPr>
              <a:t>Reflexão crítica sobre o processo pessoal de aprendizagem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96702" y="1988840"/>
            <a:ext cx="777240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Crescimento profissional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Expectativas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iniciais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x Término do Curso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Projeto de Intervenção: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grande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experiência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Obstáculos enfrentados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Apoio dos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orientadores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 da e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quipe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uybarbosaba.xpg.com.br/crbst_pa_4_p_24j66wnsob12twyc/crbst_acu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537">
            <a:off x="689268" y="635790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070268" y="360685"/>
            <a:ext cx="6858000" cy="1089075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accent2"/>
                </a:solidFill>
              </a:rPr>
              <a:t>Obrigada!</a:t>
            </a:r>
            <a:endParaRPr 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Análise Situacional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556792"/>
            <a:ext cx="75608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Ruy Barbosa - Bahia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Dista 321 km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Salvador.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Região Centro-Norte – Piemonto da Chapada Diamantina.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29.887 habitantes (IBGE, 2010).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74% da população reside na área urbana.</a:t>
            </a:r>
          </a:p>
        </p:txBody>
      </p:sp>
      <p:sp>
        <p:nvSpPr>
          <p:cNvPr id="7" name="Rectangle 6"/>
          <p:cNvSpPr/>
          <p:nvPr/>
        </p:nvSpPr>
        <p:spPr>
          <a:xfrm>
            <a:off x="3745732" y="4316720"/>
            <a:ext cx="4680520" cy="175432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SUS: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08 </a:t>
            </a:r>
            <a:r>
              <a:rPr lang="pt-BR" dirty="0">
                <a:latin typeface="Arial" pitchFamily="34" charset="0"/>
                <a:cs typeface="Arial" pitchFamily="34" charset="0"/>
              </a:rPr>
              <a:t>Unidades de Saúde da Família (05 zona urbana e 03 zona rural)  e um Hospital Regional (Santa Casa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); Centro </a:t>
            </a:r>
            <a:r>
              <a:rPr lang="pt-BR" dirty="0">
                <a:latin typeface="Arial" pitchFamily="34" charset="0"/>
                <a:cs typeface="Arial" pitchFamily="34" charset="0"/>
              </a:rPr>
              <a:t>de Especialidades: Pediatra,  Psiquiatra, Psicólogo, Oftalmologista, Nutricionista, Ortopedida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Ginecologista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 descr="http://upload.wikimedia.org/wikipedia/commons/thumb/7/75/Bahia_Municip_RuyBarbosa.svg/640px-Bahia_Municip_RuyBarbos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88437"/>
            <a:ext cx="2316170" cy="2399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1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709892"/>
            <a:ext cx="4968552" cy="4743443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Localizada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distrito do Morro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Flores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Cobre 06 localidades: Morro das Flores, Zuca, Serra 1, Serra 2, Ema 1 e Ema 2;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01 equipe de Saúde da Família cobrindo um total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1.856 habitantes.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Análise Situacional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1844824"/>
            <a:ext cx="3312368" cy="424731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tamanho do serviço está aquém do desejado,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USF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 utilizada pela população apenas para tratamento. </a:t>
            </a:r>
            <a:endParaRPr lang="pt-BR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foco é reestruturar e conscientizar a população da importância da prevenção e promoção da saúde.</a:t>
            </a:r>
            <a:endParaRPr lang="pt-BR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55" y="1094475"/>
            <a:ext cx="5003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USF Joaquim Rodrigues de Lima</a:t>
            </a:r>
          </a:p>
        </p:txBody>
      </p:sp>
    </p:spTree>
    <p:extLst>
      <p:ext uri="{BB962C8B-B14F-4D97-AF65-F5344CB8AC3E}">
        <p14:creationId xmlns:p14="http://schemas.microsoft.com/office/powerpoint/2010/main" val="26950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3933056"/>
            <a:ext cx="8352928" cy="2520280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Cobertura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exame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citopatológico (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25 a 64 anos): 20,97%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Cobertura da Mamografia (50 a 69 anos): 15,5%; </a:t>
            </a:r>
          </a:p>
          <a:p>
            <a:pPr>
              <a:lnSpc>
                <a:spcPct val="150000"/>
              </a:lnSpc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Necessidade da Intervenção para aumentar a adesão das mulheres ao programa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Análise Situacional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3588" y="1959768"/>
            <a:ext cx="7272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Programa de Prevenção aos Cânceres</a:t>
            </a:r>
          </a:p>
          <a:p>
            <a:pPr algn="ctr">
              <a:lnSpc>
                <a:spcPct val="150000"/>
              </a:lnSpc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do Colo do Útero e da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Mama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55" y="1094475"/>
            <a:ext cx="5003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USF Joaquim Rodrigues de Lima</a:t>
            </a:r>
          </a:p>
        </p:txBody>
      </p:sp>
      <p:sp>
        <p:nvSpPr>
          <p:cNvPr id="6" name="Bent-Up Arrow 5"/>
          <p:cNvSpPr/>
          <p:nvPr/>
        </p:nvSpPr>
        <p:spPr>
          <a:xfrm rot="5233039">
            <a:off x="4283967" y="3161454"/>
            <a:ext cx="432048" cy="28305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4881087" y="3194751"/>
            <a:ext cx="2103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baixa adesão;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996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Análise Estratégica - Objetivo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108012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Melhorar a detecção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 cânceres 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colo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útero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mama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nas mulheres atendidas na  USF Joaquim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Rodrigues de Lima.</a:t>
            </a:r>
          </a:p>
        </p:txBody>
      </p:sp>
      <p:sp>
        <p:nvSpPr>
          <p:cNvPr id="3" name="Rectangle 2"/>
          <p:cNvSpPr/>
          <p:nvPr/>
        </p:nvSpPr>
        <p:spPr>
          <a:xfrm>
            <a:off x="645740" y="2615421"/>
            <a:ext cx="78867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000" dirty="0"/>
              <a:t>Ampliar a cobertura de detecção precoce </a:t>
            </a:r>
            <a:r>
              <a:rPr lang="pt-BR" sz="2000" dirty="0" smtClean="0"/>
              <a:t>dos </a:t>
            </a:r>
            <a:r>
              <a:rPr lang="pt-BR" sz="2000" dirty="0" smtClean="0"/>
              <a:t>cânceres </a:t>
            </a:r>
            <a:r>
              <a:rPr lang="pt-BR" sz="2000" dirty="0" smtClean="0"/>
              <a:t>do </a:t>
            </a:r>
            <a:r>
              <a:rPr lang="pt-BR" sz="2000" dirty="0"/>
              <a:t>colo </a:t>
            </a:r>
            <a:r>
              <a:rPr lang="pt-BR" sz="2000" dirty="0" smtClean="0"/>
              <a:t>do </a:t>
            </a:r>
            <a:r>
              <a:rPr lang="pt-BR" sz="2000" dirty="0"/>
              <a:t>útero e </a:t>
            </a:r>
            <a:r>
              <a:rPr lang="pt-BR" sz="2000" dirty="0" smtClean="0"/>
              <a:t>da mama.</a:t>
            </a:r>
            <a:endParaRPr lang="pt-BR" sz="2000" dirty="0"/>
          </a:p>
          <a:p>
            <a:pPr marL="457200" lvl="0" indent="-457200">
              <a:buFont typeface="+mj-lt"/>
              <a:buAutoNum type="arabicPeriod"/>
            </a:pPr>
            <a:r>
              <a:rPr lang="pt-BR" sz="2000" dirty="0"/>
              <a:t>Melhorar a adesão das mulheres à realização </a:t>
            </a:r>
            <a:r>
              <a:rPr lang="pt-BR" sz="2000" dirty="0" smtClean="0"/>
              <a:t>dos exames </a:t>
            </a:r>
            <a:r>
              <a:rPr lang="pt-BR" sz="2000" dirty="0"/>
              <a:t>citopatológico de colo uterino e </a:t>
            </a:r>
            <a:r>
              <a:rPr lang="pt-BR" sz="2000" dirty="0" smtClean="0"/>
              <a:t>mamografia.</a:t>
            </a:r>
            <a:endParaRPr lang="pt-BR" sz="2000" dirty="0"/>
          </a:p>
          <a:p>
            <a:pPr marL="457200" lvl="0" indent="-457200">
              <a:buFont typeface="+mj-lt"/>
              <a:buAutoNum type="arabicPeriod"/>
            </a:pPr>
            <a:r>
              <a:rPr lang="pt-BR" sz="2000" dirty="0"/>
              <a:t>Melhorar a qualidade do atendimento na USF </a:t>
            </a:r>
            <a:r>
              <a:rPr lang="pt-BR" sz="2000" dirty="0" smtClean="0"/>
              <a:t>das </a:t>
            </a:r>
            <a:r>
              <a:rPr lang="pt-BR" sz="2000" dirty="0"/>
              <a:t>mulheres que realizam detecção precoce </a:t>
            </a:r>
            <a:r>
              <a:rPr lang="pt-BR" sz="2000" dirty="0" smtClean="0"/>
              <a:t>destes cânceres.</a:t>
            </a:r>
            <a:endParaRPr lang="pt-BR" sz="2000" dirty="0"/>
          </a:p>
          <a:p>
            <a:pPr marL="457200" lvl="0" indent="-457200">
              <a:buFont typeface="+mj-lt"/>
              <a:buAutoNum type="arabicPeriod"/>
            </a:pPr>
            <a:r>
              <a:rPr lang="pt-BR" sz="2000" dirty="0"/>
              <a:t>Melhorar os registros das </a:t>
            </a:r>
            <a:r>
              <a:rPr lang="pt-BR" sz="2000" dirty="0" smtClean="0"/>
              <a:t>informações</a:t>
            </a:r>
            <a:r>
              <a:rPr lang="pt-BR" sz="200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000" dirty="0"/>
              <a:t>Mapear as mulheres nas faixas etárias de risco para câncer de colo uterino e de </a:t>
            </a:r>
            <a:r>
              <a:rPr lang="pt-BR" sz="2000" dirty="0" smtClean="0"/>
              <a:t>mama.</a:t>
            </a:r>
            <a:endParaRPr lang="pt-BR" sz="2000" dirty="0"/>
          </a:p>
          <a:p>
            <a:pPr marL="457200" lvl="0" indent="-457200">
              <a:buFont typeface="+mj-lt"/>
              <a:buAutoNum type="arabicPeriod"/>
            </a:pPr>
            <a:r>
              <a:rPr lang="pt-BR" sz="2000" dirty="0"/>
              <a:t>Promover saúde a todas as mulheres na faixa etária de risco para </a:t>
            </a:r>
            <a:r>
              <a:rPr lang="pt-BR" sz="2000" dirty="0" smtClean="0"/>
              <a:t>estes cânceres.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990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196752"/>
            <a:ext cx="7814692" cy="5112568"/>
          </a:xfrm>
        </p:spPr>
        <p:txBody>
          <a:bodyPr anchor="t">
            <a:normAutofit lnSpcReduction="10000"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da equipe</a:t>
            </a:r>
          </a:p>
          <a:p>
            <a:pPr lvl="1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2000" dirty="0" smtClean="0">
                <a:latin typeface="Arial" pitchFamily="34" charset="0"/>
                <a:cs typeface="Arial" pitchFamily="34" charset="0"/>
              </a:rPr>
              <a:t>Cadernos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Atenção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Básica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pt-BR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13 - 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Controle dos Cânceres do Colo do Útero e da 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Mama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(2013).</a:t>
            </a:r>
            <a:endParaRPr lang="pt-BR" sz="2000" i="1" dirty="0" smtClean="0">
              <a:latin typeface="Arial" pitchFamily="34" charset="0"/>
              <a:cs typeface="Arial" pitchFamily="34" charset="0"/>
            </a:endParaRPr>
          </a:p>
          <a:p>
            <a:pPr marL="185738" lvl="1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85738" lvl="1"/>
            <a:r>
              <a:rPr lang="pt-BR" sz="2400" dirty="0" smtClean="0">
                <a:latin typeface="Arial" pitchFamily="34" charset="0"/>
                <a:cs typeface="Arial" pitchFamily="34" charset="0"/>
              </a:rPr>
              <a:t>Adoção 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ficha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acompanhamento específica.</a:t>
            </a:r>
          </a:p>
          <a:p>
            <a:pPr marL="185738" lvl="1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85738" lvl="1"/>
            <a:r>
              <a:rPr lang="pt-BR" sz="2400" dirty="0" smtClean="0">
                <a:latin typeface="Arial" pitchFamily="34" charset="0"/>
                <a:cs typeface="Arial" pitchFamily="34" charset="0"/>
              </a:rPr>
              <a:t>Definidas metas para o alcance dos objetivos.</a:t>
            </a:r>
          </a:p>
          <a:p>
            <a:pPr marL="185738" lvl="1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85738" lvl="1"/>
            <a:r>
              <a:rPr lang="pt-BR" sz="2400" dirty="0" smtClean="0">
                <a:latin typeface="Arial" pitchFamily="34" charset="0"/>
                <a:cs typeface="Arial" pitchFamily="34" charset="0"/>
              </a:rPr>
              <a:t>Ações nos 4 eixos pedagógicos do curso.</a:t>
            </a:r>
          </a:p>
          <a:p>
            <a:pPr marL="185738" lvl="1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85738" lvl="1"/>
            <a:r>
              <a:rPr lang="pt-BR" sz="2400" dirty="0" smtClean="0">
                <a:latin typeface="Arial" pitchFamily="34" charset="0"/>
                <a:cs typeface="Arial" pitchFamily="34" charset="0"/>
              </a:rPr>
              <a:t>Apoio dos ACS e das moradoras.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85738" lvl="1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85738" lvl="1"/>
            <a:r>
              <a:rPr lang="pt-BR" sz="2400" dirty="0" smtClean="0">
                <a:latin typeface="Arial" pitchFamily="34" charset="0"/>
                <a:cs typeface="Arial" pitchFamily="34" charset="0"/>
              </a:rPr>
              <a:t>16 semanas de intervenção - Janeiro a Abril / 2014.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>
                <a:solidFill>
                  <a:schemeClr val="accent2"/>
                </a:solidFill>
              </a:rPr>
              <a:t>Análise Estratégica - Metodologia</a:t>
            </a:r>
          </a:p>
        </p:txBody>
      </p:sp>
    </p:spTree>
    <p:extLst>
      <p:ext uri="{BB962C8B-B14F-4D97-AF65-F5344CB8AC3E}">
        <p14:creationId xmlns:p14="http://schemas.microsoft.com/office/powerpoint/2010/main" val="51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59" y="1196752"/>
            <a:ext cx="8082685" cy="5256584"/>
          </a:xfrm>
        </p:spPr>
        <p:txBody>
          <a:bodyPr anchor="t"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da equipe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lvl="1" indent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185738" lvl="1"/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Cadastramento das mulheres.</a:t>
            </a:r>
          </a:p>
          <a:p>
            <a:pPr marL="185738" lvl="1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85738" lvl="1"/>
            <a:r>
              <a:rPr lang="pt-BR" sz="2400" dirty="0" smtClean="0">
                <a:latin typeface="Arial" pitchFamily="34" charset="0"/>
                <a:cs typeface="Arial" pitchFamily="34" charset="0"/>
              </a:rPr>
              <a:t>Encaminhamento para </a:t>
            </a:r>
          </a:p>
          <a:p>
            <a:pPr marL="14288" lvl="1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	mamografia.</a:t>
            </a:r>
          </a:p>
          <a:p>
            <a:pPr marL="185738" lvl="1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85738" lvl="1"/>
            <a:r>
              <a:rPr lang="pt-BR" sz="2400" dirty="0" smtClean="0">
                <a:latin typeface="Arial" pitchFamily="34" charset="0"/>
                <a:cs typeface="Arial" pitchFamily="34" charset="0"/>
              </a:rPr>
              <a:t>Atividades educativas.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Relatório da Intervenção</a:t>
            </a:r>
            <a:endParaRPr lang="pt-BR" b="1" dirty="0">
              <a:solidFill>
                <a:schemeClr val="accent2"/>
              </a:solidFill>
            </a:endParaRP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3037">
            <a:off x="2343674" y="1618818"/>
            <a:ext cx="3113570" cy="2227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558">
            <a:off x="5319958" y="487611"/>
            <a:ext cx="3065197" cy="2138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35306"/>
            <a:ext cx="3081221" cy="2187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642">
            <a:off x="5102788" y="4508185"/>
            <a:ext cx="3033425" cy="2179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49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Relatório da Intervenção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59" y="1196752"/>
            <a:ext cx="8082685" cy="1296144"/>
          </a:xfrm>
        </p:spPr>
        <p:txBody>
          <a:bodyPr anchor="t"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Coleta de citopatológico -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Morro das Flores</a:t>
            </a: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2" y="3356520"/>
            <a:ext cx="4080000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11" y="2068536"/>
            <a:ext cx="4080000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46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Relatório da Intervenção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59" y="1196752"/>
            <a:ext cx="8082685" cy="1296144"/>
          </a:xfrm>
        </p:spPr>
        <p:txBody>
          <a:bodyPr anchor="t"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Multirão de coleta de citopatológico -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Zona Rural</a:t>
            </a:r>
          </a:p>
        </p:txBody>
      </p:sp>
      <p:pic>
        <p:nvPicPr>
          <p:cNvPr id="8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67" y="1725351"/>
            <a:ext cx="3528392" cy="2437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61" y="2204864"/>
            <a:ext cx="4176464" cy="3452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67" y="4303479"/>
            <a:ext cx="3528392" cy="2437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30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4205</TotalTime>
  <Words>961</Words>
  <Application>Microsoft Office PowerPoint</Application>
  <PresentationFormat>Apresentação na tela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UNIVERSIDADE FEDERAL DE PELOTAS UNIVERSIDADE ABERTA DO SUS Departamento de Medicina Social</vt:lpstr>
      <vt:lpstr>Análise Situacional</vt:lpstr>
      <vt:lpstr>Análise Situacional</vt:lpstr>
      <vt:lpstr>Análise Situacional</vt:lpstr>
      <vt:lpstr>Análise Estratégica - Objetivo</vt:lpstr>
      <vt:lpstr>Análise Estratégica - Metodologia</vt:lpstr>
      <vt:lpstr>Relatório da Intervenção</vt:lpstr>
      <vt:lpstr>Relatório da Intervenção</vt:lpstr>
      <vt:lpstr>Relatório da Intervenção</vt:lpstr>
      <vt:lpstr>Resultados</vt:lpstr>
      <vt:lpstr>Resultados</vt:lpstr>
      <vt:lpstr>Resultados</vt:lpstr>
      <vt:lpstr>Resultados</vt:lpstr>
      <vt:lpstr>Resultados</vt:lpstr>
      <vt:lpstr>Discussão</vt:lpstr>
      <vt:lpstr>Reflexão crítica sobre o processo pessoal de aprendizagem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Tacila</cp:lastModifiedBy>
  <cp:revision>171</cp:revision>
  <dcterms:created xsi:type="dcterms:W3CDTF">2014-02-18T13:29:24Z</dcterms:created>
  <dcterms:modified xsi:type="dcterms:W3CDTF">2014-08-22T01:04:46Z</dcterms:modified>
</cp:coreProperties>
</file>