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8" r:id="rId7"/>
    <p:sldId id="262" r:id="rId8"/>
    <p:sldId id="264" r:id="rId9"/>
    <p:sldId id="265" r:id="rId10"/>
    <p:sldId id="266" r:id="rId11"/>
    <p:sldId id="273" r:id="rId12"/>
    <p:sldId id="284" r:id="rId13"/>
    <p:sldId id="285" r:id="rId14"/>
    <p:sldId id="267" r:id="rId15"/>
    <p:sldId id="268" r:id="rId16"/>
    <p:sldId id="274" r:id="rId17"/>
    <p:sldId id="286" r:id="rId18"/>
    <p:sldId id="275" r:id="rId19"/>
    <p:sldId id="283" r:id="rId20"/>
    <p:sldId id="277" r:id="rId21"/>
    <p:sldId id="27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ana\Desktop\Planilha%20Taissa%20ajustada%20para%20o%20terceiro%20m&#234;s%201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ana\Desktop\Planilha%20Taissa%20ajustada%20para%20o%20terceiro%20m&#234;s%201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ana\AppData\Local\Temp\Semana%2012%20taissa%202014_07_13%20Coleta%20de%20dados%20Puerp&#233;rio%20(1)nov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ana\AppData\Local\Temp\Semana%2012%20taissa%202014_07_13%20Coleta%20de%20dados%20Puerp&#233;rio%20(1)novo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49688682800545"/>
          <c:y val="6.4523155779283817E-2"/>
          <c:w val="0.84389060477462274"/>
          <c:h val="0.86001809315657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0.59259259259259267</c:v>
                </c:pt>
                <c:pt idx="1">
                  <c:v>0.58974358974358976</c:v>
                </c:pt>
                <c:pt idx="2">
                  <c:v>0.63934426229508434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204832"/>
        <c:axId val="1763205376"/>
      </c:barChart>
      <c:catAx>
        <c:axId val="176320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63205376"/>
        <c:crosses val="autoZero"/>
        <c:auto val="1"/>
        <c:lblAlgn val="ctr"/>
        <c:lblOffset val="100"/>
        <c:noMultiLvlLbl val="0"/>
      </c:catAx>
      <c:valAx>
        <c:axId val="17632053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632048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ysClr val="windowText" lastClr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473550728533144E-2"/>
          <c:y val="2.3024245200862294E-2"/>
          <c:w val="0.88618334521970676"/>
          <c:h val="0.85696389241832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0.96296296296296102</c:v>
                </c:pt>
                <c:pt idx="1">
                  <c:v>0.97435897435897556</c:v>
                </c:pt>
                <c:pt idx="2">
                  <c:v>0.95081967213114893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207552"/>
        <c:axId val="1763208640"/>
      </c:barChart>
      <c:catAx>
        <c:axId val="176320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63208640"/>
        <c:crosses val="autoZero"/>
        <c:auto val="1"/>
        <c:lblAlgn val="ctr"/>
        <c:lblOffset val="100"/>
        <c:noMultiLvlLbl val="0"/>
      </c:catAx>
      <c:valAx>
        <c:axId val="17632086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6320755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ysClr val="windowText" lastClr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'[Semana 12 taissa 2014_07_13 Coleta de dados Puerpério (1)novo.xlsx]Indicadores'!$C$5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'[Semana 12 taissa 2014_07_13 Coleta de dados Puerpério (1)novo.xlsx]Indicadores'!$D$4:$F$4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'[Semana 12 taissa 2014_07_13 Coleta de dados Puerpério (1)novo.xlsx]Indicadores'!$D$5:$F$5</c:f>
              <c:numCache>
                <c:formatCode>0.0%</c:formatCode>
                <c:ptCount val="3"/>
                <c:pt idx="0">
                  <c:v>0.30000000000000032</c:v>
                </c:pt>
                <c:pt idx="1">
                  <c:v>0.70000000000000062</c:v>
                </c:pt>
                <c:pt idx="2">
                  <c:v>0.66666666666666663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216800"/>
        <c:axId val="1763209184"/>
      </c:barChart>
      <c:catAx>
        <c:axId val="176321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63209184"/>
        <c:crosses val="autoZero"/>
        <c:auto val="1"/>
        <c:lblAlgn val="ctr"/>
        <c:lblOffset val="100"/>
        <c:noMultiLvlLbl val="0"/>
      </c:catAx>
      <c:valAx>
        <c:axId val="17632091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6321680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ysClr val="windowText" lastClr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'[Semana 12 taissa 2014_07_13 Coleta de dados Puerpério (1)novo.xlsx]Indicadores'!$C$24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'[Semana 12 taissa 2014_07_13 Coleta de dados Puerpério (1)novo.xlsx]Indicadores'!$D$23:$F$23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'[Semana 12 taissa 2014_07_13 Coleta de dados Puerpério (1)novo.xlsx]Indicadores'!$D$24:$F$24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0.57142857142857295</c:v>
                </c:pt>
                <c:pt idx="2">
                  <c:v>0.62500000000000122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218432"/>
        <c:axId val="1763210272"/>
      </c:barChart>
      <c:catAx>
        <c:axId val="17632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63210272"/>
        <c:crosses val="autoZero"/>
        <c:auto val="1"/>
        <c:lblAlgn val="ctr"/>
        <c:lblOffset val="100"/>
        <c:noMultiLvlLbl val="0"/>
      </c:catAx>
      <c:valAx>
        <c:axId val="17632102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6321843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ysClr val="windowText" lastClr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999C2-E416-43C9-B845-91CF45B6B3E6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08EA-FEE1-42C8-B88B-0BC6549E67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18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8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9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01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25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87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15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31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66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3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47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98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DE348-A1BB-4752-8702-41E57DF18D91}" type="datetimeFigureOut">
              <a:rPr lang="pt-BR" smtClean="0"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D4731-AB44-4952-92BE-4EACD3EC8E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38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2376264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 Rounded MT Bold" panose="020F0704030504030204" pitchFamily="34" charset="0"/>
              </a:rPr>
              <a:t>Melhoria da Atenção à Saúde do Pré-Natal e Puerpério no Centro de Saúde São Francisco, Garibaldi, RS.</a:t>
            </a:r>
            <a:r>
              <a:rPr lang="pt-BR" sz="2800" dirty="0">
                <a:latin typeface="Arial Rounded MT Bold" panose="020F0704030504030204" pitchFamily="34" charset="0"/>
              </a:rPr>
              <a:t/>
            </a:r>
            <a:br>
              <a:rPr lang="pt-BR" sz="2800" dirty="0">
                <a:latin typeface="Arial Rounded MT Bold" panose="020F0704030504030204" pitchFamily="34" charset="0"/>
              </a:rPr>
            </a:br>
            <a:endParaRPr lang="pt-BR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5140" y="4221088"/>
            <a:ext cx="7304856" cy="719534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Aluna: </a:t>
            </a:r>
            <a:r>
              <a:rPr lang="pt-BR" sz="24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Taissa</a:t>
            </a:r>
            <a:r>
              <a:rPr lang="pt-BR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Morellato</a:t>
            </a:r>
            <a:r>
              <a:rPr lang="pt-BR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Basso</a:t>
            </a:r>
            <a:endParaRPr lang="pt-BR" sz="1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8913"/>
            <a:ext cx="9144000" cy="1368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UNIVERSIDADE ABERTA DO SUS – UNASUS</a:t>
            </a:r>
            <a:br>
              <a:rPr lang="pt-BR" sz="1600" b="1" dirty="0" smtClean="0"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1600" b="1" dirty="0" smtClean="0"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Departamento de Medicina Social </a:t>
            </a:r>
            <a:br>
              <a:rPr lang="pt-BR" sz="1600" b="1" dirty="0" smtClean="0"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Especialização em Saúde da Família </a:t>
            </a:r>
            <a:br>
              <a:rPr lang="pt-BR" sz="1600" b="1" dirty="0" smtClean="0"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Modalidade à Distância </a:t>
            </a:r>
            <a:br>
              <a:rPr lang="pt-BR" sz="1600" b="1" dirty="0" smtClean="0"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Turma 6 – 2014</a:t>
            </a:r>
            <a:endParaRPr lang="pt-BR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9238"/>
            <a:ext cx="1008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93"/>
          <a:stretch>
            <a:fillRect/>
          </a:stretch>
        </p:blipFill>
        <p:spPr bwMode="auto">
          <a:xfrm>
            <a:off x="7585075" y="188913"/>
            <a:ext cx="1379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50825" y="5229200"/>
            <a:ext cx="87137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Arial Rounded MT Bold" panose="020F0704030504030204" pitchFamily="34" charset="0"/>
              </a:rPr>
              <a:t>Orientador: Mariana Gonzalez </a:t>
            </a:r>
            <a:r>
              <a:rPr lang="pt-BR" sz="2000" dirty="0" smtClean="0">
                <a:latin typeface="Arial Rounded MT Bold" panose="020F0704030504030204" pitchFamily="34" charset="0"/>
              </a:rPr>
              <a:t>Cademartori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3692560" y="6405399"/>
            <a:ext cx="1758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Pelotas, 2015.</a:t>
            </a:r>
          </a:p>
        </p:txBody>
      </p:sp>
    </p:spTree>
    <p:extLst>
      <p:ext uri="{BB962C8B-B14F-4D97-AF65-F5344CB8AC3E}">
        <p14:creationId xmlns:p14="http://schemas.microsoft.com/office/powerpoint/2010/main" val="128953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6021288"/>
            <a:ext cx="6912768" cy="590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100" dirty="0">
                <a:latin typeface="Arial Rounded MT Bold" panose="020F0704030504030204" pitchFamily="34" charset="0"/>
              </a:rPr>
              <a:t>Evolução mensal do indicador proporção de gestantes com primeira consulta odontológica programática, inscritas no Programa de Pré-natal da UBSF São Francisco. Garibaldi, RS, 2014.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028222"/>
              </p:ext>
            </p:extLst>
          </p:nvPr>
        </p:nvGraphicFramePr>
        <p:xfrm>
          <a:off x="1147043" y="2305092"/>
          <a:ext cx="69127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467544" y="11663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/>
              <a:t>Objetivo 2. </a:t>
            </a:r>
            <a:r>
              <a:rPr lang="pt-BR" sz="2000" dirty="0"/>
              <a:t>Melhorar a qualidade da atenção ao pré-natal e puerpério realizado na Unidade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2.9. </a:t>
            </a:r>
            <a:r>
              <a:rPr lang="pt-BR" sz="2000" dirty="0"/>
              <a:t>Garantir a primeira consulta odontológica programática para 100% das gestantes </a:t>
            </a:r>
            <a:r>
              <a:rPr lang="pt-BR" sz="2000" dirty="0" smtClean="0"/>
              <a:t>cadastradas</a:t>
            </a:r>
          </a:p>
          <a:p>
            <a:pPr algn="just"/>
            <a:r>
              <a:rPr lang="pt-BR" sz="2000" b="1" dirty="0" smtClean="0"/>
              <a:t>Indicador </a:t>
            </a:r>
            <a:r>
              <a:rPr lang="pt-BR" sz="2000" b="1" dirty="0"/>
              <a:t>10. </a:t>
            </a:r>
            <a:r>
              <a:rPr lang="pt-BR" sz="2000" dirty="0"/>
              <a:t>Proporção de gestantes com primeira consulta odontológica programática.</a:t>
            </a:r>
          </a:p>
        </p:txBody>
      </p:sp>
    </p:spTree>
    <p:extLst>
      <p:ext uri="{BB962C8B-B14F-4D97-AF65-F5344CB8AC3E}">
        <p14:creationId xmlns:p14="http://schemas.microsoft.com/office/powerpoint/2010/main" val="330579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1297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 Rounded MT Bold" panose="020F0704030504030204" pitchFamily="34" charset="0"/>
              </a:rPr>
              <a:t>METAS QUE ALCANÇARAM 100%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9606"/>
            <a:ext cx="8784976" cy="55292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/>
              <a:t>Indicador 2. </a:t>
            </a:r>
            <a:r>
              <a:rPr lang="pt-BR" sz="2400" dirty="0"/>
              <a:t>Realizar pelo menos um exame ginecológico por trimestre em 100% das gestantes;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3. </a:t>
            </a:r>
            <a:r>
              <a:rPr lang="pt-BR" sz="2400" dirty="0"/>
              <a:t>Proporção de gestantes com pelo menos um exame ginecológico por trimestre;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4. </a:t>
            </a:r>
            <a:r>
              <a:rPr lang="pt-BR" sz="2400" dirty="0"/>
              <a:t>Proporção de gestantes com pelo menos um exame das mamas durante o pré-natal;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5. </a:t>
            </a:r>
            <a:r>
              <a:rPr lang="pt-BR" sz="2400" dirty="0"/>
              <a:t>Proporção de gestantes com solicitação de exames laboratoriais de acordo com o protocolo;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6. </a:t>
            </a:r>
            <a:r>
              <a:rPr lang="pt-BR" sz="2400" dirty="0"/>
              <a:t>Proporção de gestantes com prescrição de suplementação de sulfato ferroso e ácido fólico;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7. </a:t>
            </a:r>
            <a:r>
              <a:rPr lang="pt-BR" sz="2400" dirty="0"/>
              <a:t>Proporção de gestantes com o esquema da vacina antitetânica completo; </a:t>
            </a:r>
          </a:p>
        </p:txBody>
      </p:sp>
    </p:spTree>
    <p:extLst>
      <p:ext uri="{BB962C8B-B14F-4D97-AF65-F5344CB8AC3E}">
        <p14:creationId xmlns:p14="http://schemas.microsoft.com/office/powerpoint/2010/main" val="147056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Indicador 8. </a:t>
            </a:r>
            <a:r>
              <a:rPr lang="pt-BR" sz="2400" dirty="0"/>
              <a:t>Proporção de gestantes com o esquema da vacina de Hepatite B completo;</a:t>
            </a:r>
          </a:p>
          <a:p>
            <a:pPr algn="just"/>
            <a:r>
              <a:rPr lang="pt-BR" sz="2400" b="1" dirty="0"/>
              <a:t>Indicador 9. </a:t>
            </a:r>
            <a:r>
              <a:rPr lang="pt-BR" sz="2400" dirty="0"/>
              <a:t>Proporção de gestantes com avaliação de necessidade de atendimento odontológico; </a:t>
            </a:r>
          </a:p>
          <a:p>
            <a:pPr algn="just"/>
            <a:r>
              <a:rPr lang="pt-BR" sz="2400" b="1" dirty="0"/>
              <a:t>Indicador 11. </a:t>
            </a:r>
            <a:r>
              <a:rPr lang="pt-BR" sz="2400" dirty="0"/>
              <a:t>Proporção de gestantes faltosas às consultas que receberam busca ativa; </a:t>
            </a:r>
          </a:p>
          <a:p>
            <a:pPr algn="just"/>
            <a:r>
              <a:rPr lang="pt-BR" sz="2400" b="1" dirty="0" smtClean="0"/>
              <a:t>Indicador </a:t>
            </a:r>
            <a:r>
              <a:rPr lang="pt-BR" sz="2400" b="1" dirty="0"/>
              <a:t>12. </a:t>
            </a:r>
            <a:r>
              <a:rPr lang="pt-BR" sz="2400" dirty="0"/>
              <a:t>Proporção de gestantes com registro na ficha espelho de pré-natal/vacinação. </a:t>
            </a:r>
          </a:p>
          <a:p>
            <a:pPr algn="just"/>
            <a:r>
              <a:rPr lang="pt-BR" sz="2400" b="1" dirty="0"/>
              <a:t>Indicador 13. </a:t>
            </a:r>
            <a:r>
              <a:rPr lang="pt-BR" sz="2400" dirty="0"/>
              <a:t>Proporção de gestantes com avaliação de risco gestacional em 100% ao longo dos três meses de intervenção. </a:t>
            </a:r>
          </a:p>
          <a:p>
            <a:pPr algn="just"/>
            <a:r>
              <a:rPr lang="pt-BR" sz="2400" b="1" dirty="0"/>
              <a:t>Indicador 14. </a:t>
            </a:r>
            <a:r>
              <a:rPr lang="pt-BR" sz="2400" dirty="0"/>
              <a:t>Proporção de gestantes que receberam orientação nutricional; </a:t>
            </a:r>
          </a:p>
          <a:p>
            <a:pPr algn="just"/>
            <a:r>
              <a:rPr lang="pt-BR" sz="2400" b="1" dirty="0"/>
              <a:t>Indicador 15. </a:t>
            </a:r>
            <a:r>
              <a:rPr lang="pt-BR" sz="2400" dirty="0"/>
              <a:t>Proporção de gestantes que receberam orientação sobre aleitamento materno; </a:t>
            </a:r>
          </a:p>
        </p:txBody>
      </p:sp>
    </p:spTree>
    <p:extLst>
      <p:ext uri="{BB962C8B-B14F-4D97-AF65-F5344CB8AC3E}">
        <p14:creationId xmlns:p14="http://schemas.microsoft.com/office/powerpoint/2010/main" val="1635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Indicador 16. </a:t>
            </a:r>
            <a:r>
              <a:rPr lang="pt-BR" sz="2400" dirty="0"/>
              <a:t>Proporção de gestantes que receberam orientação sobre cuidados com o recém-nascido; </a:t>
            </a:r>
          </a:p>
          <a:p>
            <a:pPr algn="just"/>
            <a:r>
              <a:rPr lang="pt-BR" sz="2400" b="1" dirty="0"/>
              <a:t>Indicador 17. </a:t>
            </a:r>
            <a:r>
              <a:rPr lang="pt-BR" sz="2400" dirty="0"/>
              <a:t>Proporção de gestantes com orientação sobre anticoncepção após o parto; </a:t>
            </a:r>
          </a:p>
          <a:p>
            <a:pPr algn="just"/>
            <a:r>
              <a:rPr lang="pt-BR" sz="2400" b="1" dirty="0"/>
              <a:t>Indicador 18. </a:t>
            </a:r>
            <a:r>
              <a:rPr lang="pt-BR" sz="2400" dirty="0"/>
              <a:t>Proporção de gestantes com orientação sobre os riscos do tabagismo e do uso de álcool e drogas na gestação; </a:t>
            </a:r>
          </a:p>
          <a:p>
            <a:pPr algn="just"/>
            <a:r>
              <a:rPr lang="pt-BR" sz="2400" b="1" dirty="0"/>
              <a:t>Indicador 19. </a:t>
            </a:r>
            <a:r>
              <a:rPr lang="pt-BR" sz="2400" dirty="0"/>
              <a:t>Proporção de gestantes e puérperas com orientação sobre higiene bucal.</a:t>
            </a:r>
            <a:endParaRPr lang="pt-BR" sz="24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94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6033045"/>
            <a:ext cx="6624736" cy="824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100" dirty="0">
                <a:latin typeface="Arial Rounded MT Bold" panose="020F0704030504030204" pitchFamily="34" charset="0"/>
              </a:rPr>
              <a:t>Evolução mensal do indicador proporção de puérperas com consulta até 42 dias após o parto na UBSF São Francisco. Garibaldi, RS, 2014.</a:t>
            </a:r>
          </a:p>
          <a:p>
            <a:endParaRPr lang="pt-BR" sz="20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410271"/>
              </p:ext>
            </p:extLst>
          </p:nvPr>
        </p:nvGraphicFramePr>
        <p:xfrm>
          <a:off x="1187624" y="2636912"/>
          <a:ext cx="6624736" cy="3347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85192" y="0"/>
            <a:ext cx="8229600" cy="9087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 Rounded MT Bold" panose="020F0704030504030204" pitchFamily="34" charset="0"/>
              </a:rPr>
              <a:t>Atenção à Saúde do Puerpério</a:t>
            </a:r>
            <a:endParaRPr lang="pt-BR" sz="2800" b="1" dirty="0">
              <a:latin typeface="Arial Rounded MT Bold" panose="020F07040305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85192" y="764704"/>
            <a:ext cx="85072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Objetivo </a:t>
            </a:r>
            <a:r>
              <a:rPr lang="pt-BR" sz="2000" b="1" dirty="0"/>
              <a:t>1. </a:t>
            </a:r>
            <a:r>
              <a:rPr lang="pt-BR" sz="2000" dirty="0"/>
              <a:t>Ampliar a cobertura da atenção a puérperas. </a:t>
            </a:r>
          </a:p>
          <a:p>
            <a:pPr algn="just"/>
            <a:r>
              <a:rPr lang="pt-BR" sz="2000" b="1" dirty="0"/>
              <a:t>Meta 1. </a:t>
            </a:r>
            <a:r>
              <a:rPr lang="pt-BR" sz="2000" dirty="0"/>
              <a:t>Garantir a 100% das puérperas cadastradas no programa de Pré-Natal e Puerpério da Unidade de Saúde consulta puerperal antes dos 42 dias após o parto. </a:t>
            </a:r>
          </a:p>
          <a:p>
            <a:pPr algn="just"/>
            <a:r>
              <a:rPr lang="pt-BR" sz="2000" b="1" dirty="0"/>
              <a:t>Indicador 1. </a:t>
            </a:r>
            <a:r>
              <a:rPr lang="pt-BR" sz="2000" dirty="0"/>
              <a:t>Proporção de puérperas com consulta até 42 dias após o parto. </a:t>
            </a:r>
          </a:p>
        </p:txBody>
      </p:sp>
    </p:spTree>
    <p:extLst>
      <p:ext uri="{BB962C8B-B14F-4D97-AF65-F5344CB8AC3E}">
        <p14:creationId xmlns:p14="http://schemas.microsoft.com/office/powerpoint/2010/main" val="240346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5733256"/>
            <a:ext cx="7848872" cy="75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100" dirty="0">
                <a:latin typeface="Arial Rounded MT Bold" panose="020F0704030504030204" pitchFamily="34" charset="0"/>
              </a:rPr>
              <a:t>Evolução mensal do indicador proporção de puérperas que receberam exame ginecológico na UBSF São Francisco. Garibaldi, RS, 2014.</a:t>
            </a:r>
          </a:p>
          <a:p>
            <a:endParaRPr lang="pt-BR" sz="11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762837"/>
              </p:ext>
            </p:extLst>
          </p:nvPr>
        </p:nvGraphicFramePr>
        <p:xfrm>
          <a:off x="611560" y="2127632"/>
          <a:ext cx="7848872" cy="3562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467544" y="188640"/>
            <a:ext cx="81112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Objetivo 2</a:t>
            </a:r>
            <a:r>
              <a:rPr lang="pt-BR" sz="2000" b="1" dirty="0" smtClean="0"/>
              <a:t>. </a:t>
            </a:r>
            <a:r>
              <a:rPr lang="pt-BR" sz="2000" dirty="0" smtClean="0"/>
              <a:t>Melhorar </a:t>
            </a:r>
            <a:r>
              <a:rPr lang="pt-BR" sz="2000" dirty="0"/>
              <a:t>a qualidade da atenção às puérperas na Unidade de Saúde. </a:t>
            </a:r>
            <a:br>
              <a:rPr lang="pt-BR" sz="2000" dirty="0"/>
            </a:br>
            <a:r>
              <a:rPr lang="pt-BR" sz="2000" b="1" dirty="0"/>
              <a:t>Meta 2.3 </a:t>
            </a:r>
            <a:r>
              <a:rPr lang="pt-BR" sz="2000" dirty="0"/>
              <a:t>Realizar exame ginecológico em 100% das puérperas cadastradas no Programa. </a:t>
            </a:r>
            <a:endParaRPr lang="pt-BR" sz="2000" dirty="0" smtClean="0"/>
          </a:p>
          <a:p>
            <a:r>
              <a:rPr lang="pt-BR" sz="2000" b="1" dirty="0"/>
              <a:t>Indicador 4.</a:t>
            </a:r>
            <a:r>
              <a:rPr lang="pt-BR" sz="2000" dirty="0"/>
              <a:t>Proporção de puérperas que receberam exame ginecológico. 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6464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Rounded MT Bold" panose="020F0704030504030204" pitchFamily="34" charset="0"/>
              </a:rPr>
              <a:t>Metas que alcançaram 100%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2. </a:t>
            </a:r>
            <a:r>
              <a:rPr lang="pt-BR" sz="2400" dirty="0"/>
              <a:t>Proporção de puérperas que tiveram as mamas examinadas;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3. </a:t>
            </a:r>
            <a:r>
              <a:rPr lang="pt-BR" sz="2400" dirty="0"/>
              <a:t>Proporção de puérperas que tiveram o abdome examinado;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5. </a:t>
            </a:r>
            <a:r>
              <a:rPr lang="pt-BR" sz="2400" dirty="0"/>
              <a:t>Proporção de puérperas com avaliação do estado psíquico;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6. </a:t>
            </a:r>
            <a:r>
              <a:rPr lang="pt-BR" sz="2400" dirty="0"/>
              <a:t>Proporção de puérperas com avaliação para intercorrências;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7. </a:t>
            </a:r>
            <a:r>
              <a:rPr lang="pt-BR" sz="2400" dirty="0"/>
              <a:t>Proporção de puérperas com prescrição de algum método de anticoncepção; </a:t>
            </a:r>
          </a:p>
          <a:p>
            <a:pPr marL="0" indent="0" algn="just">
              <a:buNone/>
            </a:pPr>
            <a:r>
              <a:rPr lang="pt-BR" sz="2400" b="1" dirty="0" smtClean="0"/>
              <a:t>Indicador </a:t>
            </a:r>
            <a:r>
              <a:rPr lang="pt-BR" sz="2400" b="1" dirty="0"/>
              <a:t>8. </a:t>
            </a:r>
            <a:r>
              <a:rPr lang="pt-BR" sz="2400" dirty="0"/>
              <a:t>Proporção de puérperas faltosas à consulta que receberam busca ativa; </a:t>
            </a:r>
          </a:p>
        </p:txBody>
      </p:sp>
    </p:spTree>
    <p:extLst>
      <p:ext uri="{BB962C8B-B14F-4D97-AF65-F5344CB8AC3E}">
        <p14:creationId xmlns:p14="http://schemas.microsoft.com/office/powerpoint/2010/main" val="1836109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352928" cy="391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/>
              <a:t>Indicador 9.</a:t>
            </a:r>
            <a:r>
              <a:rPr lang="pt-BR" sz="2400" dirty="0"/>
              <a:t>Proporção de puérperas com registro adequado; 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Indicador 10. </a:t>
            </a:r>
            <a:r>
              <a:rPr lang="pt-BR" sz="2400" dirty="0"/>
              <a:t>Proporção de puérperas que receberam orientação sobre os cuidados com o recém-nascido; 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Indicador 11.</a:t>
            </a:r>
            <a:r>
              <a:rPr lang="pt-BR" sz="2400" dirty="0"/>
              <a:t>Proporção de puérperas que receberam orientação sobre aleitamento materno; 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Indicador 12.</a:t>
            </a:r>
            <a:r>
              <a:rPr lang="pt-BR" sz="2400" dirty="0"/>
              <a:t>Proporção de puérperas com orientação sobre planejamento familiar.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70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Arial Rounded MT Bold" panose="020F0704030504030204" pitchFamily="34" charset="0"/>
              </a:rPr>
              <a:t>Discussão</a:t>
            </a:r>
            <a:endParaRPr lang="pt-BR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 Rounded MT Bold" panose="020F0704030504030204" pitchFamily="34" charset="0"/>
              </a:rPr>
              <a:t>Propiciou a ampliação da cobertura da atenção às gestantes e puérperas, melhoria dos registros e a qualificação da atenção com destaque para a ampliação dos cuidados mãe-bebê.</a:t>
            </a:r>
          </a:p>
          <a:p>
            <a:pPr marL="0" indent="0" algn="just">
              <a:buNone/>
            </a:pPr>
            <a:r>
              <a:rPr lang="pt-BR" dirty="0">
                <a:latin typeface="Arial Rounded MT Bold" panose="020F0704030504030204" pitchFamily="34" charset="0"/>
              </a:rPr>
              <a:t>	</a:t>
            </a:r>
            <a:r>
              <a:rPr lang="pt-BR" dirty="0" smtClean="0">
                <a:latin typeface="Arial Rounded MT Bold" panose="020F0704030504030204" pitchFamily="34" charset="0"/>
              </a:rPr>
              <a:t>O impacto da intervenção é pouco visto pela comunidade devido ao tempo curto da intervenção.</a:t>
            </a:r>
          </a:p>
          <a:p>
            <a:pPr marL="0" indent="0" algn="just">
              <a:buNone/>
            </a:pPr>
            <a:r>
              <a:rPr lang="pt-BR" dirty="0">
                <a:latin typeface="Arial Rounded MT Bold" panose="020F0704030504030204" pitchFamily="34" charset="0"/>
              </a:rPr>
              <a:t>	</a:t>
            </a:r>
            <a:r>
              <a:rPr lang="pt-BR" dirty="0" smtClean="0">
                <a:latin typeface="Arial Rounded MT Bold" panose="020F0704030504030204" pitchFamily="34" charset="0"/>
              </a:rPr>
              <a:t>A falta de algumas informações acabaram prejudicando a coleta de dados. Como o registro de quais puérperas tiveram o primeiro atendimento pós parto no hospital.</a:t>
            </a:r>
            <a:endParaRPr lang="pt-B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REFLEXÃO CRÍTICA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3600" dirty="0" smtClean="0"/>
              <a:t>	O </a:t>
            </a:r>
            <a:r>
              <a:rPr lang="pt-BR" sz="3600" dirty="0"/>
              <a:t>curso superou as minhas expectativas em vários aspectos. O primeiro que gostaria de citar é em relação à intervenção. No início achei que seria algo complicado de instituir na unidade, tendo em vista a necessidade da ajuda e colaboração de todos os profissionais. Ao contrário do que imaginava todos reagiram muito bem quando comuniquei o assunto da minha intervenção e o planejamento, e trabalharam com empolgação e empenho. Destaco também a minha expectativa quanto à recepção da comunidade às minhas palestras/ seminários. </a:t>
            </a:r>
          </a:p>
          <a:p>
            <a:pPr marL="0" indent="0" algn="just">
              <a:buNone/>
            </a:pPr>
            <a:r>
              <a:rPr lang="pt-BR" sz="3600" dirty="0" smtClean="0"/>
              <a:t>	O </a:t>
            </a:r>
            <a:r>
              <a:rPr lang="pt-BR" sz="3600" dirty="0"/>
              <a:t>significado do curso para minha prática profissional foi uma melhora no atendimento das gestantes e entendimento de o porquê sistematizar e organizar os prontuários é imprescindível para a avaliação correta e acompanhamento adequado do grupo que assistimos. O curso fez praticar habilidades em pesquisa, escrita e leitura, que serão usadas em toda a minha formação. </a:t>
            </a:r>
            <a:r>
              <a:rPr lang="pt-BR" sz="3600" dirty="0" smtClean="0"/>
              <a:t>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527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Garibaldi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 Rounded MT Bold" panose="020F0704030504030204" pitchFamily="34" charset="0"/>
              </a:rPr>
              <a:t>30.689 habitantes</a:t>
            </a:r>
          </a:p>
          <a:p>
            <a:r>
              <a:rPr lang="pt-BR" dirty="0" smtClean="0">
                <a:latin typeface="Arial Rounded MT Bold" panose="020F0704030504030204" pitchFamily="34" charset="0"/>
              </a:rPr>
              <a:t>8 UBS, sendo duas com ESF – em uma delas há 2 ESF.</a:t>
            </a:r>
          </a:p>
          <a:p>
            <a:r>
              <a:rPr lang="pt-BR" dirty="0" smtClean="0">
                <a:latin typeface="Arial Rounded MT Bold" panose="020F0704030504030204" pitchFamily="34" charset="0"/>
              </a:rPr>
              <a:t>Pronto atendimento médico</a:t>
            </a:r>
          </a:p>
          <a:p>
            <a:r>
              <a:rPr lang="pt-BR" dirty="0" smtClean="0">
                <a:latin typeface="Arial Rounded MT Bold" panose="020F0704030504030204" pitchFamily="34" charset="0"/>
              </a:rPr>
              <a:t>Hospital São Pedro</a:t>
            </a:r>
          </a:p>
          <a:p>
            <a:endParaRPr lang="pt-BR" dirty="0"/>
          </a:p>
        </p:txBody>
      </p:sp>
      <p:sp>
        <p:nvSpPr>
          <p:cNvPr id="4" name="AutoShape 2" descr="data:image/jpeg;base64,/9j/4AAQSkZJRgABAQAAAQABAAD/2wCEAAkGBxQSEhUUEhQVFhUWGBgYFhgYFxgYFBkYFRgYGBYcGBgYHCggHh4lHRcYITEhJSkrLi8uHR8zODMsNygtLisBCgoKDg0OGxAQGywkICQtLCwsLCwsLCwsLCwsLCwvLCwsLCwsLCwsLCwsLCwsLCwsLCwsLCwsLCwsLCwsLCwsLP/AABEIAMIBAwMBIgACEQEDEQH/xAAcAAABBQEBAQAAAAAAAAAAAAAFAAECAwQGBwj/xABCEAACAQMDAgQEAwYEBQIHAQABAhEAAyEEEjEFQRMiUWEGcYGRMqGxFCNCwdHwUoLh8QcVM2JyJEMWU1SSorLCJf/EABkBAAMBAQEAAAAAAAAAAAAAAAABAgMEBf/EAC0RAAICAQQBAwMCBwEAAAAAAAABAhEDEiExQRMUUWEEIpGBoTJCUnGxweEj/9oADAMBAAIRAxEAPwAsBUgKeKkBXunnEYp6kBTxQBECnipAU8UhEYp4qUU8UARinipRThaAIinipRTgUAQipRUgKcCkBGKVTinigZACpRUop4oAhTxUop4pARinipRT7aAIRTxUop4oAhUoqQFKKBkYp4qUUopARilFSiniiwIUoqcUopAQ20qnFKgATFSAqUU4FaEkQKeKlFSAoAgBTxUwKeKAIRUoqUU8UgIRTgVMLTxQBGKUVOKeKAIRTxU9tPFAEIp4qcUooAjFPFTAp4pDIRTxUop4oAhFPFTilFFgR20oqcU8UrArinipxSikBCKo12qW1ba42FUSa1RXP/HJ/wDR3hMHbMcyJ9KmbqLZS3Zzmp+MW8SR+EEQJ+/5etdX8O9WGoQkxuBMgenavIrKKIZOBgyMHt9D7V2nwEwW5kwGlV9DxFeP9P8AUT8qt3ZvOKo9AilFSinivaOchFNU4pUAC4qQFPFSAqySMU4FSipRQBCKkFqUU8UAR204FSinAoAjFPtqUU4FIZGKeKlFPFAiO2nipAU4FAyEU8VOKeKVgQinipxTxRYEIp4qcUopAQinipxSigCG2nipRTxSGQilFc/pet3HuYtnaAQw7ycr/wDjtPPc1zvxJ8Us97w7RZRbYhiDhwdhU44j+dZTzKMbLWNt0dt1TqCWEDvMFgvynv8ALFeZ/wDEO9f8cqGDWrgUpBxBPHzn05miWoc6orca5DKIKN+EhASWHaSG9v6cd11GW63i74/gJBHlMwQOImcVy58uuPwaxhTKEvMCBG7+e3NGOjdTKEbZDTxwcHEn71zumOZO7b2P1P5T+tb7eoKsNogNGewA+fpXmyjXBtVo9d03X0ZBJAcpMZndJAEAe1cz1z4svI9sWwJVG3Enys0xxiYA+5oNp2P41bdG05gGRzGY4mhnV9ctq8W2GOAO0x29Bk+mK6Mf1ssi0szWNWFNR13WKxDagKeYBx5hP86Vcfd6kzEtAznilV+V/P5K0nvcVICnipRXs2cRGKeKlFPFFgRArN1PXpp08S4SFlVwCSSxCqAB7mtsVzP/ABBaNMg9b9kR6w27+VRklUW0VFW0jevXbXo4gTle33q3/nVkcsR/lb84FcxZKvH1iDGMfpVqAkNM+uAvAn+VcHqp/B1+ngdIOt6eJ8QAepBHGO4q1OqWTxdTt/EO/HNcq1gCCABugQRMse0AzMGoajR7HIKifxDy/wCCP1mn6yXDSF6aPudkmutHi4h/zD+tXW7ytwyn5EGuJ6foA4f2MAjgcnEek0P1WgNt1MjarTHHJkx9gaS+ut1Qel+T0qKlFDug6jehXuhI5nEnafyI+lFIruhLUkzllHS6IxSAqQqUU7JIAU8VOKUUDIxSipxVGq1aWtu9gu5gqz3Y8D8qTaSthRbFLbTzSzTAUVk6pdC2zJKzjcIkT3zU9XrEtR4jhZIAn1PFcN8WdR1tlyPEXYQSu3aNy4BnvyT9qxy5VBWXGNsl1a43iIquNioMgyJRWbAjOB+gxNci17cN9yQzuWkD/Fn6cfLFNd67fuptYyQBGI4OMCPU/es1zV7QFIyMz9MV5+XKpcHTBUarfVRbuFYncIPf3JUmYPvFBOoXzfuF/wCATAzgTxPP1rL+0tbdgRM87hn/AE/2qR1LMjHA9cCa57klXQ6vcIadww2qsjZjjduk5+cj86hrmdrgQCR29OPc0OsXtvPrIg4I+neteovshDqpUsMSJBzMyefSpcWmUENBqtjgGdskR3j5DFYuqXDtiJViG4PlEeXJ9a0DX+UH8XAzHbjH1FbFi7aeTEDHqIGMRxzPfNZVpeqhnN7k9PzpVb/ysn0+gH9aVdOpe4j6DApwKlFOBXuWcAwFPFSAp4oAjFcX/wATT5NMvG6+v5CP50e671tLCNDKXBA2zn1Mj5Vwnxv14X/2bblrbF2HacQM/L86582WNON7muODtMMIVUoFBiInKgesgiM1mS2z6m03hF7QNxHbBJJttAUA5APJ+da+kMt61bdw4JQEhUcLJ5ghfzBok+stW2tAsqKCR5vKB+7b/FFeRLJ0jvofSaUKkNYuXR6MgOIiBiKbqlnxLe0WbtkbSIFsyuScbRGf51j0922L+puftVorqEW2gF0QjBCJPmgAwOPatFzpt46bSW7WqUvYuK11xdYeIgLFhIktIMQcVHzYAv4CtbNLcMc3XnEHAVcg/KtXWrJYGPQHHPPvTfCeqDWrqjlL10N/m8w/I0/W9attSzkABZJ4iCY4yZ9vSiL/APVjXBTo+pNaKumeQVOAVwSD7gcGs/xP8Y3NwNpbiWwMNMAsTMnb9BBNX3Llg3FsNuFxkNwY8snG2f8AFih2ka1dvNZUtIDFvSBCjJPOQOK6VmelpPYzljjJ2P8ADnxa/i7nMhj5/qew7f712Ws+MNPbGN7n0Ckfmf5TXA9INq5f8Ak7kDnHYoQDnvWl2skWXE7L7eGpgHaz5AJ/MfXg0455wtJ/kiWGLD+v+PV/CltgxIjI4+1ZrvxjdLhhCqvYfhM+s59BQZNNYNy9bLZsKXLFJO0AE5ke/wB6s1Wns2h4hKi0yBkMeowI9ZHFS82SX8w1hijt9D8T2mSXYLCyTOJ9AK5fqPxB+0+HPhg2zcdhMpgeXJ5Py5k1i6vpE0+0XWXa4U87T5pmMziP0rH1bpdvTkyF+e5++c7jzmtH9ROS0snwJO0dZp/iNt73AwKOsoDgSEAhp4zOZ96t0/xovhruYFyZOIBWY++QZ45rkOo6C4lpHtMjKbYu7dxLeGYl4YDA3Ce+RXO+M4Q3W2kSPeQxjAGKmOfJyhPEjrPjD4jS9f8A3clVULOcn8XEAggk8elcx1vqD3fDMEMq7ZkksqkkSDxVlyw0h/wzE/Ljjn0+xq+xoQ2HyV42mMccSD379xWLz2232NKgLpi8kiSTzAM/nRLTydxC59oH3n6VqdWVTntABBP3gQKDajXkAgAru4OQf9e9K3LgqqMWth/Nw057/Y+lNpWmV7nj681WkHkmTyatskLA4nv8zz/t6VbfQWR1gwFEQvOB2NWIz4t7jiYB4gwSR84H5UzoxUsBIgyTPb5fzrYGRrjJbEkSBIlTJxA5xml0MrBkCTE/c/P5Yoj0681sXAwgx3xMcfWSe1ZN+yFKEOex7niQDz2H0q1dbtMwY2kEHIke/YQaylbAGeDOSM0qzX70sYIA7AcD86VbUwPpIEU4IoR8Uah007G0YclQsR3OeYjHeuB0fXL1otddy0ccRExkH03V6mTNpfBxxhZ6P1brFrTruc57KPxn5Chfwv8AEY1G9XIDbjtGPwkFvXsB+nrXl3xD8SnVP4hEEAL2yBMGOxOcVTo9eRBEzmT2CkQR9prmn9TLXa4NI4ttw/1a6jaht7F2dsRgEqYB+oj0oT1eyRttr5ju8scHEDEmGntWC/kyJnaIPr2z7/0qoagsBP8Apmsdeo2So9W6DqguntIhMhFChh5vTIx78USBLGLnKHcIEAgqV9+zH6+1eafD/wATNp5S/wCJcskCIIL2yDIKbvpie337zSaxb43peDKIG5Nu2OQHWCQwBzxiOIxxzg0zZOzPc01xr2p8RQ1kWwbMqhAcL5o79pzWPTreuaPSNbUMzXAL0W7cG3vYPiIGPTNE+p2FuDa7Oo3QCtxk/EPVTkexxxQzSfCxSFTW3VQSAu5gJBMjBgZmiLXYAroeiez1C8ts/uwSHHAIOEx6iT6d/lUPj+doGY8x4jgCug6X0p7Vxpfxd21t0HdgkEMWPOPU1k+L+mF1UqCSkiIzDREQM1vHTqsno1alLTdQtKVYs9uVYEBRtDmfWcVyXQrjG7qrqch7QEso8rXiSNzED8KR70T6L1LUJt32VYWlKpca23iqCICr/izA7YJoNq7T/sxtG0JuXfEaA4IiOQPKo8xAHoe3NTpdUFhXpen2dXcf4g7fMOEY/rVWtVLdrQJYDC010XZeC+8XArAlcYkjHtVqa28NSLw04L27exoZ4IBGZg7iOMc89qytcuG1atnTnyXmup5mnzXNxUykDt9po0uwsJ9PP/r9cCAYsHBHlaUtmD7Zof1l/wBosaB0UKruLTIJAUhwnlHpz39KVjqb/tT3l0+9rieGQHYKQMMZCHkKPlB+l2sulLulVbJFrTjxQoYx4iy+bjDPmC9u5oSaYy3/AIkKWSxcYFdt29bggiRuLWiB6QGzWT/iHYLXF2hiYkxnASSfoEJ+9ZdZqC2ma09q4Q943UJYblGOxWThmE4Fb+p9bS5avP4N1Xa34ILMNuZkADvBMn5etCTVBaMus1B//wA+P/pQp9xsSf0NCenIGRUwRDcxHkJirbmvBtW/KQbSbELMPQAmAPbHzrDpIKBSDiefeTVVsQw7bG1QxYPOMT7wRP8Af61XbvMJmPqcnHpULLskApdAmD+7Jx6hSRP3FYtVrUQsbeZIguIbHIIBI5ng8VgsbY6CNzUgL5ic4Jj86Ea+4rKF/CQeYwI5x/fNZOodSe5idqf4V4++DWAk1tDDXImOWg1o00QSfTt296osrJn+/rUxjAgkGB6f05q9IjRp7wjkxzkCPrWvSalR35gkDuZyOfWKFlDERH866F+h7LCakMpVx5l/Cy5j/wATke1Q4bDRd4oZpCyV8uO3buf7mpdVs29hZ5glSYOSMxHp2oXY1T+ViuCNoHy/l86l1bU+UApIPB3EgEiYA4xXOsbU1QjC6WJwzgekA/maVYQaVdugdndf/Et5cb7mMckDGY9J7zQHrPUC4DTwSsGJg/7Cj1royOPNBz2mflNZer9DLJ4dtRMg7iQOOR69+c9q5lmje7Jo5VgD+Dv2JHPzq/TrmJG6SI+YiZ+ZFF9H8LuPMxt45ksw+u2P1otas3UBFu5Zt5MbLQ+m4kc4pyzw4TADaLSXiseG5gjhTjvIaI+xrdY+Hrzlf3e0Bl3SYYicwM9q3pevgZ1Z+ltAc+sweDSt6wofNfumOxCAGMnt29Oaz81cV+41sLWfCzn/AKcEejHP3AzWTTdC12nJNg7ZjcAy7Wj1B/Wtia9mLeFfcwODmD8x8iPnW3RdSYEBgx7kiYMAdx9/rVRyTlta/BSXsW2Ooa8zv0ykxyLoAJ44g49vnVWjvdQDHxLVlgVggQNx9yW/lWq1euSILkTzB4PGf7571t016524PJ5J4IjuMj270aJfBVMbpeo1JXbeVUiI2mcZiQOOIrYVkZ5PPrI+3tQm8f394XCYC2wvOPKzc9yS36Vgtqd2WgQATzyYEVai0M6S4k4Jn1+dZNRpt3BjJM8fIc+orbpQPDAzMc0rqggyAMzI5+VYSzSXDRLZUlsBQCB7/h5BzyOKlYhJgd/+2pKi1Ilf7FR6ifsTqZW5Bic+vGO1VrZGYgcds4wCYPpVxYDjn5Ug9HnmPUyEGIyOcz/U0rlkMIM/f7dqnJ/7Z+f+lVXHbuQP1H5UvNMLYF13w0brEm8c9goMfLNcx8UdO/ZmRVYkMpJJEcGMV3LKScu33YfYYFBur2dLcYi7vd0B8oa5uA5MAtHb+ta48s733X9gphLqDXA8hiQQOCYJyeJ96y6j4X09xi90MWc7mG4qJIBMARFDtL8cq7hCjLa4LNG4DvgfKOaL/wDM7Z/DJHYxmPlV5HOvtTQ3vwUJ8O6NeLU/Nnb9TT//AA/ox/7A+pP9apu9dRTnGJkkZFXf81QruDKV9Q0xxzFZJZfdhoZFugaT/wCQPozj9DWU/DOl7Iy4Mecn6+Ynir9N1gXPwglZ5UHn5GrjaD4Of4lBlWkRx8jORVLWuWytBzus+FmAm0/iZGCoVgPWZgxWrqQ8PSCw0yI2k4VocSMnmGOPY0Tuq7KN+4bTICEKzbTwY9cUO1wuX0uIfIwJztA8p4BJEgcVrGUkt3YKFANLDKJ8okSZ4A4J9P4afUWPEIKkeWDBiDiWjuePX5Vt09s21C3SJMrMyQTxkfM96GNowIF0nhvDKyQe4Ix79/erce7IaozslhcENPz9c0qrudMEmbqH3pUWv6iTqH17TggDBiM855k/3FVr1XcsAE544Kn0zn1rndKJDKXEmIBDH7Rx2n+dWXbDgw5VYAYQfMRA7xxBM4xmsPBFciDNrqDb4IIbHOZkxIGDz6e9U2NcXDAl/LAkrtEk8Z9ZGDHb1pWrTMQFViSBwhuDyjEngHH4u4/Itoek6hgN4CGBuJIPAzCqSIye4pOMUgAyh449gBDEE5MquR24kZ71BNeWUlUMLCMWIAU5jy4/lxGK7Lp3warsWJJAgEl9iASSOPMeD3PHajfS/hXTySj2FOdrBfxERneQDGR5hPeqj93CsDhdKly6p2C4T2YJCmFwQXEciJz/ADroOm6K6oXeVjMjBMn3A7DHP+pnU6C9a/HaYCOcmQOTuyIqnW6a5bMHaCRIkzAzEgH09aycpJ2lQ06IhABB/wBxOPtiqb3V0Xyr5mHZQWP1AGPrWV9KHPndrhOYnaoiP4R245JrTpreIRICxjaAo7Z2iPz+9Q5SY/uZk0wLm891GQOV2AxJCqoBIBPcVotaUMZyAB+KIEgfbt+Zq1LLkjaV5jGeeI9/9aKab4bu3ASWBC4/EWgg5ACDJBwVHoa2hPI9ki1tyDknjcTA9O2PeavW0SJnH9nMcVsboV3YYtKVBmUIZsAEkdwDHpOeKzfsrqOCRweSwnjcq5U+mKl4+6GoxIqkep+RMVFyJxIj2mt/T+i3L7CJQAGCVJUnI2njj5TUB0UFHm+DcDYRAW4IBlTDc+gkGJ701hb3G1FGEXADyJJ+f9mq7mqYmASfkBP2INXv0S54rIjJc8sxgMCDmVYzMEevb1p9b0C4+nLg29rEbiGiATy0Axk9vQdpojgsVIqdTBypiPpiePp61C7dAMEYPzAPHqIqvQ/D161YVbl6yqO7BSbnlIbKhWxid33q/U9NvW7KgNauAszLtdT4hxJB4xgRM54NOWKuh2iRtbgOV9MYMdp+Vcv8U21Xay4Zj5mif+mpWMkRgkR7e1dF+yX0DO1pgggOcAg4A3LMyfU+oprui/aP3RG5XwAWA7QIM4M/pVK4NIbqji9H0UX1LDkR5sLu3CVEcSBHrW/pvTHCkXEJxjM4GZ+fer+uaC7odqMr7IjaTMqQRKkAjjv2j6UI6brIdVNu6PMJRpMmYlTAacxHvW27FwEHsgFiygAKwKtzBJMz3GKDfDWrVHuM+FYQJUsOTH+9dTrbZuW3ixcEkoc7SpgkETtAU5wQTmMyK50dFvhVBQBTwxIEnuCOcTEUaktmxN0Xv1JUnwLa+pXeAJMzBOIxUtN1S820FLQznO5gsZjt396w2+iXwZKj28y9vr8qJLoiPNcZRESs/wBJ9aLTGrZr6jrjKorQTzwTn0nisdu/ea4igs85jkwBGQB7/rWq/pre5bpbMwOI3duaSagacLfu7kUMotFRCsRmCU80QO3Oe2aIRQSdInrun3Ii3aZvNDbAMNHBVuZGdozg0J1egvXFhFLCN1wBJFviDI4PlOJggmup0N7Tah2bT3L1lx5d3irBCw24JcfeBtwGEcGQO5rTdX01ryi815xgbrgu3ip4ICkHgziTx6TWiRlrbPE2vMMTx/fenr129qrZZiuhZgSSG/Z3UmTM7TpmIn5n50qKRNoBt8BXrNzZeZwNiublsHaq5EGFaTM9+Oxopb+DbNpVe0Ld/dwQTduCPVXEiOMDnmpaTqVu4SdUdTuYqqou5hAjdzxO4H5RWjpfUrdhHAuOFc3FAO0tBJCk7j5TjBHdhXG5t89/IrLuk2Q7+G4uJx2ACjIyD7j29O9YOpaoAn9ltm+ViA720Xdu2r5S4LeYcRjvW7oPWFa74d0B0fyFnJ27QGLRDZk9j689qn1cWdNfXUaTUbgCV8JH4ckSHZz5kkjAzU41S1PgfVlOs+JrlhLml1em8K5eEW7VqyLishIDOGTDNBfyxIj3FNZ+NNS2o26dLzKGW3tu2XDWv8W7wxzkNkZ9O5J6zp9rWgtc8SxeVo3hfDtPOGys8g8seYj0FvwZev2C6XLtk295UOlxssSSsqUGTBEgkYrpjk1V0Mwa5NYOpDY5e5DXTb2FbAVlAG1rmBnbgSZE81o6l42qI02rsLb1IU3UdLiNvjaTKAjykgDzH9DBJ3ta3VlbpvK9tSuw3Ngh8GAkcwIIaeDWPX2NHGol7j3tOWQTdK3SFYBVBU7jggD1kz7Ghab67EwB0TRtf1d9Wu27XggKVvW1YknbuHoOZDDHmxgRXVaGx4yXEtXNMl1XVSqywQoQLkAyDuZSRgY+orjvh3pAS/c1lvS3dVbQS63ijXVbubYYjxYEg7s47kmtnVvgW+Q2q0aWrJBDpYRlDlF8yqWURu9QCMQJ704wilaQ1JBDVdWWyxs6uybl2SrPsVd6HCsm2DnByZjvQD4N0+mOouINTfNtn/coCdw5MlVBGDOQAOSfWid34sv39niaBbltoJdJYfuxJDGPw5YzMfPNTfTac2rD2ra22nezbxbtgna21woDvDTBHZWzmo1bb8BYcTpNm0twTqbVtSrhvKHYRBlgCYBMZ4ihfU+kLYsvqE1l10I2hLahrjOAdoMtJxyMevbGTXfE4EF7Wla4V2+a0HSFgxvB9OOePaCuhdS1lwG5pcbbnmtjTRb8NoyXRZbBB2yDGaiWVPatwtEPhrqN9rYS2+oN5fMp2zYZV9dy+VhiBORGJ4L6jTXCVOtvXLRbau1ZZXZgFkQYnuyj0mBQzX/FNxL7Ko/ZjKoYQk3QxwV3ABWyTEjt86v6i1+2Ue+1y4juI2XQzJcAZly0BTAbIMYic0lK+m1+wrNbdW1Gh099tQpPnZLb+f0YqzKwgofUGeBgRWZfiW2EDWlRGZZc21VUdXI3KUYhgSZ8yBh6mhms+Obb+NpyG2nhnbYw2kbYCiCBk5GcetcnY3LvVnZgPMrJ+IbYZgRyPKZkTHpFTJ1tF7ezE50ei9W6tpi9u1d0/wC6I323VVXMSx4iAGbHtQq98T6Owq/s7IQ5dLiFFLLCmN5A2QNyrgScTMVzNzqjaY7DeIWJhgGR1nELMEncWz/h5kAVt671VdYoR7Vsi0ZV0lDtYcMV43ECB6nEVqssdNtf5HrVFms/4g7vD8B76WgR4iA7iOSIZlkGBHfIJE4onrPimzdtIrK72mVi9u4T4qMcgo5g+4+ue1ctp9BYDlbdobGUSGZiS6qYYbuGBk89zOKtXqVtl2FbZNsqxaAW4hVDtlQM44JqZfUUnRDmdGnxSdti7o3MmbZt3yzNJZQpBHKknvxB5xWNfiHU29QQq2jvP8FzZbbcO64AiO0Y9aH3LA8IEEbRMoCRcXJG5hwQdw/CeeZzWO3deyyQYc7QAqgkMNxLbZ++PXjio9Q7F5Gd0fiWzqtUtvU2jbY24t+Iu5WYE7zMgMMsMEj37UYGg0NoG2PDJZS4S87soj8JCsTB2g55PrmuK6T1axvu3NQLF9rrAhDaRbhGwyyHtIXPGT7yeV1vVbll1NpVJTK3VA8RlAgb2nlCYB9ua2jKDXyy7R6KdWi3SVtWriyvkVWVgdoI8jLxAEAHmT8otp9FdVrqAsquF8MFmY5hhCkMInj2OYrmuudf8ZLLsfDvKi3GAJIuKVja7gdiAIgkAntEw0nW10+qY6MBEYI8OWaSyjcSzSSJ7Ge9EE3LSmGto29TXS3v+sWXwz+4jyIJJMMltN5wojcQYPatD9P6fbUFk3yd3i7N6ndIZTbuSF4AkDB9O/P9S16XvOzsH/AX5DMAu2CTMRnjExVV+4CislwlipMMBBkndAGP9V9q5/NOP/TNyZ1L/DmmYG4xsWxIK+FtUsgMSVeIkfwjacTmay3+gaS24OoVbqmArK7K4UggMNrZAIj+LIoILhIeLikmH8n4QxPmkRPv+eaa15szhpMkAqe0KcxycH5Vfn3vTv8AqGo6v9otWYtqLjBQACt1XBEA/iZgfpGOO1KuUGoK+UFQB6hSfXO7P3pqnzr4HrXsZj1i0isbKOoZwBukgoOIAA7zgGMCrf8AmKNdQ7Qd6hQXEi05gAqZ4gd+3uK5/V2WXwSMkhXncc/4Z7gx9RRfUJc1AG7I3SGAG/dBUnaDBOATB98SaqWNJ2FF19thdECm2YHm2tblZht4ODk+WGxFaE8U3fCRbSAL5ih3IUgAsB3zn2msF7TEwWDBJXfMQoGJjBDTn3gz6VgbWEMNm7cBsDcqwkAATwRA9f6pK1SEmeh9N669u0dPc1FqHFwO93NpAOAHUzMkRzmOIoXqbfhuUXULfULv32mPmmDMenbknmgq9QUKQUQhDJO3kkz3HIn2HAPetPTr7KjXFQqRuRiG2h9+0jyg5wfT7xFZStx3XAOTfIQHUtkspbdcUBmJgjbKjzHj+HHaJ7Ct3we2ma476i3ehTu3J4z2sEEFmAySTPp9K5t7KIjeI+4Om5dplRJwDuPeSMZE0Q6V8R2E0mxka9d3HaDvwpMMsBhgKF5PePStcK75oqHJ6F1b4kCXHAvWrgYhdmw70AJPniQxYAjIHNBNX8T2vDNotcfc0oSIvBMPbChR2yJMg7RM5oT8Ide6aq3GvpbW5vYCRhhHkKqTIGMn1NCPiD4k0Wy0nT1uWRJuXf3akl5lQzOdxEnsxECBXQ/Jzf6GjujqbPxXaXZ+zbnXa6hLzeXeufKdoAkKD9o70A6l1R3cA20TcSBtZmXczxDsxJEQxBE4gfMYlxGFvKgeYsyozFGIAyqyCPxT296HW9KzMC13dbLRPmgEXAv0yZkGBPrWDuXPBk5NnS6Dqd+0ym2FZirAb1BgwOBt5AMc8TMVC/8AE2p23rlzUG3cJ27bcBCIgztMqZJ4nPrQDR6a8bu8bmVTnPJgr5Y9pIJ9PnUrt1byxc3W3R2GwY8rxOCPMcZHMCpinHawUmuzoLfxFcvWWDTeBjzEAXraSLj7WHBBBOJxxQc6xwpW4brqXDWQ1wlkydu5QR5hMjdjzTisi3ShtMAxBG4kYaJi6AvBBzj078U2265YW2DqmV7HbJnaYG6SYPPAFNX77C1Nm/qmssKNultOqrBui64uF8EHI8y5USJAwKAHqoUMEU7GGRJHcRI4wNwxyCauZFCG5B8T+ORHJYgj0Ujbz6H1rN1FSV8oUjALW1ba+N34myCJGIrVJN7j2b3DP/NLdy6om2kpLnDh2iY/7csBGPw+tUafWN+0Oz3HVZK7wniIGJlVJkYBHaTQXp1m2wubgwYAbSokA5kt7cVq0GlBALM6s3mTd/03Sduf8ykeh9opuEY2NpBB7zWRbV1Fzzn+IgHsIecR/XmtOn17OxuWQqqrZDEbl2yQQYJjiTOfzoOdafCZGKPBmCeDmSvrx24k+tW6G0gG0HbvJIfBB42rHAMkz9jwKjTtbJ6CnTeqSsll2W/wrJ5Yx5pgRifeBWgWt27ftLllO5RBtkSVYE9jOR3oN1LTm0cbXDfiH4WMfxBRwPePWteo0b+AWFwIyqd6z5vJGOIJG4YHue1Zyhw49k0W3LYBDMZDMAZABG0kYPBJBOCP0rZd2Bbii6Qm7bAALkwJUgERPm49OKw6dZQOgB3hSyPOWHae4jImO3NU2rqI3CvKsCCYIM4gDMgEZ5gVOm++ALrmhWTb8xYLA82ZMeHABwB+GPr2odb1NpRbZWKgNubLEggrBifb0/PNF74N0lyykwJAlbigCMBoDRiRx9sYUtnwCD4bNlQFAL+aWII4kt9f1q4P7dxoz6XWNbuFCgfzyJB3SsGBjvtGPai9h7m0lUwZ27oOLg84mJB+Ucmg15rXieYyCIJYbWGYUkrInjPeoeMLalTvkiQCYQifKQYz39sc9qqUNVUDV8Bm/blS6hQyQdwXEgtBYDOYPbAqF/WAElEk5DT+AjvhuO+R6iqBqNgK2izm5tFsBVKsDIEmD5gSBB9cVqb95prLqR+MW2YKILRuZWIBYZMgkDhokGahQfLBRBeovNuOxxtORIk5z6Uq12UeBNm2x9SRJ9J5pVWqtv8AaKowWepeHb2IAwmS0BfMADKsAGERPOYnvFRTUOzoTOSv4WYYYgjaCeQZPYSfkax9MFtXm7be4oBMI21gTG0/eB25+hJX9eg273ZygIG1YBEyAGnABMY4jit5Rp7Ipr2Np0r3Lt25eZoXaFuviG3d0EGSAfz9awftTWrTW22sGHKmJ8x82Vkg8Y9O1X6a+F2u2xvEiUeSYWZJIWDP4jGBx7Vb+K4GJUqHO0qVZQBwCDMYIHyPyrF7bNbEFV7qfiWETYAN7bfMDgtjAO5e4zgyTwAKd2e9uaCLgCKssSzZ27iBIMbc+u4HPfL1PTwJLKwcwFDHdNrykssCOYg/yNQsiTaV3S2wbaJVsCAVZsxkwOO01ppVWh0ugiqLte0bxkJKgbcEA+X6GDjnmsVi34dxSW8Lf/7jDxAoAgyoE5JM84PFbk6e29xqFZGtsF8qgBpz6EN/CP8AMpz2xXhduoq2rDjaTDAzkEmFkAgCfU8VENmOKaHt2rH4bp2SGO9WMjPDAoQBGRAn1ohduPcDi1p1Ay67rY2shIG4GMkYxnnIkUMt6XUh9wtXGbcHO9SQSsHzHgzuE/SpXtTeuHwT4imJW2CXUNgnBJInaD7e3NWwoy2LV9SHtkjY044UkiJHuQuO8D0osb+ouHw/ERjZ7rcQHzkcQM5Ix2IqvTdIvohBeN5G5MwfKSCxI9TGPv6UXPh29u5HlIBKghRIlcmPv2pOUW92h0bdC/hbkNzzE4UxtIWSIM/4jwT3MVW+pZlAcAXF8yP6kCRkd+OOIqjTdKup5isMIK7tpQx2zM9sVs0Wl2MouW1uI3mKgsqOuAYJEqwwfaoajzZLTMz9QO1WFxWYNgEElNrEgNjgycSfnNRfqlwtIX95a2knkgI0z7Cckd6ssdHxt3IpZpCMksoEyN5IMEEfP272J8MONwDxMjBKggEAg+xn34Pyp6safI9JSmqF4bAygSWUEEkRLbfNGCZ4rJqf3aCGYbl86FgZIY7dsSeDHPeiGh+H3XdkQw2iULNyOCOCDmpXPhgHAcAyoMhty7vUd/yoU4RdXsGmjn9Jc2qdpYXS22P4WQ9jnPm7ERx6VoWzcQujjZA294UyGI9Mzx71pvfDFwKIKsSwX0AEAy08DNWX+l3yzKS0yNxLEyIIDAtkqIIn2rV5IvhlMy2rf7gF15eQ0cwAGAxkgn9fStGjur+8uOgFsC4VA3QrN+DvJAP1rTY6MDbIVjKsGDdx2YYMQYn+8yu9MDou7BHO1htbIAnEBpPyqXOLFQrvUUuqLgteHJCiGUncADkGPLB71j1WpBmATDHxEJbBgSw++eePSiuh6baB/BkQfOAxyc+3f8pjFbigCncBBAjCgniOxk9s4rK43SQtFs53SaB7u5DbIa3hdzlecwQcd5wP1ohpem37e1WS35DIO6BIJIMieJP8Nb7t0FlcZLEfw8GCREkjkTnik+uG6U/FIx2aV8wIzHEY7n7TOU3witAJPTr3mkhlIBRmuAkDBPAPET9Z9RUtP0G4TJvoGUg4Ekz5gDkTx3FFLOrKttAjcGYAyCpBjaCPftnnOBUdI2MHMkLOTjAyeSJEe9PXIegr03TFQhzuYMGQ7iIAMggAcyM/71G10S07KqzuyACW2wDgScCJ4xn2JjX1AhWUZ3KwMjALEL6iScgnnkVVo+ot4o3Hdkk9hukg8HnAxT+7my1BIrXSIhZAQrAEhlX0aAdvB45HY1eLdthIWMgEjBJ5k7e0Dk+vaaGC+fElpPY4iDJBP5ETjj1rX0kysAA4zPHmOR6R8velKO4qVj6hjuOwQs4lgT+YpVNuj22ywknnk/nOY4pVp4x6TEOm6e6MJt9ShgRJkZniP6VemjQKNttcTM5IIB59+QT6HvQ1r6jdDDIDDaoA8sY5AMzxB4qvTa7znBP8QPc5z3j14FLTL3JD2nZOAgHAOwD7MeAI9/Xim2Wy2+1sVoaSYJJB7iYySfuM9qFvdc75BOTs3mCMEkgg5ArJpbgaGcwCfUiAAM/5pjdPbMVKxvmwo6jT6pTLKLRbj+ESOCMnnaT6HB7VBbiEMTbSZlgUWY2yGHy9vSg/7cW3BfNgHbE475ie/PzzWZOpnC3BESAR5SscCF5EjvS8RSSOrt3vXaZySJ5gADnmfXnGe1Z21BYmGQspMZYGSSYJwRyOPzoOepKzuGntJDSsAjgSBkx96zWdUvnAQiWLFhMAjgGDEY+89qlYRB9NXIywIJBHnM5JwQcyDI7cCp3rwdVINsQFIDBiDBAPmgg9h/KucTqKBt207iMsRg7jmR/c4qzT9WG5vQxuUgAeVYmeZMfWqeLsAtd1TWgvIWB5lAADO3IEmRiPT09Aw6jltpUksAA7DbwSdpj8sdvegpuAuGXhU4Pmgg9pHtPymsia5gQjyyBpgmTERH6faq8KaEdTqNWVlmKFeQASGAkDMd4aMehqv9uuJB2blgAlZjdO3E54jn+VYuoXtoXDlc5XJOIKnjvB94rJpmywCsAYLAyDuJO0gTIMRn2ipjjVCCq61zKGS6KIJUCQMAx6EMBIzzVl6+HEsu5gDLZUA4BwGDD6qe9D7i7Lm/dj5wBIECc+oJ+nyrDqrhAbOYKtBYrO4hjzgx2IPNNQTZSDzaw+GHWYMmGDEgqTC4Mrj5/pT/8AMHMMCBvVdoJ8xkmAIBMie/rQ3pV6ZXJG1pJIgk4n9cVVfc7Ruwe6kkjdlpjmDzj2peNWAQXWE3ComWMkEEBTJ2yN+J4kRkieaa9q/OxAO4EAr5pBjzbexImCDzP1rMrOYYwQ22REmfNABHIiDM96y3bYW6CImBHIEnkyTzEnMdhFUoKwCWmUlS6zGScCBkhvUQ38u8Vs1Gmm0NjS34pyQImIM4UA8irNBdGxwIDHjHDAkcEZ9YNW27vhBgWmSAFiFmBJPt2j2rTGr3KSMHT+jEESUDAR5mIlQDJ2qZJOP7NGbRAPlAjndGDj37cVp6XrUQpwA0liYHFLUXgxwDuWZMRk85PPJ/WnJK7KiqANsxeYjBJC5j/DI4+f5nNXajQEwTwFLLAAIIBMntHaqtM2+9MAwck8iAAMDEx7n9aMa1zx/jEZ4G3PbPpUlUc64LDcO4BHAkZkSMztM/StvT+lxtPbzd8THtnB7/rU7G3YAJBnY08iQeAeB/pRXWW1tqu2JEgcEr5Y79ifzpqGwmCNbZRr0TJxBMk5VR9fwzWqxpWYM5QgkRBCgAjB9c5OY9qxXb3iao8EiN2IzB47GMc0ae7jyzH8Q5kH0JPsKmtwo5TT3GZ9s88EDtHtme5+dG+ldLVJ8acjdCkz5iDnb7/lWW46pfVtoLCC3pPMcR2FEtKWdYC4zG2fp2opAomZw6EqmVBO0nJgmQJOcTH0pqMLp3j8D/8A2mlWupBpOFdBubAxMY48o/qaHkYte5affzqM09KpRiFWYiwxBg+IMjnLEH8qB6bj/Kf/AOqVKlj4YdmtWIW1BjcTMYnK8+tU9QUAiBHPH/k1KlVLka5FeHnH99zUersVd9pI44x2/wBT96VKn2AVZAbIkDED6cx96zhAr29oAlRMCJllmYpqVTHhiLOvqFvqFwN3AwOf9T96E3DFwx6n8pilSohwCDfiE27ZJJO5cznle/1P3oP4h3cnMTnnA5pqVTDsEGwdxacynfNZtd+Ge8n+X9T9zTUqI8jLdCo2NgfgH6x+lQcyVn/u/JFilSp9jZvtCLdqO6mfeGoIWPiKJwbkH0IxzSpVOPsR0uhURx6fotGUQeg/h7e9PSq1/CWhxbG1WgboGYz+I962XuT/AOLfypUqJDBfSlAdoA/tafrR86jt/XbNKlUdlLgbRYZYxg/lMU4Pl+q//vSpVpLgSMPTh/6o/wDl+vNEgPx/KlSrN8lxI6NASSQJkfpXTWeJ7wM9+KVKqXAmUM5nk0qVK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data:image/jpeg;base64,/9j/4AAQSkZJRgABAQAAAQABAAD/2wCEAAkGBxQSEhUUEhQVFhUWGBgYFhgYFxgYFBkYFRgYGBYcGBgYHCggHh4lHRcYITEhJSkrLi8uHR8zODMsNygtLisBCgoKDg0OGxAQGywkICQtLCwsLCwsLCwsLCwsLCwvLCwsLCwsLCwsLCwsLCwsLCwsLCwsLCwsLCwsLCwsLCwsLP/AABEIAMIBAwMBIgACEQEDEQH/xAAcAAABBQEBAQAAAAAAAAAAAAAFAAECAwQGBwj/xABCEAACAQMDAgQEAwYEBQIHAQABAhEAAyEEEjEFQRMiUWEGcYGRMqGxFCNCwdHwUoLh8QcVM2JyJEMWU1SSorLCJf/EABkBAAMBAQEAAAAAAAAAAAAAAAABAgMEBf/EAC0RAAICAQQBAwMCBwEAAAAAAAABAhEDEiExQRMUUWEEIpGBoTJCUnGxweEj/9oADAMBAAIRAxEAPwAsBUgKeKkBXunnEYp6kBTxQBECnipAU8UhEYp4qUU8UARinipRThaAIinipRTgUAQipRUgKcCkBGKVTinigZACpRUop4oAhTxUop4pARinipRT7aAIRTxUop4oAhUoqQFKKBkYp4qUUopARilFSiniiwIUoqcUopAQ20qnFKgATFSAqUU4FaEkQKeKlFSAoAgBTxUwKeKAIRUoqUU8UgIRTgVMLTxQBGKUVOKeKAIRTxU9tPFAEIp4qcUooAjFPFTAp4pDIRTxUop4oAhFPFTilFFgR20oqcU8UrArinipxSikBCKo12qW1ba42FUSa1RXP/HJ/wDR3hMHbMcyJ9KmbqLZS3Zzmp+MW8SR+EEQJ+/5etdX8O9WGoQkxuBMgenavIrKKIZOBgyMHt9D7V2nwEwW5kwGlV9DxFeP9P8AUT8qt3ZvOKo9AilFSinivaOchFNU4pUAC4qQFPFSAqySMU4FSipRQBCKkFqUU8UAR204FSinAoAjFPtqUU4FIZGKeKlFPFAiO2nipAU4FAyEU8VOKeKVgQinipxTxRYEIp4qcUopAQinipxSigCG2nipRTxSGQilFc/pet3HuYtnaAQw7ycr/wDjtPPc1zvxJ8Us97w7RZRbYhiDhwdhU44j+dZTzKMbLWNt0dt1TqCWEDvMFgvynv8ALFeZ/wDEO9f8cqGDWrgUpBxBPHzn05miWoc6orca5DKIKN+EhASWHaSG9v6cd11GW63i74/gJBHlMwQOImcVy58uuPwaxhTKEvMCBG7+e3NGOjdTKEbZDTxwcHEn71zumOZO7b2P1P5T+tb7eoKsNogNGewA+fpXmyjXBtVo9d03X0ZBJAcpMZndJAEAe1cz1z4svI9sWwJVG3Enys0xxiYA+5oNp2P41bdG05gGRzGY4mhnV9ctq8W2GOAO0x29Bk+mK6Mf1ssi0szWNWFNR13WKxDagKeYBx5hP86Vcfd6kzEtAznilV+V/P5K0nvcVICnipRXs2cRGKeKlFPFFgRArN1PXpp08S4SFlVwCSSxCqAB7mtsVzP/ABBaNMg9b9kR6w27+VRklUW0VFW0jevXbXo4gTle33q3/nVkcsR/lb84FcxZKvH1iDGMfpVqAkNM+uAvAn+VcHqp/B1+ngdIOt6eJ8QAepBHGO4q1OqWTxdTt/EO/HNcq1gCCABugQRMse0AzMGoajR7HIKifxDy/wCCP1mn6yXDSF6aPudkmutHi4h/zD+tXW7ytwyn5EGuJ6foA4f2MAjgcnEek0P1WgNt1MjarTHHJkx9gaS+ut1Qel+T0qKlFDug6jehXuhI5nEnafyI+lFIruhLUkzllHS6IxSAqQqUU7JIAU8VOKUUDIxSipxVGq1aWtu9gu5gqz3Y8D8qTaSthRbFLbTzSzTAUVk6pdC2zJKzjcIkT3zU9XrEtR4jhZIAn1PFcN8WdR1tlyPEXYQSu3aNy4BnvyT9qxy5VBWXGNsl1a43iIquNioMgyJRWbAjOB+gxNci17cN9yQzuWkD/Fn6cfLFNd67fuptYyQBGI4OMCPU/es1zV7QFIyMz9MV5+XKpcHTBUarfVRbuFYncIPf3JUmYPvFBOoXzfuF/wCATAzgTxPP1rL+0tbdgRM87hn/AE/2qR1LMjHA9cCa57klXQ6vcIadww2qsjZjjduk5+cj86hrmdrgQCR29OPc0OsXtvPrIg4I+neteovshDqpUsMSJBzMyefSpcWmUENBqtjgGdskR3j5DFYuqXDtiJViG4PlEeXJ9a0DX+UH8XAzHbjH1FbFi7aeTEDHqIGMRxzPfNZVpeqhnN7k9PzpVb/ysn0+gH9aVdOpe4j6DApwKlFOBXuWcAwFPFSAp4oAjFcX/wATT5NMvG6+v5CP50e671tLCNDKXBA2zn1Mj5Vwnxv14X/2bblrbF2HacQM/L86582WNON7muODtMMIVUoFBiInKgesgiM1mS2z6m03hF7QNxHbBJJttAUA5APJ+da+kMt61bdw4JQEhUcLJ5ghfzBok+stW2tAsqKCR5vKB+7b/FFeRLJ0jvofSaUKkNYuXR6MgOIiBiKbqlnxLe0WbtkbSIFsyuScbRGf51j0922L+puftVorqEW2gF0QjBCJPmgAwOPatFzpt46bSW7WqUvYuK11xdYeIgLFhIktIMQcVHzYAv4CtbNLcMc3XnEHAVcg/KtXWrJYGPQHHPPvTfCeqDWrqjlL10N/m8w/I0/W9attSzkABZJ4iCY4yZ9vSiL/APVjXBTo+pNaKumeQVOAVwSD7gcGs/xP8Y3NwNpbiWwMNMAsTMnb9BBNX3Llg3FsNuFxkNwY8snG2f8AFih2ka1dvNZUtIDFvSBCjJPOQOK6VmelpPYzljjJ2P8ADnxa/i7nMhj5/qew7f712Ws+MNPbGN7n0Ckfmf5TXA9INq5f8Ak7kDnHYoQDnvWl2skWXE7L7eGpgHaz5AJ/MfXg0455wtJ/kiWGLD+v+PV/CltgxIjI4+1ZrvxjdLhhCqvYfhM+s59BQZNNYNy9bLZsKXLFJO0AE5ke/wB6s1Wns2h4hKi0yBkMeowI9ZHFS82SX8w1hijt9D8T2mSXYLCyTOJ9AK5fqPxB+0+HPhg2zcdhMpgeXJ5Py5k1i6vpE0+0XWXa4U87T5pmMziP0rH1bpdvTkyF+e5++c7jzmtH9ROS0snwJO0dZp/iNt73AwKOsoDgSEAhp4zOZ96t0/xovhruYFyZOIBWY++QZ45rkOo6C4lpHtMjKbYu7dxLeGYl4YDA3Ce+RXO+M4Q3W2kSPeQxjAGKmOfJyhPEjrPjD4jS9f8A3clVULOcn8XEAggk8elcx1vqD3fDMEMq7ZkksqkkSDxVlyw0h/wzE/Ljjn0+xq+xoQ2HyV42mMccSD379xWLz2232NKgLpi8kiSTzAM/nRLTydxC59oH3n6VqdWVTntABBP3gQKDajXkAgAru4OQf9e9K3LgqqMWth/Nw057/Y+lNpWmV7nj681WkHkmTyatskLA4nv8zz/t6VbfQWR1gwFEQvOB2NWIz4t7jiYB4gwSR84H5UzoxUsBIgyTPb5fzrYGRrjJbEkSBIlTJxA5xml0MrBkCTE/c/P5Yoj0681sXAwgx3xMcfWSe1ZN+yFKEOex7niQDz2H0q1dbtMwY2kEHIke/YQaylbAGeDOSM0qzX70sYIA7AcD86VbUwPpIEU4IoR8Uah007G0YclQsR3OeYjHeuB0fXL1otddy0ccRExkH03V6mTNpfBxxhZ6P1brFrTruc57KPxn5Chfwv8AEY1G9XIDbjtGPwkFvXsB+nrXl3xD8SnVP4hEEAL2yBMGOxOcVTo9eRBEzmT2CkQR9prmn9TLXa4NI4ttw/1a6jaht7F2dsRgEqYB+oj0oT1eyRttr5ju8scHEDEmGntWC/kyJnaIPr2z7/0qoagsBP8Apmsdeo2So9W6DqguntIhMhFChh5vTIx78USBLGLnKHcIEAgqV9+zH6+1eafD/wATNp5S/wCJcskCIIL2yDIKbvpie337zSaxb43peDKIG5Nu2OQHWCQwBzxiOIxxzg0zZOzPc01xr2p8RQ1kWwbMqhAcL5o79pzWPTreuaPSNbUMzXAL0W7cG3vYPiIGPTNE+p2FuDa7Oo3QCtxk/EPVTkexxxQzSfCxSFTW3VQSAu5gJBMjBgZmiLXYAroeiez1C8ts/uwSHHAIOEx6iT6d/lUPj+doGY8x4jgCug6X0p7Vxpfxd21t0HdgkEMWPOPU1k+L+mF1UqCSkiIzDREQM1vHTqsno1alLTdQtKVYs9uVYEBRtDmfWcVyXQrjG7qrqch7QEso8rXiSNzED8KR70T6L1LUJt32VYWlKpca23iqCICr/izA7YJoNq7T/sxtG0JuXfEaA4IiOQPKo8xAHoe3NTpdUFhXpen2dXcf4g7fMOEY/rVWtVLdrQJYDC010XZeC+8XArAlcYkjHtVqa28NSLw04L27exoZ4IBGZg7iOMc89qytcuG1atnTnyXmup5mnzXNxUykDt9po0uwsJ9PP/r9cCAYsHBHlaUtmD7Zof1l/wBosaB0UKruLTIJAUhwnlHpz39KVjqb/tT3l0+9rieGQHYKQMMZCHkKPlB+l2sulLulVbJFrTjxQoYx4iy+bjDPmC9u5oSaYy3/AIkKWSxcYFdt29bggiRuLWiB6QGzWT/iHYLXF2hiYkxnASSfoEJ+9ZdZqC2ma09q4Q943UJYblGOxWThmE4Fb+p9bS5avP4N1Xa34ILMNuZkADvBMn5etCTVBaMus1B//wA+P/pQp9xsSf0NCenIGRUwRDcxHkJirbmvBtW/KQbSbELMPQAmAPbHzrDpIKBSDiefeTVVsQw7bG1QxYPOMT7wRP8Af61XbvMJmPqcnHpULLskApdAmD+7Jx6hSRP3FYtVrUQsbeZIguIbHIIBI5ng8VgsbY6CNzUgL5ic4Jj86Ea+4rKF/CQeYwI5x/fNZOodSe5idqf4V4++DWAk1tDDXImOWg1o00QSfTt296osrJn+/rUxjAgkGB6f05q9IjRp7wjkxzkCPrWvSalR35gkDuZyOfWKFlDERH866F+h7LCakMpVx5l/Cy5j/wATke1Q4bDRd4oZpCyV8uO3buf7mpdVs29hZ5glSYOSMxHp2oXY1T+ViuCNoHy/l86l1bU+UApIPB3EgEiYA4xXOsbU1QjC6WJwzgekA/maVYQaVdugdndf/Et5cb7mMckDGY9J7zQHrPUC4DTwSsGJg/7Cj1royOPNBz2mflNZer9DLJ4dtRMg7iQOOR69+c9q5lmje7Jo5VgD+Dv2JHPzq/TrmJG6SI+YiZ+ZFF9H8LuPMxt45ksw+u2P1otas3UBFu5Zt5MbLQ+m4kc4pyzw4TADaLSXiseG5gjhTjvIaI+xrdY+Hrzlf3e0Bl3SYYicwM9q3pevgZ1Z+ltAc+sweDSt6wofNfumOxCAGMnt29Oaz81cV+41sLWfCzn/AKcEejHP3AzWTTdC12nJNg7ZjcAy7Wj1B/Wtia9mLeFfcwODmD8x8iPnW3RdSYEBgx7kiYMAdx9/rVRyTlta/BSXsW2Ooa8zv0ykxyLoAJ44g49vnVWjvdQDHxLVlgVggQNx9yW/lWq1euSILkTzB4PGf7571t016524PJ5J4IjuMj270aJfBVMbpeo1JXbeVUiI2mcZiQOOIrYVkZ5PPrI+3tQm8f394XCYC2wvOPKzc9yS36Vgtqd2WgQATzyYEVai0M6S4k4Jn1+dZNRpt3BjJM8fIc+orbpQPDAzMc0rqggyAMzI5+VYSzSXDRLZUlsBQCB7/h5BzyOKlYhJgd/+2pKi1Ilf7FR6ifsTqZW5Bic+vGO1VrZGYgcds4wCYPpVxYDjn5Ug9HnmPUyEGIyOcz/U0rlkMIM/f7dqnJ/7Z+f+lVXHbuQP1H5UvNMLYF13w0brEm8c9goMfLNcx8UdO/ZmRVYkMpJJEcGMV3LKScu33YfYYFBur2dLcYi7vd0B8oa5uA5MAtHb+ta48s733X9gphLqDXA8hiQQOCYJyeJ96y6j4X09xi90MWc7mG4qJIBMARFDtL8cq7hCjLa4LNG4DvgfKOaL/wDM7Z/DJHYxmPlV5HOvtTQ3vwUJ8O6NeLU/Nnb9TT//AA/ox/7A+pP9apu9dRTnGJkkZFXf81QruDKV9Q0xxzFZJZfdhoZFugaT/wCQPozj9DWU/DOl7Iy4Mecn6+Ynir9N1gXPwglZ5UHn5GrjaD4Of4lBlWkRx8jORVLWuWytBzus+FmAm0/iZGCoVgPWZgxWrqQ8PSCw0yI2k4VocSMnmGOPY0Tuq7KN+4bTICEKzbTwY9cUO1wuX0uIfIwJztA8p4BJEgcVrGUkt3YKFANLDKJ8okSZ4A4J9P4afUWPEIKkeWDBiDiWjuePX5Vt09s21C3SJMrMyQTxkfM96GNowIF0nhvDKyQe4Ix79/erce7IaozslhcENPz9c0qrudMEmbqH3pUWv6iTqH17TggDBiM855k/3FVr1XcsAE544Kn0zn1rndKJDKXEmIBDH7Rx2n+dWXbDgw5VYAYQfMRA7xxBM4xmsPBFciDNrqDb4IIbHOZkxIGDz6e9U2NcXDAl/LAkrtEk8Z9ZGDHb1pWrTMQFViSBwhuDyjEngHH4u4/Itoek6hgN4CGBuJIPAzCqSIye4pOMUgAyh449gBDEE5MquR24kZ71BNeWUlUMLCMWIAU5jy4/lxGK7Lp3warsWJJAgEl9iASSOPMeD3PHajfS/hXTySj2FOdrBfxERneQDGR5hPeqj93CsDhdKly6p2C4T2YJCmFwQXEciJz/ADroOm6K6oXeVjMjBMn3A7DHP+pnU6C9a/HaYCOcmQOTuyIqnW6a5bMHaCRIkzAzEgH09aycpJ2lQ06IhABB/wBxOPtiqb3V0Xyr5mHZQWP1AGPrWV9KHPndrhOYnaoiP4R245JrTpreIRICxjaAo7Z2iPz+9Q5SY/uZk0wLm891GQOV2AxJCqoBIBPcVotaUMZyAB+KIEgfbt+Zq1LLkjaV5jGeeI9/9aKab4bu3ASWBC4/EWgg5ACDJBwVHoa2hPI9ki1tyDknjcTA9O2PeavW0SJnH9nMcVsboV3YYtKVBmUIZsAEkdwDHpOeKzfsrqOCRweSwnjcq5U+mKl4+6GoxIqkep+RMVFyJxIj2mt/T+i3L7CJQAGCVJUnI2njj5TUB0UFHm+DcDYRAW4IBlTDc+gkGJ701hb3G1FGEXADyJJ+f9mq7mqYmASfkBP2INXv0S54rIjJc8sxgMCDmVYzMEevb1p9b0C4+nLg29rEbiGiATy0Axk9vQdpojgsVIqdTBypiPpiePp61C7dAMEYPzAPHqIqvQ/D161YVbl6yqO7BSbnlIbKhWxid33q/U9NvW7KgNauAszLtdT4hxJB4xgRM54NOWKuh2iRtbgOV9MYMdp+Vcv8U21Xay4Zj5mif+mpWMkRgkR7e1dF+yX0DO1pgggOcAg4A3LMyfU+oprui/aP3RG5XwAWA7QIM4M/pVK4NIbqji9H0UX1LDkR5sLu3CVEcSBHrW/pvTHCkXEJxjM4GZ+fer+uaC7odqMr7IjaTMqQRKkAjjv2j6UI6brIdVNu6PMJRpMmYlTAacxHvW27FwEHsgFiygAKwKtzBJMz3GKDfDWrVHuM+FYQJUsOTH+9dTrbZuW3ixcEkoc7SpgkETtAU5wQTmMyK50dFvhVBQBTwxIEnuCOcTEUaktmxN0Xv1JUnwLa+pXeAJMzBOIxUtN1S820FLQznO5gsZjt396w2+iXwZKj28y9vr8qJLoiPNcZRESs/wBJ9aLTGrZr6jrjKorQTzwTn0nisdu/ea4igs85jkwBGQB7/rWq/pre5bpbMwOI3duaSagacLfu7kUMotFRCsRmCU80QO3Oe2aIRQSdInrun3Ii3aZvNDbAMNHBVuZGdozg0J1egvXFhFLCN1wBJFviDI4PlOJggmup0N7Tah2bT3L1lx5d3irBCw24JcfeBtwGEcGQO5rTdX01ryi815xgbrgu3ip4ICkHgziTx6TWiRlrbPE2vMMTx/fenr129qrZZiuhZgSSG/Z3UmTM7TpmIn5n50qKRNoBt8BXrNzZeZwNiublsHaq5EGFaTM9+Oxopb+DbNpVe0Ld/dwQTduCPVXEiOMDnmpaTqVu4SdUdTuYqqou5hAjdzxO4H5RWjpfUrdhHAuOFc3FAO0tBJCk7j5TjBHdhXG5t89/IrLuk2Q7+G4uJx2ACjIyD7j29O9YOpaoAn9ltm+ViA720Xdu2r5S4LeYcRjvW7oPWFa74d0B0fyFnJ27QGLRDZk9j689qn1cWdNfXUaTUbgCV8JH4ckSHZz5kkjAzU41S1PgfVlOs+JrlhLml1em8K5eEW7VqyLishIDOGTDNBfyxIj3FNZ+NNS2o26dLzKGW3tu2XDWv8W7wxzkNkZ9O5J6zp9rWgtc8SxeVo3hfDtPOGys8g8seYj0FvwZev2C6XLtk295UOlxssSSsqUGTBEgkYrpjk1V0Mwa5NYOpDY5e5DXTb2FbAVlAG1rmBnbgSZE81o6l42qI02rsLb1IU3UdLiNvjaTKAjykgDzH9DBJ3ta3VlbpvK9tSuw3Ngh8GAkcwIIaeDWPX2NHGol7j3tOWQTdK3SFYBVBU7jggD1kz7Ghab67EwB0TRtf1d9Wu27XggKVvW1YknbuHoOZDDHmxgRXVaGx4yXEtXNMl1XVSqywQoQLkAyDuZSRgY+orjvh3pAS/c1lvS3dVbQS63ijXVbubYYjxYEg7s47kmtnVvgW+Q2q0aWrJBDpYRlDlF8yqWURu9QCMQJ704wilaQ1JBDVdWWyxs6uybl2SrPsVd6HCsm2DnByZjvQD4N0+mOouINTfNtn/coCdw5MlVBGDOQAOSfWid34sv39niaBbltoJdJYfuxJDGPw5YzMfPNTfTac2rD2ra22nezbxbtgna21woDvDTBHZWzmo1bb8BYcTpNm0twTqbVtSrhvKHYRBlgCYBMZ4ihfU+kLYsvqE1l10I2hLahrjOAdoMtJxyMevbGTXfE4EF7Wla4V2+a0HSFgxvB9OOePaCuhdS1lwG5pcbbnmtjTRb8NoyXRZbBB2yDGaiWVPatwtEPhrqN9rYS2+oN5fMp2zYZV9dy+VhiBORGJ4L6jTXCVOtvXLRbau1ZZXZgFkQYnuyj0mBQzX/FNxL7Ko/ZjKoYQk3QxwV3ABWyTEjt86v6i1+2Ue+1y4juI2XQzJcAZly0BTAbIMYic0lK+m1+wrNbdW1Gh099tQpPnZLb+f0YqzKwgofUGeBgRWZfiW2EDWlRGZZc21VUdXI3KUYhgSZ8yBh6mhms+Obb+NpyG2nhnbYw2kbYCiCBk5GcetcnY3LvVnZgPMrJ+IbYZgRyPKZkTHpFTJ1tF7ezE50ei9W6tpi9u1d0/wC6I323VVXMSx4iAGbHtQq98T6Owq/s7IQ5dLiFFLLCmN5A2QNyrgScTMVzNzqjaY7DeIWJhgGR1nELMEncWz/h5kAVt671VdYoR7Vsi0ZV0lDtYcMV43ECB6nEVqssdNtf5HrVFms/4g7vD8B76WgR4iA7iOSIZlkGBHfIJE4onrPimzdtIrK72mVi9u4T4qMcgo5g+4+ue1ctp9BYDlbdobGUSGZiS6qYYbuGBk89zOKtXqVtl2FbZNsqxaAW4hVDtlQM44JqZfUUnRDmdGnxSdti7o3MmbZt3yzNJZQpBHKknvxB5xWNfiHU29QQq2jvP8FzZbbcO64AiO0Y9aH3LA8IEEbRMoCRcXJG5hwQdw/CeeZzWO3deyyQYc7QAqgkMNxLbZ++PXjio9Q7F5Gd0fiWzqtUtvU2jbY24t+Iu5WYE7zMgMMsMEj37UYGg0NoG2PDJZS4S87soj8JCsTB2g55PrmuK6T1axvu3NQLF9rrAhDaRbhGwyyHtIXPGT7yeV1vVbll1NpVJTK3VA8RlAgb2nlCYB9ua2jKDXyy7R6KdWi3SVtWriyvkVWVgdoI8jLxAEAHmT8otp9FdVrqAsquF8MFmY5hhCkMInj2OYrmuudf8ZLLsfDvKi3GAJIuKVja7gdiAIgkAntEw0nW10+qY6MBEYI8OWaSyjcSzSSJ7Ge9EE3LSmGto29TXS3v+sWXwz+4jyIJJMMltN5wojcQYPatD9P6fbUFk3yd3i7N6ndIZTbuSF4AkDB9O/P9S16XvOzsH/AX5DMAu2CTMRnjExVV+4CislwlipMMBBkndAGP9V9q5/NOP/TNyZ1L/DmmYG4xsWxIK+FtUsgMSVeIkfwjacTmay3+gaS24OoVbqmArK7K4UggMNrZAIj+LIoILhIeLikmH8n4QxPmkRPv+eaa15szhpMkAqe0KcxycH5Vfn3vTv8AqGo6v9otWYtqLjBQACt1XBEA/iZgfpGOO1KuUGoK+UFQB6hSfXO7P3pqnzr4HrXsZj1i0isbKOoZwBukgoOIAA7zgGMCrf8AmKNdQ7Qd6hQXEi05gAqZ4gd+3uK5/V2WXwSMkhXncc/4Z7gx9RRfUJc1AG7I3SGAG/dBUnaDBOATB98SaqWNJ2FF19thdECm2YHm2tblZht4ODk+WGxFaE8U3fCRbSAL5ih3IUgAsB3zn2msF7TEwWDBJXfMQoGJjBDTn3gz6VgbWEMNm7cBsDcqwkAATwRA9f6pK1SEmeh9N669u0dPc1FqHFwO93NpAOAHUzMkRzmOIoXqbfhuUXULfULv32mPmmDMenbknmgq9QUKQUQhDJO3kkz3HIn2HAPetPTr7KjXFQqRuRiG2h9+0jyg5wfT7xFZStx3XAOTfIQHUtkspbdcUBmJgjbKjzHj+HHaJ7Ct3we2ma476i3ehTu3J4z2sEEFmAySTPp9K5t7KIjeI+4Om5dplRJwDuPeSMZE0Q6V8R2E0mxka9d3HaDvwpMMsBhgKF5PePStcK75oqHJ6F1b4kCXHAvWrgYhdmw70AJPniQxYAjIHNBNX8T2vDNotcfc0oSIvBMPbChR2yJMg7RM5oT8Ide6aq3GvpbW5vYCRhhHkKqTIGMn1NCPiD4k0Wy0nT1uWRJuXf3akl5lQzOdxEnsxECBXQ/Jzf6GjujqbPxXaXZ+zbnXa6hLzeXeufKdoAkKD9o70A6l1R3cA20TcSBtZmXczxDsxJEQxBE4gfMYlxGFvKgeYsyozFGIAyqyCPxT296HW9KzMC13dbLRPmgEXAv0yZkGBPrWDuXPBk5NnS6Dqd+0ym2FZirAb1BgwOBt5AMc8TMVC/8AE2p23rlzUG3cJ27bcBCIgztMqZJ4nPrQDR6a8bu8bmVTnPJgr5Y9pIJ9PnUrt1byxc3W3R2GwY8rxOCPMcZHMCpinHawUmuzoLfxFcvWWDTeBjzEAXraSLj7WHBBBOJxxQc6xwpW4brqXDWQ1wlkydu5QR5hMjdjzTisi3ShtMAxBG4kYaJi6AvBBzj078U2265YW2DqmV7HbJnaYG6SYPPAFNX77C1Nm/qmssKNultOqrBui64uF8EHI8y5USJAwKAHqoUMEU7GGRJHcRI4wNwxyCauZFCG5B8T+ORHJYgj0Ujbz6H1rN1FSV8oUjALW1ba+N34myCJGIrVJN7j2b3DP/NLdy6om2kpLnDh2iY/7csBGPw+tUafWN+0Oz3HVZK7wniIGJlVJkYBHaTQXp1m2wubgwYAbSokA5kt7cVq0GlBALM6s3mTd/03Sduf8ykeh9opuEY2NpBB7zWRbV1Fzzn+IgHsIecR/XmtOn17OxuWQqqrZDEbl2yQQYJjiTOfzoOdafCZGKPBmCeDmSvrx24k+tW6G0gG0HbvJIfBB42rHAMkz9jwKjTtbJ6CnTeqSsll2W/wrJ5Yx5pgRifeBWgWt27ftLllO5RBtkSVYE9jOR3oN1LTm0cbXDfiH4WMfxBRwPePWteo0b+AWFwIyqd6z5vJGOIJG4YHue1Zyhw49k0W3LYBDMZDMAZABG0kYPBJBOCP0rZd2Bbii6Qm7bAALkwJUgERPm49OKw6dZQOgB3hSyPOWHae4jImO3NU2rqI3CvKsCCYIM4gDMgEZ5gVOm++ALrmhWTb8xYLA82ZMeHABwB+GPr2odb1NpRbZWKgNubLEggrBifb0/PNF74N0lyykwJAlbigCMBoDRiRx9sYUtnwCD4bNlQFAL+aWII4kt9f1q4P7dxoz6XWNbuFCgfzyJB3SsGBjvtGPai9h7m0lUwZ27oOLg84mJB+Ucmg15rXieYyCIJYbWGYUkrInjPeoeMLalTvkiQCYQifKQYz39sc9qqUNVUDV8Bm/blS6hQyQdwXEgtBYDOYPbAqF/WAElEk5DT+AjvhuO+R6iqBqNgK2izm5tFsBVKsDIEmD5gSBB9cVqb95prLqR+MW2YKILRuZWIBYZMgkDhokGahQfLBRBeovNuOxxtORIk5z6Uq12UeBNm2x9SRJ9J5pVWqtv8AaKowWepeHb2IAwmS0BfMADKsAGERPOYnvFRTUOzoTOSv4WYYYgjaCeQZPYSfkax9MFtXm7be4oBMI21gTG0/eB25+hJX9eg273ZygIG1YBEyAGnABMY4jit5Rp7Ipr2Np0r3Lt25eZoXaFuviG3d0EGSAfz9awftTWrTW22sGHKmJ8x82Vkg8Y9O1X6a+F2u2xvEiUeSYWZJIWDP4jGBx7Vb+K4GJUqHO0qVZQBwCDMYIHyPyrF7bNbEFV7qfiWETYAN7bfMDgtjAO5e4zgyTwAKd2e9uaCLgCKssSzZ27iBIMbc+u4HPfL1PTwJLKwcwFDHdNrykssCOYg/yNQsiTaV3S2wbaJVsCAVZsxkwOO01ppVWh0ugiqLte0bxkJKgbcEA+X6GDjnmsVi34dxSW8Lf/7jDxAoAgyoE5JM84PFbk6e29xqFZGtsF8qgBpz6EN/CP8AMpz2xXhduoq2rDjaTDAzkEmFkAgCfU8VENmOKaHt2rH4bp2SGO9WMjPDAoQBGRAn1ohduPcDi1p1Ay67rY2shIG4GMkYxnnIkUMt6XUh9wtXGbcHO9SQSsHzHgzuE/SpXtTeuHwT4imJW2CXUNgnBJInaD7e3NWwoy2LV9SHtkjY044UkiJHuQuO8D0osb+ouHw/ERjZ7rcQHzkcQM5Ix2IqvTdIvohBeN5G5MwfKSCxI9TGPv6UXPh29u5HlIBKghRIlcmPv2pOUW92h0bdC/hbkNzzE4UxtIWSIM/4jwT3MVW+pZlAcAXF8yP6kCRkd+OOIqjTdKup5isMIK7tpQx2zM9sVs0Wl2MouW1uI3mKgsqOuAYJEqwwfaoajzZLTMz9QO1WFxWYNgEElNrEgNjgycSfnNRfqlwtIX95a2knkgI0z7Cckd6ssdHxt3IpZpCMksoEyN5IMEEfP272J8MONwDxMjBKggEAg+xn34Pyp6safI9JSmqF4bAygSWUEEkRLbfNGCZ4rJqf3aCGYbl86FgZIY7dsSeDHPeiGh+H3XdkQw2iULNyOCOCDmpXPhgHAcAyoMhty7vUd/yoU4RdXsGmjn9Jc2qdpYXS22P4WQ9jnPm7ERx6VoWzcQujjZA294UyGI9Mzx71pvfDFwKIKsSwX0AEAy08DNWX+l3yzKS0yNxLEyIIDAtkqIIn2rV5IvhlMy2rf7gF15eQ0cwAGAxkgn9fStGjur+8uOgFsC4VA3QrN+DvJAP1rTY6MDbIVjKsGDdx2YYMQYn+8yu9MDou7BHO1htbIAnEBpPyqXOLFQrvUUuqLgteHJCiGUncADkGPLB71j1WpBmATDHxEJbBgSw++eePSiuh6baB/BkQfOAxyc+3f8pjFbigCncBBAjCgniOxk9s4rK43SQtFs53SaB7u5DbIa3hdzlecwQcd5wP1ohpem37e1WS35DIO6BIJIMieJP8Nb7t0FlcZLEfw8GCREkjkTnik+uG6U/FIx2aV8wIzHEY7n7TOU3witAJPTr3mkhlIBRmuAkDBPAPET9Z9RUtP0G4TJvoGUg4Ekz5gDkTx3FFLOrKttAjcGYAyCpBjaCPftnnOBUdI2MHMkLOTjAyeSJEe9PXIegr03TFQhzuYMGQ7iIAMggAcyM/71G10S07KqzuyACW2wDgScCJ4xn2JjX1AhWUZ3KwMjALEL6iScgnnkVVo+ot4o3Hdkk9hukg8HnAxT+7my1BIrXSIhZAQrAEhlX0aAdvB45HY1eLdthIWMgEjBJ5k7e0Dk+vaaGC+fElpPY4iDJBP5ETjj1rX0kysAA4zPHmOR6R8velKO4qVj6hjuOwQs4lgT+YpVNuj22ywknnk/nOY4pVp4x6TEOm6e6MJt9ShgRJkZniP6VemjQKNttcTM5IIB59+QT6HvQ1r6jdDDIDDaoA8sY5AMzxB4qvTa7znBP8QPc5z3j14FLTL3JD2nZOAgHAOwD7MeAI9/Xim2Wy2+1sVoaSYJJB7iYySfuM9qFvdc75BOTs3mCMEkgg5ArJpbgaGcwCfUiAAM/5pjdPbMVKxvmwo6jT6pTLKLRbj+ESOCMnnaT6HB7VBbiEMTbSZlgUWY2yGHy9vSg/7cW3BfNgHbE475ie/PzzWZOpnC3BESAR5SscCF5EjvS8RSSOrt3vXaZySJ5gADnmfXnGe1Z21BYmGQspMZYGSSYJwRyOPzoOepKzuGntJDSsAjgSBkx96zWdUvnAQiWLFhMAjgGDEY+89qlYRB9NXIywIJBHnM5JwQcyDI7cCp3rwdVINsQFIDBiDBAPmgg9h/KucTqKBt207iMsRg7jmR/c4qzT9WG5vQxuUgAeVYmeZMfWqeLsAtd1TWgvIWB5lAADO3IEmRiPT09Aw6jltpUksAA7DbwSdpj8sdvegpuAuGXhU4Pmgg9pHtPymsia5gQjyyBpgmTERH6faq8KaEdTqNWVlmKFeQASGAkDMd4aMehqv9uuJB2blgAlZjdO3E54jn+VYuoXtoXDlc5XJOIKnjvB94rJpmywCsAYLAyDuJO0gTIMRn2ipjjVCCq61zKGS6KIJUCQMAx6EMBIzzVl6+HEsu5gDLZUA4BwGDD6qe9D7i7Lm/dj5wBIECc+oJ+nyrDqrhAbOYKtBYrO4hjzgx2IPNNQTZSDzaw+GHWYMmGDEgqTC4Mrj5/pT/8AMHMMCBvVdoJ8xkmAIBMie/rQ3pV6ZXJG1pJIgk4n9cVVfc7Ruwe6kkjdlpjmDzj2peNWAQXWE3ComWMkEEBTJ2yN+J4kRkieaa9q/OxAO4EAr5pBjzbexImCDzP1rMrOYYwQ22REmfNABHIiDM96y3bYW6CImBHIEnkyTzEnMdhFUoKwCWmUlS6zGScCBkhvUQ38u8Vs1Gmm0NjS34pyQImIM4UA8irNBdGxwIDHjHDAkcEZ9YNW27vhBgWmSAFiFmBJPt2j2rTGr3KSMHT+jEESUDAR5mIlQDJ2qZJOP7NGbRAPlAjndGDj37cVp6XrUQpwA0liYHFLUXgxwDuWZMRk85PPJ/WnJK7KiqANsxeYjBJC5j/DI4+f5nNXajQEwTwFLLAAIIBMntHaqtM2+9MAwck8iAAMDEx7n9aMa1zx/jEZ4G3PbPpUlUc64LDcO4BHAkZkSMztM/StvT+lxtPbzd8THtnB7/rU7G3YAJBnY08iQeAeB/pRXWW1tqu2JEgcEr5Y79ifzpqGwmCNbZRr0TJxBMk5VR9fwzWqxpWYM5QgkRBCgAjB9c5OY9qxXb3iao8EiN2IzB47GMc0ae7jyzH8Q5kH0JPsKmtwo5TT3GZ9s88EDtHtme5+dG+ldLVJ8acjdCkz5iDnb7/lWW46pfVtoLCC3pPMcR2FEtKWdYC4zG2fp2opAomZw6EqmVBO0nJgmQJOcTH0pqMLp3j8D/8A2mlWupBpOFdBubAxMY48o/qaHkYte5affzqM09KpRiFWYiwxBg+IMjnLEH8qB6bj/Kf/AOqVKlj4YdmtWIW1BjcTMYnK8+tU9QUAiBHPH/k1KlVLka5FeHnH99zUersVd9pI44x2/wBT96VKn2AVZAbIkDED6cx96zhAr29oAlRMCJllmYpqVTHhiLOvqFvqFwN3AwOf9T96E3DFwx6n8pilSohwCDfiE27ZJJO5cznle/1P3oP4h3cnMTnnA5pqVTDsEGwdxacynfNZtd+Ge8n+X9T9zTUqI8jLdCo2NgfgH6x+lQcyVn/u/JFilSp9jZvtCLdqO6mfeGoIWPiKJwbkH0IxzSpVOPsR0uhURx6fotGUQeg/h7e9PSq1/CWhxbG1WgboGYz+I962XuT/AOLfypUqJDBfSlAdoA/tafrR86jt/XbNKlUdlLgbRYZYxg/lMU4Pl+q//vSpVpLgSMPTh/6o/wDl+vNEgPx/KlSrN8lxI6NASSQJkfpXTWeJ7wM9+KVKqXAmUM5nk0qVKmM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data:image/jpeg;base64,/9j/4AAQSkZJRgABAQAAAQABAAD/2wCEAAkGBxQSEhUUEhQVFhUWGBgYFhgYFxgYFBkYFRgYGBYcGBgYHCggHh4lHRcYITEhJSkrLi8uHR8zODMsNygtLisBCgoKDg0OGxAQGywkICQtLCwsLCwsLCwsLCwsLCwvLCwsLCwsLCwsLCwsLCwsLCwsLCwsLCwsLCwsLCwsLCwsLP/AABEIAMIBAwMBIgACEQEDEQH/xAAcAAABBQEBAQAAAAAAAAAAAAAFAAECAwQGBwj/xABCEAACAQMDAgQEAwYEBQIHAQABAhEAAyEEEjEFQRMiUWEGcYGRMqGxFCNCwdHwUoLh8QcVM2JyJEMWU1SSorLCJf/EABkBAAMBAQEAAAAAAAAAAAAAAAABAgMEBf/EAC0RAAICAQQBAwMCBwEAAAAAAAABAhEDEiExQRMUUWEEIpGBoTJCUnGxweEj/9oADAMBAAIRAxEAPwAsBUgKeKkBXunnEYp6kBTxQBECnipAU8UhEYp4qUU8UARinipRThaAIinipRTgUAQipRUgKcCkBGKVTinigZACpRUop4oAhTxUop4pARinipRT7aAIRTxUop4oAhUoqQFKKBkYp4qUUopARilFSiniiwIUoqcUopAQ20qnFKgATFSAqUU4FaEkQKeKlFSAoAgBTxUwKeKAIRUoqUU8UgIRTgVMLTxQBGKUVOKeKAIRTxU9tPFAEIp4qcUooAjFPFTAp4pDIRTxUop4oAhFPFTilFFgR20oqcU8UrArinipxSikBCKo12qW1ba42FUSa1RXP/HJ/wDR3hMHbMcyJ9KmbqLZS3Zzmp+MW8SR+EEQJ+/5etdX8O9WGoQkxuBMgenavIrKKIZOBgyMHt9D7V2nwEwW5kwGlV9DxFeP9P8AUT8qt3ZvOKo9AilFSinivaOchFNU4pUAC4qQFPFSAqySMU4FSipRQBCKkFqUU8UAR204FSinAoAjFPtqUU4FIZGKeKlFPFAiO2nipAU4FAyEU8VOKeKVgQinipxTxRYEIp4qcUopAQinipxSigCG2nipRTxSGQilFc/pet3HuYtnaAQw7ycr/wDjtPPc1zvxJ8Us97w7RZRbYhiDhwdhU44j+dZTzKMbLWNt0dt1TqCWEDvMFgvynv8ALFeZ/wDEO9f8cqGDWrgUpBxBPHzn05miWoc6orca5DKIKN+EhASWHaSG9v6cd11GW63i74/gJBHlMwQOImcVy58uuPwaxhTKEvMCBG7+e3NGOjdTKEbZDTxwcHEn71zumOZO7b2P1P5T+tb7eoKsNogNGewA+fpXmyjXBtVo9d03X0ZBJAcpMZndJAEAe1cz1z4svI9sWwJVG3Enys0xxiYA+5oNp2P41bdG05gGRzGY4mhnV9ctq8W2GOAO0x29Bk+mK6Mf1ssi0szWNWFNR13WKxDagKeYBx5hP86Vcfd6kzEtAznilV+V/P5K0nvcVICnipRXs2cRGKeKlFPFFgRArN1PXpp08S4SFlVwCSSxCqAB7mtsVzP/ABBaNMg9b9kR6w27+VRklUW0VFW0jevXbXo4gTle33q3/nVkcsR/lb84FcxZKvH1iDGMfpVqAkNM+uAvAn+VcHqp/B1+ngdIOt6eJ8QAepBHGO4q1OqWTxdTt/EO/HNcq1gCCABugQRMse0AzMGoajR7HIKifxDy/wCCP1mn6yXDSF6aPudkmutHi4h/zD+tXW7ytwyn5EGuJ6foA4f2MAjgcnEek0P1WgNt1MjarTHHJkx9gaS+ut1Qel+T0qKlFDug6jehXuhI5nEnafyI+lFIruhLUkzllHS6IxSAqQqUU7JIAU8VOKUUDIxSipxVGq1aWtu9gu5gqz3Y8D8qTaSthRbFLbTzSzTAUVk6pdC2zJKzjcIkT3zU9XrEtR4jhZIAn1PFcN8WdR1tlyPEXYQSu3aNy4BnvyT9qxy5VBWXGNsl1a43iIquNioMgyJRWbAjOB+gxNci17cN9yQzuWkD/Fn6cfLFNd67fuptYyQBGI4OMCPU/es1zV7QFIyMz9MV5+XKpcHTBUarfVRbuFYncIPf3JUmYPvFBOoXzfuF/wCATAzgTxPP1rL+0tbdgRM87hn/AE/2qR1LMjHA9cCa57klXQ6vcIadww2qsjZjjduk5+cj86hrmdrgQCR29OPc0OsXtvPrIg4I+neteovshDqpUsMSJBzMyefSpcWmUENBqtjgGdskR3j5DFYuqXDtiJViG4PlEeXJ9a0DX+UH8XAzHbjH1FbFi7aeTEDHqIGMRxzPfNZVpeqhnN7k9PzpVb/ysn0+gH9aVdOpe4j6DApwKlFOBXuWcAwFPFSAp4oAjFcX/wATT5NMvG6+v5CP50e671tLCNDKXBA2zn1Mj5Vwnxv14X/2bblrbF2HacQM/L86582WNON7muODtMMIVUoFBiInKgesgiM1mS2z6m03hF7QNxHbBJJttAUA5APJ+da+kMt61bdw4JQEhUcLJ5ghfzBok+stW2tAsqKCR5vKB+7b/FFeRLJ0jvofSaUKkNYuXR6MgOIiBiKbqlnxLe0WbtkbSIFsyuScbRGf51j0922L+puftVorqEW2gF0QjBCJPmgAwOPatFzpt46bSW7WqUvYuK11xdYeIgLFhIktIMQcVHzYAv4CtbNLcMc3XnEHAVcg/KtXWrJYGPQHHPPvTfCeqDWrqjlL10N/m8w/I0/W9attSzkABZJ4iCY4yZ9vSiL/APVjXBTo+pNaKumeQVOAVwSD7gcGs/xP8Y3NwNpbiWwMNMAsTMnb9BBNX3Llg3FsNuFxkNwY8snG2f8AFih2ka1dvNZUtIDFvSBCjJPOQOK6VmelpPYzljjJ2P8ADnxa/i7nMhj5/qew7f712Ws+MNPbGN7n0Ckfmf5TXA9INq5f8Ak7kDnHYoQDnvWl2skWXE7L7eGpgHaz5AJ/MfXg0455wtJ/kiWGLD+v+PV/CltgxIjI4+1ZrvxjdLhhCqvYfhM+s59BQZNNYNy9bLZsKXLFJO0AE5ke/wB6s1Wns2h4hKi0yBkMeowI9ZHFS82SX8w1hijt9D8T2mSXYLCyTOJ9AK5fqPxB+0+HPhg2zcdhMpgeXJ5Py5k1i6vpE0+0XWXa4U87T5pmMziP0rH1bpdvTkyF+e5++c7jzmtH9ROS0snwJO0dZp/iNt73AwKOsoDgSEAhp4zOZ96t0/xovhruYFyZOIBWY++QZ45rkOo6C4lpHtMjKbYu7dxLeGYl4YDA3Ce+RXO+M4Q3W2kSPeQxjAGKmOfJyhPEjrPjD4jS9f8A3clVULOcn8XEAggk8elcx1vqD3fDMEMq7ZkksqkkSDxVlyw0h/wzE/Ljjn0+xq+xoQ2HyV42mMccSD379xWLz2232NKgLpi8kiSTzAM/nRLTydxC59oH3n6VqdWVTntABBP3gQKDajXkAgAru4OQf9e9K3LgqqMWth/Nw057/Y+lNpWmV7nj681WkHkmTyatskLA4nv8zz/t6VbfQWR1gwFEQvOB2NWIz4t7jiYB4gwSR84H5UzoxUsBIgyTPb5fzrYGRrjJbEkSBIlTJxA5xml0MrBkCTE/c/P5Yoj0681sXAwgx3xMcfWSe1ZN+yFKEOex7niQDz2H0q1dbtMwY2kEHIke/YQaylbAGeDOSM0qzX70sYIA7AcD86VbUwPpIEU4IoR8Uah007G0YclQsR3OeYjHeuB0fXL1otddy0ccRExkH03V6mTNpfBxxhZ6P1brFrTruc57KPxn5Chfwv8AEY1G9XIDbjtGPwkFvXsB+nrXl3xD8SnVP4hEEAL2yBMGOxOcVTo9eRBEzmT2CkQR9prmn9TLXa4NI4ttw/1a6jaht7F2dsRgEqYB+oj0oT1eyRttr5ju8scHEDEmGntWC/kyJnaIPr2z7/0qoagsBP8Apmsdeo2So9W6DqguntIhMhFChh5vTIx78USBLGLnKHcIEAgqV9+zH6+1eafD/wATNp5S/wCJcskCIIL2yDIKbvpie337zSaxb43peDKIG5Nu2OQHWCQwBzxiOIxxzg0zZOzPc01xr2p8RQ1kWwbMqhAcL5o79pzWPTreuaPSNbUMzXAL0W7cG3vYPiIGPTNE+p2FuDa7Oo3QCtxk/EPVTkexxxQzSfCxSFTW3VQSAu5gJBMjBgZmiLXYAroeiez1C8ts/uwSHHAIOEx6iT6d/lUPj+doGY8x4jgCug6X0p7Vxpfxd21t0HdgkEMWPOPU1k+L+mF1UqCSkiIzDREQM1vHTqsno1alLTdQtKVYs9uVYEBRtDmfWcVyXQrjG7qrqch7QEso8rXiSNzED8KR70T6L1LUJt32VYWlKpca23iqCICr/izA7YJoNq7T/sxtG0JuXfEaA4IiOQPKo8xAHoe3NTpdUFhXpen2dXcf4g7fMOEY/rVWtVLdrQJYDC010XZeC+8XArAlcYkjHtVqa28NSLw04L27exoZ4IBGZg7iOMc89qytcuG1atnTnyXmup5mnzXNxUykDt9po0uwsJ9PP/r9cCAYsHBHlaUtmD7Zof1l/wBosaB0UKruLTIJAUhwnlHpz39KVjqb/tT3l0+9rieGQHYKQMMZCHkKPlB+l2sulLulVbJFrTjxQoYx4iy+bjDPmC9u5oSaYy3/AIkKWSxcYFdt29bggiRuLWiB6QGzWT/iHYLXF2hiYkxnASSfoEJ+9ZdZqC2ma09q4Q943UJYblGOxWThmE4Fb+p9bS5avP4N1Xa34ILMNuZkADvBMn5etCTVBaMus1B//wA+P/pQp9xsSf0NCenIGRUwRDcxHkJirbmvBtW/KQbSbELMPQAmAPbHzrDpIKBSDiefeTVVsQw7bG1QxYPOMT7wRP8Af61XbvMJmPqcnHpULLskApdAmD+7Jx6hSRP3FYtVrUQsbeZIguIbHIIBI5ng8VgsbY6CNzUgL5ic4Jj86Ea+4rKF/CQeYwI5x/fNZOodSe5idqf4V4++DWAk1tDDXImOWg1o00QSfTt296osrJn+/rUxjAgkGB6f05q9IjRp7wjkxzkCPrWvSalR35gkDuZyOfWKFlDERH866F+h7LCakMpVx5l/Cy5j/wATke1Q4bDRd4oZpCyV8uO3buf7mpdVs29hZ5glSYOSMxHp2oXY1T+ViuCNoHy/l86l1bU+UApIPB3EgEiYA4xXOsbU1QjC6WJwzgekA/maVYQaVdugdndf/Et5cb7mMckDGY9J7zQHrPUC4DTwSsGJg/7Cj1royOPNBz2mflNZer9DLJ4dtRMg7iQOOR69+c9q5lmje7Jo5VgD+Dv2JHPzq/TrmJG6SI+YiZ+ZFF9H8LuPMxt45ksw+u2P1otas3UBFu5Zt5MbLQ+m4kc4pyzw4TADaLSXiseG5gjhTjvIaI+xrdY+Hrzlf3e0Bl3SYYicwM9q3pevgZ1Z+ltAc+sweDSt6wofNfumOxCAGMnt29Oaz81cV+41sLWfCzn/AKcEejHP3AzWTTdC12nJNg7ZjcAy7Wj1B/Wtia9mLeFfcwODmD8x8iPnW3RdSYEBgx7kiYMAdx9/rVRyTlta/BSXsW2Ooa8zv0ykxyLoAJ44g49vnVWjvdQDHxLVlgVggQNx9yW/lWq1euSILkTzB4PGf7571t016524PJ5J4IjuMj270aJfBVMbpeo1JXbeVUiI2mcZiQOOIrYVkZ5PPrI+3tQm8f394XCYC2wvOPKzc9yS36Vgtqd2WgQATzyYEVai0M6S4k4Jn1+dZNRpt3BjJM8fIc+orbpQPDAzMc0rqggyAMzI5+VYSzSXDRLZUlsBQCB7/h5BzyOKlYhJgd/+2pKi1Ilf7FR6ifsTqZW5Bic+vGO1VrZGYgcds4wCYPpVxYDjn5Ug9HnmPUyEGIyOcz/U0rlkMIM/f7dqnJ/7Z+f+lVXHbuQP1H5UvNMLYF13w0brEm8c9goMfLNcx8UdO/ZmRVYkMpJJEcGMV3LKScu33YfYYFBur2dLcYi7vd0B8oa5uA5MAtHb+ta48s733X9gphLqDXA8hiQQOCYJyeJ96y6j4X09xi90MWc7mG4qJIBMARFDtL8cq7hCjLa4LNG4DvgfKOaL/wDM7Z/DJHYxmPlV5HOvtTQ3vwUJ8O6NeLU/Nnb9TT//AA/ox/7A+pP9apu9dRTnGJkkZFXf81QruDKV9Q0xxzFZJZfdhoZFugaT/wCQPozj9DWU/DOl7Iy4Mecn6+Ynir9N1gXPwglZ5UHn5GrjaD4Of4lBlWkRx8jORVLWuWytBzus+FmAm0/iZGCoVgPWZgxWrqQ8PSCw0yI2k4VocSMnmGOPY0Tuq7KN+4bTICEKzbTwY9cUO1wuX0uIfIwJztA8p4BJEgcVrGUkt3YKFANLDKJ8okSZ4A4J9P4afUWPEIKkeWDBiDiWjuePX5Vt09s21C3SJMrMyQTxkfM96GNowIF0nhvDKyQe4Ix79/erce7IaozslhcENPz9c0qrudMEmbqH3pUWv6iTqH17TggDBiM855k/3FVr1XcsAE544Kn0zn1rndKJDKXEmIBDH7Rx2n+dWXbDgw5VYAYQfMRA7xxBM4xmsPBFciDNrqDb4IIbHOZkxIGDz6e9U2NcXDAl/LAkrtEk8Z9ZGDHb1pWrTMQFViSBwhuDyjEngHH4u4/Itoek6hgN4CGBuJIPAzCqSIye4pOMUgAyh449gBDEE5MquR24kZ71BNeWUlUMLCMWIAU5jy4/lxGK7Lp3warsWJJAgEl9iASSOPMeD3PHajfS/hXTySj2FOdrBfxERneQDGR5hPeqj93CsDhdKly6p2C4T2YJCmFwQXEciJz/ADroOm6K6oXeVjMjBMn3A7DHP+pnU6C9a/HaYCOcmQOTuyIqnW6a5bMHaCRIkzAzEgH09aycpJ2lQ06IhABB/wBxOPtiqb3V0Xyr5mHZQWP1AGPrWV9KHPndrhOYnaoiP4R245JrTpreIRICxjaAo7Z2iPz+9Q5SY/uZk0wLm891GQOV2AxJCqoBIBPcVotaUMZyAB+KIEgfbt+Zq1LLkjaV5jGeeI9/9aKab4bu3ASWBC4/EWgg5ACDJBwVHoa2hPI9ki1tyDknjcTA9O2PeavW0SJnH9nMcVsboV3YYtKVBmUIZsAEkdwDHpOeKzfsrqOCRweSwnjcq5U+mKl4+6GoxIqkep+RMVFyJxIj2mt/T+i3L7CJQAGCVJUnI2njj5TUB0UFHm+DcDYRAW4IBlTDc+gkGJ701hb3G1FGEXADyJJ+f9mq7mqYmASfkBP2INXv0S54rIjJc8sxgMCDmVYzMEevb1p9b0C4+nLg29rEbiGiATy0Axk9vQdpojgsVIqdTBypiPpiePp61C7dAMEYPzAPHqIqvQ/D161YVbl6yqO7BSbnlIbKhWxid33q/U9NvW7KgNauAszLtdT4hxJB4xgRM54NOWKuh2iRtbgOV9MYMdp+Vcv8U21Xay4Zj5mif+mpWMkRgkR7e1dF+yX0DO1pgggOcAg4A3LMyfU+oprui/aP3RG5XwAWA7QIM4M/pVK4NIbqji9H0UX1LDkR5sLu3CVEcSBHrW/pvTHCkXEJxjM4GZ+fer+uaC7odqMr7IjaTMqQRKkAjjv2j6UI6brIdVNu6PMJRpMmYlTAacxHvW27FwEHsgFiygAKwKtzBJMz3GKDfDWrVHuM+FYQJUsOTH+9dTrbZuW3ixcEkoc7SpgkETtAU5wQTmMyK50dFvhVBQBTwxIEnuCOcTEUaktmxN0Xv1JUnwLa+pXeAJMzBOIxUtN1S820FLQznO5gsZjt396w2+iXwZKj28y9vr8qJLoiPNcZRESs/wBJ9aLTGrZr6jrjKorQTzwTn0nisdu/ea4igs85jkwBGQB7/rWq/pre5bpbMwOI3duaSagacLfu7kUMotFRCsRmCU80QO3Oe2aIRQSdInrun3Ii3aZvNDbAMNHBVuZGdozg0J1egvXFhFLCN1wBJFviDI4PlOJggmup0N7Tah2bT3L1lx5d3irBCw24JcfeBtwGEcGQO5rTdX01ryi815xgbrgu3ip4ICkHgziTx6TWiRlrbPE2vMMTx/fenr129qrZZiuhZgSSG/Z3UmTM7TpmIn5n50qKRNoBt8BXrNzZeZwNiublsHaq5EGFaTM9+Oxopb+DbNpVe0Ld/dwQTduCPVXEiOMDnmpaTqVu4SdUdTuYqqou5hAjdzxO4H5RWjpfUrdhHAuOFc3FAO0tBJCk7j5TjBHdhXG5t89/IrLuk2Q7+G4uJx2ACjIyD7j29O9YOpaoAn9ltm+ViA720Xdu2r5S4LeYcRjvW7oPWFa74d0B0fyFnJ27QGLRDZk9j689qn1cWdNfXUaTUbgCV8JH4ckSHZz5kkjAzU41S1PgfVlOs+JrlhLml1em8K5eEW7VqyLishIDOGTDNBfyxIj3FNZ+NNS2o26dLzKGW3tu2XDWv8W7wxzkNkZ9O5J6zp9rWgtc8SxeVo3hfDtPOGys8g8seYj0FvwZev2C6XLtk295UOlxssSSsqUGTBEgkYrpjk1V0Mwa5NYOpDY5e5DXTb2FbAVlAG1rmBnbgSZE81o6l42qI02rsLb1IU3UdLiNvjaTKAjykgDzH9DBJ3ta3VlbpvK9tSuw3Ngh8GAkcwIIaeDWPX2NHGol7j3tOWQTdK3SFYBVBU7jggD1kz7Ghab67EwB0TRtf1d9Wu27XggKVvW1YknbuHoOZDDHmxgRXVaGx4yXEtXNMl1XVSqywQoQLkAyDuZSRgY+orjvh3pAS/c1lvS3dVbQS63ijXVbubYYjxYEg7s47kmtnVvgW+Q2q0aWrJBDpYRlDlF8yqWURu9QCMQJ704wilaQ1JBDVdWWyxs6uybl2SrPsVd6HCsm2DnByZjvQD4N0+mOouINTfNtn/coCdw5MlVBGDOQAOSfWid34sv39niaBbltoJdJYfuxJDGPw5YzMfPNTfTac2rD2ra22nezbxbtgna21woDvDTBHZWzmo1bb8BYcTpNm0twTqbVtSrhvKHYRBlgCYBMZ4ihfU+kLYsvqE1l10I2hLahrjOAdoMtJxyMevbGTXfE4EF7Wla4V2+a0HSFgxvB9OOePaCuhdS1lwG5pcbbnmtjTRb8NoyXRZbBB2yDGaiWVPatwtEPhrqN9rYS2+oN5fMp2zYZV9dy+VhiBORGJ4L6jTXCVOtvXLRbau1ZZXZgFkQYnuyj0mBQzX/FNxL7Ko/ZjKoYQk3QxwV3ABWyTEjt86v6i1+2Ue+1y4juI2XQzJcAZly0BTAbIMYic0lK+m1+wrNbdW1Gh099tQpPnZLb+f0YqzKwgofUGeBgRWZfiW2EDWlRGZZc21VUdXI3KUYhgSZ8yBh6mhms+Obb+NpyG2nhnbYw2kbYCiCBk5GcetcnY3LvVnZgPMrJ+IbYZgRyPKZkTHpFTJ1tF7ezE50ei9W6tpi9u1d0/wC6I323VVXMSx4iAGbHtQq98T6Owq/s7IQ5dLiFFLLCmN5A2QNyrgScTMVzNzqjaY7DeIWJhgGR1nELMEncWz/h5kAVt671VdYoR7Vsi0ZV0lDtYcMV43ECB6nEVqssdNtf5HrVFms/4g7vD8B76WgR4iA7iOSIZlkGBHfIJE4onrPimzdtIrK72mVi9u4T4qMcgo5g+4+ue1ctp9BYDlbdobGUSGZiS6qYYbuGBk89zOKtXqVtl2FbZNsqxaAW4hVDtlQM44JqZfUUnRDmdGnxSdti7o3MmbZt3yzNJZQpBHKknvxB5xWNfiHU29QQq2jvP8FzZbbcO64AiO0Y9aH3LA8IEEbRMoCRcXJG5hwQdw/CeeZzWO3deyyQYc7QAqgkMNxLbZ++PXjio9Q7F5Gd0fiWzqtUtvU2jbY24t+Iu5WYE7zMgMMsMEj37UYGg0NoG2PDJZS4S87soj8JCsTB2g55PrmuK6T1axvu3NQLF9rrAhDaRbhGwyyHtIXPGT7yeV1vVbll1NpVJTK3VA8RlAgb2nlCYB9ua2jKDXyy7R6KdWi3SVtWriyvkVWVgdoI8jLxAEAHmT8otp9FdVrqAsquF8MFmY5hhCkMInj2OYrmuudf8ZLLsfDvKi3GAJIuKVja7gdiAIgkAntEw0nW10+qY6MBEYI8OWaSyjcSzSSJ7Ge9EE3LSmGto29TXS3v+sWXwz+4jyIJJMMltN5wojcQYPatD9P6fbUFk3yd3i7N6ndIZTbuSF4AkDB9O/P9S16XvOzsH/AX5DMAu2CTMRnjExVV+4CislwlipMMBBkndAGP9V9q5/NOP/TNyZ1L/DmmYG4xsWxIK+FtUsgMSVeIkfwjacTmay3+gaS24OoVbqmArK7K4UggMNrZAIj+LIoILhIeLikmH8n4QxPmkRPv+eaa15szhpMkAqe0KcxycH5Vfn3vTv8AqGo6v9otWYtqLjBQACt1XBEA/iZgfpGOO1KuUGoK+UFQB6hSfXO7P3pqnzr4HrXsZj1i0isbKOoZwBukgoOIAA7zgGMCrf8AmKNdQ7Qd6hQXEi05gAqZ4gd+3uK5/V2WXwSMkhXncc/4Z7gx9RRfUJc1AG7I3SGAG/dBUnaDBOATB98SaqWNJ2FF19thdECm2YHm2tblZht4ODk+WGxFaE8U3fCRbSAL5ih3IUgAsB3zn2msF7TEwWDBJXfMQoGJjBDTn3gz6VgbWEMNm7cBsDcqwkAATwRA9f6pK1SEmeh9N669u0dPc1FqHFwO93NpAOAHUzMkRzmOIoXqbfhuUXULfULv32mPmmDMenbknmgq9QUKQUQhDJO3kkz3HIn2HAPetPTr7KjXFQqRuRiG2h9+0jyg5wfT7xFZStx3XAOTfIQHUtkspbdcUBmJgjbKjzHj+HHaJ7Ct3we2ma476i3ehTu3J4z2sEEFmAySTPp9K5t7KIjeI+4Om5dplRJwDuPeSMZE0Q6V8R2E0mxka9d3HaDvwpMMsBhgKF5PePStcK75oqHJ6F1b4kCXHAvWrgYhdmw70AJPniQxYAjIHNBNX8T2vDNotcfc0oSIvBMPbChR2yJMg7RM5oT8Ide6aq3GvpbW5vYCRhhHkKqTIGMn1NCPiD4k0Wy0nT1uWRJuXf3akl5lQzOdxEnsxECBXQ/Jzf6GjujqbPxXaXZ+zbnXa6hLzeXeufKdoAkKD9o70A6l1R3cA20TcSBtZmXczxDsxJEQxBE4gfMYlxGFvKgeYsyozFGIAyqyCPxT296HW9KzMC13dbLRPmgEXAv0yZkGBPrWDuXPBk5NnS6Dqd+0ym2FZirAb1BgwOBt5AMc8TMVC/8AE2p23rlzUG3cJ27bcBCIgztMqZJ4nPrQDR6a8bu8bmVTnPJgr5Y9pIJ9PnUrt1byxc3W3R2GwY8rxOCPMcZHMCpinHawUmuzoLfxFcvWWDTeBjzEAXraSLj7WHBBBOJxxQc6xwpW4brqXDWQ1wlkydu5QR5hMjdjzTisi3ShtMAxBG4kYaJi6AvBBzj078U2265YW2DqmV7HbJnaYG6SYPPAFNX77C1Nm/qmssKNultOqrBui64uF8EHI8y5USJAwKAHqoUMEU7GGRJHcRI4wNwxyCauZFCG5B8T+ORHJYgj0Ujbz6H1rN1FSV8oUjALW1ba+N34myCJGIrVJN7j2b3DP/NLdy6om2kpLnDh2iY/7csBGPw+tUafWN+0Oz3HVZK7wniIGJlVJkYBHaTQXp1m2wubgwYAbSokA5kt7cVq0GlBALM6s3mTd/03Sduf8ykeh9opuEY2NpBB7zWRbV1Fzzn+IgHsIecR/XmtOn17OxuWQqqrZDEbl2yQQYJjiTOfzoOdafCZGKPBmCeDmSvrx24k+tW6G0gG0HbvJIfBB42rHAMkz9jwKjTtbJ6CnTeqSsll2W/wrJ5Yx5pgRifeBWgWt27ftLllO5RBtkSVYE9jOR3oN1LTm0cbXDfiH4WMfxBRwPePWteo0b+AWFwIyqd6z5vJGOIJG4YHue1Zyhw49k0W3LYBDMZDMAZABG0kYPBJBOCP0rZd2Bbii6Qm7bAALkwJUgERPm49OKw6dZQOgB3hSyPOWHae4jImO3NU2rqI3CvKsCCYIM4gDMgEZ5gVOm++ALrmhWTb8xYLA82ZMeHABwB+GPr2odb1NpRbZWKgNubLEggrBifb0/PNF74N0lyykwJAlbigCMBoDRiRx9sYUtnwCD4bNlQFAL+aWII4kt9f1q4P7dxoz6XWNbuFCgfzyJB3SsGBjvtGPai9h7m0lUwZ27oOLg84mJB+Ucmg15rXieYyCIJYbWGYUkrInjPeoeMLalTvkiQCYQifKQYz39sc9qqUNVUDV8Bm/blS6hQyQdwXEgtBYDOYPbAqF/WAElEk5DT+AjvhuO+R6iqBqNgK2izm5tFsBVKsDIEmD5gSBB9cVqb95prLqR+MW2YKILRuZWIBYZMgkDhokGahQfLBRBeovNuOxxtORIk5z6Uq12UeBNm2x9SRJ9J5pVWqtv8AaKowWepeHb2IAwmS0BfMADKsAGERPOYnvFRTUOzoTOSv4WYYYgjaCeQZPYSfkax9MFtXm7be4oBMI21gTG0/eB25+hJX9eg273ZygIG1YBEyAGnABMY4jit5Rp7Ipr2Np0r3Lt25eZoXaFuviG3d0EGSAfz9awftTWrTW22sGHKmJ8x82Vkg8Y9O1X6a+F2u2xvEiUeSYWZJIWDP4jGBx7Vb+K4GJUqHO0qVZQBwCDMYIHyPyrF7bNbEFV7qfiWETYAN7bfMDgtjAO5e4zgyTwAKd2e9uaCLgCKssSzZ27iBIMbc+u4HPfL1PTwJLKwcwFDHdNrykssCOYg/yNQsiTaV3S2wbaJVsCAVZsxkwOO01ppVWh0ugiqLte0bxkJKgbcEA+X6GDjnmsVi34dxSW8Lf/7jDxAoAgyoE5JM84PFbk6e29xqFZGtsF8qgBpz6EN/CP8AMpz2xXhduoq2rDjaTDAzkEmFkAgCfU8VENmOKaHt2rH4bp2SGO9WMjPDAoQBGRAn1ohduPcDi1p1Ay67rY2shIG4GMkYxnnIkUMt6XUh9wtXGbcHO9SQSsHzHgzuE/SpXtTeuHwT4imJW2CXUNgnBJInaD7e3NWwoy2LV9SHtkjY044UkiJHuQuO8D0osb+ouHw/ERjZ7rcQHzkcQM5Ix2IqvTdIvohBeN5G5MwfKSCxI9TGPv6UXPh29u5HlIBKghRIlcmPv2pOUW92h0bdC/hbkNzzE4UxtIWSIM/4jwT3MVW+pZlAcAXF8yP6kCRkd+OOIqjTdKup5isMIK7tpQx2zM9sVs0Wl2MouW1uI3mKgsqOuAYJEqwwfaoajzZLTMz9QO1WFxWYNgEElNrEgNjgycSfnNRfqlwtIX95a2knkgI0z7Cckd6ssdHxt3IpZpCMksoEyN5IMEEfP272J8MONwDxMjBKggEAg+xn34Pyp6safI9JSmqF4bAygSWUEEkRLbfNGCZ4rJqf3aCGYbl86FgZIY7dsSeDHPeiGh+H3XdkQw2iULNyOCOCDmpXPhgHAcAyoMhty7vUd/yoU4RdXsGmjn9Jc2qdpYXS22P4WQ9jnPm7ERx6VoWzcQujjZA294UyGI9Mzx71pvfDFwKIKsSwX0AEAy08DNWX+l3yzKS0yNxLEyIIDAtkqIIn2rV5IvhlMy2rf7gF15eQ0cwAGAxkgn9fStGjur+8uOgFsC4VA3QrN+DvJAP1rTY6MDbIVjKsGDdx2YYMQYn+8yu9MDou7BHO1htbIAnEBpPyqXOLFQrvUUuqLgteHJCiGUncADkGPLB71j1WpBmATDHxEJbBgSw++eePSiuh6baB/BkQfOAxyc+3f8pjFbigCncBBAjCgniOxk9s4rK43SQtFs53SaB7u5DbIa3hdzlecwQcd5wP1ohpem37e1WS35DIO6BIJIMieJP8Nb7t0FlcZLEfw8GCREkjkTnik+uG6U/FIx2aV8wIzHEY7n7TOU3witAJPTr3mkhlIBRmuAkDBPAPET9Z9RUtP0G4TJvoGUg4Ekz5gDkTx3FFLOrKttAjcGYAyCpBjaCPftnnOBUdI2MHMkLOTjAyeSJEe9PXIegr03TFQhzuYMGQ7iIAMggAcyM/71G10S07KqzuyACW2wDgScCJ4xn2JjX1AhWUZ3KwMjALEL6iScgnnkVVo+ot4o3Hdkk9hukg8HnAxT+7my1BIrXSIhZAQrAEhlX0aAdvB45HY1eLdthIWMgEjBJ5k7e0Dk+vaaGC+fElpPY4iDJBP5ETjj1rX0kysAA4zPHmOR6R8velKO4qVj6hjuOwQs4lgT+YpVNuj22ywknnk/nOY4pVp4x6TEOm6e6MJt9ShgRJkZniP6VemjQKNttcTM5IIB59+QT6HvQ1r6jdDDIDDaoA8sY5AMzxB4qvTa7znBP8QPc5z3j14FLTL3JD2nZOAgHAOwD7MeAI9/Xim2Wy2+1sVoaSYJJB7iYySfuM9qFvdc75BOTs3mCMEkgg5ArJpbgaGcwCfUiAAM/5pjdPbMVKxvmwo6jT6pTLKLRbj+ESOCMnnaT6HB7VBbiEMTbSZlgUWY2yGHy9vSg/7cW3BfNgHbE475ie/PzzWZOpnC3BESAR5SscCF5EjvS8RSSOrt3vXaZySJ5gADnmfXnGe1Z21BYmGQspMZYGSSYJwRyOPzoOepKzuGntJDSsAjgSBkx96zWdUvnAQiWLFhMAjgGDEY+89qlYRB9NXIywIJBHnM5JwQcyDI7cCp3rwdVINsQFIDBiDBAPmgg9h/KucTqKBt207iMsRg7jmR/c4qzT9WG5vQxuUgAeVYmeZMfWqeLsAtd1TWgvIWB5lAADO3IEmRiPT09Aw6jltpUksAA7DbwSdpj8sdvegpuAuGXhU4Pmgg9pHtPymsia5gQjyyBpgmTERH6faq8KaEdTqNWVlmKFeQASGAkDMd4aMehqv9uuJB2blgAlZjdO3E54jn+VYuoXtoXDlc5XJOIKnjvB94rJpmywCsAYLAyDuJO0gTIMRn2ipjjVCCq61zKGS6KIJUCQMAx6EMBIzzVl6+HEsu5gDLZUA4BwGDD6qe9D7i7Lm/dj5wBIECc+oJ+nyrDqrhAbOYKtBYrO4hjzgx2IPNNQTZSDzaw+GHWYMmGDEgqTC4Mrj5/pT/8AMHMMCBvVdoJ8xkmAIBMie/rQ3pV6ZXJG1pJIgk4n9cVVfc7Ruwe6kkjdlpjmDzj2peNWAQXWE3ComWMkEEBTJ2yN+J4kRkieaa9q/OxAO4EAr5pBjzbexImCDzP1rMrOYYwQ22REmfNABHIiDM96y3bYW6CImBHIEnkyTzEnMdhFUoKwCWmUlS6zGScCBkhvUQ38u8Vs1Gmm0NjS34pyQImIM4UA8irNBdGxwIDHjHDAkcEZ9YNW27vhBgWmSAFiFmBJPt2j2rTGr3KSMHT+jEESUDAR5mIlQDJ2qZJOP7NGbRAPlAjndGDj37cVp6XrUQpwA0liYHFLUXgxwDuWZMRk85PPJ/WnJK7KiqANsxeYjBJC5j/DI4+f5nNXajQEwTwFLLAAIIBMntHaqtM2+9MAwck8iAAMDEx7n9aMa1zx/jEZ4G3PbPpUlUc64LDcO4BHAkZkSMztM/StvT+lxtPbzd8THtnB7/rU7G3YAJBnY08iQeAeB/pRXWW1tqu2JEgcEr5Y79ifzpqGwmCNbZRr0TJxBMk5VR9fwzWqxpWYM5QgkRBCgAjB9c5OY9qxXb3iao8EiN2IzB47GMc0ae7jyzH8Q5kH0JPsKmtwo5TT3GZ9s88EDtHtme5+dG+ldLVJ8acjdCkz5iDnb7/lWW46pfVtoLCC3pPMcR2FEtKWdYC4zG2fp2opAomZw6EqmVBO0nJgmQJOcTH0pqMLp3j8D/8A2mlWupBpOFdBubAxMY48o/qaHkYte5affzqM09KpRiFWYiwxBg+IMjnLEH8qB6bj/Kf/AOqVKlj4YdmtWIW1BjcTMYnK8+tU9QUAiBHPH/k1KlVLka5FeHnH99zUersVd9pI44x2/wBT96VKn2AVZAbIkDED6cx96zhAr29oAlRMCJllmYpqVTHhiLOvqFvqFwN3AwOf9T96E3DFwx6n8pilSohwCDfiE27ZJJO5cznle/1P3oP4h3cnMTnnA5pqVTDsEGwdxacynfNZtd+Ge8n+X9T9zTUqI8jLdCo2NgfgH6x+lQcyVn/u/JFilSp9jZvtCLdqO6mfeGoIWPiKJwbkH0IxzSpVOPsR0uhURx6fotGUQeg/h7e9PSq1/CWhxbG1WgboGYz+I962XuT/AOLfypUqJDBfSlAdoA/tafrR86jt/XbNKlUdlLgbRYZYxg/lMU4Pl+q//vSpVpLgSMPTh/6o/wDl+vNEgPx/KlSrN8lxI6NASSQJkfpXTWeJ7wM9+KVKqXAmUM5nk0qVKmM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data:image/jpeg;base64,/9j/4AAQSkZJRgABAQAAAQABAAD/2wCEAAkGBxQSEhUUEhQVFhUWGBgYFhgYFxgYFBkYFRgYGBYcGBgYHCggHh4lHRcYITEhJSkrLi8uHR8zODMsNygtLisBCgoKDg0OGxAQGywkICQtLCwsLCwsLCwsLCwsLCwvLCwsLCwsLCwsLCwsLCwsLCwsLCwsLCwsLCwsLCwsLCwsLP/AABEIAMIBAwMBIgACEQEDEQH/xAAcAAABBQEBAQAAAAAAAAAAAAAFAAECAwQGBwj/xABCEAACAQMDAgQEAwYEBQIHAQABAhEAAyEEEjEFQRMiUWEGcYGRMqGxFCNCwdHwUoLh8QcVM2JyJEMWU1SSorLCJf/EABkBAAMBAQEAAAAAAAAAAAAAAAABAgMEBf/EAC0RAAICAQQBAwMCBwEAAAAAAAABAhEDEiExQRMUUWEEIpGBoTJCUnGxweEj/9oADAMBAAIRAxEAPwAsBUgKeKkBXunnEYp6kBTxQBECnipAU8UhEYp4qUU8UARinipRThaAIinipRTgUAQipRUgKcCkBGKVTinigZACpRUop4oAhTxUop4pARinipRT7aAIRTxUop4oAhUoqQFKKBkYp4qUUopARilFSiniiwIUoqcUopAQ20qnFKgATFSAqUU4FaEkQKeKlFSAoAgBTxUwKeKAIRUoqUU8UgIRTgVMLTxQBGKUVOKeKAIRTxU9tPFAEIp4qcUooAjFPFTAp4pDIRTxUop4oAhFPFTilFFgR20oqcU8UrArinipxSikBCKo12qW1ba42FUSa1RXP/HJ/wDR3hMHbMcyJ9KmbqLZS3Zzmp+MW8SR+EEQJ+/5etdX8O9WGoQkxuBMgenavIrKKIZOBgyMHt9D7V2nwEwW5kwGlV9DxFeP9P8AUT8qt3ZvOKo9AilFSinivaOchFNU4pUAC4qQFPFSAqySMU4FSipRQBCKkFqUU8UAR204FSinAoAjFPtqUU4FIZGKeKlFPFAiO2nipAU4FAyEU8VOKeKVgQinipxTxRYEIp4qcUopAQinipxSigCG2nipRTxSGQilFc/pet3HuYtnaAQw7ycr/wDjtPPc1zvxJ8Us97w7RZRbYhiDhwdhU44j+dZTzKMbLWNt0dt1TqCWEDvMFgvynv8ALFeZ/wDEO9f8cqGDWrgUpBxBPHzn05miWoc6orca5DKIKN+EhASWHaSG9v6cd11GW63i74/gJBHlMwQOImcVy58uuPwaxhTKEvMCBG7+e3NGOjdTKEbZDTxwcHEn71zumOZO7b2P1P5T+tb7eoKsNogNGewA+fpXmyjXBtVo9d03X0ZBJAcpMZndJAEAe1cz1z4svI9sWwJVG3Enys0xxiYA+5oNp2P41bdG05gGRzGY4mhnV9ctq8W2GOAO0x29Bk+mK6Mf1ssi0szWNWFNR13WKxDagKeYBx5hP86Vcfd6kzEtAznilV+V/P5K0nvcVICnipRXs2cRGKeKlFPFFgRArN1PXpp08S4SFlVwCSSxCqAB7mtsVzP/ABBaNMg9b9kR6w27+VRklUW0VFW0jevXbXo4gTle33q3/nVkcsR/lb84FcxZKvH1iDGMfpVqAkNM+uAvAn+VcHqp/B1+ngdIOt6eJ8QAepBHGO4q1OqWTxdTt/EO/HNcq1gCCABugQRMse0AzMGoajR7HIKifxDy/wCCP1mn6yXDSF6aPudkmutHi4h/zD+tXW7ytwyn5EGuJ6foA4f2MAjgcnEek0P1WgNt1MjarTHHJkx9gaS+ut1Qel+T0qKlFDug6jehXuhI5nEnafyI+lFIruhLUkzllHS6IxSAqQqUU7JIAU8VOKUUDIxSipxVGq1aWtu9gu5gqz3Y8D8qTaSthRbFLbTzSzTAUVk6pdC2zJKzjcIkT3zU9XrEtR4jhZIAn1PFcN8WdR1tlyPEXYQSu3aNy4BnvyT9qxy5VBWXGNsl1a43iIquNioMgyJRWbAjOB+gxNci17cN9yQzuWkD/Fn6cfLFNd67fuptYyQBGI4OMCPU/es1zV7QFIyMz9MV5+XKpcHTBUarfVRbuFYncIPf3JUmYPvFBOoXzfuF/wCATAzgTxPP1rL+0tbdgRM87hn/AE/2qR1LMjHA9cCa57klXQ6vcIadww2qsjZjjduk5+cj86hrmdrgQCR29OPc0OsXtvPrIg4I+neteovshDqpUsMSJBzMyefSpcWmUENBqtjgGdskR3j5DFYuqXDtiJViG4PlEeXJ9a0DX+UH8XAzHbjH1FbFi7aeTEDHqIGMRxzPfNZVpeqhnN7k9PzpVb/ysn0+gH9aVdOpe4j6DApwKlFOBXuWcAwFPFSAp4oAjFcX/wATT5NMvG6+v5CP50e671tLCNDKXBA2zn1Mj5Vwnxv14X/2bblrbF2HacQM/L86582WNON7muODtMMIVUoFBiInKgesgiM1mS2z6m03hF7QNxHbBJJttAUA5APJ+da+kMt61bdw4JQEhUcLJ5ghfzBok+stW2tAsqKCR5vKB+7b/FFeRLJ0jvofSaUKkNYuXR6MgOIiBiKbqlnxLe0WbtkbSIFsyuScbRGf51j0922L+puftVorqEW2gF0QjBCJPmgAwOPatFzpt46bSW7WqUvYuK11xdYeIgLFhIktIMQcVHzYAv4CtbNLcMc3XnEHAVcg/KtXWrJYGPQHHPPvTfCeqDWrqjlL10N/m8w/I0/W9attSzkABZJ4iCY4yZ9vSiL/APVjXBTo+pNaKumeQVOAVwSD7gcGs/xP8Y3NwNpbiWwMNMAsTMnb9BBNX3Llg3FsNuFxkNwY8snG2f8AFih2ka1dvNZUtIDFvSBCjJPOQOK6VmelpPYzljjJ2P8ADnxa/i7nMhj5/qew7f712Ws+MNPbGN7n0Ckfmf5TXA9INq5f8Ak7kDnHYoQDnvWl2skWXE7L7eGpgHaz5AJ/MfXg0455wtJ/kiWGLD+v+PV/CltgxIjI4+1ZrvxjdLhhCqvYfhM+s59BQZNNYNy9bLZsKXLFJO0AE5ke/wB6s1Wns2h4hKi0yBkMeowI9ZHFS82SX8w1hijt9D8T2mSXYLCyTOJ9AK5fqPxB+0+HPhg2zcdhMpgeXJ5Py5k1i6vpE0+0XWXa4U87T5pmMziP0rH1bpdvTkyF+e5++c7jzmtH9ROS0snwJO0dZp/iNt73AwKOsoDgSEAhp4zOZ96t0/xovhruYFyZOIBWY++QZ45rkOo6C4lpHtMjKbYu7dxLeGYl4YDA3Ce+RXO+M4Q3W2kSPeQxjAGKmOfJyhPEjrPjD4jS9f8A3clVULOcn8XEAggk8elcx1vqD3fDMEMq7ZkksqkkSDxVlyw0h/wzE/Ljjn0+xq+xoQ2HyV42mMccSD379xWLz2232NKgLpi8kiSTzAM/nRLTydxC59oH3n6VqdWVTntABBP3gQKDajXkAgAru4OQf9e9K3LgqqMWth/Nw057/Y+lNpWmV7nj681WkHkmTyatskLA4nv8zz/t6VbfQWR1gwFEQvOB2NWIz4t7jiYB4gwSR84H5UzoxUsBIgyTPb5fzrYGRrjJbEkSBIlTJxA5xml0MrBkCTE/c/P5Yoj0681sXAwgx3xMcfWSe1ZN+yFKEOex7niQDz2H0q1dbtMwY2kEHIke/YQaylbAGeDOSM0qzX70sYIA7AcD86VbUwPpIEU4IoR8Uah007G0YclQsR3OeYjHeuB0fXL1otddy0ccRExkH03V6mTNpfBxxhZ6P1brFrTruc57KPxn5Chfwv8AEY1G9XIDbjtGPwkFvXsB+nrXl3xD8SnVP4hEEAL2yBMGOxOcVTo9eRBEzmT2CkQR9prmn9TLXa4NI4ttw/1a6jaht7F2dsRgEqYB+oj0oT1eyRttr5ju8scHEDEmGntWC/kyJnaIPr2z7/0qoagsBP8Apmsdeo2So9W6DqguntIhMhFChh5vTIx78USBLGLnKHcIEAgqV9+zH6+1eafD/wATNp5S/wCJcskCIIL2yDIKbvpie337zSaxb43peDKIG5Nu2OQHWCQwBzxiOIxxzg0zZOzPc01xr2p8RQ1kWwbMqhAcL5o79pzWPTreuaPSNbUMzXAL0W7cG3vYPiIGPTNE+p2FuDa7Oo3QCtxk/EPVTkexxxQzSfCxSFTW3VQSAu5gJBMjBgZmiLXYAroeiez1C8ts/uwSHHAIOEx6iT6d/lUPj+doGY8x4jgCug6X0p7Vxpfxd21t0HdgkEMWPOPU1k+L+mF1UqCSkiIzDREQM1vHTqsno1alLTdQtKVYs9uVYEBRtDmfWcVyXQrjG7qrqch7QEso8rXiSNzED8KR70T6L1LUJt32VYWlKpca23iqCICr/izA7YJoNq7T/sxtG0JuXfEaA4IiOQPKo8xAHoe3NTpdUFhXpen2dXcf4g7fMOEY/rVWtVLdrQJYDC010XZeC+8XArAlcYkjHtVqa28NSLw04L27exoZ4IBGZg7iOMc89qytcuG1atnTnyXmup5mnzXNxUykDt9po0uwsJ9PP/r9cCAYsHBHlaUtmD7Zof1l/wBosaB0UKruLTIJAUhwnlHpz39KVjqb/tT3l0+9rieGQHYKQMMZCHkKPlB+l2sulLulVbJFrTjxQoYx4iy+bjDPmC9u5oSaYy3/AIkKWSxcYFdt29bggiRuLWiB6QGzWT/iHYLXF2hiYkxnASSfoEJ+9ZdZqC2ma09q4Q943UJYblGOxWThmE4Fb+p9bS5avP4N1Xa34ILMNuZkADvBMn5etCTVBaMus1B//wA+P/pQp9xsSf0NCenIGRUwRDcxHkJirbmvBtW/KQbSbELMPQAmAPbHzrDpIKBSDiefeTVVsQw7bG1QxYPOMT7wRP8Af61XbvMJmPqcnHpULLskApdAmD+7Jx6hSRP3FYtVrUQsbeZIguIbHIIBI5ng8VgsbY6CNzUgL5ic4Jj86Ea+4rKF/CQeYwI5x/fNZOodSe5idqf4V4++DWAk1tDDXImOWg1o00QSfTt296osrJn+/rUxjAgkGB6f05q9IjRp7wjkxzkCPrWvSalR35gkDuZyOfWKFlDERH866F+h7LCakMpVx5l/Cy5j/wATke1Q4bDRd4oZpCyV8uO3buf7mpdVs29hZ5glSYOSMxHp2oXY1T+ViuCNoHy/l86l1bU+UApIPB3EgEiYA4xXOsbU1QjC6WJwzgekA/maVYQaVdugdndf/Et5cb7mMckDGY9J7zQHrPUC4DTwSsGJg/7Cj1royOPNBz2mflNZer9DLJ4dtRMg7iQOOR69+c9q5lmje7Jo5VgD+Dv2JHPzq/TrmJG6SI+YiZ+ZFF9H8LuPMxt45ksw+u2P1otas3UBFu5Zt5MbLQ+m4kc4pyzw4TADaLSXiseG5gjhTjvIaI+xrdY+Hrzlf3e0Bl3SYYicwM9q3pevgZ1Z+ltAc+sweDSt6wofNfumOxCAGMnt29Oaz81cV+41sLWfCzn/AKcEejHP3AzWTTdC12nJNg7ZjcAy7Wj1B/Wtia9mLeFfcwODmD8x8iPnW3RdSYEBgx7kiYMAdx9/rVRyTlta/BSXsW2Ooa8zv0ykxyLoAJ44g49vnVWjvdQDHxLVlgVggQNx9yW/lWq1euSILkTzB4PGf7571t016524PJ5J4IjuMj270aJfBVMbpeo1JXbeVUiI2mcZiQOOIrYVkZ5PPrI+3tQm8f394XCYC2wvOPKzc9yS36Vgtqd2WgQATzyYEVai0M6S4k4Jn1+dZNRpt3BjJM8fIc+orbpQPDAzMc0rqggyAMzI5+VYSzSXDRLZUlsBQCB7/h5BzyOKlYhJgd/+2pKi1Ilf7FR6ifsTqZW5Bic+vGO1VrZGYgcds4wCYPpVxYDjn5Ug9HnmPUyEGIyOcz/U0rlkMIM/f7dqnJ/7Z+f+lVXHbuQP1H5UvNMLYF13w0brEm8c9goMfLNcx8UdO/ZmRVYkMpJJEcGMV3LKScu33YfYYFBur2dLcYi7vd0B8oa5uA5MAtHb+ta48s733X9gphLqDXA8hiQQOCYJyeJ96y6j4X09xi90MWc7mG4qJIBMARFDtL8cq7hCjLa4LNG4DvgfKOaL/wDM7Z/DJHYxmPlV5HOvtTQ3vwUJ8O6NeLU/Nnb9TT//AA/ox/7A+pP9apu9dRTnGJkkZFXf81QruDKV9Q0xxzFZJZfdhoZFugaT/wCQPozj9DWU/DOl7Iy4Mecn6+Ynir9N1gXPwglZ5UHn5GrjaD4Of4lBlWkRx8jORVLWuWytBzus+FmAm0/iZGCoVgPWZgxWrqQ8PSCw0yI2k4VocSMnmGOPY0Tuq7KN+4bTICEKzbTwY9cUO1wuX0uIfIwJztA8p4BJEgcVrGUkt3YKFANLDKJ8okSZ4A4J9P4afUWPEIKkeWDBiDiWjuePX5Vt09s21C3SJMrMyQTxkfM96GNowIF0nhvDKyQe4Ix79/erce7IaozslhcENPz9c0qrudMEmbqH3pUWv6iTqH17TggDBiM855k/3FVr1XcsAE544Kn0zn1rndKJDKXEmIBDH7Rx2n+dWXbDgw5VYAYQfMRA7xxBM4xmsPBFciDNrqDb4IIbHOZkxIGDz6e9U2NcXDAl/LAkrtEk8Z9ZGDHb1pWrTMQFViSBwhuDyjEngHH4u4/Itoek6hgN4CGBuJIPAzCqSIye4pOMUgAyh449gBDEE5MquR24kZ71BNeWUlUMLCMWIAU5jy4/lxGK7Lp3warsWJJAgEl9iASSOPMeD3PHajfS/hXTySj2FOdrBfxERneQDGR5hPeqj93CsDhdKly6p2C4T2YJCmFwQXEciJz/ADroOm6K6oXeVjMjBMn3A7DHP+pnU6C9a/HaYCOcmQOTuyIqnW6a5bMHaCRIkzAzEgH09aycpJ2lQ06IhABB/wBxOPtiqb3V0Xyr5mHZQWP1AGPrWV9KHPndrhOYnaoiP4R245JrTpreIRICxjaAo7Z2iPz+9Q5SY/uZk0wLm891GQOV2AxJCqoBIBPcVotaUMZyAB+KIEgfbt+Zq1LLkjaV5jGeeI9/9aKab4bu3ASWBC4/EWgg5ACDJBwVHoa2hPI9ki1tyDknjcTA9O2PeavW0SJnH9nMcVsboV3YYtKVBmUIZsAEkdwDHpOeKzfsrqOCRweSwnjcq5U+mKl4+6GoxIqkep+RMVFyJxIj2mt/T+i3L7CJQAGCVJUnI2njj5TUB0UFHm+DcDYRAW4IBlTDc+gkGJ701hb3G1FGEXADyJJ+f9mq7mqYmASfkBP2INXv0S54rIjJc8sxgMCDmVYzMEevb1p9b0C4+nLg29rEbiGiATy0Axk9vQdpojgsVIqdTBypiPpiePp61C7dAMEYPzAPHqIqvQ/D161YVbl6yqO7BSbnlIbKhWxid33q/U9NvW7KgNauAszLtdT4hxJB4xgRM54NOWKuh2iRtbgOV9MYMdp+Vcv8U21Xay4Zj5mif+mpWMkRgkR7e1dF+yX0DO1pgggOcAg4A3LMyfU+oprui/aP3RG5XwAWA7QIM4M/pVK4NIbqji9H0UX1LDkR5sLu3CVEcSBHrW/pvTHCkXEJxjM4GZ+fer+uaC7odqMr7IjaTMqQRKkAjjv2j6UI6brIdVNu6PMJRpMmYlTAacxHvW27FwEHsgFiygAKwKtzBJMz3GKDfDWrVHuM+FYQJUsOTH+9dTrbZuW3ixcEkoc7SpgkETtAU5wQTmMyK50dFvhVBQBTwxIEnuCOcTEUaktmxN0Xv1JUnwLa+pXeAJMzBOIxUtN1S820FLQznO5gsZjt396w2+iXwZKj28y9vr8qJLoiPNcZRESs/wBJ9aLTGrZr6jrjKorQTzwTn0nisdu/ea4igs85jkwBGQB7/rWq/pre5bpbMwOI3duaSagacLfu7kUMotFRCsRmCU80QO3Oe2aIRQSdInrun3Ii3aZvNDbAMNHBVuZGdozg0J1egvXFhFLCN1wBJFviDI4PlOJggmup0N7Tah2bT3L1lx5d3irBCw24JcfeBtwGEcGQO5rTdX01ryi815xgbrgu3ip4ICkHgziTx6TWiRlrbPE2vMMTx/fenr129qrZZiuhZgSSG/Z3UmTM7TpmIn5n50qKRNoBt8BXrNzZeZwNiublsHaq5EGFaTM9+Oxopb+DbNpVe0Ld/dwQTduCPVXEiOMDnmpaTqVu4SdUdTuYqqou5hAjdzxO4H5RWjpfUrdhHAuOFc3FAO0tBJCk7j5TjBHdhXG5t89/IrLuk2Q7+G4uJx2ACjIyD7j29O9YOpaoAn9ltm+ViA720Xdu2r5S4LeYcRjvW7oPWFa74d0B0fyFnJ27QGLRDZk9j689qn1cWdNfXUaTUbgCV8JH4ckSHZz5kkjAzU41S1PgfVlOs+JrlhLml1em8K5eEW7VqyLishIDOGTDNBfyxIj3FNZ+NNS2o26dLzKGW3tu2XDWv8W7wxzkNkZ9O5J6zp9rWgtc8SxeVo3hfDtPOGys8g8seYj0FvwZev2C6XLtk295UOlxssSSsqUGTBEgkYrpjk1V0Mwa5NYOpDY5e5DXTb2FbAVlAG1rmBnbgSZE81o6l42qI02rsLb1IU3UdLiNvjaTKAjykgDzH9DBJ3ta3VlbpvK9tSuw3Ngh8GAkcwIIaeDWPX2NHGol7j3tOWQTdK3SFYBVBU7jggD1kz7Ghab67EwB0TRtf1d9Wu27XggKVvW1YknbuHoOZDDHmxgRXVaGx4yXEtXNMl1XVSqywQoQLkAyDuZSRgY+orjvh3pAS/c1lvS3dVbQS63ijXVbubYYjxYEg7s47kmtnVvgW+Q2q0aWrJBDpYRlDlF8yqWURu9QCMQJ704wilaQ1JBDVdWWyxs6uybl2SrPsVd6HCsm2DnByZjvQD4N0+mOouINTfNtn/coCdw5MlVBGDOQAOSfWid34sv39niaBbltoJdJYfuxJDGPw5YzMfPNTfTac2rD2ra22nezbxbtgna21woDvDTBHZWzmo1bb8BYcTpNm0twTqbVtSrhvKHYRBlgCYBMZ4ihfU+kLYsvqE1l10I2hLahrjOAdoMtJxyMevbGTXfE4EF7Wla4V2+a0HSFgxvB9OOePaCuhdS1lwG5pcbbnmtjTRb8NoyXRZbBB2yDGaiWVPatwtEPhrqN9rYS2+oN5fMp2zYZV9dy+VhiBORGJ4L6jTXCVOtvXLRbau1ZZXZgFkQYnuyj0mBQzX/FNxL7Ko/ZjKoYQk3QxwV3ABWyTEjt86v6i1+2Ue+1y4juI2XQzJcAZly0BTAbIMYic0lK+m1+wrNbdW1Gh099tQpPnZLb+f0YqzKwgofUGeBgRWZfiW2EDWlRGZZc21VUdXI3KUYhgSZ8yBh6mhms+Obb+NpyG2nhnbYw2kbYCiCBk5GcetcnY3LvVnZgPMrJ+IbYZgRyPKZkTHpFTJ1tF7ezE50ei9W6tpi9u1d0/wC6I323VVXMSx4iAGbHtQq98T6Owq/s7IQ5dLiFFLLCmN5A2QNyrgScTMVzNzqjaY7DeIWJhgGR1nELMEncWz/h5kAVt671VdYoR7Vsi0ZV0lDtYcMV43ECB6nEVqssdNtf5HrVFms/4g7vD8B76WgR4iA7iOSIZlkGBHfIJE4onrPimzdtIrK72mVi9u4T4qMcgo5g+4+ue1ctp9BYDlbdobGUSGZiS6qYYbuGBk89zOKtXqVtl2FbZNsqxaAW4hVDtlQM44JqZfUUnRDmdGnxSdti7o3MmbZt3yzNJZQpBHKknvxB5xWNfiHU29QQq2jvP8FzZbbcO64AiO0Y9aH3LA8IEEbRMoCRcXJG5hwQdw/CeeZzWO3deyyQYc7QAqgkMNxLbZ++PXjio9Q7F5Gd0fiWzqtUtvU2jbY24t+Iu5WYE7zMgMMsMEj37UYGg0NoG2PDJZS4S87soj8JCsTB2g55PrmuK6T1axvu3NQLF9rrAhDaRbhGwyyHtIXPGT7yeV1vVbll1NpVJTK3VA8RlAgb2nlCYB9ua2jKDXyy7R6KdWi3SVtWriyvkVWVgdoI8jLxAEAHmT8otp9FdVrqAsquF8MFmY5hhCkMInj2OYrmuudf8ZLLsfDvKi3GAJIuKVja7gdiAIgkAntEw0nW10+qY6MBEYI8OWaSyjcSzSSJ7Ge9EE3LSmGto29TXS3v+sWXwz+4jyIJJMMltN5wojcQYPatD9P6fbUFk3yd3i7N6ndIZTbuSF4AkDB9O/P9S16XvOzsH/AX5DMAu2CTMRnjExVV+4CislwlipMMBBkndAGP9V9q5/NOP/TNyZ1L/DmmYG4xsWxIK+FtUsgMSVeIkfwjacTmay3+gaS24OoVbqmArK7K4UggMNrZAIj+LIoILhIeLikmH8n4QxPmkRPv+eaa15szhpMkAqe0KcxycH5Vfn3vTv8AqGo6v9otWYtqLjBQACt1XBEA/iZgfpGOO1KuUGoK+UFQB6hSfXO7P3pqnzr4HrXsZj1i0isbKOoZwBukgoOIAA7zgGMCrf8AmKNdQ7Qd6hQXEi05gAqZ4gd+3uK5/V2WXwSMkhXncc/4Z7gx9RRfUJc1AG7I3SGAG/dBUnaDBOATB98SaqWNJ2FF19thdECm2YHm2tblZht4ODk+WGxFaE8U3fCRbSAL5ih3IUgAsB3zn2msF7TEwWDBJXfMQoGJjBDTn3gz6VgbWEMNm7cBsDcqwkAATwRA9f6pK1SEmeh9N669u0dPc1FqHFwO93NpAOAHUzMkRzmOIoXqbfhuUXULfULv32mPmmDMenbknmgq9QUKQUQhDJO3kkz3HIn2HAPetPTr7KjXFQqRuRiG2h9+0jyg5wfT7xFZStx3XAOTfIQHUtkspbdcUBmJgjbKjzHj+HHaJ7Ct3we2ma476i3ehTu3J4z2sEEFmAySTPp9K5t7KIjeI+4Om5dplRJwDuPeSMZE0Q6V8R2E0mxka9d3HaDvwpMMsBhgKF5PePStcK75oqHJ6F1b4kCXHAvWrgYhdmw70AJPniQxYAjIHNBNX8T2vDNotcfc0oSIvBMPbChR2yJMg7RM5oT8Ide6aq3GvpbW5vYCRhhHkKqTIGMn1NCPiD4k0Wy0nT1uWRJuXf3akl5lQzOdxEnsxECBXQ/Jzf6GjujqbPxXaXZ+zbnXa6hLzeXeufKdoAkKD9o70A6l1R3cA20TcSBtZmXczxDsxJEQxBE4gfMYlxGFvKgeYsyozFGIAyqyCPxT296HW9KzMC13dbLRPmgEXAv0yZkGBPrWDuXPBk5NnS6Dqd+0ym2FZirAb1BgwOBt5AMc8TMVC/8AE2p23rlzUG3cJ27bcBCIgztMqZJ4nPrQDR6a8bu8bmVTnPJgr5Y9pIJ9PnUrt1byxc3W3R2GwY8rxOCPMcZHMCpinHawUmuzoLfxFcvWWDTeBjzEAXraSLj7WHBBBOJxxQc6xwpW4brqXDWQ1wlkydu5QR5hMjdjzTisi3ShtMAxBG4kYaJi6AvBBzj078U2265YW2DqmV7HbJnaYG6SYPPAFNX77C1Nm/qmssKNultOqrBui64uF8EHI8y5USJAwKAHqoUMEU7GGRJHcRI4wNwxyCauZFCG5B8T+ORHJYgj0Ujbz6H1rN1FSV8oUjALW1ba+N34myCJGIrVJN7j2b3DP/NLdy6om2kpLnDh2iY/7csBGPw+tUafWN+0Oz3HVZK7wniIGJlVJkYBHaTQXp1m2wubgwYAbSokA5kt7cVq0GlBALM6s3mTd/03Sduf8ykeh9opuEY2NpBB7zWRbV1Fzzn+IgHsIecR/XmtOn17OxuWQqqrZDEbl2yQQYJjiTOfzoOdafCZGKPBmCeDmSvrx24k+tW6G0gG0HbvJIfBB42rHAMkz9jwKjTtbJ6CnTeqSsll2W/wrJ5Yx5pgRifeBWgWt27ftLllO5RBtkSVYE9jOR3oN1LTm0cbXDfiH4WMfxBRwPePWteo0b+AWFwIyqd6z5vJGOIJG4YHue1Zyhw49k0W3LYBDMZDMAZABG0kYPBJBOCP0rZd2Bbii6Qm7bAALkwJUgERPm49OKw6dZQOgB3hSyPOWHae4jImO3NU2rqI3CvKsCCYIM4gDMgEZ5gVOm++ALrmhWTb8xYLA82ZMeHABwB+GPr2odb1NpRbZWKgNubLEggrBifb0/PNF74N0lyykwJAlbigCMBoDRiRx9sYUtnwCD4bNlQFAL+aWII4kt9f1q4P7dxoz6XWNbuFCgfzyJB3SsGBjvtGPai9h7m0lUwZ27oOLg84mJB+Ucmg15rXieYyCIJYbWGYUkrInjPeoeMLalTvkiQCYQifKQYz39sc9qqUNVUDV8Bm/blS6hQyQdwXEgtBYDOYPbAqF/WAElEk5DT+AjvhuO+R6iqBqNgK2izm5tFsBVKsDIEmD5gSBB9cVqb95prLqR+MW2YKILRuZWIBYZMgkDhokGahQfLBRBeovNuOxxtORIk5z6Uq12UeBNm2x9SRJ9J5pVWqtv8AaKowWepeHb2IAwmS0BfMADKsAGERPOYnvFRTUOzoTOSv4WYYYgjaCeQZPYSfkax9MFtXm7be4oBMI21gTG0/eB25+hJX9eg273ZygIG1YBEyAGnABMY4jit5Rp7Ipr2Np0r3Lt25eZoXaFuviG3d0EGSAfz9awftTWrTW22sGHKmJ8x82Vkg8Y9O1X6a+F2u2xvEiUeSYWZJIWDP4jGBx7Vb+K4GJUqHO0qVZQBwCDMYIHyPyrF7bNbEFV7qfiWETYAN7bfMDgtjAO5e4zgyTwAKd2e9uaCLgCKssSzZ27iBIMbc+u4HPfL1PTwJLKwcwFDHdNrykssCOYg/yNQsiTaV3S2wbaJVsCAVZsxkwOO01ppVWh0ugiqLte0bxkJKgbcEA+X6GDjnmsVi34dxSW8Lf/7jDxAoAgyoE5JM84PFbk6e29xqFZGtsF8qgBpz6EN/CP8AMpz2xXhduoq2rDjaTDAzkEmFkAgCfU8VENmOKaHt2rH4bp2SGO9WMjPDAoQBGRAn1ohduPcDi1p1Ay67rY2shIG4GMkYxnnIkUMt6XUh9wtXGbcHO9SQSsHzHgzuE/SpXtTeuHwT4imJW2CXUNgnBJInaD7e3NWwoy2LV9SHtkjY044UkiJHuQuO8D0osb+ouHw/ERjZ7rcQHzkcQM5Ix2IqvTdIvohBeN5G5MwfKSCxI9TGPv6UXPh29u5HlIBKghRIlcmPv2pOUW92h0bdC/hbkNzzE4UxtIWSIM/4jwT3MVW+pZlAcAXF8yP6kCRkd+OOIqjTdKup5isMIK7tpQx2zM9sVs0Wl2MouW1uI3mKgsqOuAYJEqwwfaoajzZLTMz9QO1WFxWYNgEElNrEgNjgycSfnNRfqlwtIX95a2knkgI0z7Cckd6ssdHxt3IpZpCMksoEyN5IMEEfP272J8MONwDxMjBKggEAg+xn34Pyp6safI9JSmqF4bAygSWUEEkRLbfNGCZ4rJqf3aCGYbl86FgZIY7dsSeDHPeiGh+H3XdkQw2iULNyOCOCDmpXPhgHAcAyoMhty7vUd/yoU4RdXsGmjn9Jc2qdpYXS22P4WQ9jnPm7ERx6VoWzcQujjZA294UyGI9Mzx71pvfDFwKIKsSwX0AEAy08DNWX+l3yzKS0yNxLEyIIDAtkqIIn2rV5IvhlMy2rf7gF15eQ0cwAGAxkgn9fStGjur+8uOgFsC4VA3QrN+DvJAP1rTY6MDbIVjKsGDdx2YYMQYn+8yu9MDou7BHO1htbIAnEBpPyqXOLFQrvUUuqLgteHJCiGUncADkGPLB71j1WpBmATDHxEJbBgSw++eePSiuh6baB/BkQfOAxyc+3f8pjFbigCncBBAjCgniOxk9s4rK43SQtFs53SaB7u5DbIa3hdzlecwQcd5wP1ohpem37e1WS35DIO6BIJIMieJP8Nb7t0FlcZLEfw8GCREkjkTnik+uG6U/FIx2aV8wIzHEY7n7TOU3witAJPTr3mkhlIBRmuAkDBPAPET9Z9RUtP0G4TJvoGUg4Ekz5gDkTx3FFLOrKttAjcGYAyCpBjaCPftnnOBUdI2MHMkLOTjAyeSJEe9PXIegr03TFQhzuYMGQ7iIAMggAcyM/71G10S07KqzuyACW2wDgScCJ4xn2JjX1AhWUZ3KwMjALEL6iScgnnkVVo+ot4o3Hdkk9hukg8HnAxT+7my1BIrXSIhZAQrAEhlX0aAdvB45HY1eLdthIWMgEjBJ5k7e0Dk+vaaGC+fElpPY4iDJBP5ETjj1rX0kysAA4zPHmOR6R8velKO4qVj6hjuOwQs4lgT+YpVNuj22ywknnk/nOY4pVp4x6TEOm6e6MJt9ShgRJkZniP6VemjQKNttcTM5IIB59+QT6HvQ1r6jdDDIDDaoA8sY5AMzxB4qvTa7znBP8QPc5z3j14FLTL3JD2nZOAgHAOwD7MeAI9/Xim2Wy2+1sVoaSYJJB7iYySfuM9qFvdc75BOTs3mCMEkgg5ArJpbgaGcwCfUiAAM/5pjdPbMVKxvmwo6jT6pTLKLRbj+ESOCMnnaT6HB7VBbiEMTbSZlgUWY2yGHy9vSg/7cW3BfNgHbE475ie/PzzWZOpnC3BESAR5SscCF5EjvS8RSSOrt3vXaZySJ5gADnmfXnGe1Z21BYmGQspMZYGSSYJwRyOPzoOepKzuGntJDSsAjgSBkx96zWdUvnAQiWLFhMAjgGDEY+89qlYRB9NXIywIJBHnM5JwQcyDI7cCp3rwdVINsQFIDBiDBAPmgg9h/KucTqKBt207iMsRg7jmR/c4qzT9WG5vQxuUgAeVYmeZMfWqeLsAtd1TWgvIWB5lAADO3IEmRiPT09Aw6jltpUksAA7DbwSdpj8sdvegpuAuGXhU4Pmgg9pHtPymsia5gQjyyBpgmTERH6faq8KaEdTqNWVlmKFeQASGAkDMd4aMehqv9uuJB2blgAlZjdO3E54jn+VYuoXtoXDlc5XJOIKnjvB94rJpmywCsAYLAyDuJO0gTIMRn2ipjjVCCq61zKGS6KIJUCQMAx6EMBIzzVl6+HEsu5gDLZUA4BwGDD6qe9D7i7Lm/dj5wBIECc+oJ+nyrDqrhAbOYKtBYrO4hjzgx2IPNNQTZSDzaw+GHWYMmGDEgqTC4Mrj5/pT/8AMHMMCBvVdoJ8xkmAIBMie/rQ3pV6ZXJG1pJIgk4n9cVVfc7Ruwe6kkjdlpjmDzj2peNWAQXWE3ComWMkEEBTJ2yN+J4kRkieaa9q/OxAO4EAr5pBjzbexImCDzP1rMrOYYwQ22REmfNABHIiDM96y3bYW6CImBHIEnkyTzEnMdhFUoKwCWmUlS6zGScCBkhvUQ38u8Vs1Gmm0NjS34pyQImIM4UA8irNBdGxwIDHjHDAkcEZ9YNW27vhBgWmSAFiFmBJPt2j2rTGr3KSMHT+jEESUDAR5mIlQDJ2qZJOP7NGbRAPlAjndGDj37cVp6XrUQpwA0liYHFLUXgxwDuWZMRk85PPJ/WnJK7KiqANsxeYjBJC5j/DI4+f5nNXajQEwTwFLLAAIIBMntHaqtM2+9MAwck8iAAMDEx7n9aMa1zx/jEZ4G3PbPpUlUc64LDcO4BHAkZkSMztM/StvT+lxtPbzd8THtnB7/rU7G3YAJBnY08iQeAeB/pRXWW1tqu2JEgcEr5Y79ifzpqGwmCNbZRr0TJxBMk5VR9fwzWqxpWYM5QgkRBCgAjB9c5OY9qxXb3iao8EiN2IzB47GMc0ae7jyzH8Q5kH0JPsKmtwo5TT3GZ9s88EDtHtme5+dG+ldLVJ8acjdCkz5iDnb7/lWW46pfVtoLCC3pPMcR2FEtKWdYC4zG2fp2opAomZw6EqmVBO0nJgmQJOcTH0pqMLp3j8D/8A2mlWupBpOFdBubAxMY48o/qaHkYte5affzqM09KpRiFWYiwxBg+IMjnLEH8qB6bj/Kf/AOqVKlj4YdmtWIW1BjcTMYnK8+tU9QUAiBHPH/k1KlVLka5FeHnH99zUersVd9pI44x2/wBT96VKn2AVZAbIkDED6cx96zhAr29oAlRMCJllmYpqVTHhiLOvqFvqFwN3AwOf9T96E3DFwx6n8pilSohwCDfiE27ZJJO5cznle/1P3oP4h3cnMTnnA5pqVTDsEGwdxacynfNZtd+Ge8n+X9T9zTUqI8jLdCo2NgfgH6x+lQcyVn/u/JFilSp9jZvtCLdqO6mfeGoIWPiKJwbkH0IxzSpVOPsR0uhURx6fotGUQeg/h7e9PSq1/CWhxbG1WgboGYz+I962XuT/AOLfypUqJDBfSlAdoA/tafrR86jt/XbNKlUdlLgbRYZYxg/lMU4Pl+q//vSpVpLgSMPTh/6o/wDl+vNEgPx/KlSrN8lxI6NASSQJkfpXTWeJ7wM9+KVKqXAmUM5nk0qVKmM/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0" descr="data:image/jpeg;base64,/9j/4AAQSkZJRgABAQAAAQABAAD/2wCEAAkGBxQSEhUUEhQVFhUWGBgYFhgYFxgYFBkYFRgYGBYcGBgYHCggHh4lHRcYITEhJSkrLi8uHR8zODMsNygtLisBCgoKDg0OGxAQGywkICQtLCwsLCwsLCwsLCwsLCwvLCwsLCwsLCwsLCwsLCwsLCwsLCwsLCwsLCwsLCwsLCwsLP/AABEIAMIBAwMBIgACEQEDEQH/xAAcAAABBQEBAQAAAAAAAAAAAAAFAAECAwQGBwj/xABCEAACAQMDAgQEAwYEBQIHAQABAhEAAyEEEjEFQRMiUWEGcYGRMqGxFCNCwdHwUoLh8QcVM2JyJEMWU1SSorLCJf/EABkBAAMBAQEAAAAAAAAAAAAAAAABAgMEBf/EAC0RAAICAQQBAwMCBwEAAAAAAAABAhEDEiExQRMUUWEEIpGBoTJCUnGxweEj/9oADAMBAAIRAxEAPwAsBUgKeKkBXunnEYp6kBTxQBECnipAU8UhEYp4qUU8UARinipRThaAIinipRTgUAQipRUgKcCkBGKVTinigZACpRUop4oAhTxUop4pARinipRT7aAIRTxUop4oAhUoqQFKKBkYp4qUUopARilFSiniiwIUoqcUopAQ20qnFKgATFSAqUU4FaEkQKeKlFSAoAgBTxUwKeKAIRUoqUU8UgIRTgVMLTxQBGKUVOKeKAIRTxU9tPFAEIp4qcUooAjFPFTAp4pDIRTxUop4oAhFPFTilFFgR20oqcU8UrArinipxSikBCKo12qW1ba42FUSa1RXP/HJ/wDR3hMHbMcyJ9KmbqLZS3Zzmp+MW8SR+EEQJ+/5etdX8O9WGoQkxuBMgenavIrKKIZOBgyMHt9D7V2nwEwW5kwGlV9DxFeP9P8AUT8qt3ZvOKo9AilFSinivaOchFNU4pUAC4qQFPFSAqySMU4FSipRQBCKkFqUU8UAR204FSinAoAjFPtqUU4FIZGKeKlFPFAiO2nipAU4FAyEU8VOKeKVgQinipxTxRYEIp4qcUopAQinipxSigCG2nipRTxSGQilFc/pet3HuYtnaAQw7ycr/wDjtPPc1zvxJ8Us97w7RZRbYhiDhwdhU44j+dZTzKMbLWNt0dt1TqCWEDvMFgvynv8ALFeZ/wDEO9f8cqGDWrgUpBxBPHzn05miWoc6orca5DKIKN+EhASWHaSG9v6cd11GW63i74/gJBHlMwQOImcVy58uuPwaxhTKEvMCBG7+e3NGOjdTKEbZDTxwcHEn71zumOZO7b2P1P5T+tb7eoKsNogNGewA+fpXmyjXBtVo9d03X0ZBJAcpMZndJAEAe1cz1z4svI9sWwJVG3Enys0xxiYA+5oNp2P41bdG05gGRzGY4mhnV9ctq8W2GOAO0x29Bk+mK6Mf1ssi0szWNWFNR13WKxDagKeYBx5hP86Vcfd6kzEtAznilV+V/P5K0nvcVICnipRXs2cRGKeKlFPFFgRArN1PXpp08S4SFlVwCSSxCqAB7mtsVzP/ABBaNMg9b9kR6w27+VRklUW0VFW0jevXbXo4gTle33q3/nVkcsR/lb84FcxZKvH1iDGMfpVqAkNM+uAvAn+VcHqp/B1+ngdIOt6eJ8QAepBHGO4q1OqWTxdTt/EO/HNcq1gCCABugQRMse0AzMGoajR7HIKifxDy/wCCP1mn6yXDSF6aPudkmutHi4h/zD+tXW7ytwyn5EGuJ6foA4f2MAjgcnEek0P1WgNt1MjarTHHJkx9gaS+ut1Qel+T0qKlFDug6jehXuhI5nEnafyI+lFIruhLUkzllHS6IxSAqQqUU7JIAU8VOKUUDIxSipxVGq1aWtu9gu5gqz3Y8D8qTaSthRbFLbTzSzTAUVk6pdC2zJKzjcIkT3zU9XrEtR4jhZIAn1PFcN8WdR1tlyPEXYQSu3aNy4BnvyT9qxy5VBWXGNsl1a43iIquNioMgyJRWbAjOB+gxNci17cN9yQzuWkD/Fn6cfLFNd67fuptYyQBGI4OMCPU/es1zV7QFIyMz9MV5+XKpcHTBUarfVRbuFYncIPf3JUmYPvFBOoXzfuF/wCATAzgTxPP1rL+0tbdgRM87hn/AE/2qR1LMjHA9cCa57klXQ6vcIadww2qsjZjjduk5+cj86hrmdrgQCR29OPc0OsXtvPrIg4I+neteovshDqpUsMSJBzMyefSpcWmUENBqtjgGdskR3j5DFYuqXDtiJViG4PlEeXJ9a0DX+UH8XAzHbjH1FbFi7aeTEDHqIGMRxzPfNZVpeqhnN7k9PzpVb/ysn0+gH9aVdOpe4j6DApwKlFOBXuWcAwFPFSAp4oAjFcX/wATT5NMvG6+v5CP50e671tLCNDKXBA2zn1Mj5Vwnxv14X/2bblrbF2HacQM/L86582WNON7muODtMMIVUoFBiInKgesgiM1mS2z6m03hF7QNxHbBJJttAUA5APJ+da+kMt61bdw4JQEhUcLJ5ghfzBok+stW2tAsqKCR5vKB+7b/FFeRLJ0jvofSaUKkNYuXR6MgOIiBiKbqlnxLe0WbtkbSIFsyuScbRGf51j0922L+puftVorqEW2gF0QjBCJPmgAwOPatFzpt46bSW7WqUvYuK11xdYeIgLFhIktIMQcVHzYAv4CtbNLcMc3XnEHAVcg/KtXWrJYGPQHHPPvTfCeqDWrqjlL10N/m8w/I0/W9attSzkABZJ4iCY4yZ9vSiL/APVjXBTo+pNaKumeQVOAVwSD7gcGs/xP8Y3NwNpbiWwMNMAsTMnb9BBNX3Llg3FsNuFxkNwY8snG2f8AFih2ka1dvNZUtIDFvSBCjJPOQOK6VmelpPYzljjJ2P8ADnxa/i7nMhj5/qew7f712Ws+MNPbGN7n0Ckfmf5TXA9INq5f8Ak7kDnHYoQDnvWl2skWXE7L7eGpgHaz5AJ/MfXg0455wtJ/kiWGLD+v+PV/CltgxIjI4+1ZrvxjdLhhCqvYfhM+s59BQZNNYNy9bLZsKXLFJO0AE5ke/wB6s1Wns2h4hKi0yBkMeowI9ZHFS82SX8w1hijt9D8T2mSXYLCyTOJ9AK5fqPxB+0+HPhg2zcdhMpgeXJ5Py5k1i6vpE0+0XWXa4U87T5pmMziP0rH1bpdvTkyF+e5++c7jzmtH9ROS0snwJO0dZp/iNt73AwKOsoDgSEAhp4zOZ96t0/xovhruYFyZOIBWY++QZ45rkOo6C4lpHtMjKbYu7dxLeGYl4YDA3Ce+RXO+M4Q3W2kSPeQxjAGKmOfJyhPEjrPjD4jS9f8A3clVULOcn8XEAggk8elcx1vqD3fDMEMq7ZkksqkkSDxVlyw0h/wzE/Ljjn0+xq+xoQ2HyV42mMccSD379xWLz2232NKgLpi8kiSTzAM/nRLTydxC59oH3n6VqdWVTntABBP3gQKDajXkAgAru4OQf9e9K3LgqqMWth/Nw057/Y+lNpWmV7nj681WkHkmTyatskLA4nv8zz/t6VbfQWR1gwFEQvOB2NWIz4t7jiYB4gwSR84H5UzoxUsBIgyTPb5fzrYGRrjJbEkSBIlTJxA5xml0MrBkCTE/c/P5Yoj0681sXAwgx3xMcfWSe1ZN+yFKEOex7niQDz2H0q1dbtMwY2kEHIke/YQaylbAGeDOSM0qzX70sYIA7AcD86VbUwPpIEU4IoR8Uah007G0YclQsR3OeYjHeuB0fXL1otddy0ccRExkH03V6mTNpfBxxhZ6P1brFrTruc57KPxn5Chfwv8AEY1G9XIDbjtGPwkFvXsB+nrXl3xD8SnVP4hEEAL2yBMGOxOcVTo9eRBEzmT2CkQR9prmn9TLXa4NI4ttw/1a6jaht7F2dsRgEqYB+oj0oT1eyRttr5ju8scHEDEmGntWC/kyJnaIPr2z7/0qoagsBP8Apmsdeo2So9W6DqguntIhMhFChh5vTIx78USBLGLnKHcIEAgqV9+zH6+1eafD/wATNp5S/wCJcskCIIL2yDIKbvpie337zSaxb43peDKIG5Nu2OQHWCQwBzxiOIxxzg0zZOzPc01xr2p8RQ1kWwbMqhAcL5o79pzWPTreuaPSNbUMzXAL0W7cG3vYPiIGPTNE+p2FuDa7Oo3QCtxk/EPVTkexxxQzSfCxSFTW3VQSAu5gJBMjBgZmiLXYAroeiez1C8ts/uwSHHAIOEx6iT6d/lUPj+doGY8x4jgCug6X0p7Vxpfxd21t0HdgkEMWPOPU1k+L+mF1UqCSkiIzDREQM1vHTqsno1alLTdQtKVYs9uVYEBRtDmfWcVyXQrjG7qrqch7QEso8rXiSNzED8KR70T6L1LUJt32VYWlKpca23iqCICr/izA7YJoNq7T/sxtG0JuXfEaA4IiOQPKo8xAHoe3NTpdUFhXpen2dXcf4g7fMOEY/rVWtVLdrQJYDC010XZeC+8XArAlcYkjHtVqa28NSLw04L27exoZ4IBGZg7iOMc89qytcuG1atnTnyXmup5mnzXNxUykDt9po0uwsJ9PP/r9cCAYsHBHlaUtmD7Zof1l/wBosaB0UKruLTIJAUhwnlHpz39KVjqb/tT3l0+9rieGQHYKQMMZCHkKPlB+l2sulLulVbJFrTjxQoYx4iy+bjDPmC9u5oSaYy3/AIkKWSxcYFdt29bggiRuLWiB6QGzWT/iHYLXF2hiYkxnASSfoEJ+9ZdZqC2ma09q4Q943UJYblGOxWThmE4Fb+p9bS5avP4N1Xa34ILMNuZkADvBMn5etCTVBaMus1B//wA+P/pQp9xsSf0NCenIGRUwRDcxHkJirbmvBtW/KQbSbELMPQAmAPbHzrDpIKBSDiefeTVVsQw7bG1QxYPOMT7wRP8Af61XbvMJmPqcnHpULLskApdAmD+7Jx6hSRP3FYtVrUQsbeZIguIbHIIBI5ng8VgsbY6CNzUgL5ic4Jj86Ea+4rKF/CQeYwI5x/fNZOodSe5idqf4V4++DWAk1tDDXImOWg1o00QSfTt296osrJn+/rUxjAgkGB6f05q9IjRp7wjkxzkCPrWvSalR35gkDuZyOfWKFlDERH866F+h7LCakMpVx5l/Cy5j/wATke1Q4bDRd4oZpCyV8uO3buf7mpdVs29hZ5glSYOSMxHp2oXY1T+ViuCNoHy/l86l1bU+UApIPB3EgEiYA4xXOsbU1QjC6WJwzgekA/maVYQaVdugdndf/Et5cb7mMckDGY9J7zQHrPUC4DTwSsGJg/7Cj1royOPNBz2mflNZer9DLJ4dtRMg7iQOOR69+c9q5lmje7Jo5VgD+Dv2JHPzq/TrmJG6SI+YiZ+ZFF9H8LuPMxt45ksw+u2P1otas3UBFu5Zt5MbLQ+m4kc4pyzw4TADaLSXiseG5gjhTjvIaI+xrdY+Hrzlf3e0Bl3SYYicwM9q3pevgZ1Z+ltAc+sweDSt6wofNfumOxCAGMnt29Oaz81cV+41sLWfCzn/AKcEejHP3AzWTTdC12nJNg7ZjcAy7Wj1B/Wtia9mLeFfcwODmD8x8iPnW3RdSYEBgx7kiYMAdx9/rVRyTlta/BSXsW2Ooa8zv0ykxyLoAJ44g49vnVWjvdQDHxLVlgVggQNx9yW/lWq1euSILkTzB4PGf7571t016524PJ5J4IjuMj270aJfBVMbpeo1JXbeVUiI2mcZiQOOIrYVkZ5PPrI+3tQm8f394XCYC2wvOPKzc9yS36Vgtqd2WgQATzyYEVai0M6S4k4Jn1+dZNRpt3BjJM8fIc+orbpQPDAzMc0rqggyAMzI5+VYSzSXDRLZUlsBQCB7/h5BzyOKlYhJgd/+2pKi1Ilf7FR6ifsTqZW5Bic+vGO1VrZGYgcds4wCYPpVxYDjn5Ug9HnmPUyEGIyOcz/U0rlkMIM/f7dqnJ/7Z+f+lVXHbuQP1H5UvNMLYF13w0brEm8c9goMfLNcx8UdO/ZmRVYkMpJJEcGMV3LKScu33YfYYFBur2dLcYi7vd0B8oa5uA5MAtHb+ta48s733X9gphLqDXA8hiQQOCYJyeJ96y6j4X09xi90MWc7mG4qJIBMARFDtL8cq7hCjLa4LNG4DvgfKOaL/wDM7Z/DJHYxmPlV5HOvtTQ3vwUJ8O6NeLU/Nnb9TT//AA/ox/7A+pP9apu9dRTnGJkkZFXf81QruDKV9Q0xxzFZJZfdhoZFugaT/wCQPozj9DWU/DOl7Iy4Mecn6+Ynir9N1gXPwglZ5UHn5GrjaD4Of4lBlWkRx8jORVLWuWytBzus+FmAm0/iZGCoVgPWZgxWrqQ8PSCw0yI2k4VocSMnmGOPY0Tuq7KN+4bTICEKzbTwY9cUO1wuX0uIfIwJztA8p4BJEgcVrGUkt3YKFANLDKJ8okSZ4A4J9P4afUWPEIKkeWDBiDiWjuePX5Vt09s21C3SJMrMyQTxkfM96GNowIF0nhvDKyQe4Ix79/erce7IaozslhcENPz9c0qrudMEmbqH3pUWv6iTqH17TggDBiM855k/3FVr1XcsAE544Kn0zn1rndKJDKXEmIBDH7Rx2n+dWXbDgw5VYAYQfMRA7xxBM4xmsPBFciDNrqDb4IIbHOZkxIGDz6e9U2NcXDAl/LAkrtEk8Z9ZGDHb1pWrTMQFViSBwhuDyjEngHH4u4/Itoek6hgN4CGBuJIPAzCqSIye4pOMUgAyh449gBDEE5MquR24kZ71BNeWUlUMLCMWIAU5jy4/lxGK7Lp3warsWJJAgEl9iASSOPMeD3PHajfS/hXTySj2FOdrBfxERneQDGR5hPeqj93CsDhdKly6p2C4T2YJCmFwQXEciJz/ADroOm6K6oXeVjMjBMn3A7DHP+pnU6C9a/HaYCOcmQOTuyIqnW6a5bMHaCRIkzAzEgH09aycpJ2lQ06IhABB/wBxOPtiqb3V0Xyr5mHZQWP1AGPrWV9KHPndrhOYnaoiP4R245JrTpreIRICxjaAo7Z2iPz+9Q5SY/uZk0wLm891GQOV2AxJCqoBIBPcVotaUMZyAB+KIEgfbt+Zq1LLkjaV5jGeeI9/9aKab4bu3ASWBC4/EWgg5ACDJBwVHoa2hPI9ki1tyDknjcTA9O2PeavW0SJnH9nMcVsboV3YYtKVBmUIZsAEkdwDHpOeKzfsrqOCRweSwnjcq5U+mKl4+6GoxIqkep+RMVFyJxIj2mt/T+i3L7CJQAGCVJUnI2njj5TUB0UFHm+DcDYRAW4IBlTDc+gkGJ701hb3G1FGEXADyJJ+f9mq7mqYmASfkBP2INXv0S54rIjJc8sxgMCDmVYzMEevb1p9b0C4+nLg29rEbiGiATy0Axk9vQdpojgsVIqdTBypiPpiePp61C7dAMEYPzAPHqIqvQ/D161YVbl6yqO7BSbnlIbKhWxid33q/U9NvW7KgNauAszLtdT4hxJB4xgRM54NOWKuh2iRtbgOV9MYMdp+Vcv8U21Xay4Zj5mif+mpWMkRgkR7e1dF+yX0DO1pgggOcAg4A3LMyfU+oprui/aP3RG5XwAWA7QIM4M/pVK4NIbqji9H0UX1LDkR5sLu3CVEcSBHrW/pvTHCkXEJxjM4GZ+fer+uaC7odqMr7IjaTMqQRKkAjjv2j6UI6brIdVNu6PMJRpMmYlTAacxHvW27FwEHsgFiygAKwKtzBJMz3GKDfDWrVHuM+FYQJUsOTH+9dTrbZuW3ixcEkoc7SpgkETtAU5wQTmMyK50dFvhVBQBTwxIEnuCOcTEUaktmxN0Xv1JUnwLa+pXeAJMzBOIxUtN1S820FLQznO5gsZjt396w2+iXwZKj28y9vr8qJLoiPNcZRESs/wBJ9aLTGrZr6jrjKorQTzwTn0nisdu/ea4igs85jkwBGQB7/rWq/pre5bpbMwOI3duaSagacLfu7kUMotFRCsRmCU80QO3Oe2aIRQSdInrun3Ii3aZvNDbAMNHBVuZGdozg0J1egvXFhFLCN1wBJFviDI4PlOJggmup0N7Tah2bT3L1lx5d3irBCw24JcfeBtwGEcGQO5rTdX01ryi815xgbrgu3ip4ICkHgziTx6TWiRlrbPE2vMMTx/fenr129qrZZiuhZgSSG/Z3UmTM7TpmIn5n50qKRNoBt8BXrNzZeZwNiublsHaq5EGFaTM9+Oxopb+DbNpVe0Ld/dwQTduCPVXEiOMDnmpaTqVu4SdUdTuYqqou5hAjdzxO4H5RWjpfUrdhHAuOFc3FAO0tBJCk7j5TjBHdhXG5t89/IrLuk2Q7+G4uJx2ACjIyD7j29O9YOpaoAn9ltm+ViA720Xdu2r5S4LeYcRjvW7oPWFa74d0B0fyFnJ27QGLRDZk9j689qn1cWdNfXUaTUbgCV8JH4ckSHZz5kkjAzU41S1PgfVlOs+JrlhLml1em8K5eEW7VqyLishIDOGTDNBfyxIj3FNZ+NNS2o26dLzKGW3tu2XDWv8W7wxzkNkZ9O5J6zp9rWgtc8SxeVo3hfDtPOGys8g8seYj0FvwZev2C6XLtk295UOlxssSSsqUGTBEgkYrpjk1V0Mwa5NYOpDY5e5DXTb2FbAVlAG1rmBnbgSZE81o6l42qI02rsLb1IU3UdLiNvjaTKAjykgDzH9DBJ3ta3VlbpvK9tSuw3Ngh8GAkcwIIaeDWPX2NHGol7j3tOWQTdK3SFYBVBU7jggD1kz7Ghab67EwB0TRtf1d9Wu27XggKVvW1YknbuHoOZDDHmxgRXVaGx4yXEtXNMl1XVSqywQoQLkAyDuZSRgY+orjvh3pAS/c1lvS3dVbQS63ijXVbubYYjxYEg7s47kmtnVvgW+Q2q0aWrJBDpYRlDlF8yqWURu9QCMQJ704wilaQ1JBDVdWWyxs6uybl2SrPsVd6HCsm2DnByZjvQD4N0+mOouINTfNtn/coCdw5MlVBGDOQAOSfWid34sv39niaBbltoJdJYfuxJDGPw5YzMfPNTfTac2rD2ra22nezbxbtgna21woDvDTBHZWzmo1bb8BYcTpNm0twTqbVtSrhvKHYRBlgCYBMZ4ihfU+kLYsvqE1l10I2hLahrjOAdoMtJxyMevbGTXfE4EF7Wla4V2+a0HSFgxvB9OOePaCuhdS1lwG5pcbbnmtjTRb8NoyXRZbBB2yDGaiWVPatwtEPhrqN9rYS2+oN5fMp2zYZV9dy+VhiBORGJ4L6jTXCVOtvXLRbau1ZZXZgFkQYnuyj0mBQzX/FNxL7Ko/ZjKoYQk3QxwV3ABWyTEjt86v6i1+2Ue+1y4juI2XQzJcAZly0BTAbIMYic0lK+m1+wrNbdW1Gh099tQpPnZLb+f0YqzKwgofUGeBgRWZfiW2EDWlRGZZc21VUdXI3KUYhgSZ8yBh6mhms+Obb+NpyG2nhnbYw2kbYCiCBk5GcetcnY3LvVnZgPMrJ+IbYZgRyPKZkTHpFTJ1tF7ezE50ei9W6tpi9u1d0/wC6I323VVXMSx4iAGbHtQq98T6Owq/s7IQ5dLiFFLLCmN5A2QNyrgScTMVzNzqjaY7DeIWJhgGR1nELMEncWz/h5kAVt671VdYoR7Vsi0ZV0lDtYcMV43ECB6nEVqssdNtf5HrVFms/4g7vD8B76WgR4iA7iOSIZlkGBHfIJE4onrPimzdtIrK72mVi9u4T4qMcgo5g+4+ue1ctp9BYDlbdobGUSGZiS6qYYbuGBk89zOKtXqVtl2FbZNsqxaAW4hVDtlQM44JqZfUUnRDmdGnxSdti7o3MmbZt3yzNJZQpBHKknvxB5xWNfiHU29QQq2jvP8FzZbbcO64AiO0Y9aH3LA8IEEbRMoCRcXJG5hwQdw/CeeZzWO3deyyQYc7QAqgkMNxLbZ++PXjio9Q7F5Gd0fiWzqtUtvU2jbY24t+Iu5WYE7zMgMMsMEj37UYGg0NoG2PDJZS4S87soj8JCsTB2g55PrmuK6T1axvu3NQLF9rrAhDaRbhGwyyHtIXPGT7yeV1vVbll1NpVJTK3VA8RlAgb2nlCYB9ua2jKDXyy7R6KdWi3SVtWriyvkVWVgdoI8jLxAEAHmT8otp9FdVrqAsquF8MFmY5hhCkMInj2OYrmuudf8ZLLsfDvKi3GAJIuKVja7gdiAIgkAntEw0nW10+qY6MBEYI8OWaSyjcSzSSJ7Ge9EE3LSmGto29TXS3v+sWXwz+4jyIJJMMltN5wojcQYPatD9P6fbUFk3yd3i7N6ndIZTbuSF4AkDB9O/P9S16XvOzsH/AX5DMAu2CTMRnjExVV+4CislwlipMMBBkndAGP9V9q5/NOP/TNyZ1L/DmmYG4xsWxIK+FtUsgMSVeIkfwjacTmay3+gaS24OoVbqmArK7K4UggMNrZAIj+LIoILhIeLikmH8n4QxPmkRPv+eaa15szhpMkAqe0KcxycH5Vfn3vTv8AqGo6v9otWYtqLjBQACt1XBEA/iZgfpGOO1KuUGoK+UFQB6hSfXO7P3pqnzr4HrXsZj1i0isbKOoZwBukgoOIAA7zgGMCrf8AmKNdQ7Qd6hQXEi05gAqZ4gd+3uK5/V2WXwSMkhXncc/4Z7gx9RRfUJc1AG7I3SGAG/dBUnaDBOATB98SaqWNJ2FF19thdECm2YHm2tblZht4ODk+WGxFaE8U3fCRbSAL5ih3IUgAsB3zn2msF7TEwWDBJXfMQoGJjBDTn3gz6VgbWEMNm7cBsDcqwkAATwRA9f6pK1SEmeh9N669u0dPc1FqHFwO93NpAOAHUzMkRzmOIoXqbfhuUXULfULv32mPmmDMenbknmgq9QUKQUQhDJO3kkz3HIn2HAPetPTr7KjXFQqRuRiG2h9+0jyg5wfT7xFZStx3XAOTfIQHUtkspbdcUBmJgjbKjzHj+HHaJ7Ct3we2ma476i3ehTu3J4z2sEEFmAySTPp9K5t7KIjeI+4Om5dplRJwDuPeSMZE0Q6V8R2E0mxka9d3HaDvwpMMsBhgKF5PePStcK75oqHJ6F1b4kCXHAvWrgYhdmw70AJPniQxYAjIHNBNX8T2vDNotcfc0oSIvBMPbChR2yJMg7RM5oT8Ide6aq3GvpbW5vYCRhhHkKqTIGMn1NCPiD4k0Wy0nT1uWRJuXf3akl5lQzOdxEnsxECBXQ/Jzf6GjujqbPxXaXZ+zbnXa6hLzeXeufKdoAkKD9o70A6l1R3cA20TcSBtZmXczxDsxJEQxBE4gfMYlxGFvKgeYsyozFGIAyqyCPxT296HW9KzMC13dbLRPmgEXAv0yZkGBPrWDuXPBk5NnS6Dqd+0ym2FZirAb1BgwOBt5AMc8TMVC/8AE2p23rlzUG3cJ27bcBCIgztMqZJ4nPrQDR6a8bu8bmVTnPJgr5Y9pIJ9PnUrt1byxc3W3R2GwY8rxOCPMcZHMCpinHawUmuzoLfxFcvWWDTeBjzEAXraSLj7WHBBBOJxxQc6xwpW4brqXDWQ1wlkydu5QR5hMjdjzTisi3ShtMAxBG4kYaJi6AvBBzj078U2265YW2DqmV7HbJnaYG6SYPPAFNX77C1Nm/qmssKNultOqrBui64uF8EHI8y5USJAwKAHqoUMEU7GGRJHcRI4wNwxyCauZFCG5B8T+ORHJYgj0Ujbz6H1rN1FSV8oUjALW1ba+N34myCJGIrVJN7j2b3DP/NLdy6om2kpLnDh2iY/7csBGPw+tUafWN+0Oz3HVZK7wniIGJlVJkYBHaTQXp1m2wubgwYAbSokA5kt7cVq0GlBALM6s3mTd/03Sduf8ykeh9opuEY2NpBB7zWRbV1Fzzn+IgHsIecR/XmtOn17OxuWQqqrZDEbl2yQQYJjiTOfzoOdafCZGKPBmCeDmSvrx24k+tW6G0gG0HbvJIfBB42rHAMkz9jwKjTtbJ6CnTeqSsll2W/wrJ5Yx5pgRifeBWgWt27ftLllO5RBtkSVYE9jOR3oN1LTm0cbXDfiH4WMfxBRwPePWteo0b+AWFwIyqd6z5vJGOIJG4YHue1Zyhw49k0W3LYBDMZDMAZABG0kYPBJBOCP0rZd2Bbii6Qm7bAALkwJUgERPm49OKw6dZQOgB3hSyPOWHae4jImO3NU2rqI3CvKsCCYIM4gDMgEZ5gVOm++ALrmhWTb8xYLA82ZMeHABwB+GPr2odb1NpRbZWKgNubLEggrBifb0/PNF74N0lyykwJAlbigCMBoDRiRx9sYUtnwCD4bNlQFAL+aWII4kt9f1q4P7dxoz6XWNbuFCgfzyJB3SsGBjvtGPai9h7m0lUwZ27oOLg84mJB+Ucmg15rXieYyCIJYbWGYUkrInjPeoeMLalTvkiQCYQifKQYz39sc9qqUNVUDV8Bm/blS6hQyQdwXEgtBYDOYPbAqF/WAElEk5DT+AjvhuO+R6iqBqNgK2izm5tFsBVKsDIEmD5gSBB9cVqb95prLqR+MW2YKILRuZWIBYZMgkDhokGahQfLBRBeovNuOxxtORIk5z6Uq12UeBNm2x9SRJ9J5pVWqtv8AaKowWepeHb2IAwmS0BfMADKsAGERPOYnvFRTUOzoTOSv4WYYYgjaCeQZPYSfkax9MFtXm7be4oBMI21gTG0/eB25+hJX9eg273ZygIG1YBEyAGnABMY4jit5Rp7Ipr2Np0r3Lt25eZoXaFuviG3d0EGSAfz9awftTWrTW22sGHKmJ8x82Vkg8Y9O1X6a+F2u2xvEiUeSYWZJIWDP4jGBx7Vb+K4GJUqHO0qVZQBwCDMYIHyPyrF7bNbEFV7qfiWETYAN7bfMDgtjAO5e4zgyTwAKd2e9uaCLgCKssSzZ27iBIMbc+u4HPfL1PTwJLKwcwFDHdNrykssCOYg/yNQsiTaV3S2wbaJVsCAVZsxkwOO01ppVWh0ugiqLte0bxkJKgbcEA+X6GDjnmsVi34dxSW8Lf/7jDxAoAgyoE5JM84PFbk6e29xqFZGtsF8qgBpz6EN/CP8AMpz2xXhduoq2rDjaTDAzkEmFkAgCfU8VENmOKaHt2rH4bp2SGO9WMjPDAoQBGRAn1ohduPcDi1p1Ay67rY2shIG4GMkYxnnIkUMt6XUh9wtXGbcHO9SQSsHzHgzuE/SpXtTeuHwT4imJW2CXUNgnBJInaD7e3NWwoy2LV9SHtkjY044UkiJHuQuO8D0osb+ouHw/ERjZ7rcQHzkcQM5Ix2IqvTdIvohBeN5G5MwfKSCxI9TGPv6UXPh29u5HlIBKghRIlcmPv2pOUW92h0bdC/hbkNzzE4UxtIWSIM/4jwT3MVW+pZlAcAXF8yP6kCRkd+OOIqjTdKup5isMIK7tpQx2zM9sVs0Wl2MouW1uI3mKgsqOuAYJEqwwfaoajzZLTMz9QO1WFxWYNgEElNrEgNjgycSfnNRfqlwtIX95a2knkgI0z7Cckd6ssdHxt3IpZpCMksoEyN5IMEEfP272J8MONwDxMjBKggEAg+xn34Pyp6safI9JSmqF4bAygSWUEEkRLbfNGCZ4rJqf3aCGYbl86FgZIY7dsSeDHPeiGh+H3XdkQw2iULNyOCOCDmpXPhgHAcAyoMhty7vUd/yoU4RdXsGmjn9Jc2qdpYXS22P4WQ9jnPm7ERx6VoWzcQujjZA294UyGI9Mzx71pvfDFwKIKsSwX0AEAy08DNWX+l3yzKS0yNxLEyIIDAtkqIIn2rV5IvhlMy2rf7gF15eQ0cwAGAxkgn9fStGjur+8uOgFsC4VA3QrN+DvJAP1rTY6MDbIVjKsGDdx2YYMQYn+8yu9MDou7BHO1htbIAnEBpPyqXOLFQrvUUuqLgteHJCiGUncADkGPLB71j1WpBmATDHxEJbBgSw++eePSiuh6baB/BkQfOAxyc+3f8pjFbigCncBBAjCgniOxk9s4rK43SQtFs53SaB7u5DbIa3hdzlecwQcd5wP1ohpem37e1WS35DIO6BIJIMieJP8Nb7t0FlcZLEfw8GCREkjkTnik+uG6U/FIx2aV8wIzHEY7n7TOU3witAJPTr3mkhlIBRmuAkDBPAPET9Z9RUtP0G4TJvoGUg4Ekz5gDkTx3FFLOrKttAjcGYAyCpBjaCPftnnOBUdI2MHMkLOTjAyeSJEe9PXIegr03TFQhzuYMGQ7iIAMggAcyM/71G10S07KqzuyACW2wDgScCJ4xn2JjX1AhWUZ3KwMjALEL6iScgnnkVVo+ot4o3Hdkk9hukg8HnAxT+7my1BIrXSIhZAQrAEhlX0aAdvB45HY1eLdthIWMgEjBJ5k7e0Dk+vaaGC+fElpPY4iDJBP5ETjj1rX0kysAA4zPHmOR6R8velKO4qVj6hjuOwQs4lgT+YpVNuj22ywknnk/nOY4pVp4x6TEOm6e6MJt9ShgRJkZniP6VemjQKNttcTM5IIB59+QT6HvQ1r6jdDDIDDaoA8sY5AMzxB4qvTa7znBP8QPc5z3j14FLTL3JD2nZOAgHAOwD7MeAI9/Xim2Wy2+1sVoaSYJJB7iYySfuM9qFvdc75BOTs3mCMEkgg5ArJpbgaGcwCfUiAAM/5pjdPbMVKxvmwo6jT6pTLKLRbj+ESOCMnnaT6HB7VBbiEMTbSZlgUWY2yGHy9vSg/7cW3BfNgHbE475ie/PzzWZOpnC3BESAR5SscCF5EjvS8RSSOrt3vXaZySJ5gADnmfXnGe1Z21BYmGQspMZYGSSYJwRyOPzoOepKzuGntJDSsAjgSBkx96zWdUvnAQiWLFhMAjgGDEY+89qlYRB9NXIywIJBHnM5JwQcyDI7cCp3rwdVINsQFIDBiDBAPmgg9h/KucTqKBt207iMsRg7jmR/c4qzT9WG5vQxuUgAeVYmeZMfWqeLsAtd1TWgvIWB5lAADO3IEmRiPT09Aw6jltpUksAA7DbwSdpj8sdvegpuAuGXhU4Pmgg9pHtPymsia5gQjyyBpgmTERH6faq8KaEdTqNWVlmKFeQASGAkDMd4aMehqv9uuJB2blgAlZjdO3E54jn+VYuoXtoXDlc5XJOIKnjvB94rJpmywCsAYLAyDuJO0gTIMRn2ipjjVCCq61zKGS6KIJUCQMAx6EMBIzzVl6+HEsu5gDLZUA4BwGDD6qe9D7i7Lm/dj5wBIECc+oJ+nyrDqrhAbOYKtBYrO4hjzgx2IPNNQTZSDzaw+GHWYMmGDEgqTC4Mrj5/pT/8AMHMMCBvVdoJ8xkmAIBMie/rQ3pV6ZXJG1pJIgk4n9cVVfc7Ruwe6kkjdlpjmDzj2peNWAQXWE3ComWMkEEBTJ2yN+J4kRkieaa9q/OxAO4EAr5pBjzbexImCDzP1rMrOYYwQ22REmfNABHIiDM96y3bYW6CImBHIEnkyTzEnMdhFUoKwCWmUlS6zGScCBkhvUQ38u8Vs1Gmm0NjS34pyQImIM4UA8irNBdGxwIDHjHDAkcEZ9YNW27vhBgWmSAFiFmBJPt2j2rTGr3KSMHT+jEESUDAR5mIlQDJ2qZJOP7NGbRAPlAjndGDj37cVp6XrUQpwA0liYHFLUXgxwDuWZMRk85PPJ/WnJK7KiqANsxeYjBJC5j/DI4+f5nNXajQEwTwFLLAAIIBMntHaqtM2+9MAwck8iAAMDEx7n9aMa1zx/jEZ4G3PbPpUlUc64LDcO4BHAkZkSMztM/StvT+lxtPbzd8THtnB7/rU7G3YAJBnY08iQeAeB/pRXWW1tqu2JEgcEr5Y79ifzpqGwmCNbZRr0TJxBMk5VR9fwzWqxpWYM5QgkRBCgAjB9c5OY9qxXb3iao8EiN2IzB47GMc0ae7jyzH8Q5kH0JPsKmtwo5TT3GZ9s88EDtHtme5+dG+ldLVJ8acjdCkz5iDnb7/lWW46pfVtoLCC3pPMcR2FEtKWdYC4zG2fp2opAomZw6EqmVBO0nJgmQJOcTH0pqMLp3j8D/8A2mlWupBpOFdBubAxMY48o/qaHkYte5affzqM09KpRiFWYiwxBg+IMjnLEH8qB6bj/Kf/AOqVKlj4YdmtWIW1BjcTMYnK8+tU9QUAiBHPH/k1KlVLka5FeHnH99zUersVd9pI44x2/wBT96VKn2AVZAbIkDED6cx96zhAr29oAlRMCJllmYpqVTHhiLOvqFvqFwN3AwOf9T96E3DFwx6n8pilSohwCDfiE27ZJJO5cznle/1P3oP4h3cnMTnnA5pqVTDsEGwdxacynfNZtd+Ge8n+X9T9zTUqI8jLdCo2NgfgH6x+lQcyVn/u/JFilSp9jZvtCLdqO6mfeGoIWPiKJwbkH0IxzSpVOPsR0uhURx6fotGUQeg/h7e9PSq1/CWhxbG1WgboGYz+I962XuT/AOLfypUqJDBfSlAdoA/tafrR86jt/XbNKlUdlLgbRYZYxg/lMU4Pl+q//vSpVpLgSMPTh/6o/wDl+vNEgPx/KlSrN8lxI6NASSQJkfpXTWeJ7wM9+KVKqXAmUM5nk0qVKmM/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2" descr="data:image/jpeg;base64,/9j/4AAQSkZJRgABAQAAAQABAAD/2wCEAAkGBxQSEhUUEhQVFhUWGBgYFhgYFxgYFBkYFRgYGBYcGBgYHCggHh4lHRcYITEhJSkrLi8uHR8zODMsNygtLisBCgoKDg0OGxAQGywkICQtLCwsLCwsLCwsLCwsLCwvLCwsLCwsLCwsLCwsLCwsLCwsLCwsLCwsLCwsLCwsLCwsLP/AABEIAMIBAwMBIgACEQEDEQH/xAAcAAABBQEBAQAAAAAAAAAAAAAFAAECAwQGBwj/xABCEAACAQMDAgQEAwYEBQIHAQABAhEAAyEEEjEFQRMiUWEGcYGRMqGxFCNCwdHwUoLh8QcVM2JyJEMWU1SSorLCJf/EABkBAAMBAQEAAAAAAAAAAAAAAAABAgMEBf/EAC0RAAICAQQBAwMCBwEAAAAAAAABAhEDEiExQRMUUWEEIpGBoTJCUnGxweEj/9oADAMBAAIRAxEAPwAsBUgKeKkBXunnEYp6kBTxQBECnipAU8UhEYp4qUU8UARinipRThaAIinipRTgUAQipRUgKcCkBGKVTinigZACpRUop4oAhTxUop4pARinipRT7aAIRTxUop4oAhUoqQFKKBkYp4qUUopARilFSiniiwIUoqcUopAQ20qnFKgATFSAqUU4FaEkQKeKlFSAoAgBTxUwKeKAIRUoqUU8UgIRTgVMLTxQBGKUVOKeKAIRTxU9tPFAEIp4qcUooAjFPFTAp4pDIRTxUop4oAhFPFTilFFgR20oqcU8UrArinipxSikBCKo12qW1ba42FUSa1RXP/HJ/wDR3hMHbMcyJ9KmbqLZS3Zzmp+MW8SR+EEQJ+/5etdX8O9WGoQkxuBMgenavIrKKIZOBgyMHt9D7V2nwEwW5kwGlV9DxFeP9P8AUT8qt3ZvOKo9AilFSinivaOchFNU4pUAC4qQFPFSAqySMU4FSipRQBCKkFqUU8UAR204FSinAoAjFPtqUU4FIZGKeKlFPFAiO2nipAU4FAyEU8VOKeKVgQinipxTxRYEIp4qcUopAQinipxSigCG2nipRTxSGQilFc/pet3HuYtnaAQw7ycr/wDjtPPc1zvxJ8Us97w7RZRbYhiDhwdhU44j+dZTzKMbLWNt0dt1TqCWEDvMFgvynv8ALFeZ/wDEO9f8cqGDWrgUpBxBPHzn05miWoc6orca5DKIKN+EhASWHaSG9v6cd11GW63i74/gJBHlMwQOImcVy58uuPwaxhTKEvMCBG7+e3NGOjdTKEbZDTxwcHEn71zumOZO7b2P1P5T+tb7eoKsNogNGewA+fpXmyjXBtVo9d03X0ZBJAcpMZndJAEAe1cz1z4svI9sWwJVG3Enys0xxiYA+5oNp2P41bdG05gGRzGY4mhnV9ctq8W2GOAO0x29Bk+mK6Mf1ssi0szWNWFNR13WKxDagKeYBx5hP86Vcfd6kzEtAznilV+V/P5K0nvcVICnipRXs2cRGKeKlFPFFgRArN1PXpp08S4SFlVwCSSxCqAB7mtsVzP/ABBaNMg9b9kR6w27+VRklUW0VFW0jevXbXo4gTle33q3/nVkcsR/lb84FcxZKvH1iDGMfpVqAkNM+uAvAn+VcHqp/B1+ngdIOt6eJ8QAepBHGO4q1OqWTxdTt/EO/HNcq1gCCABugQRMse0AzMGoajR7HIKifxDy/wCCP1mn6yXDSF6aPudkmutHi4h/zD+tXW7ytwyn5EGuJ6foA4f2MAjgcnEek0P1WgNt1MjarTHHJkx9gaS+ut1Qel+T0qKlFDug6jehXuhI5nEnafyI+lFIruhLUkzllHS6IxSAqQqUU7JIAU8VOKUUDIxSipxVGq1aWtu9gu5gqz3Y8D8qTaSthRbFLbTzSzTAUVk6pdC2zJKzjcIkT3zU9XrEtR4jhZIAn1PFcN8WdR1tlyPEXYQSu3aNy4BnvyT9qxy5VBWXGNsl1a43iIquNioMgyJRWbAjOB+gxNci17cN9yQzuWkD/Fn6cfLFNd67fuptYyQBGI4OMCPU/es1zV7QFIyMz9MV5+XKpcHTBUarfVRbuFYncIPf3JUmYPvFBOoXzfuF/wCATAzgTxPP1rL+0tbdgRM87hn/AE/2qR1LMjHA9cCa57klXQ6vcIadww2qsjZjjduk5+cj86hrmdrgQCR29OPc0OsXtvPrIg4I+neteovshDqpUsMSJBzMyefSpcWmUENBqtjgGdskR3j5DFYuqXDtiJViG4PlEeXJ9a0DX+UH8XAzHbjH1FbFi7aeTEDHqIGMRxzPfNZVpeqhnN7k9PzpVb/ysn0+gH9aVdOpe4j6DApwKlFOBXuWcAwFPFSAp4oAjFcX/wATT5NMvG6+v5CP50e671tLCNDKXBA2zn1Mj5Vwnxv14X/2bblrbF2HacQM/L86582WNON7muODtMMIVUoFBiInKgesgiM1mS2z6m03hF7QNxHbBJJttAUA5APJ+da+kMt61bdw4JQEhUcLJ5ghfzBok+stW2tAsqKCR5vKB+7b/FFeRLJ0jvofSaUKkNYuXR6MgOIiBiKbqlnxLe0WbtkbSIFsyuScbRGf51j0922L+puftVorqEW2gF0QjBCJPmgAwOPatFzpt46bSW7WqUvYuK11xdYeIgLFhIktIMQcVHzYAv4CtbNLcMc3XnEHAVcg/KtXWrJYGPQHHPPvTfCeqDWrqjlL10N/m8w/I0/W9attSzkABZJ4iCY4yZ9vSiL/APVjXBTo+pNaKumeQVOAVwSD7gcGs/xP8Y3NwNpbiWwMNMAsTMnb9BBNX3Llg3FsNuFxkNwY8snG2f8AFih2ka1dvNZUtIDFvSBCjJPOQOK6VmelpPYzljjJ2P8ADnxa/i7nMhj5/qew7f712Ws+MNPbGN7n0Ckfmf5TXA9INq5f8Ak7kDnHYoQDnvWl2skWXE7L7eGpgHaz5AJ/MfXg0455wtJ/kiWGLD+v+PV/CltgxIjI4+1ZrvxjdLhhCqvYfhM+s59BQZNNYNy9bLZsKXLFJO0AE5ke/wB6s1Wns2h4hKi0yBkMeowI9ZHFS82SX8w1hijt9D8T2mSXYLCyTOJ9AK5fqPxB+0+HPhg2zcdhMpgeXJ5Py5k1i6vpE0+0XWXa4U87T5pmMziP0rH1bpdvTkyF+e5++c7jzmtH9ROS0snwJO0dZp/iNt73AwKOsoDgSEAhp4zOZ96t0/xovhruYFyZOIBWY++QZ45rkOo6C4lpHtMjKbYu7dxLeGYl4YDA3Ce+RXO+M4Q3W2kSPeQxjAGKmOfJyhPEjrPjD4jS9f8A3clVULOcn8XEAggk8elcx1vqD3fDMEMq7ZkksqkkSDxVlyw0h/wzE/Ljjn0+xq+xoQ2HyV42mMccSD379xWLz2232NKgLpi8kiSTzAM/nRLTydxC59oH3n6VqdWVTntABBP3gQKDajXkAgAru4OQf9e9K3LgqqMWth/Nw057/Y+lNpWmV7nj681WkHkmTyatskLA4nv8zz/t6VbfQWR1gwFEQvOB2NWIz4t7jiYB4gwSR84H5UzoxUsBIgyTPb5fzrYGRrjJbEkSBIlTJxA5xml0MrBkCTE/c/P5Yoj0681sXAwgx3xMcfWSe1ZN+yFKEOex7niQDz2H0q1dbtMwY2kEHIke/YQaylbAGeDOSM0qzX70sYIA7AcD86VbUwPpIEU4IoR8Uah007G0YclQsR3OeYjHeuB0fXL1otddy0ccRExkH03V6mTNpfBxxhZ6P1brFrTruc57KPxn5Chfwv8AEY1G9XIDbjtGPwkFvXsB+nrXl3xD8SnVP4hEEAL2yBMGOxOcVTo9eRBEzmT2CkQR9prmn9TLXa4NI4ttw/1a6jaht7F2dsRgEqYB+oj0oT1eyRttr5ju8scHEDEmGntWC/kyJnaIPr2z7/0qoagsBP8Apmsdeo2So9W6DqguntIhMhFChh5vTIx78USBLGLnKHcIEAgqV9+zH6+1eafD/wATNp5S/wCJcskCIIL2yDIKbvpie337zSaxb43peDKIG5Nu2OQHWCQwBzxiOIxxzg0zZOzPc01xr2p8RQ1kWwbMqhAcL5o79pzWPTreuaPSNbUMzXAL0W7cG3vYPiIGPTNE+p2FuDa7Oo3QCtxk/EPVTkexxxQzSfCxSFTW3VQSAu5gJBMjBgZmiLXYAroeiez1C8ts/uwSHHAIOEx6iT6d/lUPj+doGY8x4jgCug6X0p7Vxpfxd21t0HdgkEMWPOPU1k+L+mF1UqCSkiIzDREQM1vHTqsno1alLTdQtKVYs9uVYEBRtDmfWcVyXQrjG7qrqch7QEso8rXiSNzED8KR70T6L1LUJt32VYWlKpca23iqCICr/izA7YJoNq7T/sxtG0JuXfEaA4IiOQPKo8xAHoe3NTpdUFhXpen2dXcf4g7fMOEY/rVWtVLdrQJYDC010XZeC+8XArAlcYkjHtVqa28NSLw04L27exoZ4IBGZg7iOMc89qytcuG1atnTnyXmup5mnzXNxUykDt9po0uwsJ9PP/r9cCAYsHBHlaUtmD7Zof1l/wBosaB0UKruLTIJAUhwnlHpz39KVjqb/tT3l0+9rieGQHYKQMMZCHkKPlB+l2sulLulVbJFrTjxQoYx4iy+bjDPmC9u5oSaYy3/AIkKWSxcYFdt29bggiRuLWiB6QGzWT/iHYLXF2hiYkxnASSfoEJ+9ZdZqC2ma09q4Q943UJYblGOxWThmE4Fb+p9bS5avP4N1Xa34ILMNuZkADvBMn5etCTVBaMus1B//wA+P/pQp9xsSf0NCenIGRUwRDcxHkJirbmvBtW/KQbSbELMPQAmAPbHzrDpIKBSDiefeTVVsQw7bG1QxYPOMT7wRP8Af61XbvMJmPqcnHpULLskApdAmD+7Jx6hSRP3FYtVrUQsbeZIguIbHIIBI5ng8VgsbY6CNzUgL5ic4Jj86Ea+4rKF/CQeYwI5x/fNZOodSe5idqf4V4++DWAk1tDDXImOWg1o00QSfTt296osrJn+/rUxjAgkGB6f05q9IjRp7wjkxzkCPrWvSalR35gkDuZyOfWKFlDERH866F+h7LCakMpVx5l/Cy5j/wATke1Q4bDRd4oZpCyV8uO3buf7mpdVs29hZ5glSYOSMxHp2oXY1T+ViuCNoHy/l86l1bU+UApIPB3EgEiYA4xXOsbU1QjC6WJwzgekA/maVYQaVdugdndf/Et5cb7mMckDGY9J7zQHrPUC4DTwSsGJg/7Cj1royOPNBz2mflNZer9DLJ4dtRMg7iQOOR69+c9q5lmje7Jo5VgD+Dv2JHPzq/TrmJG6SI+YiZ+ZFF9H8LuPMxt45ksw+u2P1otas3UBFu5Zt5MbLQ+m4kc4pyzw4TADaLSXiseG5gjhTjvIaI+xrdY+Hrzlf3e0Bl3SYYicwM9q3pevgZ1Z+ltAc+sweDSt6wofNfumOxCAGMnt29Oaz81cV+41sLWfCzn/AKcEejHP3AzWTTdC12nJNg7ZjcAy7Wj1B/Wtia9mLeFfcwODmD8x8iPnW3RdSYEBgx7kiYMAdx9/rVRyTlta/BSXsW2Ooa8zv0ykxyLoAJ44g49vnVWjvdQDHxLVlgVggQNx9yW/lWq1euSILkTzB4PGf7571t016524PJ5J4IjuMj270aJfBVMbpeo1JXbeVUiI2mcZiQOOIrYVkZ5PPrI+3tQm8f394XCYC2wvOPKzc9yS36Vgtqd2WgQATzyYEVai0M6S4k4Jn1+dZNRpt3BjJM8fIc+orbpQPDAzMc0rqggyAMzI5+VYSzSXDRLZUlsBQCB7/h5BzyOKlYhJgd/+2pKi1Ilf7FR6ifsTqZW5Bic+vGO1VrZGYgcds4wCYPpVxYDjn5Ug9HnmPUyEGIyOcz/U0rlkMIM/f7dqnJ/7Z+f+lVXHbuQP1H5UvNMLYF13w0brEm8c9goMfLNcx8UdO/ZmRVYkMpJJEcGMV3LKScu33YfYYFBur2dLcYi7vd0B8oa5uA5MAtHb+ta48s733X9gphLqDXA8hiQQOCYJyeJ96y6j4X09xi90MWc7mG4qJIBMARFDtL8cq7hCjLa4LNG4DvgfKOaL/wDM7Z/DJHYxmPlV5HOvtTQ3vwUJ8O6NeLU/Nnb9TT//AA/ox/7A+pP9apu9dRTnGJkkZFXf81QruDKV9Q0xxzFZJZfdhoZFugaT/wCQPozj9DWU/DOl7Iy4Mecn6+Ynir9N1gXPwglZ5UHn5GrjaD4Of4lBlWkRx8jORVLWuWytBzus+FmAm0/iZGCoVgPWZgxWrqQ8PSCw0yI2k4VocSMnmGOPY0Tuq7KN+4bTICEKzbTwY9cUO1wuX0uIfIwJztA8p4BJEgcVrGUkt3YKFANLDKJ8okSZ4A4J9P4afUWPEIKkeWDBiDiWjuePX5Vt09s21C3SJMrMyQTxkfM96GNowIF0nhvDKyQe4Ix79/erce7IaozslhcENPz9c0qrudMEmbqH3pUWv6iTqH17TggDBiM855k/3FVr1XcsAE544Kn0zn1rndKJDKXEmIBDH7Rx2n+dWXbDgw5VYAYQfMRA7xxBM4xmsPBFciDNrqDb4IIbHOZkxIGDz6e9U2NcXDAl/LAkrtEk8Z9ZGDHb1pWrTMQFViSBwhuDyjEngHH4u4/Itoek6hgN4CGBuJIPAzCqSIye4pOMUgAyh449gBDEE5MquR24kZ71BNeWUlUMLCMWIAU5jy4/lxGK7Lp3warsWJJAgEl9iASSOPMeD3PHajfS/hXTySj2FOdrBfxERneQDGR5hPeqj93CsDhdKly6p2C4T2YJCmFwQXEciJz/ADroOm6K6oXeVjMjBMn3A7DHP+pnU6C9a/HaYCOcmQOTuyIqnW6a5bMHaCRIkzAzEgH09aycpJ2lQ06IhABB/wBxOPtiqb3V0Xyr5mHZQWP1AGPrWV9KHPndrhOYnaoiP4R245JrTpreIRICxjaAo7Z2iPz+9Q5SY/uZk0wLm891GQOV2AxJCqoBIBPcVotaUMZyAB+KIEgfbt+Zq1LLkjaV5jGeeI9/9aKab4bu3ASWBC4/EWgg5ACDJBwVHoa2hPI9ki1tyDknjcTA9O2PeavW0SJnH9nMcVsboV3YYtKVBmUIZsAEkdwDHpOeKzfsrqOCRweSwnjcq5U+mKl4+6GoxIqkep+RMVFyJxIj2mt/T+i3L7CJQAGCVJUnI2njj5TUB0UFHm+DcDYRAW4IBlTDc+gkGJ701hb3G1FGEXADyJJ+f9mq7mqYmASfkBP2INXv0S54rIjJc8sxgMCDmVYzMEevb1p9b0C4+nLg29rEbiGiATy0Axk9vQdpojgsVIqdTBypiPpiePp61C7dAMEYPzAPHqIqvQ/D161YVbl6yqO7BSbnlIbKhWxid33q/U9NvW7KgNauAszLtdT4hxJB4xgRM54NOWKuh2iRtbgOV9MYMdp+Vcv8U21Xay4Zj5mif+mpWMkRgkR7e1dF+yX0DO1pgggOcAg4A3LMyfU+oprui/aP3RG5XwAWA7QIM4M/pVK4NIbqji9H0UX1LDkR5sLu3CVEcSBHrW/pvTHCkXEJxjM4GZ+fer+uaC7odqMr7IjaTMqQRKkAjjv2j6UI6brIdVNu6PMJRpMmYlTAacxHvW27FwEHsgFiygAKwKtzBJMz3GKDfDWrVHuM+FYQJUsOTH+9dTrbZuW3ixcEkoc7SpgkETtAU5wQTmMyK50dFvhVBQBTwxIEnuCOcTEUaktmxN0Xv1JUnwLa+pXeAJMzBOIxUtN1S820FLQznO5gsZjt396w2+iXwZKj28y9vr8qJLoiPNcZRESs/wBJ9aLTGrZr6jrjKorQTzwTn0nisdu/ea4igs85jkwBGQB7/rWq/pre5bpbMwOI3duaSagacLfu7kUMotFRCsRmCU80QO3Oe2aIRQSdInrun3Ii3aZvNDbAMNHBVuZGdozg0J1egvXFhFLCN1wBJFviDI4PlOJggmup0N7Tah2bT3L1lx5d3irBCw24JcfeBtwGEcGQO5rTdX01ryi815xgbrgu3ip4ICkHgziTx6TWiRlrbPE2vMMTx/fenr129qrZZiuhZgSSG/Z3UmTM7TpmIn5n50qKRNoBt8BXrNzZeZwNiublsHaq5EGFaTM9+Oxopb+DbNpVe0Ld/dwQTduCPVXEiOMDnmpaTqVu4SdUdTuYqqou5hAjdzxO4H5RWjpfUrdhHAuOFc3FAO0tBJCk7j5TjBHdhXG5t89/IrLuk2Q7+G4uJx2ACjIyD7j29O9YOpaoAn9ltm+ViA720Xdu2r5S4LeYcRjvW7oPWFa74d0B0fyFnJ27QGLRDZk9j689qn1cWdNfXUaTUbgCV8JH4ckSHZz5kkjAzU41S1PgfVlOs+JrlhLml1em8K5eEW7VqyLishIDOGTDNBfyxIj3FNZ+NNS2o26dLzKGW3tu2XDWv8W7wxzkNkZ9O5J6zp9rWgtc8SxeVo3hfDtPOGys8g8seYj0FvwZev2C6XLtk295UOlxssSSsqUGTBEgkYrpjk1V0Mwa5NYOpDY5e5DXTb2FbAVlAG1rmBnbgSZE81o6l42qI02rsLb1IU3UdLiNvjaTKAjykgDzH9DBJ3ta3VlbpvK9tSuw3Ngh8GAkcwIIaeDWPX2NHGol7j3tOWQTdK3SFYBVBU7jggD1kz7Ghab67EwB0TRtf1d9Wu27XggKVvW1YknbuHoOZDDHmxgRXVaGx4yXEtXNMl1XVSqywQoQLkAyDuZSRgY+orjvh3pAS/c1lvS3dVbQS63ijXVbubYYjxYEg7s47kmtnVvgW+Q2q0aWrJBDpYRlDlF8yqWURu9QCMQJ704wilaQ1JBDVdWWyxs6uybl2SrPsVd6HCsm2DnByZjvQD4N0+mOouINTfNtn/coCdw5MlVBGDOQAOSfWid34sv39niaBbltoJdJYfuxJDGPw5YzMfPNTfTac2rD2ra22nezbxbtgna21woDvDTBHZWzmo1bb8BYcTpNm0twTqbVtSrhvKHYRBlgCYBMZ4ihfU+kLYsvqE1l10I2hLahrjOAdoMtJxyMevbGTXfE4EF7Wla4V2+a0HSFgxvB9OOePaCuhdS1lwG5pcbbnmtjTRb8NoyXRZbBB2yDGaiWVPatwtEPhrqN9rYS2+oN5fMp2zYZV9dy+VhiBORGJ4L6jTXCVOtvXLRbau1ZZXZgFkQYnuyj0mBQzX/FNxL7Ko/ZjKoYQk3QxwV3ABWyTEjt86v6i1+2Ue+1y4juI2XQzJcAZly0BTAbIMYic0lK+m1+wrNbdW1Gh099tQpPnZLb+f0YqzKwgofUGeBgRWZfiW2EDWlRGZZc21VUdXI3KUYhgSZ8yBh6mhms+Obb+NpyG2nhnbYw2kbYCiCBk5GcetcnY3LvVnZgPMrJ+IbYZgRyPKZkTHpFTJ1tF7ezE50ei9W6tpi9u1d0/wC6I323VVXMSx4iAGbHtQq98T6Owq/s7IQ5dLiFFLLCmN5A2QNyrgScTMVzNzqjaY7DeIWJhgGR1nELMEncWz/h5kAVt671VdYoR7Vsi0ZV0lDtYcMV43ECB6nEVqssdNtf5HrVFms/4g7vD8B76WgR4iA7iOSIZlkGBHfIJE4onrPimzdtIrK72mVi9u4T4qMcgo5g+4+ue1ctp9BYDlbdobGUSGZiS6qYYbuGBk89zOKtXqVtl2FbZNsqxaAW4hVDtlQM44JqZfUUnRDmdGnxSdti7o3MmbZt3yzNJZQpBHKknvxB5xWNfiHU29QQq2jvP8FzZbbcO64AiO0Y9aH3LA8IEEbRMoCRcXJG5hwQdw/CeeZzWO3deyyQYc7QAqgkMNxLbZ++PXjio9Q7F5Gd0fiWzqtUtvU2jbY24t+Iu5WYE7zMgMMsMEj37UYGg0NoG2PDJZS4S87soj8JCsTB2g55PrmuK6T1axvu3NQLF9rrAhDaRbhGwyyHtIXPGT7yeV1vVbll1NpVJTK3VA8RlAgb2nlCYB9ua2jKDXyy7R6KdWi3SVtWriyvkVWVgdoI8jLxAEAHmT8otp9FdVrqAsquF8MFmY5hhCkMInj2OYrmuudf8ZLLsfDvKi3GAJIuKVja7gdiAIgkAntEw0nW10+qY6MBEYI8OWaSyjcSzSSJ7Ge9EE3LSmGto29TXS3v+sWXwz+4jyIJJMMltN5wojcQYPatD9P6fbUFk3yd3i7N6ndIZTbuSF4AkDB9O/P9S16XvOzsH/AX5DMAu2CTMRnjExVV+4CislwlipMMBBkndAGP9V9q5/NOP/TNyZ1L/DmmYG4xsWxIK+FtUsgMSVeIkfwjacTmay3+gaS24OoVbqmArK7K4UggMNrZAIj+LIoILhIeLikmH8n4QxPmkRPv+eaa15szhpMkAqe0KcxycH5Vfn3vTv8AqGo6v9otWYtqLjBQACt1XBEA/iZgfpGOO1KuUGoK+UFQB6hSfXO7P3pqnzr4HrXsZj1i0isbKOoZwBukgoOIAA7zgGMCrf8AmKNdQ7Qd6hQXEi05gAqZ4gd+3uK5/V2WXwSMkhXncc/4Z7gx9RRfUJc1AG7I3SGAG/dBUnaDBOATB98SaqWNJ2FF19thdECm2YHm2tblZht4ODk+WGxFaE8U3fCRbSAL5ih3IUgAsB3zn2msF7TEwWDBJXfMQoGJjBDTn3gz6VgbWEMNm7cBsDcqwkAATwRA9f6pK1SEmeh9N669u0dPc1FqHFwO93NpAOAHUzMkRzmOIoXqbfhuUXULfULv32mPmmDMenbknmgq9QUKQUQhDJO3kkz3HIn2HAPetPTr7KjXFQqRuRiG2h9+0jyg5wfT7xFZStx3XAOTfIQHUtkspbdcUBmJgjbKjzHj+HHaJ7Ct3we2ma476i3ehTu3J4z2sEEFmAySTPp9K5t7KIjeI+4Om5dplRJwDuPeSMZE0Q6V8R2E0mxka9d3HaDvwpMMsBhgKF5PePStcK75oqHJ6F1b4kCXHAvWrgYhdmw70AJPniQxYAjIHNBNX8T2vDNotcfc0oSIvBMPbChR2yJMg7RM5oT8Ide6aq3GvpbW5vYCRhhHkKqTIGMn1NCPiD4k0Wy0nT1uWRJuXf3akl5lQzOdxEnsxECBXQ/Jzf6GjujqbPxXaXZ+zbnXa6hLzeXeufKdoAkKD9o70A6l1R3cA20TcSBtZmXczxDsxJEQxBE4gfMYlxGFvKgeYsyozFGIAyqyCPxT296HW9KzMC13dbLRPmgEXAv0yZkGBPrWDuXPBk5NnS6Dqd+0ym2FZirAb1BgwOBt5AMc8TMVC/8AE2p23rlzUG3cJ27bcBCIgztMqZJ4nPrQDR6a8bu8bmVTnPJgr5Y9pIJ9PnUrt1byxc3W3R2GwY8rxOCPMcZHMCpinHawUmuzoLfxFcvWWDTeBjzEAXraSLj7WHBBBOJxxQc6xwpW4brqXDWQ1wlkydu5QR5hMjdjzTisi3ShtMAxBG4kYaJi6AvBBzj078U2265YW2DqmV7HbJnaYG6SYPPAFNX77C1Nm/qmssKNultOqrBui64uF8EHI8y5USJAwKAHqoUMEU7GGRJHcRI4wNwxyCauZFCG5B8T+ORHJYgj0Ujbz6H1rN1FSV8oUjALW1ba+N34myCJGIrVJN7j2b3DP/NLdy6om2kpLnDh2iY/7csBGPw+tUafWN+0Oz3HVZK7wniIGJlVJkYBHaTQXp1m2wubgwYAbSokA5kt7cVq0GlBALM6s3mTd/03Sduf8ykeh9opuEY2NpBB7zWRbV1Fzzn+IgHsIecR/XmtOn17OxuWQqqrZDEbl2yQQYJjiTOfzoOdafCZGKPBmCeDmSvrx24k+tW6G0gG0HbvJIfBB42rHAMkz9jwKjTtbJ6CnTeqSsll2W/wrJ5Yx5pgRifeBWgWt27ftLllO5RBtkSVYE9jOR3oN1LTm0cbXDfiH4WMfxBRwPePWteo0b+AWFwIyqd6z5vJGOIJG4YHue1Zyhw49k0W3LYBDMZDMAZABG0kYPBJBOCP0rZd2Bbii6Qm7bAALkwJUgERPm49OKw6dZQOgB3hSyPOWHae4jImO3NU2rqI3CvKsCCYIM4gDMgEZ5gVOm++ALrmhWTb8xYLA82ZMeHABwB+GPr2odb1NpRbZWKgNubLEggrBifb0/PNF74N0lyykwJAlbigCMBoDRiRx9sYUtnwCD4bNlQFAL+aWII4kt9f1q4P7dxoz6XWNbuFCgfzyJB3SsGBjvtGPai9h7m0lUwZ27oOLg84mJB+Ucmg15rXieYyCIJYbWGYUkrInjPeoeMLalTvkiQCYQifKQYz39sc9qqUNVUDV8Bm/blS6hQyQdwXEgtBYDOYPbAqF/WAElEk5DT+AjvhuO+R6iqBqNgK2izm5tFsBVKsDIEmD5gSBB9cVqb95prLqR+MW2YKILRuZWIBYZMgkDhokGahQfLBRBeovNuOxxtORIk5z6Uq12UeBNm2x9SRJ9J5pVWqtv8AaKowWepeHb2IAwmS0BfMADKsAGERPOYnvFRTUOzoTOSv4WYYYgjaCeQZPYSfkax9MFtXm7be4oBMI21gTG0/eB25+hJX9eg273ZygIG1YBEyAGnABMY4jit5Rp7Ipr2Np0r3Lt25eZoXaFuviG3d0EGSAfz9awftTWrTW22sGHKmJ8x82Vkg8Y9O1X6a+F2u2xvEiUeSYWZJIWDP4jGBx7Vb+K4GJUqHO0qVZQBwCDMYIHyPyrF7bNbEFV7qfiWETYAN7bfMDgtjAO5e4zgyTwAKd2e9uaCLgCKssSzZ27iBIMbc+u4HPfL1PTwJLKwcwFDHdNrykssCOYg/yNQsiTaV3S2wbaJVsCAVZsxkwOO01ppVWh0ugiqLte0bxkJKgbcEA+X6GDjnmsVi34dxSW8Lf/7jDxAoAgyoE5JM84PFbk6e29xqFZGtsF8qgBpz6EN/CP8AMpz2xXhduoq2rDjaTDAzkEmFkAgCfU8VENmOKaHt2rH4bp2SGO9WMjPDAoQBGRAn1ohduPcDi1p1Ay67rY2shIG4GMkYxnnIkUMt6XUh9wtXGbcHO9SQSsHzHgzuE/SpXtTeuHwT4imJW2CXUNgnBJInaD7e3NWwoy2LV9SHtkjY044UkiJHuQuO8D0osb+ouHw/ERjZ7rcQHzkcQM5Ix2IqvTdIvohBeN5G5MwfKSCxI9TGPv6UXPh29u5HlIBKghRIlcmPv2pOUW92h0bdC/hbkNzzE4UxtIWSIM/4jwT3MVW+pZlAcAXF8yP6kCRkd+OOIqjTdKup5isMIK7tpQx2zM9sVs0Wl2MouW1uI3mKgsqOuAYJEqwwfaoajzZLTMz9QO1WFxWYNgEElNrEgNjgycSfnNRfqlwtIX95a2knkgI0z7Cckd6ssdHxt3IpZpCMksoEyN5IMEEfP272J8MONwDxMjBKggEAg+xn34Pyp6safI9JSmqF4bAygSWUEEkRLbfNGCZ4rJqf3aCGYbl86FgZIY7dsSeDHPeiGh+H3XdkQw2iULNyOCOCDmpXPhgHAcAyoMhty7vUd/yoU4RdXsGmjn9Jc2qdpYXS22P4WQ9jnPm7ERx6VoWzcQujjZA294UyGI9Mzx71pvfDFwKIKsSwX0AEAy08DNWX+l3yzKS0yNxLEyIIDAtkqIIn2rV5IvhlMy2rf7gF15eQ0cwAGAxkgn9fStGjur+8uOgFsC4VA3QrN+DvJAP1rTY6MDbIVjKsGDdx2YYMQYn+8yu9MDou7BHO1htbIAnEBpPyqXOLFQrvUUuqLgteHJCiGUncADkGPLB71j1WpBmATDHxEJbBgSw++eePSiuh6baB/BkQfOAxyc+3f8pjFbigCncBBAjCgniOxk9s4rK43SQtFs53SaB7u5DbIa3hdzlecwQcd5wP1ohpem37e1WS35DIO6BIJIMieJP8Nb7t0FlcZLEfw8GCREkjkTnik+uG6U/FIx2aV8wIzHEY7n7TOU3witAJPTr3mkhlIBRmuAkDBPAPET9Z9RUtP0G4TJvoGUg4Ekz5gDkTx3FFLOrKttAjcGYAyCpBjaCPftnnOBUdI2MHMkLOTjAyeSJEe9PXIegr03TFQhzuYMGQ7iIAMggAcyM/71G10S07KqzuyACW2wDgScCJ4xn2JjX1AhWUZ3KwMjALEL6iScgnnkVVo+ot4o3Hdkk9hukg8HnAxT+7my1BIrXSIhZAQrAEhlX0aAdvB45HY1eLdthIWMgEjBJ5k7e0Dk+vaaGC+fElpPY4iDJBP5ETjj1rX0kysAA4zPHmOR6R8velKO4qVj6hjuOwQs4lgT+YpVNuj22ywknnk/nOY4pVp4x6TEOm6e6MJt9ShgRJkZniP6VemjQKNttcTM5IIB59+QT6HvQ1r6jdDDIDDaoA8sY5AMzxB4qvTa7znBP8QPc5z3j14FLTL3JD2nZOAgHAOwD7MeAI9/Xim2Wy2+1sVoaSYJJB7iYySfuM9qFvdc75BOTs3mCMEkgg5ArJpbgaGcwCfUiAAM/5pjdPbMVKxvmwo6jT6pTLKLRbj+ESOCMnnaT6HB7VBbiEMTbSZlgUWY2yGHy9vSg/7cW3BfNgHbE475ie/PzzWZOpnC3BESAR5SscCF5EjvS8RSSOrt3vXaZySJ5gADnmfXnGe1Z21BYmGQspMZYGSSYJwRyOPzoOepKzuGntJDSsAjgSBkx96zWdUvnAQiWLFhMAjgGDEY+89qlYRB9NXIywIJBHnM5JwQcyDI7cCp3rwdVINsQFIDBiDBAPmgg9h/KucTqKBt207iMsRg7jmR/c4qzT9WG5vQxuUgAeVYmeZMfWqeLsAtd1TWgvIWB5lAADO3IEmRiPT09Aw6jltpUksAA7DbwSdpj8sdvegpuAuGXhU4Pmgg9pHtPymsia5gQjyyBpgmTERH6faq8KaEdTqNWVlmKFeQASGAkDMd4aMehqv9uuJB2blgAlZjdO3E54jn+VYuoXtoXDlc5XJOIKnjvB94rJpmywCsAYLAyDuJO0gTIMRn2ipjjVCCq61zKGS6KIJUCQMAx6EMBIzzVl6+HEsu5gDLZUA4BwGDD6qe9D7i7Lm/dj5wBIECc+oJ+nyrDqrhAbOYKtBYrO4hjzgx2IPNNQTZSDzaw+GHWYMmGDEgqTC4Mrj5/pT/8AMHMMCBvVdoJ8xkmAIBMie/rQ3pV6ZXJG1pJIgk4n9cVVfc7Ruwe6kkjdlpjmDzj2peNWAQXWE3ComWMkEEBTJ2yN+J4kRkieaa9q/OxAO4EAr5pBjzbexImCDzP1rMrOYYwQ22REmfNABHIiDM96y3bYW6CImBHIEnkyTzEnMdhFUoKwCWmUlS6zGScCBkhvUQ38u8Vs1Gmm0NjS34pyQImIM4UA8irNBdGxwIDHjHDAkcEZ9YNW27vhBgWmSAFiFmBJPt2j2rTGr3KSMHT+jEESUDAR5mIlQDJ2qZJOP7NGbRAPlAjndGDj37cVp6XrUQpwA0liYHFLUXgxwDuWZMRk85PPJ/WnJK7KiqANsxeYjBJC5j/DI4+f5nNXajQEwTwFLLAAIIBMntHaqtM2+9MAwck8iAAMDEx7n9aMa1zx/jEZ4G3PbPpUlUc64LDcO4BHAkZkSMztM/StvT+lxtPbzd8THtnB7/rU7G3YAJBnY08iQeAeB/pRXWW1tqu2JEgcEr5Y79ifzpqGwmCNbZRr0TJxBMk5VR9fwzWqxpWYM5QgkRBCgAjB9c5OY9qxXb3iao8EiN2IzB47GMc0ae7jyzH8Q5kH0JPsKmtwo5TT3GZ9s88EDtHtme5+dG+ldLVJ8acjdCkz5iDnb7/lWW46pfVtoLCC3pPMcR2FEtKWdYC4zG2fp2opAomZw6EqmVBO0nJgmQJOcTH0pqMLp3j8D/8A2mlWupBpOFdBubAxMY48o/qaHkYte5affzqM09KpRiFWYiwxBg+IMjnLEH8qB6bj/Kf/AOqVKlj4YdmtWIW1BjcTMYnK8+tU9QUAiBHPH/k1KlVLka5FeHnH99zUersVd9pI44x2/wBT96VKn2AVZAbIkDED6cx96zhAr29oAlRMCJllmYpqVTHhiLOvqFvqFwN3AwOf9T96E3DFwx6n8pilSohwCDfiE27ZJJO5cznle/1P3oP4h3cnMTnnA5pqVTDsEGwdxacynfNZtd+Ge8n+X9T9zTUqI8jLdCo2NgfgH6x+lQcyVn/u/JFilSp9jZvtCLdqO6mfeGoIWPiKJwbkH0IxzSpVOPsR0uhURx6fotGUQeg/h7e9PSq1/CWhxbG1WgboGYz+I962XuT/AOLfypUqJDBfSlAdoA/tafrR86jt/XbNKlUdlLgbRYZYxg/lMU4Pl+q//vSpVpLgSMPTh/6o/wDl+vNEgPx/KlSrN8lxI6NASSQJkfpXTWeJ7wM9+KVKqXAmUM5nk0qVKmM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4" descr="data:image/jpeg;base64,/9j/4AAQSkZJRgABAQAAAQABAAD/2wCEAAkGBxQSEhUUEhQVFhUWGBgYFhgYFxgYFBkYFRgYGBYcGBgYHCggHh4lHRcYITEhJSkrLi8uHR8zODMsNygtLisBCgoKDg0OGxAQGywkICQtLCwsLCwsLCwsLCwsLCwvLCwsLCwsLCwsLCwsLCwsLCwsLCwsLCwsLCwsLCwsLCwsLP/AABEIAMIBAwMBIgACEQEDEQH/xAAcAAABBQEBAQAAAAAAAAAAAAAFAAECAwQGBwj/xABCEAACAQMDAgQEAwYEBQIHAQABAhEAAyEEEjEFQRMiUWEGcYGRMqGxFCNCwdHwUoLh8QcVM2JyJEMWU1SSorLCJf/EABkBAAMBAQEAAAAAAAAAAAAAAAABAgMEBf/EAC0RAAICAQQBAwMCBwEAAAAAAAABAhEDEiExQRMUUWEEIpGBoTJCUnGxweEj/9oADAMBAAIRAxEAPwAsBUgKeKkBXunnEYp6kBTxQBECnipAU8UhEYp4qUU8UARinipRThaAIinipRTgUAQipRUgKcCkBGKVTinigZACpRUop4oAhTxUop4pARinipRT7aAIRTxUop4oAhUoqQFKKBkYp4qUUopARilFSiniiwIUoqcUopAQ20qnFKgATFSAqUU4FaEkQKeKlFSAoAgBTxUwKeKAIRUoqUU8UgIRTgVMLTxQBGKUVOKeKAIRTxU9tPFAEIp4qcUooAjFPFTAp4pDIRTxUop4oAhFPFTilFFgR20oqcU8UrArinipxSikBCKo12qW1ba42FUSa1RXP/HJ/wDR3hMHbMcyJ9KmbqLZS3Zzmp+MW8SR+EEQJ+/5etdX8O9WGoQkxuBMgenavIrKKIZOBgyMHt9D7V2nwEwW5kwGlV9DxFeP9P8AUT8qt3ZvOKo9AilFSinivaOchFNU4pUAC4qQFPFSAqySMU4FSipRQBCKkFqUU8UAR204FSinAoAjFPtqUU4FIZGKeKlFPFAiO2nipAU4FAyEU8VOKeKVgQinipxTxRYEIp4qcUopAQinipxSigCG2nipRTxSGQilFc/pet3HuYtnaAQw7ycr/wDjtPPc1zvxJ8Us97w7RZRbYhiDhwdhU44j+dZTzKMbLWNt0dt1TqCWEDvMFgvynv8ALFeZ/wDEO9f8cqGDWrgUpBxBPHzn05miWoc6orca5DKIKN+EhASWHaSG9v6cd11GW63i74/gJBHlMwQOImcVy58uuPwaxhTKEvMCBG7+e3NGOjdTKEbZDTxwcHEn71zumOZO7b2P1P5T+tb7eoKsNogNGewA+fpXmyjXBtVo9d03X0ZBJAcpMZndJAEAe1cz1z4svI9sWwJVG3Enys0xxiYA+5oNp2P41bdG05gGRzGY4mhnV9ctq8W2GOAO0x29Bk+mK6Mf1ssi0szWNWFNR13WKxDagKeYBx5hP86Vcfd6kzEtAznilV+V/P5K0nvcVICnipRXs2cRGKeKlFPFFgRArN1PXpp08S4SFlVwCSSxCqAB7mtsVzP/ABBaNMg9b9kR6w27+VRklUW0VFW0jevXbXo4gTle33q3/nVkcsR/lb84FcxZKvH1iDGMfpVqAkNM+uAvAn+VcHqp/B1+ngdIOt6eJ8QAepBHGO4q1OqWTxdTt/EO/HNcq1gCCABugQRMse0AzMGoajR7HIKifxDy/wCCP1mn6yXDSF6aPudkmutHi4h/zD+tXW7ytwyn5EGuJ6foA4f2MAjgcnEek0P1WgNt1MjarTHHJkx9gaS+ut1Qel+T0qKlFDug6jehXuhI5nEnafyI+lFIruhLUkzllHS6IxSAqQqUU7JIAU8VOKUUDIxSipxVGq1aWtu9gu5gqz3Y8D8qTaSthRbFLbTzSzTAUVk6pdC2zJKzjcIkT3zU9XrEtR4jhZIAn1PFcN8WdR1tlyPEXYQSu3aNy4BnvyT9qxy5VBWXGNsl1a43iIquNioMgyJRWbAjOB+gxNci17cN9yQzuWkD/Fn6cfLFNd67fuptYyQBGI4OMCPU/es1zV7QFIyMz9MV5+XKpcHTBUarfVRbuFYncIPf3JUmYPvFBOoXzfuF/wCATAzgTxPP1rL+0tbdgRM87hn/AE/2qR1LMjHA9cCa57klXQ6vcIadww2qsjZjjduk5+cj86hrmdrgQCR29OPc0OsXtvPrIg4I+neteovshDqpUsMSJBzMyefSpcWmUENBqtjgGdskR3j5DFYuqXDtiJViG4PlEeXJ9a0DX+UH8XAzHbjH1FbFi7aeTEDHqIGMRxzPfNZVpeqhnN7k9PzpVb/ysn0+gH9aVdOpe4j6DApwKlFOBXuWcAwFPFSAp4oAjFcX/wATT5NMvG6+v5CP50e671tLCNDKXBA2zn1Mj5Vwnxv14X/2bblrbF2HacQM/L86582WNON7muODtMMIVUoFBiInKgesgiM1mS2z6m03hF7QNxHbBJJttAUA5APJ+da+kMt61bdw4JQEhUcLJ5ghfzBok+stW2tAsqKCR5vKB+7b/FFeRLJ0jvofSaUKkNYuXR6MgOIiBiKbqlnxLe0WbtkbSIFsyuScbRGf51j0922L+puftVorqEW2gF0QjBCJPmgAwOPatFzpt46bSW7WqUvYuK11xdYeIgLFhIktIMQcVHzYAv4CtbNLcMc3XnEHAVcg/KtXWrJYGPQHHPPvTfCeqDWrqjlL10N/m8w/I0/W9attSzkABZJ4iCY4yZ9vSiL/APVjXBTo+pNaKumeQVOAVwSD7gcGs/xP8Y3NwNpbiWwMNMAsTMnb9BBNX3Llg3FsNuFxkNwY8snG2f8AFih2ka1dvNZUtIDFvSBCjJPOQOK6VmelpPYzljjJ2P8ADnxa/i7nMhj5/qew7f712Ws+MNPbGN7n0Ckfmf5TXA9INq5f8Ak7kDnHYoQDnvWl2skWXE7L7eGpgHaz5AJ/MfXg0455wtJ/kiWGLD+v+PV/CltgxIjI4+1ZrvxjdLhhCqvYfhM+s59BQZNNYNy9bLZsKXLFJO0AE5ke/wB6s1Wns2h4hKi0yBkMeowI9ZHFS82SX8w1hijt9D8T2mSXYLCyTOJ9AK5fqPxB+0+HPhg2zcdhMpgeXJ5Py5k1i6vpE0+0XWXa4U87T5pmMziP0rH1bpdvTkyF+e5++c7jzmtH9ROS0snwJO0dZp/iNt73AwKOsoDgSEAhp4zOZ96t0/xovhruYFyZOIBWY++QZ45rkOo6C4lpHtMjKbYu7dxLeGYl4YDA3Ce+RXO+M4Q3W2kSPeQxjAGKmOfJyhPEjrPjD4jS9f8A3clVULOcn8XEAggk8elcx1vqD3fDMEMq7ZkksqkkSDxVlyw0h/wzE/Ljjn0+xq+xoQ2HyV42mMccSD379xWLz2232NKgLpi8kiSTzAM/nRLTydxC59oH3n6VqdWVTntABBP3gQKDajXkAgAru4OQf9e9K3LgqqMWth/Nw057/Y+lNpWmV7nj681WkHkmTyatskLA4nv8zz/t6VbfQWR1gwFEQvOB2NWIz4t7jiYB4gwSR84H5UzoxUsBIgyTPb5fzrYGRrjJbEkSBIlTJxA5xml0MrBkCTE/c/P5Yoj0681sXAwgx3xMcfWSe1ZN+yFKEOex7niQDz2H0q1dbtMwY2kEHIke/YQaylbAGeDOSM0qzX70sYIA7AcD86VbUwPpIEU4IoR8Uah007G0YclQsR3OeYjHeuB0fXL1otddy0ccRExkH03V6mTNpfBxxhZ6P1brFrTruc57KPxn5Chfwv8AEY1G9XIDbjtGPwkFvXsB+nrXl3xD8SnVP4hEEAL2yBMGOxOcVTo9eRBEzmT2CkQR9prmn9TLXa4NI4ttw/1a6jaht7F2dsRgEqYB+oj0oT1eyRttr5ju8scHEDEmGntWC/kyJnaIPr2z7/0qoagsBP8Apmsdeo2So9W6DqguntIhMhFChh5vTIx78USBLGLnKHcIEAgqV9+zH6+1eafD/wATNp5S/wCJcskCIIL2yDIKbvpie337zSaxb43peDKIG5Nu2OQHWCQwBzxiOIxxzg0zZOzPc01xr2p8RQ1kWwbMqhAcL5o79pzWPTreuaPSNbUMzXAL0W7cG3vYPiIGPTNE+p2FuDa7Oo3QCtxk/EPVTkexxxQzSfCxSFTW3VQSAu5gJBMjBgZmiLXYAroeiez1C8ts/uwSHHAIOEx6iT6d/lUPj+doGY8x4jgCug6X0p7Vxpfxd21t0HdgkEMWPOPU1k+L+mF1UqCSkiIzDREQM1vHTqsno1alLTdQtKVYs9uVYEBRtDmfWcVyXQrjG7qrqch7QEso8rXiSNzED8KR70T6L1LUJt32VYWlKpca23iqCICr/izA7YJoNq7T/sxtG0JuXfEaA4IiOQPKo8xAHoe3NTpdUFhXpen2dXcf4g7fMOEY/rVWtVLdrQJYDC010XZeC+8XArAlcYkjHtVqa28NSLw04L27exoZ4IBGZg7iOMc89qytcuG1atnTnyXmup5mnzXNxUykDt9po0uwsJ9PP/r9cCAYsHBHlaUtmD7Zof1l/wBosaB0UKruLTIJAUhwnlHpz39KVjqb/tT3l0+9rieGQHYKQMMZCHkKPlB+l2sulLulVbJFrTjxQoYx4iy+bjDPmC9u5oSaYy3/AIkKWSxcYFdt29bggiRuLWiB6QGzWT/iHYLXF2hiYkxnASSfoEJ+9ZdZqC2ma09q4Q943UJYblGOxWThmE4Fb+p9bS5avP4N1Xa34ILMNuZkADvBMn5etCTVBaMus1B//wA+P/pQp9xsSf0NCenIGRUwRDcxHkJirbmvBtW/KQbSbELMPQAmAPbHzrDpIKBSDiefeTVVsQw7bG1QxYPOMT7wRP8Af61XbvMJmPqcnHpULLskApdAmD+7Jx6hSRP3FYtVrUQsbeZIguIbHIIBI5ng8VgsbY6CNzUgL5ic4Jj86Ea+4rKF/CQeYwI5x/fNZOodSe5idqf4V4++DWAk1tDDXImOWg1o00QSfTt296osrJn+/rUxjAgkGB6f05q9IjRp7wjkxzkCPrWvSalR35gkDuZyOfWKFlDERH866F+h7LCakMpVx5l/Cy5j/wATke1Q4bDRd4oZpCyV8uO3buf7mpdVs29hZ5glSYOSMxHp2oXY1T+ViuCNoHy/l86l1bU+UApIPB3EgEiYA4xXOsbU1QjC6WJwzgekA/maVYQaVdugdndf/Et5cb7mMckDGY9J7zQHrPUC4DTwSsGJg/7Cj1royOPNBz2mflNZer9DLJ4dtRMg7iQOOR69+c9q5lmje7Jo5VgD+Dv2JHPzq/TrmJG6SI+YiZ+ZFF9H8LuPMxt45ksw+u2P1otas3UBFu5Zt5MbLQ+m4kc4pyzw4TADaLSXiseG5gjhTjvIaI+xrdY+Hrzlf3e0Bl3SYYicwM9q3pevgZ1Z+ltAc+sweDSt6wofNfumOxCAGMnt29Oaz81cV+41sLWfCzn/AKcEejHP3AzWTTdC12nJNg7ZjcAy7Wj1B/Wtia9mLeFfcwODmD8x8iPnW3RdSYEBgx7kiYMAdx9/rVRyTlta/BSXsW2Ooa8zv0ykxyLoAJ44g49vnVWjvdQDHxLVlgVggQNx9yW/lWq1euSILkTzB4PGf7571t016524PJ5J4IjuMj270aJfBVMbpeo1JXbeVUiI2mcZiQOOIrYVkZ5PPrI+3tQm8f394XCYC2wvOPKzc9yS36Vgtqd2WgQATzyYEVai0M6S4k4Jn1+dZNRpt3BjJM8fIc+orbpQPDAzMc0rqggyAMzI5+VYSzSXDRLZUlsBQCB7/h5BzyOKlYhJgd/+2pKi1Ilf7FR6ifsTqZW5Bic+vGO1VrZGYgcds4wCYPpVxYDjn5Ug9HnmPUyEGIyOcz/U0rlkMIM/f7dqnJ/7Z+f+lVXHbuQP1H5UvNMLYF13w0brEm8c9goMfLNcx8UdO/ZmRVYkMpJJEcGMV3LKScu33YfYYFBur2dLcYi7vd0B8oa5uA5MAtHb+ta48s733X9gphLqDXA8hiQQOCYJyeJ96y6j4X09xi90MWc7mG4qJIBMARFDtL8cq7hCjLa4LNG4DvgfKOaL/wDM7Z/DJHYxmPlV5HOvtTQ3vwUJ8O6NeLU/Nnb9TT//AA/ox/7A+pP9apu9dRTnGJkkZFXf81QruDKV9Q0xxzFZJZfdhoZFugaT/wCQPozj9DWU/DOl7Iy4Mecn6+Ynir9N1gXPwglZ5UHn5GrjaD4Of4lBlWkRx8jORVLWuWytBzus+FmAm0/iZGCoVgPWZgxWrqQ8PSCw0yI2k4VocSMnmGOPY0Tuq7KN+4bTICEKzbTwY9cUO1wuX0uIfIwJztA8p4BJEgcVrGUkt3YKFANLDKJ8okSZ4A4J9P4afUWPEIKkeWDBiDiWjuePX5Vt09s21C3SJMrMyQTxkfM96GNowIF0nhvDKyQe4Ix79/erce7IaozslhcENPz9c0qrudMEmbqH3pUWv6iTqH17TggDBiM855k/3FVr1XcsAE544Kn0zn1rndKJDKXEmIBDH7Rx2n+dWXbDgw5VYAYQfMRA7xxBM4xmsPBFciDNrqDb4IIbHOZkxIGDz6e9U2NcXDAl/LAkrtEk8Z9ZGDHb1pWrTMQFViSBwhuDyjEngHH4u4/Itoek6hgN4CGBuJIPAzCqSIye4pOMUgAyh449gBDEE5MquR24kZ71BNeWUlUMLCMWIAU5jy4/lxGK7Lp3warsWJJAgEl9iASSOPMeD3PHajfS/hXTySj2FOdrBfxERneQDGR5hPeqj93CsDhdKly6p2C4T2YJCmFwQXEciJz/ADroOm6K6oXeVjMjBMn3A7DHP+pnU6C9a/HaYCOcmQOTuyIqnW6a5bMHaCRIkzAzEgH09aycpJ2lQ06IhABB/wBxOPtiqb3V0Xyr5mHZQWP1AGPrWV9KHPndrhOYnaoiP4R245JrTpreIRICxjaAo7Z2iPz+9Q5SY/uZk0wLm891GQOV2AxJCqoBIBPcVotaUMZyAB+KIEgfbt+Zq1LLkjaV5jGeeI9/9aKab4bu3ASWBC4/EWgg5ACDJBwVHoa2hPI9ki1tyDknjcTA9O2PeavW0SJnH9nMcVsboV3YYtKVBmUIZsAEkdwDHpOeKzfsrqOCRweSwnjcq5U+mKl4+6GoxIqkep+RMVFyJxIj2mt/T+i3L7CJQAGCVJUnI2njj5TUB0UFHm+DcDYRAW4IBlTDc+gkGJ701hb3G1FGEXADyJJ+f9mq7mqYmASfkBP2INXv0S54rIjJc8sxgMCDmVYzMEevb1p9b0C4+nLg29rEbiGiATy0Axk9vQdpojgsVIqdTBypiPpiePp61C7dAMEYPzAPHqIqvQ/D161YVbl6yqO7BSbnlIbKhWxid33q/U9NvW7KgNauAszLtdT4hxJB4xgRM54NOWKuh2iRtbgOV9MYMdp+Vcv8U21Xay4Zj5mif+mpWMkRgkR7e1dF+yX0DO1pgggOcAg4A3LMyfU+oprui/aP3RG5XwAWA7QIM4M/pVK4NIbqji9H0UX1LDkR5sLu3CVEcSBHrW/pvTHCkXEJxjM4GZ+fer+uaC7odqMr7IjaTMqQRKkAjjv2j6UI6brIdVNu6PMJRpMmYlTAacxHvW27FwEHsgFiygAKwKtzBJMz3GKDfDWrVHuM+FYQJUsOTH+9dTrbZuW3ixcEkoc7SpgkETtAU5wQTmMyK50dFvhVBQBTwxIEnuCOcTEUaktmxN0Xv1JUnwLa+pXeAJMzBOIxUtN1S820FLQznO5gsZjt396w2+iXwZKj28y9vr8qJLoiPNcZRESs/wBJ9aLTGrZr6jrjKorQTzwTn0nisdu/ea4igs85jkwBGQB7/rWq/pre5bpbMwOI3duaSagacLfu7kUMotFRCsRmCU80QO3Oe2aIRQSdInrun3Ii3aZvNDbAMNHBVuZGdozg0J1egvXFhFLCN1wBJFviDI4PlOJggmup0N7Tah2bT3L1lx5d3irBCw24JcfeBtwGEcGQO5rTdX01ryi815xgbrgu3ip4ICkHgziTx6TWiRlrbPE2vMMTx/fenr129qrZZiuhZgSSG/Z3UmTM7TpmIn5n50qKRNoBt8BXrNzZeZwNiublsHaq5EGFaTM9+Oxopb+DbNpVe0Ld/dwQTduCPVXEiOMDnmpaTqVu4SdUdTuYqqou5hAjdzxO4H5RWjpfUrdhHAuOFc3FAO0tBJCk7j5TjBHdhXG5t89/IrLuk2Q7+G4uJx2ACjIyD7j29O9YOpaoAn9ltm+ViA720Xdu2r5S4LeYcRjvW7oPWFa74d0B0fyFnJ27QGLRDZk9j689qn1cWdNfXUaTUbgCV8JH4ckSHZz5kkjAzU41S1PgfVlOs+JrlhLml1em8K5eEW7VqyLishIDOGTDNBfyxIj3FNZ+NNS2o26dLzKGW3tu2XDWv8W7wxzkNkZ9O5J6zp9rWgtc8SxeVo3hfDtPOGys8g8seYj0FvwZev2C6XLtk295UOlxssSSsqUGTBEgkYrpjk1V0Mwa5NYOpDY5e5DXTb2FbAVlAG1rmBnbgSZE81o6l42qI02rsLb1IU3UdLiNvjaTKAjykgDzH9DBJ3ta3VlbpvK9tSuw3Ngh8GAkcwIIaeDWPX2NHGol7j3tOWQTdK3SFYBVBU7jggD1kz7Ghab67EwB0TRtf1d9Wu27XggKVvW1YknbuHoOZDDHmxgRXVaGx4yXEtXNMl1XVSqywQoQLkAyDuZSRgY+orjvh3pAS/c1lvS3dVbQS63ijXVbubYYjxYEg7s47kmtnVvgW+Q2q0aWrJBDpYRlDlF8yqWURu9QCMQJ704wilaQ1JBDVdWWyxs6uybl2SrPsVd6HCsm2DnByZjvQD4N0+mOouINTfNtn/coCdw5MlVBGDOQAOSfWid34sv39niaBbltoJdJYfuxJDGPw5YzMfPNTfTac2rD2ra22nezbxbtgna21woDvDTBHZWzmo1bb8BYcTpNm0twTqbVtSrhvKHYRBlgCYBMZ4ihfU+kLYsvqE1l10I2hLahrjOAdoMtJxyMevbGTXfE4EF7Wla4V2+a0HSFgxvB9OOePaCuhdS1lwG5pcbbnmtjTRb8NoyXRZbBB2yDGaiWVPatwtEPhrqN9rYS2+oN5fMp2zYZV9dy+VhiBORGJ4L6jTXCVOtvXLRbau1ZZXZgFkQYnuyj0mBQzX/FNxL7Ko/ZjKoYQk3QxwV3ABWyTEjt86v6i1+2Ue+1y4juI2XQzJcAZly0BTAbIMYic0lK+m1+wrNbdW1Gh099tQpPnZLb+f0YqzKwgofUGeBgRWZfiW2EDWlRGZZc21VUdXI3KUYhgSZ8yBh6mhms+Obb+NpyG2nhnbYw2kbYCiCBk5GcetcnY3LvVnZgPMrJ+IbYZgRyPKZkTHpFTJ1tF7ezE50ei9W6tpi9u1d0/wC6I323VVXMSx4iAGbHtQq98T6Owq/s7IQ5dLiFFLLCmN5A2QNyrgScTMVzNzqjaY7DeIWJhgGR1nELMEncWz/h5kAVt671VdYoR7Vsi0ZV0lDtYcMV43ECB6nEVqssdNtf5HrVFms/4g7vD8B76WgR4iA7iOSIZlkGBHfIJE4onrPimzdtIrK72mVi9u4T4qMcgo5g+4+ue1ctp9BYDlbdobGUSGZiS6qYYbuGBk89zOKtXqVtl2FbZNsqxaAW4hVDtlQM44JqZfUUnRDmdGnxSdti7o3MmbZt3yzNJZQpBHKknvxB5xWNfiHU29QQq2jvP8FzZbbcO64AiO0Y9aH3LA8IEEbRMoCRcXJG5hwQdw/CeeZzWO3deyyQYc7QAqgkMNxLbZ++PXjio9Q7F5Gd0fiWzqtUtvU2jbY24t+Iu5WYE7zMgMMsMEj37UYGg0NoG2PDJZS4S87soj8JCsTB2g55PrmuK6T1axvu3NQLF9rrAhDaRbhGwyyHtIXPGT7yeV1vVbll1NpVJTK3VA8RlAgb2nlCYB9ua2jKDXyy7R6KdWi3SVtWriyvkVWVgdoI8jLxAEAHmT8otp9FdVrqAsquF8MFmY5hhCkMInj2OYrmuudf8ZLLsfDvKi3GAJIuKVja7gdiAIgkAntEw0nW10+qY6MBEYI8OWaSyjcSzSSJ7Ge9EE3LSmGto29TXS3v+sWXwz+4jyIJJMMltN5wojcQYPatD9P6fbUFk3yd3i7N6ndIZTbuSF4AkDB9O/P9S16XvOzsH/AX5DMAu2CTMRnjExVV+4CislwlipMMBBkndAGP9V9q5/NOP/TNyZ1L/DmmYG4xsWxIK+FtUsgMSVeIkfwjacTmay3+gaS24OoVbqmArK7K4UggMNrZAIj+LIoILhIeLikmH8n4QxPmkRPv+eaa15szhpMkAqe0KcxycH5Vfn3vTv8AqGo6v9otWYtqLjBQACt1XBEA/iZgfpGOO1KuUGoK+UFQB6hSfXO7P3pqnzr4HrXsZj1i0isbKOoZwBukgoOIAA7zgGMCrf8AmKNdQ7Qd6hQXEi05gAqZ4gd+3uK5/V2WXwSMkhXncc/4Z7gx9RRfUJc1AG7I3SGAG/dBUnaDBOATB98SaqWNJ2FF19thdECm2YHm2tblZht4ODk+WGxFaE8U3fCRbSAL5ih3IUgAsB3zn2msF7TEwWDBJXfMQoGJjBDTn3gz6VgbWEMNm7cBsDcqwkAATwRA9f6pK1SEmeh9N669u0dPc1FqHFwO93NpAOAHUzMkRzmOIoXqbfhuUXULfULv32mPmmDMenbknmgq9QUKQUQhDJO3kkz3HIn2HAPetPTr7KjXFQqRuRiG2h9+0jyg5wfT7xFZStx3XAOTfIQHUtkspbdcUBmJgjbKjzHj+HHaJ7Ct3we2ma476i3ehTu3J4z2sEEFmAySTPp9K5t7KIjeI+4Om5dplRJwDuPeSMZE0Q6V8R2E0mxka9d3HaDvwpMMsBhgKF5PePStcK75oqHJ6F1b4kCXHAvWrgYhdmw70AJPniQxYAjIHNBNX8T2vDNotcfc0oSIvBMPbChR2yJMg7RM5oT8Ide6aq3GvpbW5vYCRhhHkKqTIGMn1NCPiD4k0Wy0nT1uWRJuXf3akl5lQzOdxEnsxECBXQ/Jzf6GjujqbPxXaXZ+zbnXa6hLzeXeufKdoAkKD9o70A6l1R3cA20TcSBtZmXczxDsxJEQxBE4gfMYlxGFvKgeYsyozFGIAyqyCPxT296HW9KzMC13dbLRPmgEXAv0yZkGBPrWDuXPBk5NnS6Dqd+0ym2FZirAb1BgwOBt5AMc8TMVC/8AE2p23rlzUG3cJ27bcBCIgztMqZJ4nPrQDR6a8bu8bmVTnPJgr5Y9pIJ9PnUrt1byxc3W3R2GwY8rxOCPMcZHMCpinHawUmuzoLfxFcvWWDTeBjzEAXraSLj7WHBBBOJxxQc6xwpW4brqXDWQ1wlkydu5QR5hMjdjzTisi3ShtMAxBG4kYaJi6AvBBzj078U2265YW2DqmV7HbJnaYG6SYPPAFNX77C1Nm/qmssKNultOqrBui64uF8EHI8y5USJAwKAHqoUMEU7GGRJHcRI4wNwxyCauZFCG5B8T+ORHJYgj0Ujbz6H1rN1FSV8oUjALW1ba+N34myCJGIrVJN7j2b3DP/NLdy6om2kpLnDh2iY/7csBGPw+tUafWN+0Oz3HVZK7wniIGJlVJkYBHaTQXp1m2wubgwYAbSokA5kt7cVq0GlBALM6s3mTd/03Sduf8ykeh9opuEY2NpBB7zWRbV1Fzzn+IgHsIecR/XmtOn17OxuWQqqrZDEbl2yQQYJjiTOfzoOdafCZGKPBmCeDmSvrx24k+tW6G0gG0HbvJIfBB42rHAMkz9jwKjTtbJ6CnTeqSsll2W/wrJ5Yx5pgRifeBWgWt27ftLllO5RBtkSVYE9jOR3oN1LTm0cbXDfiH4WMfxBRwPePWteo0b+AWFwIyqd6z5vJGOIJG4YHue1Zyhw49k0W3LYBDMZDMAZABG0kYPBJBOCP0rZd2Bbii6Qm7bAALkwJUgERPm49OKw6dZQOgB3hSyPOWHae4jImO3NU2rqI3CvKsCCYIM4gDMgEZ5gVOm++ALrmhWTb8xYLA82ZMeHABwB+GPr2odb1NpRbZWKgNubLEggrBifb0/PNF74N0lyykwJAlbigCMBoDRiRx9sYUtnwCD4bNlQFAL+aWII4kt9f1q4P7dxoz6XWNbuFCgfzyJB3SsGBjvtGPai9h7m0lUwZ27oOLg84mJB+Ucmg15rXieYyCIJYbWGYUkrInjPeoeMLalTvkiQCYQifKQYz39sc9qqUNVUDV8Bm/blS6hQyQdwXEgtBYDOYPbAqF/WAElEk5DT+AjvhuO+R6iqBqNgK2izm5tFsBVKsDIEmD5gSBB9cVqb95prLqR+MW2YKILRuZWIBYZMgkDhokGahQfLBRBeovNuOxxtORIk5z6Uq12UeBNm2x9SRJ9J5pVWqtv8AaKowWepeHb2IAwmS0BfMADKsAGERPOYnvFRTUOzoTOSv4WYYYgjaCeQZPYSfkax9MFtXm7be4oBMI21gTG0/eB25+hJX9eg273ZygIG1YBEyAGnABMY4jit5Rp7Ipr2Np0r3Lt25eZoXaFuviG3d0EGSAfz9awftTWrTW22sGHKmJ8x82Vkg8Y9O1X6a+F2u2xvEiUeSYWZJIWDP4jGBx7Vb+K4GJUqHO0qVZQBwCDMYIHyPyrF7bNbEFV7qfiWETYAN7bfMDgtjAO5e4zgyTwAKd2e9uaCLgCKssSzZ27iBIMbc+u4HPfL1PTwJLKwcwFDHdNrykssCOYg/yNQsiTaV3S2wbaJVsCAVZsxkwOO01ppVWh0ugiqLte0bxkJKgbcEA+X6GDjnmsVi34dxSW8Lf/7jDxAoAgyoE5JM84PFbk6e29xqFZGtsF8qgBpz6EN/CP8AMpz2xXhduoq2rDjaTDAzkEmFkAgCfU8VENmOKaHt2rH4bp2SGO9WMjPDAoQBGRAn1ohduPcDi1p1Ay67rY2shIG4GMkYxnnIkUMt6XUh9wtXGbcHO9SQSsHzHgzuE/SpXtTeuHwT4imJW2CXUNgnBJInaD7e3NWwoy2LV9SHtkjY044UkiJHuQuO8D0osb+ouHw/ERjZ7rcQHzkcQM5Ix2IqvTdIvohBeN5G5MwfKSCxI9TGPv6UXPh29u5HlIBKghRIlcmPv2pOUW92h0bdC/hbkNzzE4UxtIWSIM/4jwT3MVW+pZlAcAXF8yP6kCRkd+OOIqjTdKup5isMIK7tpQx2zM9sVs0Wl2MouW1uI3mKgsqOuAYJEqwwfaoajzZLTMz9QO1WFxWYNgEElNrEgNjgycSfnNRfqlwtIX95a2knkgI0z7Cckd6ssdHxt3IpZpCMksoEyN5IMEEfP272J8MONwDxMjBKggEAg+xn34Pyp6safI9JSmqF4bAygSWUEEkRLbfNGCZ4rJqf3aCGYbl86FgZIY7dsSeDHPeiGh+H3XdkQw2iULNyOCOCDmpXPhgHAcAyoMhty7vUd/yoU4RdXsGmjn9Jc2qdpYXS22P4WQ9jnPm7ERx6VoWzcQujjZA294UyGI9Mzx71pvfDFwKIKsSwX0AEAy08DNWX+l3yzKS0yNxLEyIIDAtkqIIn2rV5IvhlMy2rf7gF15eQ0cwAGAxkgn9fStGjur+8uOgFsC4VA3QrN+DvJAP1rTY6MDbIVjKsGDdx2YYMQYn+8yu9MDou7BHO1htbIAnEBpPyqXOLFQrvUUuqLgteHJCiGUncADkGPLB71j1WpBmATDHxEJbBgSw++eePSiuh6baB/BkQfOAxyc+3f8pjFbigCncBBAjCgniOxk9s4rK43SQtFs53SaB7u5DbIa3hdzlecwQcd5wP1ohpem37e1WS35DIO6BIJIMieJP8Nb7t0FlcZLEfw8GCREkjkTnik+uG6U/FIx2aV8wIzHEY7n7TOU3witAJPTr3mkhlIBRmuAkDBPAPET9Z9RUtP0G4TJvoGUg4Ekz5gDkTx3FFLOrKttAjcGYAyCpBjaCPftnnOBUdI2MHMkLOTjAyeSJEe9PXIegr03TFQhzuYMGQ7iIAMggAcyM/71G10S07KqzuyACW2wDgScCJ4xn2JjX1AhWUZ3KwMjALEL6iScgnnkVVo+ot4o3Hdkk9hukg8HnAxT+7my1BIrXSIhZAQrAEhlX0aAdvB45HY1eLdthIWMgEjBJ5k7e0Dk+vaaGC+fElpPY4iDJBP5ETjj1rX0kysAA4zPHmOR6R8velKO4qVj6hjuOwQs4lgT+YpVNuj22ywknnk/nOY4pVp4x6TEOm6e6MJt9ShgRJkZniP6VemjQKNttcTM5IIB59+QT6HvQ1r6jdDDIDDaoA8sY5AMzxB4qvTa7znBP8QPc5z3j14FLTL3JD2nZOAgHAOwD7MeAI9/Xim2Wy2+1sVoaSYJJB7iYySfuM9qFvdc75BOTs3mCMEkgg5ArJpbgaGcwCfUiAAM/5pjdPbMVKxvmwo6jT6pTLKLRbj+ESOCMnnaT6HB7VBbiEMTbSZlgUWY2yGHy9vSg/7cW3BfNgHbE475ie/PzzWZOpnC3BESAR5SscCF5EjvS8RSSOrt3vXaZySJ5gADnmfXnGe1Z21BYmGQspMZYGSSYJwRyOPzoOepKzuGntJDSsAjgSBkx96zWdUvnAQiWLFhMAjgGDEY+89qlYRB9NXIywIJBHnM5JwQcyDI7cCp3rwdVINsQFIDBiDBAPmgg9h/KucTqKBt207iMsRg7jmR/c4qzT9WG5vQxuUgAeVYmeZMfWqeLsAtd1TWgvIWB5lAADO3IEmRiPT09Aw6jltpUksAA7DbwSdpj8sdvegpuAuGXhU4Pmgg9pHtPymsia5gQjyyBpgmTERH6faq8KaEdTqNWVlmKFeQASGAkDMd4aMehqv9uuJB2blgAlZjdO3E54jn+VYuoXtoXDlc5XJOIKnjvB94rJpmywCsAYLAyDuJO0gTIMRn2ipjjVCCq61zKGS6KIJUCQMAx6EMBIzzVl6+HEsu5gDLZUA4BwGDD6qe9D7i7Lm/dj5wBIECc+oJ+nyrDqrhAbOYKtBYrO4hjzgx2IPNNQTZSDzaw+GHWYMmGDEgqTC4Mrj5/pT/8AMHMMCBvVdoJ8xkmAIBMie/rQ3pV6ZXJG1pJIgk4n9cVVfc7Ruwe6kkjdlpjmDzj2peNWAQXWE3ComWMkEEBTJ2yN+J4kRkieaa9q/OxAO4EAr5pBjzbexImCDzP1rMrOYYwQ22REmfNABHIiDM96y3bYW6CImBHIEnkyTzEnMdhFUoKwCWmUlS6zGScCBkhvUQ38u8Vs1Gmm0NjS34pyQImIM4UA8irNBdGxwIDHjHDAkcEZ9YNW27vhBgWmSAFiFmBJPt2j2rTGr3KSMHT+jEESUDAR5mIlQDJ2qZJOP7NGbRAPlAjndGDj37cVp6XrUQpwA0liYHFLUXgxwDuWZMRk85PPJ/WnJK7KiqANsxeYjBJC5j/DI4+f5nNXajQEwTwFLLAAIIBMntHaqtM2+9MAwck8iAAMDEx7n9aMa1zx/jEZ4G3PbPpUlUc64LDcO4BHAkZkSMztM/StvT+lxtPbzd8THtnB7/rU7G3YAJBnY08iQeAeB/pRXWW1tqu2JEgcEr5Y79ifzpqGwmCNbZRr0TJxBMk5VR9fwzWqxpWYM5QgkRBCgAjB9c5OY9qxXb3iao8EiN2IzB47GMc0ae7jyzH8Q5kH0JPsKmtwo5TT3GZ9s88EDtHtme5+dG+ldLVJ8acjdCkz5iDnb7/lWW46pfVtoLCC3pPMcR2FEtKWdYC4zG2fp2opAomZw6EqmVBO0nJgmQJOcTH0pqMLp3j8D/8A2mlWupBpOFdBubAxMY48o/qaHkYte5affzqM09KpRiFWYiwxBg+IMjnLEH8qB6bj/Kf/AOqVKlj4YdmtWIW1BjcTMYnK8+tU9QUAiBHPH/k1KlVLka5FeHnH99zUersVd9pI44x2/wBT96VKn2AVZAbIkDED6cx96zhAr29oAlRMCJllmYpqVTHhiLOvqFvqFwN3AwOf9T96E3DFwx6n8pilSohwCDfiE27ZJJO5cznle/1P3oP4h3cnMTnnA5pqVTDsEGwdxacynfNZtd+Ge8n+X9T9zTUqI8jLdCo2NgfgH6x+lQcyVn/u/JFilSp9jZvtCLdqO6mfeGoIWPiKJwbkH0IxzSpVOPsR0uhURx6fotGUQeg/h7e9PSq1/CWhxbG1WgboGYz+I962XuT/AOLfypUqJDBfSlAdoA/tafrR86jt/XbNKlUdlLgbRYZYxg/lMU4Pl+q//vSpVpLgSMPTh/6o/wDl+vNEgPx/KlSrN8lxI6NASSQJkfpXTWeJ7wM9+KVKqXAmUM5nk0qVKmM/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64" name="Picture 16" descr="https://encrypted-tbn0.gstatic.com/images?q=tbn:ANd9GcSolTojKdQKVw_fp75f4Ie4Q9az1JO_Md4IVqJfAKgHlb381X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783" y="3789041"/>
            <a:ext cx="4097218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406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snt151.afx.ms/att/GetInline.aspx?messageid=0152c34d-a1b0-11e4-912e-002481889550&amp;attindex=0&amp;cp=-1&amp;attdepth=0&amp;imgsrc=cid%3a482085B2-53CB-4359-92AF-4AD8A2552312&amp;cid=9bb77f83181eb7f9&amp;shared=1&amp;hm__login=taibasso&amp;hm__domain=hotmail.com&amp;ip=10.148.182.8&amp;d=d2005&amp;mf=0&amp;hm__ts=Wed%2c%2021%20Jan%202015%2020%3a56%3a50%20GMT&amp;st=taibasso&amp;hm__ha=01_724488ada5b02a44ad442d06de62eb6755505254c6bc457dd580d2c76dcd98ff&amp;oneredir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https://snt151.afx.ms/att/GetInline.aspx?messageid=0152c34d-a1b0-11e4-912e-002481889550&amp;attindex=0&amp;cp=-1&amp;attdepth=0&amp;imgsrc=cid%3a482085B2-53CB-4359-92AF-4AD8A2552312&amp;cid=9bb77f83181eb7f9&amp;shared=1&amp;hm__login=taibasso&amp;hm__domain=hotmail.com&amp;ip=10.148.182.8&amp;d=d2005&amp;mf=0&amp;hm__ts=Wed%2c%2021%20Jan%202015%2020%3a56%3a50%20GMT&amp;st=taibasso&amp;hm__ha=01_724488ada5b02a44ad442d06de62eb6755505254c6bc457dd580d2c76dcd98ff&amp;oneredir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2738"/>
            <a:ext cx="6936705" cy="5202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ângulo 6"/>
          <p:cNvSpPr/>
          <p:nvPr/>
        </p:nvSpPr>
        <p:spPr>
          <a:xfrm>
            <a:off x="6732240" y="6093296"/>
            <a:ext cx="2277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latin typeface="Arial Rounded MT Bold" panose="020F0704030504030204" pitchFamily="34" charset="0"/>
              </a:rPr>
              <a:t>Obrigada. </a:t>
            </a:r>
          </a:p>
        </p:txBody>
      </p:sp>
    </p:spTree>
    <p:extLst>
      <p:ext uri="{BB962C8B-B14F-4D97-AF65-F5344CB8AC3E}">
        <p14:creationId xmlns:p14="http://schemas.microsoft.com/office/powerpoint/2010/main" val="3992897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Arial Rounded MT Bold" panose="020F0704030504030204" pitchFamily="34" charset="0"/>
              </a:rPr>
              <a:t>BRASIL. Caderno de Atenção Básica n° 32: Atenção ao pré-natal de baixo risco. Ministério da Saúde: Secretaria de Atenção à Saúde. Departamento de Atenção Básica. Editora do Ministério da Saúde, 2012.318 p. </a:t>
            </a:r>
            <a:endParaRPr lang="pt-BR" sz="2000" dirty="0" smtClean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pt-BR" sz="20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 Rounded MT Bold" panose="020F0704030504030204" pitchFamily="34" charset="0"/>
              </a:rPr>
              <a:t>IBGE. Instituto Brasileiro de Geografia e Estatística. Censo 2010. Disponível em: &lt;http://www.ibge.gov.br/home/estatistica/populacao/censo2010/default.shtm&gt;. Acesso em: 20 de junho de 2014. </a:t>
            </a:r>
          </a:p>
        </p:txBody>
      </p:sp>
    </p:spTree>
    <p:extLst>
      <p:ext uri="{BB962C8B-B14F-4D97-AF65-F5344CB8AC3E}">
        <p14:creationId xmlns:p14="http://schemas.microsoft.com/office/powerpoint/2010/main" val="285336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Centro de Saúde São Francisco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38026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Arial Rounded MT Bold" panose="020F0704030504030204" pitchFamily="34" charset="0"/>
              </a:rPr>
              <a:t>Zona </a:t>
            </a:r>
            <a:r>
              <a:rPr lang="pt-BR" dirty="0">
                <a:latin typeface="Arial Rounded MT Bold" panose="020F0704030504030204" pitchFamily="34" charset="0"/>
              </a:rPr>
              <a:t>U</a:t>
            </a:r>
            <a:r>
              <a:rPr lang="pt-BR" dirty="0" smtClean="0">
                <a:latin typeface="Arial Rounded MT Bold" panose="020F0704030504030204" pitchFamily="34" charset="0"/>
              </a:rPr>
              <a:t>rbana</a:t>
            </a:r>
          </a:p>
          <a:p>
            <a:r>
              <a:rPr lang="pt-BR" dirty="0" smtClean="0">
                <a:latin typeface="Arial Rounded MT Bold" panose="020F0704030504030204" pitchFamily="34" charset="0"/>
              </a:rPr>
              <a:t>100% SUS</a:t>
            </a:r>
          </a:p>
          <a:p>
            <a:r>
              <a:rPr lang="pt-BR" dirty="0" smtClean="0">
                <a:latin typeface="Arial Rounded MT Bold" panose="020F0704030504030204" pitchFamily="34" charset="0"/>
              </a:rPr>
              <a:t>Há duas </a:t>
            </a:r>
            <a:r>
              <a:rPr lang="pt-BR" dirty="0" err="1" smtClean="0">
                <a:latin typeface="Arial Rounded MT Bold" panose="020F0704030504030204" pitchFamily="34" charset="0"/>
              </a:rPr>
              <a:t>ESFs</a:t>
            </a:r>
            <a:endParaRPr lang="pt-BR" dirty="0" smtClean="0">
              <a:latin typeface="Arial Rounded MT Bold" panose="020F0704030504030204" pitchFamily="34" charset="0"/>
            </a:endParaRPr>
          </a:p>
          <a:p>
            <a:r>
              <a:rPr lang="pt-BR" dirty="0" smtClean="0">
                <a:latin typeface="Arial Rounded MT Bold" panose="020F0704030504030204" pitchFamily="34" charset="0"/>
              </a:rPr>
              <a:t>7000 moradores na área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http://www.garibaldi.rs.gov.br/upload/news_image/08281_1-14105427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739" y="3468751"/>
            <a:ext cx="5035487" cy="3356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8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Justificativa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Arial Rounded MT Bold" panose="020F0704030504030204" pitchFamily="34" charset="0"/>
              </a:rPr>
              <a:t>	Não apresenta bons indicadores de qualidade já que não existe um cadastramento exclusivo destas usuárias que nos permite gerar uma estimativa correta do número de desassistidas</a:t>
            </a:r>
            <a:r>
              <a:rPr lang="pt-BR" dirty="0">
                <a:latin typeface="Arial Rounded MT Bold" panose="020F0704030504030204" pitchFamily="34" charset="0"/>
              </a:rPr>
              <a:t>.</a:t>
            </a:r>
            <a:endParaRPr lang="pt-BR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4800" b="1" dirty="0" smtClean="0"/>
              <a:t>OBJETIVO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1872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Melhorar a atenção ao pré-natal e puerpério, na UBS Centro de Saúde São Francisco.</a:t>
            </a:r>
          </a:p>
        </p:txBody>
      </p:sp>
    </p:spTree>
    <p:extLst>
      <p:ext uri="{BB962C8B-B14F-4D97-AF65-F5344CB8AC3E}">
        <p14:creationId xmlns:p14="http://schemas.microsoft.com/office/powerpoint/2010/main" val="282881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4" y="347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4800" b="1" dirty="0" smtClean="0"/>
              <a:t>OBJETIVOS ESPECÍFICOS</a:t>
            </a:r>
            <a:endParaRPr lang="pt-BR" sz="48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/>
              <a:t>Objetivos </a:t>
            </a:r>
            <a:r>
              <a:rPr lang="pt-BR" b="1" dirty="0"/>
              <a:t>específicos do Pré-Natal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1. Ampliar a cobertura de pré-natal. </a:t>
            </a:r>
          </a:p>
          <a:p>
            <a:pPr marL="0" indent="0" algn="just">
              <a:buNone/>
            </a:pPr>
            <a:r>
              <a:rPr lang="pt-BR" dirty="0"/>
              <a:t>2. Melhorar a qualidade da atenção ao pré-natal e puerpério realizado na Unidade. </a:t>
            </a:r>
          </a:p>
          <a:p>
            <a:pPr marL="0" indent="0" algn="just">
              <a:buNone/>
            </a:pPr>
            <a:r>
              <a:rPr lang="pt-BR" dirty="0"/>
              <a:t>3. Melhorar a adesão ao pré-natal. </a:t>
            </a:r>
          </a:p>
          <a:p>
            <a:pPr marL="0" indent="0" algn="just">
              <a:buNone/>
            </a:pPr>
            <a:r>
              <a:rPr lang="pt-BR" dirty="0"/>
              <a:t>4. Melhorar o registro do programa de pré-natal. </a:t>
            </a:r>
          </a:p>
          <a:p>
            <a:pPr marL="0" indent="0" algn="just">
              <a:buNone/>
            </a:pPr>
            <a:r>
              <a:rPr lang="pt-BR" dirty="0"/>
              <a:t>5. Realizar avaliação de risco. </a:t>
            </a:r>
          </a:p>
          <a:p>
            <a:pPr marL="0" indent="0" algn="just">
              <a:buNone/>
            </a:pPr>
            <a:r>
              <a:rPr lang="pt-BR" dirty="0"/>
              <a:t>6. Promover a saúde no pré-natal. 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Objetivos </a:t>
            </a:r>
            <a:r>
              <a:rPr lang="pt-BR" b="1" dirty="0"/>
              <a:t>específicos do Puerpério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1. Ampliar a cobertura da atenção a puérperas. </a:t>
            </a:r>
            <a:r>
              <a:rPr lang="pt-BR" dirty="0" smtClean="0"/>
              <a:t>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2. Melhorar a qualidade da atenção às puérperas na Unidade de Saúde. </a:t>
            </a:r>
          </a:p>
          <a:p>
            <a:pPr marL="0" indent="0" algn="just">
              <a:buNone/>
            </a:pPr>
            <a:r>
              <a:rPr lang="pt-BR" dirty="0"/>
              <a:t>3. Melhorar a adesão das mães ao puerpério. </a:t>
            </a:r>
          </a:p>
          <a:p>
            <a:pPr marL="0" indent="0" algn="just">
              <a:buNone/>
            </a:pPr>
            <a:r>
              <a:rPr lang="pt-BR" dirty="0"/>
              <a:t>4. Melhorar o registro das informações. </a:t>
            </a:r>
          </a:p>
          <a:p>
            <a:pPr marL="0" indent="0" algn="just">
              <a:buNone/>
            </a:pPr>
            <a:r>
              <a:rPr lang="pt-BR" dirty="0"/>
              <a:t>5. Promover a saúde das puérperas. </a:t>
            </a:r>
          </a:p>
        </p:txBody>
      </p:sp>
    </p:spTree>
    <p:extLst>
      <p:ext uri="{BB962C8B-B14F-4D97-AF65-F5344CB8AC3E}">
        <p14:creationId xmlns:p14="http://schemas.microsoft.com/office/powerpoint/2010/main" val="120666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050088" cy="114300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Metodologia - Ações</a:t>
            </a:r>
            <a:endParaRPr lang="pt-BR" sz="3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908720"/>
            <a:ext cx="87849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Para realizar a intervenção no programa de Atenção ao </a:t>
            </a:r>
            <a:r>
              <a:rPr lang="pt-BR" sz="2400" dirty="0" err="1"/>
              <a:t>Pré</a:t>
            </a:r>
            <a:r>
              <a:rPr lang="pt-BR" sz="2400" dirty="0"/>
              <a:t> -Natal e Puerpério </a:t>
            </a:r>
            <a:r>
              <a:rPr lang="pt-BR" sz="2400" dirty="0" smtClean="0"/>
              <a:t>será  </a:t>
            </a:r>
            <a:r>
              <a:rPr lang="pt-BR" sz="2400" dirty="0"/>
              <a:t>adotado  o  Manual  técnico  do  Ministério  da  Saúde  </a:t>
            </a:r>
            <a:r>
              <a:rPr lang="pt-BR" sz="2400" b="1" dirty="0"/>
              <a:t>“Atenção  ao  Pré-Natal  de </a:t>
            </a:r>
          </a:p>
          <a:p>
            <a:pPr algn="ctr"/>
            <a:r>
              <a:rPr lang="pt-BR" sz="2400" b="1" dirty="0"/>
              <a:t>Baixo Risco</a:t>
            </a:r>
            <a:r>
              <a:rPr lang="pt-BR" sz="2400" b="1" dirty="0" smtClean="0"/>
              <a:t>”.</a:t>
            </a:r>
          </a:p>
          <a:p>
            <a:r>
              <a:rPr lang="pt-BR" sz="2400" dirty="0" smtClean="0"/>
              <a:t> 1 – Capacitação e treinamento da equipe;</a:t>
            </a:r>
          </a:p>
          <a:p>
            <a:r>
              <a:rPr lang="pt-BR" sz="2400" dirty="0" smtClean="0"/>
              <a:t>2 – Cadastramento a acolhimento das gestantes e puérperas;</a:t>
            </a:r>
          </a:p>
          <a:p>
            <a:r>
              <a:rPr lang="pt-BR" sz="2400" dirty="0" smtClean="0"/>
              <a:t>3 – Fornecer a Carteira do acompanhamento do Pré-Natal;</a:t>
            </a:r>
          </a:p>
          <a:p>
            <a:r>
              <a:rPr lang="pt-BR" sz="2400" dirty="0" smtClean="0"/>
              <a:t>4 – Reunião da equipe;</a:t>
            </a:r>
          </a:p>
          <a:p>
            <a:r>
              <a:rPr lang="pt-BR" sz="2400" dirty="0" smtClean="0"/>
              <a:t>5 – Visitas domiciliares;</a:t>
            </a:r>
          </a:p>
          <a:p>
            <a:r>
              <a:rPr lang="pt-BR" sz="2400" dirty="0" smtClean="0"/>
              <a:t>6 – Busca ativa das usuárias faltosas;</a:t>
            </a:r>
          </a:p>
          <a:p>
            <a:r>
              <a:rPr lang="pt-BR" sz="2400" dirty="0" smtClean="0"/>
              <a:t>7 – Atividades coletivas de educação (palestra na comunidade e grupo de gestantes);</a:t>
            </a:r>
          </a:p>
          <a:p>
            <a:r>
              <a:rPr lang="pt-BR" sz="2400" dirty="0" smtClean="0"/>
              <a:t>8 – Atendimento clínico;</a:t>
            </a:r>
          </a:p>
          <a:p>
            <a:r>
              <a:rPr lang="pt-BR" sz="2400" dirty="0" smtClean="0"/>
              <a:t>9 – Avaliação e monitoramento das ações.</a:t>
            </a:r>
          </a:p>
        </p:txBody>
      </p:sp>
    </p:spTree>
    <p:extLst>
      <p:ext uri="{BB962C8B-B14F-4D97-AF65-F5344CB8AC3E}">
        <p14:creationId xmlns:p14="http://schemas.microsoft.com/office/powerpoint/2010/main" val="63067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 Rounded MT Bold" panose="020F0704030504030204" pitchFamily="34" charset="0"/>
              </a:rPr>
              <a:t>Resultados pré-natal</a:t>
            </a:r>
            <a:endParaRPr lang="pt-BR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86" y="2573949"/>
            <a:ext cx="7488832" cy="3312368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899592" y="6021288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 Rounded MT Bold" panose="020F0704030504030204" pitchFamily="34" charset="0"/>
              </a:rPr>
              <a:t>Evolução </a:t>
            </a:r>
            <a:r>
              <a:rPr lang="pt-BR" sz="1100" dirty="0">
                <a:latin typeface="Arial Rounded MT Bold" panose="020F0704030504030204" pitchFamily="34" charset="0"/>
              </a:rPr>
              <a:t>mensal do indicador proporção de gestantes inscritas no Programa de Pré-natal da UBSF São Francisco. Garibaldi, RS, 2014.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105273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Objetivo 1. </a:t>
            </a:r>
            <a:r>
              <a:rPr lang="pt-BR" sz="2000" dirty="0" smtClean="0"/>
              <a:t>Ampliar a cobertura de pré-natal.</a:t>
            </a:r>
          </a:p>
          <a:p>
            <a:pPr algn="just"/>
            <a:r>
              <a:rPr lang="pt-BR" sz="2000" b="1" dirty="0" smtClean="0"/>
              <a:t>Meta 1.1. </a:t>
            </a:r>
            <a:r>
              <a:rPr lang="pt-BR" sz="2000" dirty="0" smtClean="0"/>
              <a:t>Alcançar 100</a:t>
            </a:r>
            <a:r>
              <a:rPr lang="pt-BR" sz="2000" dirty="0"/>
              <a:t>% de cobertura das gestantes cadastradas no Programa de Pré-natal da unidade de saúde. </a:t>
            </a:r>
            <a:endParaRPr lang="pt-BR" sz="2000" dirty="0" smtClean="0"/>
          </a:p>
          <a:p>
            <a:pPr algn="just"/>
            <a:r>
              <a:rPr lang="pt-BR" sz="2000" b="1" dirty="0" smtClean="0"/>
              <a:t>Indicador 1. </a:t>
            </a:r>
            <a:r>
              <a:rPr lang="pt-BR" sz="2000" dirty="0" smtClean="0"/>
              <a:t>Proporção de gestantes cadastradas no Programa de Pré-Natal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923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431032"/>
          </a:xfrm>
        </p:spPr>
        <p:txBody>
          <a:bodyPr>
            <a:noAutofit/>
          </a:bodyPr>
          <a:lstStyle/>
          <a:p>
            <a:pPr algn="l"/>
            <a:r>
              <a:rPr lang="pt-BR" sz="2000" b="1" dirty="0"/>
              <a:t>Objetivo 2. </a:t>
            </a:r>
            <a:r>
              <a:rPr lang="pt-BR" sz="2000" dirty="0"/>
              <a:t>Melhorar a qualidade da atenção ao pré-natal e puerpério realizado </a:t>
            </a:r>
            <a:r>
              <a:rPr lang="pt-BR" sz="2000" dirty="0" smtClean="0"/>
              <a:t>na Unidade.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/>
              <a:t>Meta </a:t>
            </a:r>
            <a:r>
              <a:rPr lang="pt-BR" sz="2000" b="1" dirty="0"/>
              <a:t>2.1</a:t>
            </a:r>
            <a:r>
              <a:rPr lang="pt-BR" sz="2000" dirty="0"/>
              <a:t>. Garantir a 100% das gestantes o ingresso no Programa de Pré-Natal no primeiro trimestre de </a:t>
            </a:r>
            <a:r>
              <a:rPr lang="pt-BR" sz="2000" dirty="0" smtClean="0"/>
              <a:t>gestação.</a:t>
            </a:r>
            <a:br>
              <a:rPr lang="pt-BR" sz="2000" dirty="0" smtClean="0"/>
            </a:br>
            <a:r>
              <a:rPr lang="pt-BR" sz="2000" b="1" dirty="0" smtClean="0"/>
              <a:t>Indicador 2. </a:t>
            </a:r>
            <a:r>
              <a:rPr lang="pt-BR" sz="2000" dirty="0" smtClean="0"/>
              <a:t>Proporção de gestantes captadas no primeiro trimestre da gestação.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3628" y="5949280"/>
            <a:ext cx="6696744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100" dirty="0" smtClean="0">
                <a:latin typeface="Arial Rounded MT Bold" panose="020F0704030504030204" pitchFamily="34" charset="0"/>
              </a:rPr>
              <a:t>Evolução </a:t>
            </a:r>
            <a:r>
              <a:rPr lang="pt-BR" sz="1100" dirty="0">
                <a:latin typeface="Arial Rounded MT Bold" panose="020F0704030504030204" pitchFamily="34" charset="0"/>
              </a:rPr>
              <a:t>mensal do indicador proporção de gestantes captadas no primeiro trimestre de gestação, inscritas no Programa de Pré-natal da UBSF São Francisco. Garibaldi, RS, 2014.</a:t>
            </a:r>
          </a:p>
          <a:p>
            <a:endParaRPr lang="pt-BR" sz="11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933845"/>
              </p:ext>
            </p:extLst>
          </p:nvPr>
        </p:nvGraphicFramePr>
        <p:xfrm>
          <a:off x="971600" y="2108830"/>
          <a:ext cx="7272808" cy="3677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076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1106</Words>
  <Application>Microsoft Office PowerPoint</Application>
  <PresentationFormat>Apresentação na tela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Arial Rounded MT Bold</vt:lpstr>
      <vt:lpstr>Calibri</vt:lpstr>
      <vt:lpstr>Tema do Office</vt:lpstr>
      <vt:lpstr>Melhoria da Atenção à Saúde do Pré-Natal e Puerpério no Centro de Saúde São Francisco, Garibaldi, RS. </vt:lpstr>
      <vt:lpstr>Garibaldi</vt:lpstr>
      <vt:lpstr>Centro de Saúde São Francisco</vt:lpstr>
      <vt:lpstr>Justificativa</vt:lpstr>
      <vt:lpstr>OBJETIVO</vt:lpstr>
      <vt:lpstr>OBJETIVOS ESPECÍFICOS</vt:lpstr>
      <vt:lpstr>Metodologia - Ações</vt:lpstr>
      <vt:lpstr>Resultados pré-natal</vt:lpstr>
      <vt:lpstr>Objetivo 2. Melhorar a qualidade da atenção ao pré-natal e puerpério realizado na Unidade. Meta 2.1. Garantir a 100% das gestantes o ingresso no Programa de Pré-Natal no primeiro trimestre de gestação. Indicador 2. Proporção de gestantes captadas no primeiro trimestre da gestação.</vt:lpstr>
      <vt:lpstr>Apresentação do PowerPoint</vt:lpstr>
      <vt:lpstr>METAS QUE ALCANÇARAM 100%</vt:lpstr>
      <vt:lpstr>Apresentação do PowerPoint</vt:lpstr>
      <vt:lpstr>Apresentação do PowerPoint</vt:lpstr>
      <vt:lpstr>Atenção à Saúde do Puerpério</vt:lpstr>
      <vt:lpstr>Apresentação do PowerPoint</vt:lpstr>
      <vt:lpstr>Metas que alcançaram 100%</vt:lpstr>
      <vt:lpstr>Apresentação do PowerPoint</vt:lpstr>
      <vt:lpstr>Discussão</vt:lpstr>
      <vt:lpstr>REFLEXÃO CRÍTICA</vt:lpstr>
      <vt:lpstr>Apresentação do PowerPoint</vt:lpstr>
      <vt:lpstr>REFERÊNCIAS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 Pré-Natal e Puerpério no Centro de Saúde São Francisco, Garibaldi, RS.</dc:title>
  <dc:creator>Ana Alice</dc:creator>
  <cp:lastModifiedBy>Mariana Cademartori</cp:lastModifiedBy>
  <cp:revision>31</cp:revision>
  <dcterms:created xsi:type="dcterms:W3CDTF">2015-01-15T19:01:01Z</dcterms:created>
  <dcterms:modified xsi:type="dcterms:W3CDTF">2015-01-26T01:01:05Z</dcterms:modified>
</cp:coreProperties>
</file>