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4" r:id="rId1"/>
  </p:sldMasterIdLst>
  <p:sldIdLst>
    <p:sldId id="256" r:id="rId2"/>
    <p:sldId id="257" r:id="rId3"/>
    <p:sldId id="259" r:id="rId4"/>
    <p:sldId id="262" r:id="rId5"/>
    <p:sldId id="264" r:id="rId6"/>
    <p:sldId id="265" r:id="rId7"/>
    <p:sldId id="269" r:id="rId8"/>
    <p:sldId id="270" r:id="rId9"/>
    <p:sldId id="272" r:id="rId10"/>
    <p:sldId id="273" r:id="rId11"/>
    <p:sldId id="278" r:id="rId12"/>
    <p:sldId id="280" r:id="rId13"/>
    <p:sldId id="281" r:id="rId14"/>
    <p:sldId id="282" r:id="rId15"/>
    <p:sldId id="285" r:id="rId16"/>
    <p:sldId id="286" r:id="rId17"/>
    <p:sldId id="287" r:id="rId18"/>
    <p:sldId id="289" r:id="rId19"/>
    <p:sldId id="292" r:id="rId20"/>
    <p:sldId id="296" r:id="rId21"/>
    <p:sldId id="298" r:id="rId22"/>
    <p:sldId id="299" r:id="rId23"/>
    <p:sldId id="274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lita\Documents\especializa&#231;ao\2014_07_13%20Coleta%20de%20dados%20Pre-Natal%20ESS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lita\Documents\especializa&#231;ao\2014_07_13%20Coleta%20de%20dados%20Pre-Natal%20ESSE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lita\Documents\especializa&#231;ao\2014_07_13%20Coleta%20de%20dados%20Pre-Natal%20ESSE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lita\Documents\especializa&#231;ao\2014_07_13%20Coleta%20de%20dados%20Pre-Natal%20ESSE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lita\Documents\especializa&#231;ao\2014_07_13%20Coleta%20de%20dados%20Pre-Natal%20ESSE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lita\Documents\especializa&#231;ao\2014_07_13%20Coleta%20de%20dados%20Pre-Natal%20ESSE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lita\Documents\especializa&#231;ao\2014_07_13%20Coleta%20de%20dados%20Pre-Natal%20ESSE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lita\Documents\especializa&#231;ao\2014_07_13%20Coleta%20de%20dados%20Puerp&#233;rio%20ESS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gestantes cadastradas no Programa de Pré-natal.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0.7068965517241379</c:v>
                </c:pt>
                <c:pt idx="1">
                  <c:v>0.68965517241379315</c:v>
                </c:pt>
                <c:pt idx="2">
                  <c:v>0.7068965517241379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818040"/>
        <c:axId val="126820784"/>
      </c:barChart>
      <c:catAx>
        <c:axId val="126818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6820784"/>
        <c:crosses val="autoZero"/>
        <c:auto val="1"/>
        <c:lblAlgn val="ctr"/>
        <c:lblOffset val="100"/>
        <c:noMultiLvlLbl val="0"/>
      </c:catAx>
      <c:valAx>
        <c:axId val="12682078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6818040"/>
        <c:crosses val="autoZero"/>
        <c:crossBetween val="between"/>
        <c:majorUnit val="0.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captadas no primeiro trimestre de gestação.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cat>
            <c:strRef>
              <c:f>Indicadores!$D$10:$F$10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Indicadores!$D$11:$F$11</c:f>
              <c:numCache>
                <c:formatCode>0.0%</c:formatCode>
                <c:ptCount val="3"/>
                <c:pt idx="0">
                  <c:v>0.87804878048780488</c:v>
                </c:pt>
                <c:pt idx="1">
                  <c:v>0.875</c:v>
                </c:pt>
                <c:pt idx="2">
                  <c:v>0.87804878048780488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823136"/>
        <c:axId val="126816472"/>
      </c:barChart>
      <c:catAx>
        <c:axId val="126823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6816472"/>
        <c:crosses val="autoZero"/>
        <c:auto val="1"/>
        <c:lblAlgn val="ctr"/>
        <c:lblOffset val="100"/>
        <c:noMultiLvlLbl val="0"/>
      </c:catAx>
      <c:valAx>
        <c:axId val="12681647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18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68231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Indicadores!$C$40</c:f>
              <c:strCache>
                <c:ptCount val="1"/>
                <c:pt idx="0">
                  <c:v>Proporção de gestantes com  o esquema da vacina anti-tetânica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Indicadores!$D$39:$F$39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Indicadores!$D$40:$F$40</c:f>
              <c:numCache>
                <c:formatCode>0.0%</c:formatCode>
                <c:ptCount val="3"/>
                <c:pt idx="0">
                  <c:v>0.85365853658536583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819216"/>
        <c:axId val="126820000"/>
      </c:barChart>
      <c:catAx>
        <c:axId val="126819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6820000"/>
        <c:crosses val="autoZero"/>
        <c:auto val="1"/>
        <c:lblAlgn val="ctr"/>
        <c:lblOffset val="100"/>
        <c:noMultiLvlLbl val="0"/>
      </c:catAx>
      <c:valAx>
        <c:axId val="12682000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681921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gestantes com  o esquema da vacina de Hepatite B completo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0.85365853658536583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816080"/>
        <c:axId val="126820392"/>
      </c:barChart>
      <c:catAx>
        <c:axId val="126816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6820392"/>
        <c:crosses val="autoZero"/>
        <c:auto val="1"/>
        <c:lblAlgn val="ctr"/>
        <c:lblOffset val="100"/>
        <c:noMultiLvlLbl val="0"/>
      </c:catAx>
      <c:valAx>
        <c:axId val="12682039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681608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gestantes com avaliação de necessidade de atendimento odontológico 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Indicadores!$D$50:$F$50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601368"/>
        <c:axId val="128601760"/>
      </c:barChart>
      <c:catAx>
        <c:axId val="128601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8601760"/>
        <c:crosses val="autoZero"/>
        <c:auto val="1"/>
        <c:lblAlgn val="ctr"/>
        <c:lblOffset val="100"/>
        <c:noMultiLvlLbl val="0"/>
      </c:catAx>
      <c:valAx>
        <c:axId val="1286017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860136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Indicadores!$C$56</c:f>
              <c:strCache>
                <c:ptCount val="1"/>
                <c:pt idx="0">
                  <c:v>Proporção de gestantes com primeira consulta odontológica programática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Indicadores!$D$55:$F$55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Indicadores!$D$56:$F$56</c:f>
              <c:numCache>
                <c:formatCode>0.0%</c:formatCode>
                <c:ptCount val="3"/>
                <c:pt idx="0">
                  <c:v>0.70731707317073167</c:v>
                </c:pt>
                <c:pt idx="1">
                  <c:v>0.875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600192"/>
        <c:axId val="128595880"/>
      </c:barChart>
      <c:catAx>
        <c:axId val="128600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8595880"/>
        <c:crosses val="autoZero"/>
        <c:auto val="1"/>
        <c:lblAlgn val="ctr"/>
        <c:lblOffset val="100"/>
        <c:noMultiLvlLbl val="0"/>
      </c:catAx>
      <c:valAx>
        <c:axId val="12859588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860019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Indicadores!$C$61</c:f>
              <c:strCache>
                <c:ptCount val="1"/>
                <c:pt idx="0">
                  <c:v>Proporção de gestantes faltosas às consultas que receberam busca ativa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Indicadores!$D$60:$F$60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Indicadores!$D$61:$F$61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598624"/>
        <c:axId val="128596664"/>
      </c:barChart>
      <c:catAx>
        <c:axId val="12859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8596664"/>
        <c:crosses val="autoZero"/>
        <c:auto val="1"/>
        <c:lblAlgn val="ctr"/>
        <c:lblOffset val="100"/>
        <c:noMultiLvlLbl val="0"/>
      </c:catAx>
      <c:valAx>
        <c:axId val="1285966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85986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Indicadores!$C$47</c:f>
              <c:strCache>
                <c:ptCount val="1"/>
                <c:pt idx="0">
                  <c:v>Proporção de puérperas faltosas à consulta que receberam busca ativa.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Indicadores!$D$46:$F$46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Indicadores!$D$47:$F$47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599800"/>
        <c:axId val="128598232"/>
      </c:barChart>
      <c:catAx>
        <c:axId val="128599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8598232"/>
        <c:crosses val="autoZero"/>
        <c:auto val="1"/>
        <c:lblAlgn val="ctr"/>
        <c:lblOffset val="100"/>
        <c:noMultiLvlLbl val="0"/>
      </c:catAx>
      <c:valAx>
        <c:axId val="1285982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285998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1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510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0684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8898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0378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163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7069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312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35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36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34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425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49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22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009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14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534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  <p:sldLayoutId id="2147483798" r:id="rId14"/>
    <p:sldLayoutId id="2147483799" r:id="rId15"/>
    <p:sldLayoutId id="21474838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8627" y="1155283"/>
            <a:ext cx="7766936" cy="1646302"/>
          </a:xfrm>
        </p:spPr>
        <p:txBody>
          <a:bodyPr>
            <a:normAutofit fontScale="90000"/>
          </a:bodyPr>
          <a:lstStyle/>
          <a:p>
            <a:r>
              <a:rPr lang="pt-BR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UNIVERSIDADE ABERTA DO SUS</a:t>
            </a:r>
            <a:br>
              <a:rPr lang="pt-BR" sz="24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pt-BR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UNIVERSIDADE FEDERAL DE PELOTAS</a:t>
            </a:r>
            <a:br>
              <a:rPr lang="pt-BR" sz="24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pt-BR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DEPARTAMENTO DE MEDICINA SOCIAL</a:t>
            </a:r>
            <a:br>
              <a:rPr lang="pt-BR" sz="24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pt-BR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CURSO DE ESPECIALIZAÇÃO EM SAÚDE DA FAMÍLIA</a:t>
            </a:r>
            <a:br>
              <a:rPr lang="pt-BR" sz="24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pt-BR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MODALIDADE A DISTÂNCIA</a:t>
            </a:r>
            <a:br>
              <a:rPr lang="pt-BR" sz="2400" dirty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pt-BR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TURMA </a:t>
            </a:r>
            <a:r>
              <a:rPr lang="pt-BR" sz="2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VI</a:t>
            </a:r>
            <a:endParaRPr lang="pt-BR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40418" y="3664470"/>
            <a:ext cx="5911164" cy="1096899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na Atenção ao Pré-Natal e Puerpério na UBS de Nova Cidade, no município de Natal/RN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4674" y="1039928"/>
            <a:ext cx="1322770" cy="1188117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40169" y="5615189"/>
            <a:ext cx="60273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/>
            <a:r>
              <a:rPr lang="pt-BR" sz="2400" dirty="0" smtClean="0">
                <a:solidFill>
                  <a:prstClr val="black"/>
                </a:solidFill>
                <a:latin typeface="Century Gothic" panose="020B0502020202020204"/>
              </a:rPr>
              <a:t>Talita de Aquino César </a:t>
            </a:r>
            <a:r>
              <a:rPr lang="pt-BR" sz="2400" dirty="0" smtClean="0">
                <a:solidFill>
                  <a:prstClr val="black"/>
                </a:solidFill>
                <a:latin typeface="Century Gothic" panose="020B0502020202020204"/>
              </a:rPr>
              <a:t>Figueiredo</a:t>
            </a:r>
          </a:p>
          <a:p>
            <a:pPr lvl="0" algn="ctr" defTabSz="914400"/>
            <a:r>
              <a:rPr lang="pt-BR" sz="2400" dirty="0" smtClean="0">
                <a:solidFill>
                  <a:prstClr val="black"/>
                </a:solidFill>
                <a:latin typeface="Century Gothic" panose="020B0502020202020204"/>
              </a:rPr>
              <a:t>Orientadora</a:t>
            </a:r>
            <a:r>
              <a:rPr lang="pt-BR" sz="2400">
                <a:solidFill>
                  <a:prstClr val="black"/>
                </a:solidFill>
              </a:rPr>
              <a:t>: Ângela Wilma Rocha</a:t>
            </a:r>
            <a:endParaRPr lang="pt-BR" sz="2400" dirty="0">
              <a:solidFill>
                <a:prstClr val="black"/>
              </a:solidFill>
              <a:latin typeface="Century Gothic" panose="020B0502020202020204"/>
            </a:endParaRPr>
          </a:p>
          <a:p>
            <a:pPr lvl="0" algn="ctr" defTabSz="914400"/>
            <a:r>
              <a:rPr lang="pt-BR" sz="2400" dirty="0">
                <a:solidFill>
                  <a:prstClr val="black"/>
                </a:solidFill>
                <a:latin typeface="Century Gothic" panose="020B0502020202020204"/>
              </a:rPr>
              <a:t>Natal / </a:t>
            </a:r>
            <a:r>
              <a:rPr lang="pt-BR" sz="2400" dirty="0" smtClean="0">
                <a:solidFill>
                  <a:prstClr val="black"/>
                </a:solidFill>
                <a:latin typeface="Century Gothic" panose="020B0502020202020204"/>
              </a:rPr>
              <a:t>2015</a:t>
            </a:r>
            <a:endParaRPr lang="pt-BR" sz="2400" dirty="0">
              <a:solidFill>
                <a:prstClr val="black"/>
              </a:solidFill>
              <a:latin typeface="Century Gothic" panose="020B0502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210343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0605" y="598352"/>
            <a:ext cx="8911687" cy="1280890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41174"/>
            <a:ext cx="8915400" cy="4911141"/>
          </a:xfrm>
        </p:spPr>
        <p:txBody>
          <a:bodyPr>
            <a:normAutofit fontScale="92500" lnSpcReduction="10000"/>
          </a:bodyPr>
          <a:lstStyle/>
          <a:p>
            <a:r>
              <a:rPr lang="pt-BR" sz="2800" dirty="0"/>
              <a:t>Objetivo: Melhorar a qualidade da atenção ao pré-natal e puerpério realizado na Unidade.</a:t>
            </a:r>
          </a:p>
          <a:p>
            <a:endParaRPr lang="pt-BR" sz="2200" dirty="0"/>
          </a:p>
          <a:p>
            <a:pPr lvl="1"/>
            <a:r>
              <a:rPr lang="pt-BR" sz="2000" dirty="0"/>
              <a:t>Realizar pelo menos um exame ginecológico por trimestre em 100% das </a:t>
            </a:r>
            <a:r>
              <a:rPr lang="pt-BR" sz="2000" dirty="0" smtClean="0"/>
              <a:t>gestantes.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Realizar pelo menos um exame de mamas em 100% das gestantes</a:t>
            </a:r>
            <a:r>
              <a:rPr lang="pt-BR" sz="2000" dirty="0" smtClean="0"/>
              <a:t>.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/>
              <a:t>Garantir a 100% das gestantes a solicitação de exames laboratoriais de acordo com protocolo</a:t>
            </a:r>
            <a:r>
              <a:rPr lang="pt-BR" sz="2000" dirty="0" smtClean="0"/>
              <a:t>.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/>
              <a:t>Garantir a 100% das gestantes a prescrição de sulfato ferroso e ácido fólico conforme protocolo. </a:t>
            </a:r>
          </a:p>
          <a:p>
            <a:pPr lvl="1"/>
            <a:endParaRPr lang="pt-BR" sz="2000" dirty="0"/>
          </a:p>
          <a:p>
            <a:pPr lvl="1"/>
            <a:endParaRPr lang="pt-BR" sz="2000" dirty="0"/>
          </a:p>
          <a:p>
            <a:pPr lvl="1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5242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0605" y="598352"/>
            <a:ext cx="8911687" cy="1280890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41175"/>
            <a:ext cx="8915400" cy="3777622"/>
          </a:xfrm>
        </p:spPr>
        <p:txBody>
          <a:bodyPr/>
          <a:lstStyle/>
          <a:p>
            <a:r>
              <a:rPr lang="pt-BR" sz="2800" dirty="0"/>
              <a:t>Objetivo: Melhorar a qualidade da atenção ao pré-natal e puerpério realizado na Unidade.</a:t>
            </a:r>
          </a:p>
          <a:p>
            <a:endParaRPr lang="pt-BR" sz="1000" dirty="0" smtClean="0"/>
          </a:p>
          <a:p>
            <a:r>
              <a:rPr lang="pt-BR" sz="2000" dirty="0"/>
              <a:t>Garantir que 100% das gestantes estejam com vacina antitetânica em dia.</a:t>
            </a:r>
          </a:p>
          <a:p>
            <a:r>
              <a:rPr lang="pt-BR" sz="2000" dirty="0" smtClean="0"/>
              <a:t>Garantir </a:t>
            </a:r>
            <a:r>
              <a:rPr lang="pt-BR" sz="2000" dirty="0"/>
              <a:t>que 100% das gestantes estejam com vacina contra hepatite B em dia.</a:t>
            </a:r>
          </a:p>
          <a:p>
            <a:pPr lvl="1"/>
            <a:endParaRPr lang="pt-BR" sz="2000" dirty="0"/>
          </a:p>
        </p:txBody>
      </p:sp>
      <p:graphicFrame>
        <p:nvGraphicFramePr>
          <p:cNvPr id="5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8442009"/>
              </p:ext>
            </p:extLst>
          </p:nvPr>
        </p:nvGraphicFramePr>
        <p:xfrm>
          <a:off x="2009983" y="4222629"/>
          <a:ext cx="3905908" cy="2192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6932407"/>
              </p:ext>
            </p:extLst>
          </p:nvPr>
        </p:nvGraphicFramePr>
        <p:xfrm>
          <a:off x="7592681" y="4238887"/>
          <a:ext cx="3920538" cy="2159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340773" y="6550223"/>
            <a:ext cx="53232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/>
              <a:t>Proporção de gestantes com o esquema da vacina </a:t>
            </a:r>
            <a:r>
              <a:rPr lang="pt-BR" sz="1050" dirty="0" err="1"/>
              <a:t>anti-tetânica</a:t>
            </a:r>
            <a:r>
              <a:rPr lang="pt-BR" sz="1050" dirty="0"/>
              <a:t> completo.</a:t>
            </a:r>
            <a:endParaRPr lang="pt-BR" sz="1050" dirty="0">
              <a:effectLst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788730" y="6550222"/>
            <a:ext cx="5250874" cy="253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/>
              <a:t>Proporção de gestantes com o esquema da vacina de Hepatite B </a:t>
            </a:r>
            <a:r>
              <a:rPr lang="pt-BR" sz="1050" dirty="0" smtClean="0"/>
              <a:t>completo.</a:t>
            </a:r>
            <a:endParaRPr lang="pt-BR" sz="105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7444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0605" y="598352"/>
            <a:ext cx="8911687" cy="1280890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41175"/>
            <a:ext cx="8915400" cy="3777622"/>
          </a:xfrm>
        </p:spPr>
        <p:txBody>
          <a:bodyPr/>
          <a:lstStyle/>
          <a:p>
            <a:r>
              <a:rPr lang="pt-BR" sz="2800" dirty="0"/>
              <a:t>Objetivo: Melhorar a qualidade da atenção ao pré-natal e puerpério realizado na Unidade.</a:t>
            </a:r>
          </a:p>
          <a:p>
            <a:endParaRPr lang="pt-BR" sz="2200" dirty="0" smtClean="0"/>
          </a:p>
          <a:p>
            <a:pPr lvl="1"/>
            <a:r>
              <a:rPr lang="pt-BR" sz="2000" dirty="0" smtClean="0"/>
              <a:t>Realizar </a:t>
            </a:r>
            <a:r>
              <a:rPr lang="pt-BR" sz="2000" dirty="0"/>
              <a:t>avaliação da necessidade de atendimento odontológico em 100% das gestantes durante o pré-natal.</a:t>
            </a:r>
          </a:p>
          <a:p>
            <a:pPr lvl="1"/>
            <a:endParaRPr lang="pt-BR" sz="2000" dirty="0"/>
          </a:p>
        </p:txBody>
      </p:sp>
      <p:graphicFrame>
        <p:nvGraphicFramePr>
          <p:cNvPr id="5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7135706"/>
              </p:ext>
            </p:extLst>
          </p:nvPr>
        </p:nvGraphicFramePr>
        <p:xfrm>
          <a:off x="3757613" y="3746189"/>
          <a:ext cx="4676775" cy="2573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097403" y="6490950"/>
            <a:ext cx="79971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Proporção de gestantes com avaliação de necessidade de atendimento odontológico.</a:t>
            </a:r>
            <a:endParaRPr lang="pt-BR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863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0605" y="598352"/>
            <a:ext cx="8911687" cy="1280890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41175"/>
            <a:ext cx="8915400" cy="3777622"/>
          </a:xfrm>
        </p:spPr>
        <p:txBody>
          <a:bodyPr/>
          <a:lstStyle/>
          <a:p>
            <a:r>
              <a:rPr lang="pt-BR" sz="2800" dirty="0"/>
              <a:t>Objetivo: Melhorar a qualidade da atenção ao pré-natal e puerpério realizado na Unidade.</a:t>
            </a:r>
          </a:p>
          <a:p>
            <a:endParaRPr lang="pt-BR" sz="2200" dirty="0" smtClean="0"/>
          </a:p>
          <a:p>
            <a:pPr lvl="1"/>
            <a:r>
              <a:rPr lang="pt-BR" sz="2000" dirty="0" smtClean="0"/>
              <a:t>Garantir </a:t>
            </a:r>
            <a:r>
              <a:rPr lang="pt-BR" sz="2000" dirty="0"/>
              <a:t>a primeira consulta odontológica programática para 100% das gestantes cadastradas.</a:t>
            </a:r>
          </a:p>
          <a:p>
            <a:pPr lvl="1"/>
            <a:endParaRPr lang="pt-BR" sz="2000" dirty="0"/>
          </a:p>
        </p:txBody>
      </p:sp>
      <p:graphicFrame>
        <p:nvGraphicFramePr>
          <p:cNvPr id="7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4570797"/>
              </p:ext>
            </p:extLst>
          </p:nvPr>
        </p:nvGraphicFramePr>
        <p:xfrm>
          <a:off x="3654918" y="3740727"/>
          <a:ext cx="4882165" cy="2625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538066" y="6439387"/>
            <a:ext cx="711586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Proporção de gestantes com primeira consulta odontológica programática.</a:t>
            </a:r>
            <a:endParaRPr lang="pt-BR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2094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0605" y="598352"/>
            <a:ext cx="8911687" cy="1280890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41174"/>
            <a:ext cx="8915400" cy="4846747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Objetivo: Melhorar a qualidade da atenção ao pré-natal e puerpério realizado na Unidade</a:t>
            </a:r>
            <a:r>
              <a:rPr lang="pt-BR" sz="2800" dirty="0" smtClean="0"/>
              <a:t>.</a:t>
            </a:r>
          </a:p>
          <a:p>
            <a:endParaRPr lang="pt-BR" sz="1000" dirty="0"/>
          </a:p>
          <a:p>
            <a:pPr lvl="1"/>
            <a:r>
              <a:rPr lang="pt-BR" sz="1900" dirty="0" smtClean="0"/>
              <a:t>Examinar </a:t>
            </a:r>
            <a:r>
              <a:rPr lang="pt-BR" sz="1900" dirty="0"/>
              <a:t>as mamas em 100% das puérperas cadastradas no Programa.</a:t>
            </a:r>
          </a:p>
          <a:p>
            <a:pPr lvl="1"/>
            <a:endParaRPr lang="pt-BR" sz="1900" dirty="0" smtClean="0"/>
          </a:p>
          <a:p>
            <a:pPr lvl="1"/>
            <a:r>
              <a:rPr lang="pt-BR" sz="1900" dirty="0" smtClean="0"/>
              <a:t>Examinar </a:t>
            </a:r>
            <a:r>
              <a:rPr lang="pt-BR" sz="1900" dirty="0"/>
              <a:t>o abdome em 100% das puérperas cadastradas no Programa</a:t>
            </a:r>
            <a:r>
              <a:rPr lang="pt-BR" sz="1900" dirty="0" smtClean="0"/>
              <a:t>.</a:t>
            </a:r>
          </a:p>
          <a:p>
            <a:pPr lvl="1"/>
            <a:endParaRPr lang="pt-BR" sz="1900" dirty="0"/>
          </a:p>
          <a:p>
            <a:pPr lvl="1"/>
            <a:r>
              <a:rPr lang="pt-BR" sz="1800" dirty="0"/>
              <a:t>Realizar exame ginecológico em 100% das puérperas cadastradas no Programa</a:t>
            </a:r>
            <a:r>
              <a:rPr lang="pt-BR" sz="1800" dirty="0" smtClean="0"/>
              <a:t>.</a:t>
            </a:r>
          </a:p>
          <a:p>
            <a:pPr lvl="1"/>
            <a:endParaRPr lang="pt-BR" sz="1800" dirty="0"/>
          </a:p>
          <a:p>
            <a:pPr lvl="1"/>
            <a:r>
              <a:rPr lang="pt-BR" sz="1800" dirty="0"/>
              <a:t>Avaliar o estado psíquico em 100% das puérperas cadastradas no Programa.</a:t>
            </a:r>
          </a:p>
          <a:p>
            <a:pPr lvl="1"/>
            <a:endParaRPr lang="pt-BR" sz="1800" dirty="0"/>
          </a:p>
          <a:p>
            <a:pPr lvl="1"/>
            <a:endParaRPr lang="pt-BR" sz="1900" dirty="0"/>
          </a:p>
          <a:p>
            <a:pPr lvl="1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531792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0605" y="598352"/>
            <a:ext cx="8911687" cy="1280890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41175"/>
            <a:ext cx="8915400" cy="3777622"/>
          </a:xfrm>
        </p:spPr>
        <p:txBody>
          <a:bodyPr/>
          <a:lstStyle/>
          <a:p>
            <a:r>
              <a:rPr lang="pt-BR" sz="2800" dirty="0"/>
              <a:t>Objetivo: Melhorar a qualidade da atenção ao pré-natal e puerpério realizado na Unidade.</a:t>
            </a:r>
          </a:p>
          <a:p>
            <a:endParaRPr lang="pt-BR" sz="1000" dirty="0" smtClean="0"/>
          </a:p>
          <a:p>
            <a:pPr lvl="1"/>
            <a:r>
              <a:rPr lang="pt-BR" sz="2000" dirty="0"/>
              <a:t>Avaliar intercorrências em 100% das puérperas cadastradas no Programa</a:t>
            </a:r>
            <a:r>
              <a:rPr lang="pt-BR" sz="2000" dirty="0" smtClean="0"/>
              <a:t>.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/>
              <a:t>Prescrever a 100% das puérperas um dos métodos de anticoncepção. </a:t>
            </a:r>
          </a:p>
        </p:txBody>
      </p:sp>
    </p:spTree>
    <p:extLst>
      <p:ext uri="{BB962C8B-B14F-4D97-AF65-F5344CB8AC3E}">
        <p14:creationId xmlns:p14="http://schemas.microsoft.com/office/powerpoint/2010/main" val="169133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0605" y="598352"/>
            <a:ext cx="8911687" cy="1280890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41175"/>
            <a:ext cx="8915400" cy="3777622"/>
          </a:xfrm>
        </p:spPr>
        <p:txBody>
          <a:bodyPr/>
          <a:lstStyle/>
          <a:p>
            <a:r>
              <a:rPr lang="pt-BR" sz="2800" dirty="0"/>
              <a:t>Objetivo: Melhorar a adesão ao pré-natal e </a:t>
            </a:r>
            <a:r>
              <a:rPr lang="pt-BR" sz="2800" dirty="0" smtClean="0"/>
              <a:t>puerpério.</a:t>
            </a:r>
          </a:p>
          <a:p>
            <a:endParaRPr lang="pt-BR" sz="1000" dirty="0" smtClean="0"/>
          </a:p>
          <a:p>
            <a:pPr lvl="1"/>
            <a:r>
              <a:rPr lang="pt-BR" sz="2000" dirty="0" smtClean="0"/>
              <a:t>Realizar busca ativa de 100% das gestantes faltosas às consultas de pré-natal.</a:t>
            </a:r>
          </a:p>
          <a:p>
            <a:pPr lvl="1"/>
            <a:r>
              <a:rPr lang="pt-BR" sz="2000" dirty="0" smtClean="0"/>
              <a:t>Realizar busca ativa em 100% das puérperas que não realizaram a consulta de puerpério até 30 dias após o parto.</a:t>
            </a:r>
          </a:p>
          <a:p>
            <a:pPr lvl="1"/>
            <a:endParaRPr lang="pt-BR" sz="2000" dirty="0" smtClean="0"/>
          </a:p>
        </p:txBody>
      </p:sp>
      <p:graphicFrame>
        <p:nvGraphicFramePr>
          <p:cNvPr id="6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188078"/>
              </p:ext>
            </p:extLst>
          </p:nvPr>
        </p:nvGraphicFramePr>
        <p:xfrm>
          <a:off x="1996225" y="4294926"/>
          <a:ext cx="3905812" cy="2105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2379045"/>
              </p:ext>
            </p:extLst>
          </p:nvPr>
        </p:nvGraphicFramePr>
        <p:xfrm>
          <a:off x="7134897" y="4262908"/>
          <a:ext cx="3879468" cy="2165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340773" y="6550223"/>
            <a:ext cx="53232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 smtClean="0"/>
              <a:t>Proporção de gestantes com o esquema da vacina </a:t>
            </a:r>
            <a:r>
              <a:rPr lang="pt-BR" sz="1050" dirty="0" err="1" smtClean="0"/>
              <a:t>anti-tetânica</a:t>
            </a:r>
            <a:r>
              <a:rPr lang="pt-BR" sz="1050" dirty="0" smtClean="0"/>
              <a:t> completo.</a:t>
            </a:r>
            <a:endParaRPr lang="pt-BR" sz="1050" dirty="0">
              <a:effectLst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664040" y="6550223"/>
            <a:ext cx="53232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50" dirty="0"/>
              <a:t>Proporção de puérperas faltosas à consulta que receberam busca ativa.</a:t>
            </a:r>
            <a:endParaRPr lang="pt-BR" sz="105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4320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0605" y="598352"/>
            <a:ext cx="8911687" cy="1280890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41174"/>
            <a:ext cx="8915400" cy="4769473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Objetivo: Melhorar o registro do programa de pré-natal</a:t>
            </a:r>
          </a:p>
          <a:p>
            <a:endParaRPr lang="pt-BR" sz="1000" dirty="0"/>
          </a:p>
          <a:p>
            <a:pPr lvl="1"/>
            <a:r>
              <a:rPr lang="pt-BR" sz="2000" dirty="0"/>
              <a:t>Manter registro na ficha espelho de pré-natal/vacinação em 100% das gestantes.</a:t>
            </a:r>
          </a:p>
          <a:p>
            <a:pPr lvl="1"/>
            <a:endParaRPr lang="pt-BR" sz="2000" dirty="0" smtClean="0"/>
          </a:p>
          <a:p>
            <a:pPr lvl="1"/>
            <a:r>
              <a:rPr lang="pt-BR" sz="2000" dirty="0" smtClean="0"/>
              <a:t>Manter </a:t>
            </a:r>
            <a:r>
              <a:rPr lang="pt-BR" sz="2000" dirty="0"/>
              <a:t>registro na ficha de acompanhamento do Programa 100% das puérperas</a:t>
            </a:r>
            <a:r>
              <a:rPr lang="pt-BR" sz="2000" dirty="0" smtClean="0"/>
              <a:t>.</a:t>
            </a:r>
          </a:p>
          <a:p>
            <a:pPr lvl="1"/>
            <a:endParaRPr lang="pt-BR" sz="2000" dirty="0"/>
          </a:p>
          <a:p>
            <a:r>
              <a:rPr lang="pt-BR" sz="2800" dirty="0" smtClean="0"/>
              <a:t>Objetivo: Realizar avaliação de risco</a:t>
            </a:r>
          </a:p>
          <a:p>
            <a:endParaRPr lang="pt-BR" sz="2200" dirty="0"/>
          </a:p>
          <a:p>
            <a:pPr lvl="1"/>
            <a:r>
              <a:rPr lang="pt-BR" sz="2000" dirty="0"/>
              <a:t>Avaliar risco gestacional em 100% das gestantes.</a:t>
            </a:r>
          </a:p>
          <a:p>
            <a:endParaRPr lang="pt-BR" sz="2800" dirty="0" smtClean="0"/>
          </a:p>
          <a:p>
            <a:pPr lvl="1"/>
            <a:endParaRPr lang="pt-BR" sz="2000" dirty="0"/>
          </a:p>
          <a:p>
            <a:pPr marL="0" indent="0">
              <a:buNone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4265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0605" y="598352"/>
            <a:ext cx="8911687" cy="1280890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41174"/>
            <a:ext cx="8915400" cy="5039930"/>
          </a:xfrm>
        </p:spPr>
        <p:txBody>
          <a:bodyPr>
            <a:normAutofit fontScale="92500" lnSpcReduction="20000"/>
          </a:bodyPr>
          <a:lstStyle/>
          <a:p>
            <a:r>
              <a:rPr lang="pt-BR" sz="2800" dirty="0"/>
              <a:t>Objetivo: . Promover a saúde no pré-natal e </a:t>
            </a:r>
            <a:r>
              <a:rPr lang="pt-BR" sz="2800" dirty="0" smtClean="0"/>
              <a:t>puerpério</a:t>
            </a:r>
          </a:p>
          <a:p>
            <a:endParaRPr lang="pt-BR" sz="2200" dirty="0"/>
          </a:p>
          <a:p>
            <a:pPr lvl="1"/>
            <a:r>
              <a:rPr lang="pt-BR" sz="2000" dirty="0" smtClean="0"/>
              <a:t>Garantir a 100% das gestantes orientações nutricional durante a gestação.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Promover o aleitamento materno junto a 100% das gestantes</a:t>
            </a:r>
            <a:r>
              <a:rPr lang="pt-BR" sz="2000" dirty="0" smtClean="0"/>
              <a:t>.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Orientar 100% das gestantes sobre os cuidados com o recém-nascido (teste do pezinho, decúbito dorsal para dormir</a:t>
            </a:r>
            <a:r>
              <a:rPr lang="pt-BR" sz="2000" dirty="0" smtClean="0"/>
              <a:t>).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Orientar 100% das gestantes sobre anticoncepção após o parto</a:t>
            </a:r>
            <a:r>
              <a:rPr lang="pt-BR" sz="2000" dirty="0" smtClean="0"/>
              <a:t>.</a:t>
            </a:r>
          </a:p>
          <a:p>
            <a:pPr lvl="1"/>
            <a:endParaRPr lang="pt-BR" sz="2000" dirty="0"/>
          </a:p>
          <a:p>
            <a:pPr lvl="1"/>
            <a:r>
              <a:rPr lang="pt-BR" sz="2000" dirty="0"/>
              <a:t>Orientar 100% das gestantes sobre os riscos do tabagismo e do uso de álcool e drogas na gestação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89805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0605" y="598352"/>
            <a:ext cx="8911687" cy="1280890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41175"/>
            <a:ext cx="8915400" cy="5052808"/>
          </a:xfrm>
        </p:spPr>
        <p:txBody>
          <a:bodyPr>
            <a:normAutofit lnSpcReduction="10000"/>
          </a:bodyPr>
          <a:lstStyle/>
          <a:p>
            <a:r>
              <a:rPr lang="pt-BR" sz="2800" dirty="0"/>
              <a:t>Objetivo: . Promover a saúde no pré-natal e </a:t>
            </a:r>
            <a:r>
              <a:rPr lang="pt-BR" sz="2800" dirty="0" smtClean="0"/>
              <a:t>puerpério</a:t>
            </a:r>
          </a:p>
          <a:p>
            <a:endParaRPr lang="pt-BR" sz="2200" dirty="0" smtClean="0"/>
          </a:p>
          <a:p>
            <a:pPr lvl="1"/>
            <a:r>
              <a:rPr lang="pt-BR" sz="1900" dirty="0" smtClean="0"/>
              <a:t>Orientar </a:t>
            </a:r>
            <a:r>
              <a:rPr lang="pt-BR" sz="1900" dirty="0"/>
              <a:t>100% das gestantes sobre higiene bucal</a:t>
            </a:r>
            <a:r>
              <a:rPr lang="pt-BR" sz="1900" dirty="0" smtClean="0"/>
              <a:t>.</a:t>
            </a:r>
          </a:p>
          <a:p>
            <a:pPr marL="742950" lvl="2" indent="-342900"/>
            <a:endParaRPr lang="pt-BR" sz="1900" dirty="0"/>
          </a:p>
          <a:p>
            <a:pPr lvl="1"/>
            <a:r>
              <a:rPr lang="pt-BR" sz="1900" dirty="0"/>
              <a:t>Orientar 100% das puérperas cadastradas no Programa sobre os cuidados do recém-nascido. </a:t>
            </a:r>
            <a:endParaRPr lang="pt-BR" sz="1900" dirty="0" smtClean="0"/>
          </a:p>
          <a:p>
            <a:pPr lvl="1"/>
            <a:endParaRPr lang="pt-BR" sz="1900" dirty="0"/>
          </a:p>
          <a:p>
            <a:pPr lvl="1"/>
            <a:r>
              <a:rPr lang="pt-BR" sz="1900" dirty="0"/>
              <a:t>Orientar 100% das puérperas cadastradas no Programa sobre aleitamento materno exclusivo. </a:t>
            </a:r>
            <a:endParaRPr lang="pt-BR" sz="1900" dirty="0" smtClean="0"/>
          </a:p>
          <a:p>
            <a:pPr lvl="1"/>
            <a:endParaRPr lang="pt-BR" sz="1900" dirty="0" smtClean="0"/>
          </a:p>
          <a:p>
            <a:pPr marL="742950" lvl="2" indent="-342900"/>
            <a:r>
              <a:rPr lang="pt-BR" sz="1900" dirty="0"/>
              <a:t>Orientar 100% das puérperas cadastradas no Programa sobre planejamento familiar.</a:t>
            </a:r>
          </a:p>
          <a:p>
            <a:endParaRPr lang="pt-BR" sz="2000" dirty="0"/>
          </a:p>
          <a:p>
            <a:pPr marL="742950" lvl="2" indent="-342900"/>
            <a:endParaRPr lang="pt-BR" sz="18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4346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Introdução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215685"/>
          </a:xfrm>
        </p:spPr>
        <p:txBody>
          <a:bodyPr>
            <a:normAutofit fontScale="77500" lnSpcReduction="20000"/>
          </a:bodyPr>
          <a:lstStyle/>
          <a:p>
            <a:r>
              <a:rPr lang="pt-BR" sz="3000" dirty="0"/>
              <a:t>Caracterização do município de Natal – RN</a:t>
            </a:r>
          </a:p>
          <a:p>
            <a:endParaRPr lang="pt-BR" dirty="0"/>
          </a:p>
          <a:p>
            <a:pPr lvl="1"/>
            <a:r>
              <a:rPr lang="pt-BR" sz="2400" dirty="0"/>
              <a:t>Censo demográfico de 2010: 803.739 </a:t>
            </a:r>
            <a:r>
              <a:rPr lang="pt-BR" sz="2400" dirty="0" err="1"/>
              <a:t>hab</a:t>
            </a:r>
            <a:r>
              <a:rPr lang="pt-BR" sz="2400" dirty="0"/>
              <a:t>;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60 Unidades de Saúde, 35 com Estratégia de Saúde da Família distribuídas em 5 distritos; 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3 equipes de NASF 1 e 3 CEO</a:t>
            </a:r>
            <a:r>
              <a:rPr lang="pt-BR" sz="2400" dirty="0" smtClean="0"/>
              <a:t>;</a:t>
            </a:r>
          </a:p>
          <a:p>
            <a:pPr lvl="1"/>
            <a:endParaRPr lang="pt-BR" sz="2400" dirty="0"/>
          </a:p>
          <a:p>
            <a:r>
              <a:rPr lang="pt-BR" sz="3000" dirty="0" smtClean="0"/>
              <a:t>Unidade </a:t>
            </a:r>
            <a:r>
              <a:rPr lang="pt-BR" sz="3000" dirty="0"/>
              <a:t>Básica de Saúde de Nova </a:t>
            </a:r>
            <a:r>
              <a:rPr lang="pt-BR" sz="3000" dirty="0" smtClean="0"/>
              <a:t>Cidade</a:t>
            </a:r>
          </a:p>
          <a:p>
            <a:pPr lvl="1"/>
            <a:r>
              <a:rPr lang="pt-BR" sz="2500" dirty="0"/>
              <a:t>População </a:t>
            </a:r>
            <a:r>
              <a:rPr lang="pt-BR" sz="2500" dirty="0" err="1"/>
              <a:t>adscrita</a:t>
            </a:r>
            <a:r>
              <a:rPr lang="pt-BR" sz="2500" dirty="0"/>
              <a:t> de, aproximadamente, 7331 hab. (1740 famílias);</a:t>
            </a:r>
          </a:p>
          <a:p>
            <a:pPr lvl="1"/>
            <a:endParaRPr lang="pt-BR" sz="2500" dirty="0"/>
          </a:p>
          <a:p>
            <a:endParaRPr lang="pt-BR" sz="3000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7029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Discussão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611710"/>
          </a:xfrm>
        </p:spPr>
        <p:txBody>
          <a:bodyPr>
            <a:normAutofit fontScale="85000" lnSpcReduction="20000"/>
          </a:bodyPr>
          <a:lstStyle/>
          <a:p>
            <a:r>
              <a:rPr lang="pt-BR" sz="2800" dirty="0" smtClean="0"/>
              <a:t>Índices satisfatórios:</a:t>
            </a:r>
          </a:p>
          <a:p>
            <a:pPr marL="457200" lvl="1" indent="0">
              <a:buNone/>
            </a:pPr>
            <a:endParaRPr lang="pt-BR" sz="2600" dirty="0" smtClean="0"/>
          </a:p>
          <a:p>
            <a:pPr lvl="1"/>
            <a:r>
              <a:rPr lang="pt-BR" sz="2600" dirty="0" smtClean="0"/>
              <a:t>Ficha-espelho (acompanhamento, registro vacinas, exames);</a:t>
            </a:r>
          </a:p>
          <a:p>
            <a:pPr lvl="1"/>
            <a:endParaRPr lang="pt-BR" sz="2600" dirty="0" smtClean="0"/>
          </a:p>
          <a:p>
            <a:pPr lvl="1"/>
            <a:r>
              <a:rPr lang="pt-BR" sz="2600" dirty="0" smtClean="0"/>
              <a:t>Sulfato ferroso e ácido fólico;</a:t>
            </a:r>
          </a:p>
          <a:p>
            <a:pPr lvl="1"/>
            <a:endParaRPr lang="pt-BR" sz="2600" dirty="0" smtClean="0"/>
          </a:p>
          <a:p>
            <a:pPr lvl="1"/>
            <a:r>
              <a:rPr lang="pt-BR" sz="2600" dirty="0" smtClean="0"/>
              <a:t>Gestar e Clicar;</a:t>
            </a:r>
          </a:p>
          <a:p>
            <a:pPr lvl="1"/>
            <a:endParaRPr lang="pt-BR" sz="2600" dirty="0"/>
          </a:p>
          <a:p>
            <a:pPr lvl="1"/>
            <a:r>
              <a:rPr lang="pt-BR" sz="2600" dirty="0"/>
              <a:t> Saúde Bucal;</a:t>
            </a:r>
          </a:p>
          <a:p>
            <a:pPr lvl="1"/>
            <a:endParaRPr lang="pt-BR" sz="2600" dirty="0"/>
          </a:p>
          <a:p>
            <a:pPr lvl="1"/>
            <a:r>
              <a:rPr lang="pt-BR" sz="2600" dirty="0"/>
              <a:t> Incorporação na rotina do serviço;</a:t>
            </a:r>
          </a:p>
          <a:p>
            <a:pPr lvl="1"/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48628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Reflexão crítica sobre o processo de aprendizagem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67200"/>
          </a:xfrm>
        </p:spPr>
        <p:txBody>
          <a:bodyPr>
            <a:normAutofit fontScale="77500" lnSpcReduction="20000"/>
          </a:bodyPr>
          <a:lstStyle/>
          <a:p>
            <a:r>
              <a:rPr lang="pt-BR" sz="2800" dirty="0"/>
              <a:t>Aprendizagem sobre Saúde da </a:t>
            </a:r>
            <a:r>
              <a:rPr lang="pt-BR" sz="2800" dirty="0" smtClean="0"/>
              <a:t>Família:</a:t>
            </a:r>
            <a:endParaRPr lang="pt-BR" sz="2800" dirty="0"/>
          </a:p>
          <a:p>
            <a:endParaRPr lang="pt-BR" sz="2800" dirty="0"/>
          </a:p>
          <a:p>
            <a:pPr lvl="1"/>
            <a:r>
              <a:rPr lang="pt-BR" sz="2400" dirty="0" smtClean="0"/>
              <a:t>Estruturação </a:t>
            </a:r>
            <a:r>
              <a:rPr lang="pt-BR" sz="2400" dirty="0"/>
              <a:t>física e </a:t>
            </a:r>
            <a:r>
              <a:rPr lang="pt-BR" sz="2400" dirty="0" smtClean="0"/>
              <a:t>burocrática de uma unidade de saúde;</a:t>
            </a:r>
            <a:endParaRPr lang="pt-BR" sz="2400" dirty="0"/>
          </a:p>
          <a:p>
            <a:pPr lvl="1"/>
            <a:endParaRPr lang="pt-BR" sz="2400" dirty="0"/>
          </a:p>
          <a:p>
            <a:pPr lvl="1"/>
            <a:r>
              <a:rPr lang="pt-BR" sz="2400" dirty="0" smtClean="0"/>
              <a:t>Patologias mais relevantes;</a:t>
            </a:r>
            <a:endParaRPr lang="pt-BR" sz="2400" dirty="0"/>
          </a:p>
          <a:p>
            <a:pPr lvl="1"/>
            <a:endParaRPr lang="pt-BR" sz="2400" dirty="0"/>
          </a:p>
          <a:p>
            <a:r>
              <a:rPr lang="pt-BR" sz="2800" dirty="0"/>
              <a:t>Projeto de </a:t>
            </a:r>
            <a:r>
              <a:rPr lang="pt-BR" sz="2800" dirty="0" smtClean="0"/>
              <a:t>Intervenção:</a:t>
            </a:r>
          </a:p>
          <a:p>
            <a:pPr lvl="1"/>
            <a:endParaRPr lang="pt-BR" sz="2600" dirty="0"/>
          </a:p>
          <a:p>
            <a:pPr lvl="1"/>
            <a:r>
              <a:rPr lang="pt-BR" sz="2600" dirty="0" smtClean="0"/>
              <a:t>Melhoria da saúde na comunidade;</a:t>
            </a:r>
            <a:endParaRPr lang="pt-BR" sz="2600" dirty="0"/>
          </a:p>
          <a:p>
            <a:endParaRPr lang="pt-BR" sz="2800" dirty="0"/>
          </a:p>
          <a:p>
            <a:r>
              <a:rPr lang="pt-BR" sz="2800" dirty="0"/>
              <a:t>Pontos positivos x Pontos </a:t>
            </a:r>
            <a:r>
              <a:rPr lang="pt-BR" sz="2800" dirty="0" smtClean="0"/>
              <a:t>negativos.</a:t>
            </a:r>
            <a:endParaRPr lang="pt-BR" sz="2800" dirty="0"/>
          </a:p>
          <a:p>
            <a:endParaRPr lang="pt-BR" sz="2600" dirty="0" smtClean="0"/>
          </a:p>
        </p:txBody>
      </p:sp>
    </p:spTree>
    <p:extLst>
      <p:ext uri="{BB962C8B-B14F-4D97-AF65-F5344CB8AC3E}">
        <p14:creationId xmlns:p14="http://schemas.microsoft.com/office/powerpoint/2010/main" val="564442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Referências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255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/>
              <a:t>BRASIL, MINISTÉRIO DA SAÚDE. </a:t>
            </a:r>
            <a:r>
              <a:rPr lang="pt-BR" b="1" dirty="0"/>
              <a:t>Manual Técnico para Pré-Natal e Puerpério: Atenção Qualificada e Humanizada</a:t>
            </a:r>
            <a:r>
              <a:rPr lang="pt-BR" i="1" dirty="0"/>
              <a:t>. </a:t>
            </a:r>
            <a:r>
              <a:rPr lang="pt-BR" dirty="0"/>
              <a:t>Brasília-DF: 2006. 162 p.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dirty="0"/>
              <a:t>MINISTÉRIO DA SAÚDE. </a:t>
            </a:r>
            <a:r>
              <a:rPr lang="pt-BR" b="1" dirty="0"/>
              <a:t>Cadernos de Atenção Básica: Atenção ao Pré-Natal de Baixo Risco</a:t>
            </a:r>
            <a:r>
              <a:rPr lang="pt-BR" i="1" dirty="0"/>
              <a:t>. </a:t>
            </a:r>
            <a:r>
              <a:rPr lang="pt-BR" dirty="0"/>
              <a:t>Brasília-DF: 2012. 320 p.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dirty="0"/>
              <a:t>MINISTÉRIO DA SAÚDE. </a:t>
            </a:r>
            <a:r>
              <a:rPr lang="pt-BR" b="1" dirty="0"/>
              <a:t>Manual de Estrutura Física das Unidades Básicas de Saúde: Saúde da Família</a:t>
            </a:r>
            <a:r>
              <a:rPr lang="pt-BR" i="1" dirty="0"/>
              <a:t>. </a:t>
            </a:r>
            <a:r>
              <a:rPr lang="en-US" dirty="0"/>
              <a:t>Brasília-DF: 2008. 56 p.</a:t>
            </a:r>
            <a:endParaRPr lang="pt-BR" dirty="0"/>
          </a:p>
          <a:p>
            <a:pPr marL="0" indent="0">
              <a:buNone/>
            </a:pPr>
            <a:r>
              <a:rPr lang="en-US" dirty="0"/>
              <a:t> </a:t>
            </a:r>
            <a:endParaRPr lang="pt-BR" dirty="0"/>
          </a:p>
          <a:p>
            <a:pPr marL="0" indent="0">
              <a:buNone/>
            </a:pPr>
            <a:r>
              <a:rPr lang="en-US" dirty="0"/>
              <a:t>ALBUQUERQUE, R.A. et al. </a:t>
            </a:r>
            <a:r>
              <a:rPr lang="en-US" b="1" dirty="0"/>
              <a:t>Production of comprehensive prenatal care: a pregnant woman’s route at a primary family healthcare unit</a:t>
            </a:r>
            <a:r>
              <a:rPr lang="en-US" dirty="0"/>
              <a:t>. </a:t>
            </a:r>
            <a:r>
              <a:rPr lang="pt-BR" dirty="0"/>
              <a:t>Interface - Comunic., </a:t>
            </a:r>
            <a:r>
              <a:rPr lang="pt-BR" dirty="0" err="1"/>
              <a:t>Saude</a:t>
            </a:r>
            <a:r>
              <a:rPr lang="pt-BR" dirty="0"/>
              <a:t>, Educ., v.15, n.38, p.677-86, jul./set. 2011.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dirty="0"/>
              <a:t>SILVEIRA, Denise Silva da; SANTOS, Iná Silva dos  </a:t>
            </a:r>
            <a:r>
              <a:rPr lang="pt-BR" dirty="0" err="1"/>
              <a:t>and</a:t>
            </a:r>
            <a:r>
              <a:rPr lang="pt-BR" dirty="0"/>
              <a:t>  COSTA, Juvenal Soares Dias da. </a:t>
            </a:r>
            <a:r>
              <a:rPr lang="pt-BR" b="1" dirty="0"/>
              <a:t>Atenção pré-natal na rede básica: uma avaliação da estrutura e do processo</a:t>
            </a:r>
            <a:r>
              <a:rPr lang="pt-BR" dirty="0"/>
              <a:t>. Cad. Saúde Pública [online]. 2001, vol.17, n.1, pp. 131-139. ISSN 0102-311X.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407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3600" dirty="0" smtClean="0"/>
          </a:p>
          <a:p>
            <a:endParaRPr lang="pt-BR" sz="3600" dirty="0"/>
          </a:p>
          <a:p>
            <a:endParaRPr lang="pt-BR" sz="3600" dirty="0" smtClean="0"/>
          </a:p>
          <a:p>
            <a:r>
              <a:rPr lang="pt-BR" sz="4800" dirty="0" smtClean="0"/>
              <a:t> Muito Obrigada!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256176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914656"/>
            <a:ext cx="8915400" cy="4576293"/>
          </a:xfrm>
        </p:spPr>
        <p:txBody>
          <a:bodyPr>
            <a:normAutofit fontScale="70000" lnSpcReduction="20000"/>
          </a:bodyPr>
          <a:lstStyle/>
          <a:p>
            <a:r>
              <a:rPr lang="pt-BR" sz="2800" dirty="0"/>
              <a:t>Unidade Básica de Saúde de Nova Cidade</a:t>
            </a:r>
          </a:p>
          <a:p>
            <a:endParaRPr lang="pt-BR" dirty="0"/>
          </a:p>
          <a:p>
            <a:pPr lvl="1"/>
            <a:r>
              <a:rPr lang="pt-BR" sz="2700" dirty="0"/>
              <a:t>UFRN e </a:t>
            </a:r>
            <a:r>
              <a:rPr lang="pt-BR" sz="2700" dirty="0" err="1"/>
              <a:t>UnP</a:t>
            </a:r>
            <a:r>
              <a:rPr lang="pt-BR" sz="2700" dirty="0"/>
              <a:t>: Enfermagem e Fisioterapia;</a:t>
            </a:r>
          </a:p>
          <a:p>
            <a:pPr lvl="1"/>
            <a:endParaRPr lang="pt-BR" sz="2700" dirty="0"/>
          </a:p>
          <a:p>
            <a:pPr lvl="1"/>
            <a:r>
              <a:rPr lang="pt-BR" sz="2700" dirty="0"/>
              <a:t>Problema de estrutura física, instrumentos de trabalho e recursos humanos</a:t>
            </a:r>
            <a:r>
              <a:rPr lang="pt-BR" sz="2700" dirty="0" smtClean="0"/>
              <a:t>;</a:t>
            </a:r>
          </a:p>
          <a:p>
            <a:pPr lvl="1"/>
            <a:endParaRPr lang="pt-BR" sz="2400" dirty="0"/>
          </a:p>
          <a:p>
            <a:r>
              <a:rPr lang="pt-BR" sz="2800" dirty="0" smtClean="0"/>
              <a:t>Situação </a:t>
            </a:r>
            <a:r>
              <a:rPr lang="pt-BR" sz="2800" dirty="0"/>
              <a:t>do Pré-Natal e Puerpério na Unidade Básica de Saúde de Nova Cidade anterior à Intervenção</a:t>
            </a:r>
          </a:p>
          <a:p>
            <a:pPr marL="0" indent="0">
              <a:buNone/>
            </a:pPr>
            <a:endParaRPr lang="pt-BR" sz="2800" dirty="0"/>
          </a:p>
          <a:p>
            <a:pPr lvl="1"/>
            <a:r>
              <a:rPr lang="pt-BR" sz="2700" dirty="0"/>
              <a:t>41% cobertura Pré-natal e 65% Puerpério;</a:t>
            </a:r>
          </a:p>
          <a:p>
            <a:pPr lvl="1"/>
            <a:endParaRPr lang="pt-BR" sz="2700" dirty="0"/>
          </a:p>
          <a:p>
            <a:pPr lvl="1"/>
            <a:r>
              <a:rPr lang="pt-BR" sz="2700" dirty="0"/>
              <a:t>Prontuário médico, cartão da </a:t>
            </a:r>
            <a:r>
              <a:rPr lang="pt-BR" sz="2700" dirty="0" smtClean="0"/>
              <a:t>gestante, grupo </a:t>
            </a:r>
            <a:r>
              <a:rPr lang="pt-BR" sz="2700" dirty="0"/>
              <a:t>de </a:t>
            </a:r>
            <a:r>
              <a:rPr lang="pt-BR" sz="2700" dirty="0" smtClean="0"/>
              <a:t>gestantes; visita </a:t>
            </a:r>
            <a:r>
              <a:rPr lang="pt-BR" sz="2700" dirty="0"/>
              <a:t>das gestantes à Maternidade de Felipe Camarão;</a:t>
            </a:r>
          </a:p>
          <a:p>
            <a:pPr lvl="1"/>
            <a:endParaRPr lang="pt-BR" sz="2800" dirty="0" smtClean="0"/>
          </a:p>
          <a:p>
            <a:pPr lvl="1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89310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Objetivos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764405"/>
            <a:ext cx="8915400" cy="4675031"/>
          </a:xfrm>
        </p:spPr>
        <p:txBody>
          <a:bodyPr>
            <a:normAutofit fontScale="85000" lnSpcReduction="20000"/>
          </a:bodyPr>
          <a:lstStyle/>
          <a:p>
            <a:r>
              <a:rPr lang="pt-BR" sz="2800" dirty="0" smtClean="0"/>
              <a:t>Objetivo Geral: Melhorar </a:t>
            </a:r>
            <a:r>
              <a:rPr lang="pt-BR" sz="2800" dirty="0"/>
              <a:t>a atenção ao pré-natal e puerpério na Unidade Básica de Saúde de Nova Cidade, em </a:t>
            </a:r>
            <a:r>
              <a:rPr lang="pt-BR" sz="2800" dirty="0" smtClean="0"/>
              <a:t>Natal-RN.</a:t>
            </a:r>
          </a:p>
          <a:p>
            <a:endParaRPr lang="pt-BR" sz="2800" dirty="0"/>
          </a:p>
          <a:p>
            <a:r>
              <a:rPr lang="pt-BR" sz="2800" dirty="0" smtClean="0"/>
              <a:t>Objetivos Específicos:</a:t>
            </a:r>
          </a:p>
          <a:p>
            <a:pPr lvl="1"/>
            <a:r>
              <a:rPr lang="pt-BR" sz="2600" dirty="0"/>
              <a:t>Ampliar a cobertura de pré-natal e puerpério;</a:t>
            </a:r>
          </a:p>
          <a:p>
            <a:pPr lvl="1"/>
            <a:r>
              <a:rPr lang="pt-BR" sz="2600" dirty="0" smtClean="0"/>
              <a:t>Melhorar </a:t>
            </a:r>
            <a:r>
              <a:rPr lang="pt-BR" sz="2600" dirty="0"/>
              <a:t>a qualidade da atenção ao pré-natal e puerpério realizado na Unidade;</a:t>
            </a:r>
          </a:p>
          <a:p>
            <a:pPr lvl="1"/>
            <a:r>
              <a:rPr lang="pt-BR" sz="2600" dirty="0" smtClean="0"/>
              <a:t>Melhorar </a:t>
            </a:r>
            <a:r>
              <a:rPr lang="pt-BR" sz="2600" dirty="0"/>
              <a:t>a adesão ao pré-natal e puerpério</a:t>
            </a:r>
            <a:r>
              <a:rPr lang="pt-BR" sz="2600" dirty="0" smtClean="0"/>
              <a:t>;</a:t>
            </a:r>
          </a:p>
          <a:p>
            <a:pPr lvl="1"/>
            <a:r>
              <a:rPr lang="pt-BR" sz="2600" dirty="0"/>
              <a:t>Melhorar o registro do programa de pré-natal e puerpério;</a:t>
            </a:r>
          </a:p>
          <a:p>
            <a:pPr lvl="1"/>
            <a:r>
              <a:rPr lang="pt-BR" sz="2600" dirty="0" smtClean="0"/>
              <a:t>Realizar </a:t>
            </a:r>
            <a:r>
              <a:rPr lang="pt-BR" sz="2600" dirty="0"/>
              <a:t>avaliação de risco;</a:t>
            </a:r>
          </a:p>
          <a:p>
            <a:pPr lvl="1"/>
            <a:r>
              <a:rPr lang="pt-BR" sz="2600" dirty="0" smtClean="0"/>
              <a:t>Promover </a:t>
            </a:r>
            <a:r>
              <a:rPr lang="pt-BR" sz="2600" dirty="0"/>
              <a:t>a saúde no pré-natal e puerpério; </a:t>
            </a:r>
          </a:p>
          <a:p>
            <a:pPr lvl="0"/>
            <a:endParaRPr lang="pt-BR" sz="2800" dirty="0"/>
          </a:p>
          <a:p>
            <a:pPr lvl="0"/>
            <a:endParaRPr lang="pt-BR" sz="2800" dirty="0"/>
          </a:p>
          <a:p>
            <a:endParaRPr lang="pt-BR" sz="2800" dirty="0" smtClean="0"/>
          </a:p>
          <a:p>
            <a:pPr lvl="1"/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2538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M</a:t>
            </a:r>
            <a:r>
              <a:rPr lang="pt-BR" dirty="0" smtClean="0">
                <a:solidFill>
                  <a:schemeClr val="tx1"/>
                </a:solidFill>
              </a:rPr>
              <a:t>etodologia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51290"/>
          </a:xfrm>
        </p:spPr>
        <p:txBody>
          <a:bodyPr>
            <a:normAutofit fontScale="92500" lnSpcReduction="10000"/>
          </a:bodyPr>
          <a:lstStyle/>
          <a:p>
            <a:r>
              <a:rPr lang="pt-BR" sz="2400" dirty="0"/>
              <a:t>Duração do Projeto de Intervenção: 12 </a:t>
            </a:r>
            <a:r>
              <a:rPr lang="pt-BR" sz="2400" dirty="0" smtClean="0"/>
              <a:t>semanas;</a:t>
            </a:r>
          </a:p>
          <a:p>
            <a:endParaRPr lang="pt-BR" sz="2400" dirty="0"/>
          </a:p>
          <a:p>
            <a:r>
              <a:rPr lang="pt-BR" sz="2400" dirty="0"/>
              <a:t>Melhoria do atendimento do Programa Pré-Natal e Puerpério das gestantes residentes na área </a:t>
            </a:r>
            <a:r>
              <a:rPr lang="pt-BR" sz="2400" dirty="0" err="1"/>
              <a:t>adscrita</a:t>
            </a:r>
            <a:r>
              <a:rPr lang="pt-BR" sz="2400" dirty="0"/>
              <a:t> </a:t>
            </a:r>
            <a:r>
              <a:rPr lang="pt-BR" sz="2400" dirty="0" smtClean="0"/>
              <a:t>à Unidade Básica de Saúde de Nova Cidade (Equipes 12 e 13);</a:t>
            </a:r>
          </a:p>
          <a:p>
            <a:endParaRPr lang="pt-BR" sz="2400" dirty="0"/>
          </a:p>
          <a:p>
            <a:r>
              <a:rPr lang="pt-BR" sz="2400" dirty="0" smtClean="0"/>
              <a:t>Utilização do </a:t>
            </a:r>
            <a:r>
              <a:rPr lang="pt-BR" sz="2400" dirty="0"/>
              <a:t>Protocolo Caderno de Atenção ao Pré-Natal de Baixo Risco (BRASIL, 2012). </a:t>
            </a:r>
            <a:endParaRPr lang="pt-BR" sz="2400" dirty="0" smtClean="0"/>
          </a:p>
          <a:p>
            <a:endParaRPr lang="pt-BR" sz="2400" dirty="0"/>
          </a:p>
          <a:p>
            <a:r>
              <a:rPr lang="pt-BR" sz="2400" dirty="0" smtClean="0"/>
              <a:t>Grupo de Gestantes quinzenal; </a:t>
            </a:r>
            <a:endParaRPr lang="pt-BR" sz="2400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972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L</a:t>
            </a:r>
            <a:r>
              <a:rPr lang="pt-BR" dirty="0" smtClean="0">
                <a:solidFill>
                  <a:schemeClr val="tx1"/>
                </a:solidFill>
              </a:rPr>
              <a:t>ogística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Estimativa: </a:t>
            </a:r>
            <a:r>
              <a:rPr lang="pt-BR" sz="2800" dirty="0" smtClean="0"/>
              <a:t>45 </a:t>
            </a:r>
            <a:r>
              <a:rPr lang="pt-BR" sz="2800" dirty="0"/>
              <a:t>gestantes atendidas na Unidade Básica de Saúde de Nova </a:t>
            </a:r>
            <a:r>
              <a:rPr lang="pt-BR" sz="2800" dirty="0" smtClean="0"/>
              <a:t>Cidade;</a:t>
            </a:r>
          </a:p>
          <a:p>
            <a:pPr marL="0" indent="0">
              <a:buNone/>
            </a:pPr>
            <a:endParaRPr lang="pt-BR" sz="2800" dirty="0"/>
          </a:p>
          <a:p>
            <a:r>
              <a:rPr lang="pt-BR" sz="2800" dirty="0"/>
              <a:t>Protocolo Caderno de Atenção ao Pré-Natal de Baixo Risco (BRASIL, 2012</a:t>
            </a:r>
            <a:r>
              <a:rPr lang="pt-BR" sz="2800" dirty="0" smtClean="0"/>
              <a:t>);</a:t>
            </a:r>
          </a:p>
          <a:p>
            <a:endParaRPr lang="pt-BR" sz="2800" dirty="0"/>
          </a:p>
          <a:p>
            <a:r>
              <a:rPr lang="pt-BR" sz="2800" dirty="0"/>
              <a:t>Ficha – espelho;</a:t>
            </a:r>
          </a:p>
          <a:p>
            <a:endParaRPr lang="pt-BR" sz="2800" dirty="0"/>
          </a:p>
          <a:p>
            <a:endParaRPr lang="pt-BR" sz="2800" dirty="0"/>
          </a:p>
          <a:p>
            <a:endParaRPr lang="pt-BR" sz="2800" dirty="0" smtClean="0"/>
          </a:p>
          <a:p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1995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41175"/>
            <a:ext cx="8915400" cy="3777622"/>
          </a:xfrm>
        </p:spPr>
        <p:txBody>
          <a:bodyPr/>
          <a:lstStyle/>
          <a:p>
            <a:r>
              <a:rPr lang="pt-BR" sz="2800" dirty="0" smtClean="0"/>
              <a:t>Objetivo: </a:t>
            </a:r>
            <a:r>
              <a:rPr lang="pt-BR" sz="2800" dirty="0"/>
              <a:t>Ampliar a cobertura de pré-natal e </a:t>
            </a:r>
            <a:r>
              <a:rPr lang="pt-BR" sz="2800" dirty="0" smtClean="0"/>
              <a:t>puerpério</a:t>
            </a:r>
          </a:p>
          <a:p>
            <a:pPr lvl="1"/>
            <a:endParaRPr lang="pt-BR" sz="2200" dirty="0" smtClean="0"/>
          </a:p>
          <a:p>
            <a:pPr lvl="1"/>
            <a:r>
              <a:rPr lang="pt-BR" sz="2200" dirty="0" smtClean="0"/>
              <a:t>Alcançar </a:t>
            </a:r>
            <a:r>
              <a:rPr lang="pt-BR" sz="2200" dirty="0"/>
              <a:t>70% de cobertura das gestantes cadastradas no Programa de Pré-natal da unidade de saúde</a:t>
            </a:r>
          </a:p>
          <a:p>
            <a:endParaRPr lang="pt-BR" dirty="0"/>
          </a:p>
        </p:txBody>
      </p:sp>
      <p:graphicFrame>
        <p:nvGraphicFramePr>
          <p:cNvPr id="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448183"/>
              </p:ext>
            </p:extLst>
          </p:nvPr>
        </p:nvGraphicFramePr>
        <p:xfrm>
          <a:off x="3687114" y="3810108"/>
          <a:ext cx="4817772" cy="2680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3069465" y="6490950"/>
            <a:ext cx="60530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Proporção de gestantes cadastradas no Programa de Pré-Natal</a:t>
            </a:r>
          </a:p>
        </p:txBody>
      </p:sp>
    </p:spTree>
    <p:extLst>
      <p:ext uri="{BB962C8B-B14F-4D97-AF65-F5344CB8AC3E}">
        <p14:creationId xmlns:p14="http://schemas.microsoft.com/office/powerpoint/2010/main" val="111175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0605" y="598352"/>
            <a:ext cx="8911687" cy="1280890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41175"/>
            <a:ext cx="8915400" cy="3777622"/>
          </a:xfrm>
        </p:spPr>
        <p:txBody>
          <a:bodyPr/>
          <a:lstStyle/>
          <a:p>
            <a:r>
              <a:rPr lang="pt-BR" sz="2800" dirty="0" smtClean="0"/>
              <a:t>Objetivo: </a:t>
            </a:r>
            <a:r>
              <a:rPr lang="pt-BR" sz="2800" dirty="0"/>
              <a:t>Ampliar a cobertura de pré-natal e </a:t>
            </a:r>
            <a:r>
              <a:rPr lang="pt-BR" sz="2800" dirty="0" smtClean="0"/>
              <a:t>puerpério</a:t>
            </a:r>
          </a:p>
          <a:p>
            <a:pPr lvl="1"/>
            <a:endParaRPr lang="pt-BR" sz="2200" dirty="0" smtClean="0"/>
          </a:p>
          <a:p>
            <a:pPr lvl="1"/>
            <a:r>
              <a:rPr lang="pt-BR" sz="2200" dirty="0"/>
              <a:t>Garantir a 80% das puérperas cadastradas no programa </a:t>
            </a:r>
            <a:r>
              <a:rPr lang="pt-BR" sz="2200" dirty="0" smtClean="0"/>
              <a:t>a </a:t>
            </a:r>
            <a:r>
              <a:rPr lang="pt-BR" sz="2200" dirty="0"/>
              <a:t>consulta puerperal antes dos 42 dias após o parto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3169569" y="6490950"/>
            <a:ext cx="5852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Proporção de puérperas com consulta até 42 dias após o parto</a:t>
            </a:r>
          </a:p>
        </p:txBody>
      </p:sp>
      <p:pic>
        <p:nvPicPr>
          <p:cNvPr id="1027" name="Gráfico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745" y="3833475"/>
            <a:ext cx="4814455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0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80605" y="598352"/>
            <a:ext cx="8911687" cy="1280890"/>
          </a:xfrm>
        </p:spPr>
        <p:txBody>
          <a:bodyPr/>
          <a:lstStyle/>
          <a:p>
            <a:r>
              <a:rPr lang="pt-BR" dirty="0">
                <a:solidFill>
                  <a:schemeClr val="tx1"/>
                </a:solidFill>
              </a:rPr>
              <a:t>Objetivos, Metas e Resultados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41175"/>
            <a:ext cx="8915400" cy="3777622"/>
          </a:xfrm>
        </p:spPr>
        <p:txBody>
          <a:bodyPr/>
          <a:lstStyle/>
          <a:p>
            <a:r>
              <a:rPr lang="pt-BR" sz="2800" dirty="0"/>
              <a:t>Objetivo: Melhorar a qualidade da atenção ao pré-natal e puerpério realizado na Unidade.</a:t>
            </a:r>
          </a:p>
          <a:p>
            <a:endParaRPr lang="pt-BR" sz="2200" dirty="0"/>
          </a:p>
          <a:p>
            <a:pPr lvl="1"/>
            <a:r>
              <a:rPr lang="pt-BR" sz="2000" dirty="0"/>
              <a:t>Garantir a 100% das gestantes o ingresso no Programa de Pré-Natal no primeiro trimestre de gestação.</a:t>
            </a: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0176"/>
              </p:ext>
            </p:extLst>
          </p:nvPr>
        </p:nvGraphicFramePr>
        <p:xfrm>
          <a:off x="3706433" y="3726872"/>
          <a:ext cx="4779135" cy="2662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920187" y="6490950"/>
            <a:ext cx="63516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Proporção de gestantes captadas no primeiro trimestre de </a:t>
            </a:r>
            <a:r>
              <a:rPr lang="pt-BR" sz="1400" dirty="0" smtClean="0"/>
              <a:t>gestação</a:t>
            </a:r>
            <a:endParaRPr lang="pt-BR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081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324</TotalTime>
  <Words>1209</Words>
  <Application>Microsoft Office PowerPoint</Application>
  <PresentationFormat>Widescreen</PresentationFormat>
  <Paragraphs>197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 3</vt:lpstr>
      <vt:lpstr>Cacho</vt:lpstr>
      <vt:lpstr>UNIVERSIDADE ABERTA DO SUS UNIVERSIDADE FEDERAL DE PELOTAS DEPARTAMENTO DE MEDICINA SOCIAL CURSO DE ESPECIALIZAÇÃO EM SAÚDE DA FAMÍLIA MODALIDADE A DISTÂNCIA TURMA VI</vt:lpstr>
      <vt:lpstr>Introdução</vt:lpstr>
      <vt:lpstr>Introdução</vt:lpstr>
      <vt:lpstr>Objetivos</vt:lpstr>
      <vt:lpstr>Metodologia</vt:lpstr>
      <vt:lpstr>Logística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Objetivos, Metas e Resultados</vt:lpstr>
      <vt:lpstr>Discussão</vt:lpstr>
      <vt:lpstr>Reflexão crítica sobre o processo de aprendizagem</vt:lpstr>
      <vt:lpstr>Referências 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DEPARTAMENTO DE MEDICINA SOCIAL CURSO DE ESPECIALIZAÇÃO EM SAÚDE DA FAMÍLIA MODALIDADE A DISTÂNCIA TURMA VI</dc:title>
  <dc:creator>Talita césar</dc:creator>
  <cp:lastModifiedBy>Talita césar</cp:lastModifiedBy>
  <cp:revision>39</cp:revision>
  <dcterms:created xsi:type="dcterms:W3CDTF">2015-01-19T10:42:06Z</dcterms:created>
  <dcterms:modified xsi:type="dcterms:W3CDTF">2015-01-20T21:54:28Z</dcterms:modified>
</cp:coreProperties>
</file>