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4"/>
  </p:notesMasterIdLst>
  <p:sldIdLst>
    <p:sldId id="256" r:id="rId2"/>
    <p:sldId id="258" r:id="rId3"/>
    <p:sldId id="316" r:id="rId4"/>
    <p:sldId id="303" r:id="rId5"/>
    <p:sldId id="317" r:id="rId6"/>
    <p:sldId id="318" r:id="rId7"/>
    <p:sldId id="319" r:id="rId8"/>
    <p:sldId id="320" r:id="rId9"/>
    <p:sldId id="321" r:id="rId10"/>
    <p:sldId id="323" r:id="rId11"/>
    <p:sldId id="325" r:id="rId12"/>
    <p:sldId id="326" r:id="rId13"/>
    <p:sldId id="324" r:id="rId14"/>
    <p:sldId id="329" r:id="rId15"/>
    <p:sldId id="330" r:id="rId16"/>
    <p:sldId id="332" r:id="rId17"/>
    <p:sldId id="331" r:id="rId18"/>
    <p:sldId id="333" r:id="rId19"/>
    <p:sldId id="334" r:id="rId20"/>
    <p:sldId id="335" r:id="rId21"/>
    <p:sldId id="336" r:id="rId22"/>
    <p:sldId id="338" r:id="rId23"/>
    <p:sldId id="339" r:id="rId24"/>
    <p:sldId id="340" r:id="rId25"/>
    <p:sldId id="360" r:id="rId26"/>
    <p:sldId id="342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6" r:id="rId39"/>
    <p:sldId id="361" r:id="rId40"/>
    <p:sldId id="362" r:id="rId41"/>
    <p:sldId id="363" r:id="rId42"/>
    <p:sldId id="364" r:id="rId43"/>
    <p:sldId id="365" r:id="rId44"/>
    <p:sldId id="344" r:id="rId45"/>
    <p:sldId id="345" r:id="rId46"/>
    <p:sldId id="346" r:id="rId47"/>
    <p:sldId id="347" r:id="rId48"/>
    <p:sldId id="348" r:id="rId49"/>
    <p:sldId id="370" r:id="rId50"/>
    <p:sldId id="367" r:id="rId51"/>
    <p:sldId id="368" r:id="rId52"/>
    <p:sldId id="369" r:id="rId53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92929"/>
    <a:srgbClr val="666666"/>
    <a:srgbClr val="767676"/>
    <a:srgbClr val="E8E8E8"/>
    <a:srgbClr val="A1786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60" d="100"/>
          <a:sy n="60" d="100"/>
        </p:scale>
        <p:origin x="-792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217AFA69-D84D-4769-AEA9-E4ADA8B3A434}" type="datetimeFigureOut">
              <a:rPr lang="pt-BR"/>
              <a:pPr>
                <a:defRPr/>
              </a:pPr>
              <a:t>01/06/2013</a:t>
            </a:fld>
            <a:endParaRPr lang="pt-B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>
                <a:latin typeface="Calibri" pitchFamily="34" charset="0"/>
              </a:defRPr>
            </a:lvl1pPr>
          </a:lstStyle>
          <a:p>
            <a:pPr>
              <a:defRPr/>
            </a:pPr>
            <a:fld id="{1C3D48A8-60C8-4A23-B740-9389DC456FF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42016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altLang="zh-TW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AA718-DB05-4CA8-865C-E10C1A63EAFF}" type="slidenum">
              <a:rPr lang="pt-BR" altLang="zh-TW" smtClean="0"/>
              <a:pPr/>
              <a:t>1</a:t>
            </a:fld>
            <a:endParaRPr lang="pt-BR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10</a:t>
            </a:fld>
            <a:endParaRPr lang="pt-B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11</a:t>
            </a:fld>
            <a:endParaRPr lang="pt-B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12</a:t>
            </a:fld>
            <a:endParaRPr lang="pt-B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13</a:t>
            </a:fld>
            <a:endParaRPr lang="pt-B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14</a:t>
            </a:fld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19</a:t>
            </a:fld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E52CB3-84BF-4490-BDE2-D26E26720445}" type="slidenum">
              <a:rPr lang="pt-BR" smtClean="0"/>
              <a:pPr/>
              <a:t>2</a:t>
            </a:fld>
            <a:endParaRPr lang="pt-B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20</a:t>
            </a:fld>
            <a:endParaRPr lang="pt-B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21</a:t>
            </a:fld>
            <a:endParaRPr lang="pt-B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22</a:t>
            </a:fld>
            <a:endParaRPr lang="pt-BR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23</a:t>
            </a:fld>
            <a:endParaRPr lang="pt-B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24</a:t>
            </a:fld>
            <a:endParaRPr lang="pt-BR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26</a:t>
            </a:fld>
            <a:endParaRPr lang="pt-BR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44</a:t>
            </a:fld>
            <a:endParaRPr lang="pt-BR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45</a:t>
            </a:fld>
            <a:endParaRPr lang="pt-BR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46</a:t>
            </a:fld>
            <a:endParaRPr lang="pt-BR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47</a:t>
            </a:fld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E6C9D4-8D93-4C79-A3BD-CAE138222879}" type="slidenum">
              <a:rPr lang="pt-BR" smtClean="0"/>
              <a:pPr/>
              <a:t>3</a:t>
            </a:fld>
            <a:endParaRPr lang="pt-BR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48</a:t>
            </a:fld>
            <a:endParaRPr lang="pt-B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15031D-3A26-425F-9C4C-C56382355CDD}" type="slidenum">
              <a:rPr lang="pt-BR" smtClean="0"/>
              <a:pPr/>
              <a:t>4</a:t>
            </a:fld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5</a:t>
            </a:fld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6</a:t>
            </a:fld>
            <a:endParaRPr lang="pt-B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7</a:t>
            </a:fld>
            <a:endParaRPr lang="pt-B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A8398-1C80-4EAF-B9EF-AB0AD1AFFEAD}" type="slidenum">
              <a:rPr lang="pt-BR" smtClean="0"/>
              <a:pPr/>
              <a:t>8</a:t>
            </a:fld>
            <a:endParaRPr lang="pt-B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A1526A-E8D0-4643-B3DB-01AA56C2D5E8}" type="slidenum">
              <a:rPr lang="pt-BR" smtClean="0"/>
              <a:pPr/>
              <a:t>9</a:t>
            </a:fld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3" name="Conector reto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4" name="Conector reto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5" name="Conector reto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6" name="Retângulo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9" name="Elipse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0" name="Elipse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22" name="Espaço Reservado para Dat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202C8-686A-4736-8BD9-866C7C1F3C1E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23" name="Espaço Reservado para Rodapé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4" name="Espaço Reservado para Número de Slid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5F12C-5132-4464-A06C-8451BB856FAB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81F19B-353C-4789-B446-087C8FC31CE9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A9A94-3876-4E1C-83B9-D2F2D98E44A9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DEF99-B527-4433-8F20-D5BAC1A08CA1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03FC-24E4-4C72-B8FB-612383435457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994E1-837A-49FF-8CDC-B225A88A3623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5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C1EA7-BCDB-4232-B7C4-1F04C7F7502E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3" name="Retângulo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4" name="Elipse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5" name="Elipse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6" name="Elipse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7" name="Elipse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8" name="Elipse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9" name="Conector reto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Espaço Reservado para Dat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D4867-B105-4BCA-89A5-86EA5FCFF4DB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21" name="Espaço Reservado para Rodapé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2" name="Espaço Reservado para Número de Slide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A816E-6B6C-4A6C-A52C-DF0F889E5BD2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F542-1C21-401A-B7F3-836DA921F26B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6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7EAAF-C64E-459F-B21B-FD3E566931EB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Texto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4" name="Espaço Reservado para Texto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D91AF-412C-4BD6-8CED-32BE96FDE427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8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1721-7A71-4396-862B-FB4D5B5D6ACC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A3647-FCE0-4449-9CD0-86E7A908C037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4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A3D8C-0314-4521-BEAA-CA4FE53F63FD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488D2-F5BB-479C-9D8D-55A4BD106276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Espaço Reservado para Número de Slid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47EF2-2E9A-4B62-819C-B2D592072787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6" name="Conector reto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8" name="Conector reto 1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" name="Conector reto 2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8" name="Espaço Reservado para Conteúdo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2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D40B4-10D0-4CED-8F87-909797FEC55C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13" name="Espaço Reservado para Número de Slide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2FB02-5815-4321-AE62-481D0E3CAA1C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  <p:sp>
        <p:nvSpPr>
          <p:cNvPr id="14" name="Espaço Reservado para Rodapé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ector reto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6" name="Elipse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7" name="Conector reto 1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9" name="Conector reto 1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10" name="Conector reto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1" name="Conector reto 23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Espaço Reservado para Data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A50A9-C611-40A7-9AEE-D43EB67E8F37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13" name="Espaço Reservado para Número de Slid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FE0A2-B5C2-40BC-8C9A-EA5C492511F5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  <p:sp>
        <p:nvSpPr>
          <p:cNvPr id="14" name="Espaço Reservado para Rodapé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ector reto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 smtClean="0"/>
              <a:t>Clique para editar o título mestre</a:t>
            </a:r>
            <a:endParaRPr lang="en-US" smtClean="0"/>
          </a:p>
        </p:txBody>
      </p:sp>
      <p:sp>
        <p:nvSpPr>
          <p:cNvPr id="1028" name="Espaço Reservado para Texto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zh-TW" smtClean="0"/>
              <a:t>Clique para editar o texto mestre</a:t>
            </a:r>
          </a:p>
          <a:p>
            <a:pPr lvl="1"/>
            <a:r>
              <a:rPr lang="pt-BR" altLang="zh-TW" smtClean="0"/>
              <a:t>Segundo nível</a:t>
            </a:r>
          </a:p>
          <a:p>
            <a:pPr lvl="2"/>
            <a:r>
              <a:rPr lang="pt-BR" altLang="zh-TW" smtClean="0"/>
              <a:t>Terceiro nível</a:t>
            </a:r>
          </a:p>
          <a:p>
            <a:pPr lvl="3"/>
            <a:r>
              <a:rPr lang="pt-BR" altLang="zh-TW" smtClean="0"/>
              <a:t>Quarto nível</a:t>
            </a:r>
          </a:p>
          <a:p>
            <a:pPr lvl="4"/>
            <a:r>
              <a:rPr lang="pt-BR" altLang="zh-TW" smtClean="0"/>
              <a:t>Quinto nível</a:t>
            </a:r>
            <a:endParaRPr lang="en-US" altLang="zh-TW" smtClean="0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9CC5A96-6996-47DC-B421-CF98889ED187}" type="datetimeFigureOut">
              <a:rPr lang="zh-TW" altLang="pt-BR"/>
              <a:pPr>
                <a:defRPr/>
              </a:pPr>
              <a:t>2013/6/1</a:t>
            </a:fld>
            <a:endParaRPr lang="en-US" altLang="zh-TW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kumimoji="0" lang="en-US" dirty="0"/>
          </a:p>
        </p:txBody>
      </p:sp>
      <p:sp>
        <p:nvSpPr>
          <p:cNvPr id="1032" name="Conector reto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1034" name="Conector reto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zh-TW" altLang="en-US">
              <a:latin typeface="Arial" pitchFamily="34" charset="0"/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kumimoji="0" lang="en-US">
              <a:solidFill>
                <a:srgbClr val="FFFFFF"/>
              </a:solidFill>
              <a:ea typeface="新細明體" pitchFamily="18" charset="-12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927AA0F-E468-40E2-B036-5DF115AE12FC}" type="slidenum">
              <a:rPr lang="zh-TW" altLang="en-US"/>
              <a:pPr>
                <a:defRPr/>
              </a:pPr>
              <a:t>‹nº›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62" r:id="rId2"/>
    <p:sldLayoutId id="2147483871" r:id="rId3"/>
    <p:sldLayoutId id="2147483863" r:id="rId4"/>
    <p:sldLayoutId id="2147483864" r:id="rId5"/>
    <p:sldLayoutId id="2147483865" r:id="rId6"/>
    <p:sldLayoutId id="2147483866" r:id="rId7"/>
    <p:sldLayoutId id="2147483872" r:id="rId8"/>
    <p:sldLayoutId id="2147483873" r:id="rId9"/>
    <p:sldLayoutId id="2147483867" r:id="rId10"/>
    <p:sldLayoutId id="2147483868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  <a:ea typeface="新細明體" pitchFamily="18" charset="-12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標題 1"/>
          <p:cNvSpPr>
            <a:spLocks noGrp="1"/>
          </p:cNvSpPr>
          <p:nvPr>
            <p:ph type="ctrTitle"/>
          </p:nvPr>
        </p:nvSpPr>
        <p:spPr bwMode="auto">
          <a:xfrm>
            <a:off x="971550" y="620713"/>
            <a:ext cx="7772400" cy="5184775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  <a:t>Saúde da Mulher</a:t>
            </a:r>
            <a:b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000" cap="none" dirty="0" smtClean="0">
                <a:solidFill>
                  <a:srgbClr val="E75C01"/>
                </a:solidFill>
                <a:latin typeface="Comic Sans MS" pitchFamily="66" charset="0"/>
              </a:rPr>
              <a:t> </a:t>
            </a:r>
            <a: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60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4900" cap="none" dirty="0" smtClean="0">
                <a:solidFill>
                  <a:srgbClr val="E75C01"/>
                </a:solidFill>
                <a:latin typeface="Comic Sans MS" pitchFamily="66" charset="0"/>
              </a:rPr>
              <a:t>Prevenção do Câncer de Colo de Útero e Mama na Unidade Básica de Saúde Centro Social Urbano, Farroupilha - RS</a:t>
            </a:r>
            <a:br>
              <a:rPr lang="pt-BR" altLang="zh-TW" sz="49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49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6147" name="副標題 2"/>
          <p:cNvSpPr>
            <a:spLocks noGrp="1"/>
          </p:cNvSpPr>
          <p:nvPr>
            <p:ph type="subTitle" idx="1"/>
          </p:nvPr>
        </p:nvSpPr>
        <p:spPr>
          <a:xfrm>
            <a:off x="2843213" y="5661248"/>
            <a:ext cx="6084887" cy="1058640"/>
          </a:xfrm>
        </p:spPr>
        <p:txBody>
          <a:bodyPr/>
          <a:lstStyle/>
          <a:p>
            <a:pPr algn="r" eaLnBrk="1" hangingPunct="1">
              <a:lnSpc>
                <a:spcPct val="80000"/>
              </a:lnSpc>
            </a:pPr>
            <a:r>
              <a:rPr lang="pt-BR" altLang="zh-TW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Enfermeira </a:t>
            </a:r>
            <a:r>
              <a:rPr lang="pt-BR" altLang="zh-TW" sz="2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Tatiane</a:t>
            </a:r>
            <a:r>
              <a:rPr lang="pt-BR" altLang="zh-TW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altLang="zh-TW" sz="2400" dirty="0" err="1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Crippa</a:t>
            </a:r>
            <a:endParaRPr lang="pt-BR" altLang="zh-TW" sz="24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</a:pPr>
            <a:r>
              <a:rPr lang="pt-BR" altLang="zh-TW" sz="2400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Orientadora Andressa Andrade</a:t>
            </a:r>
            <a:endParaRPr lang="zh-TW" altLang="en-US" sz="2400" dirty="0" smtClean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188640"/>
            <a:ext cx="7756525" cy="79208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>Objetivos e metas da intervenção:</a:t>
            </a:r>
            <a:endParaRPr lang="zh-TW" altLang="en-US" sz="27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980728"/>
            <a:ext cx="7992690" cy="5593111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lang="pt-BR" altLang="zh-TW" sz="2800" dirty="0" smtClean="0">
                <a:latin typeface="Comic Sans MS" pitchFamily="66" charset="0"/>
                <a:cs typeface="Times New Roman" pitchFamily="18" charset="0"/>
              </a:rPr>
              <a:t> 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Ampliar a cobertura da detecção precoce do câncer de colo de útero em 40% e do câncer de mama em 50% nas respectivas faixas etárias alvo;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0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Melhorar a adesão das mulheres à realização de exame </a:t>
            </a:r>
            <a:r>
              <a:rPr lang="pt-BR" sz="2400" dirty="0" err="1" smtClean="0">
                <a:latin typeface="Comic Sans MS" pitchFamily="66" charset="0"/>
              </a:rPr>
              <a:t>citopatológico</a:t>
            </a:r>
            <a:r>
              <a:rPr lang="pt-BR" sz="2400" dirty="0" smtClean="0">
                <a:latin typeface="Comic Sans MS" pitchFamily="66" charset="0"/>
              </a:rPr>
              <a:t> de colo uterino em 40% e a mamografia em 50% aplicando a periodicidade do rastreamento do MS;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"/>
            <a:ext cx="8497192" cy="652534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1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Realizar busca ativa em 80% dos casos de exames faltosos;</a:t>
            </a: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Melhorar a qualidade do atendimento das mulheres que realizam detecção precoce de câncer de colo de útero e de mama na UBS através da implementação do Programa;</a:t>
            </a: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altLang="zh-TW" sz="24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Melhorar registros das informações com a implementação dos recursos existentes a criação de dispositivos específicos;</a:t>
            </a: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altLang="zh-TW" sz="24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0"/>
            <a:ext cx="8497192" cy="659735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1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Mapear as mulheres de risco para câncer de colo de útero e de mama através da avaliação de risco em 30% das usuárias atendidas no Programa;</a:t>
            </a: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Promoção da saúde através da orientação de DST e fatores de risco para o câncer de colo uterino e mama à 30% das mulheres atendidas pelo Programa;</a:t>
            </a: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476671"/>
            <a:ext cx="8497192" cy="6381329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1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Realizar ações de promoção à saúde e prevenção de doenças em 30% das famílias das mulheres acompanhadas na UBS para a prevenção do câncer de colo de útero e mama;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>Metodologia</a:t>
            </a:r>
            <a:endParaRPr lang="zh-TW" altLang="en-US" sz="27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08912" cy="5449095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lang="pt-BR" altLang="zh-TW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altLang="zh-TW" sz="2400" dirty="0" smtClean="0">
                <a:latin typeface="Comic Sans MS" pitchFamily="66" charset="0"/>
                <a:cs typeface="Times New Roman" pitchFamily="18" charset="0"/>
              </a:rPr>
              <a:t>Eixo do monitoramento e avaliação: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Ficha de acompanhamento das mulheres da comunidade utilizada pelos ACS nas visitas domiciliares ; 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Análise das fichas de acompanhamento semanalmente de forma individual com cada ACS 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476671"/>
            <a:ext cx="8497192" cy="6381329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Registro dos resultados de </a:t>
            </a:r>
            <a:r>
              <a:rPr lang="pt-BR" sz="2400" dirty="0" err="1" smtClean="0">
                <a:latin typeface="Comic Sans MS" pitchFamily="66" charset="0"/>
              </a:rPr>
              <a:t>citopatológico</a:t>
            </a:r>
            <a:r>
              <a:rPr lang="pt-BR" sz="2400" dirty="0" smtClean="0">
                <a:latin typeface="Comic Sans MS" pitchFamily="66" charset="0"/>
              </a:rPr>
              <a:t> de colo uterino em livro específico assim que recebidos no serviço pela equipe de enfermagem;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16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Criação de um livro de registro de solicitação de mamografia e inserção dos resultados conforme dinâmica do serviço;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476672"/>
            <a:ext cx="8497192" cy="6381329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lang="pt-BR" altLang="zh-TW" sz="2400" dirty="0" smtClean="0">
                <a:latin typeface="Comic Sans MS" pitchFamily="66" charset="0"/>
                <a:cs typeface="Times New Roman" pitchFamily="18" charset="0"/>
              </a:rPr>
              <a:t>Eixo da organização do serviço: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Disponibilidade do protocolo do Ministério da Saúde - Controle dos Cânceres do Colo do Útero e da Mama; 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Definição de atribuição de cada profissional em reunião de equipe;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Acolhimento da demanda de coleta de CP com a ampliação da agenda do enfermeiro; 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1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Facilidade no acesso aos exames preventivos considerando as particularidades de cada usuária;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altLang="zh-TW" sz="2400" dirty="0" smtClean="0">
                <a:latin typeface="Comic Sans MS" pitchFamily="66" charset="0"/>
                <a:cs typeface="Times New Roman" pitchFamily="18" charset="0"/>
              </a:rPr>
              <a:t> Priorização de horários para as mulheres que nunca realizaram os exames;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altLang="zh-TW" sz="24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altLang="zh-TW" sz="24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Comic Sans MS" pitchFamily="66" charset="0"/>
              </a:rPr>
              <a:t>Busca ativa das mulheres faltosas através da visita domiciliar;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Lista de espera de coleta de CP;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2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Monitoramento da adequabilidade das lâminas de CP pelo enfermeiro;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Registro dos resultados dos exames de mama e CP pelos técnicos de enfermagem;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Monitoramento dos resultados alterados de CP e mamografia pelo enfermeiro;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Atualização semanal dos dados do SIAB;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Distribuição de preservativos conforme livre demanda do serviço;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Discussão das ações da intervenção e das situações de risco junto  equipe em reunião;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777875"/>
          </a:xfrm>
        </p:spPr>
        <p:txBody>
          <a:bodyPr/>
          <a:lstStyle/>
          <a:p>
            <a:pPr eaLnBrk="1" hangingPunct="1"/>
            <a:r>
              <a:rPr lang="pt-BR" altLang="zh-TW" sz="2400" cap="none" dirty="0" smtClean="0">
                <a:solidFill>
                  <a:srgbClr val="E75C01"/>
                </a:solidFill>
                <a:latin typeface="Comic Sans MS" pitchFamily="66" charset="0"/>
              </a:rPr>
              <a:t>Introdução</a:t>
            </a:r>
            <a:endParaRPr lang="zh-TW" altLang="en-US" sz="24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7171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341438"/>
            <a:ext cx="8229600" cy="49672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Aspectos que motivaram o tema da ação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programática: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Incidência do câncer de mama e colo de útero no Brasil;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Número de mulheres residentes na área de abrangência da UBS: 1664 mulheres;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260648"/>
            <a:ext cx="8497192" cy="6597353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lang="pt-BR" altLang="zh-TW" sz="2400" dirty="0" smtClean="0">
                <a:latin typeface="Comic Sans MS" pitchFamily="66" charset="0"/>
                <a:cs typeface="Times New Roman" pitchFamily="18" charset="0"/>
              </a:rPr>
              <a:t>Eixo da qualificação da prática clínica: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Capacitação da equipe quanto as diretrizes do protocolo do Ministério da Saúde - Controle dos Cânceres do Colo do Útero e da Mama; 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Capacitação dos trabalhadores em reunião de equipe para o acolhimento das demandas;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Capacitação da equipe para os fatores de risco relacionados aos cânceres e DST;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Definição de atribuição de cada profissional em reunião de equipe;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Discussão das ações da intervenção e das situações de risco junto  equipe em reunião;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Orientação dos resultados dos exames pelo enfermeiro;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Revisão dos livros de registro de mamografia e CP, sempre que necessário;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11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Acompanhamento dos encaminhamentos para os serviços de maior complexidade; 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208912" cy="685800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lang="pt-BR" sz="2400" dirty="0" smtClean="0">
                <a:latin typeface="Comic Sans MS" pitchFamily="66" charset="0"/>
              </a:rPr>
              <a:t>Eixo do engajamento público: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Sensibilização da comunidade para a prevenção do câncer de colo de útero e mama: atendimentos individuais, grupos educativos, distribuição de </a:t>
            </a:r>
            <a:r>
              <a:rPr lang="pt-BR" sz="2400" dirty="0" err="1" smtClean="0">
                <a:latin typeface="Comic Sans MS" pitchFamily="66" charset="0"/>
              </a:rPr>
              <a:t>folderes</a:t>
            </a:r>
            <a:r>
              <a:rPr lang="pt-BR" sz="2400" dirty="0" smtClean="0">
                <a:latin typeface="Comic Sans MS" pitchFamily="66" charset="0"/>
              </a:rPr>
              <a:t>, abordagem em visitas domiciliares de rotina;</a:t>
            </a: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Divulgação das rotinas do serviço, da intervenção, das facilidades e da atenção prioritária às faixas etárias alvo do programa;</a:t>
            </a:r>
          </a:p>
          <a:p>
            <a:pPr marL="273050" lvl="1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Alerta a comunidade sobre os fatores para o cânceres de colo uterino e mamas;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Sensibilização da população para hábitos de vida saudáveis e o </a:t>
            </a:r>
            <a:r>
              <a:rPr lang="pt-BR" sz="2400" dirty="0" err="1" smtClean="0">
                <a:latin typeface="Comic Sans MS" pitchFamily="66" charset="0"/>
              </a:rPr>
              <a:t>auto-cuidado</a:t>
            </a:r>
            <a:r>
              <a:rPr lang="pt-BR" sz="2400" dirty="0" smtClean="0">
                <a:latin typeface="Comic Sans MS" pitchFamily="66" charset="0"/>
              </a:rPr>
              <a:t>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Incentivo a prevenção de </a:t>
            </a:r>
            <a:r>
              <a:rPr lang="pt-BR" sz="2400" dirty="0" err="1" smtClean="0">
                <a:latin typeface="Comic Sans MS" pitchFamily="66" charset="0"/>
              </a:rPr>
              <a:t>DST’s</a:t>
            </a:r>
            <a:r>
              <a:rPr lang="pt-BR" sz="2400" dirty="0" smtClean="0">
                <a:latin typeface="Comic Sans MS" pitchFamily="66" charset="0"/>
              </a:rPr>
              <a:t> e o uso de preservativos;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1066130"/>
          </a:xfrm>
        </p:spPr>
        <p:txBody>
          <a:bodyPr>
            <a:noAutofit/>
          </a:bodyPr>
          <a:lstStyle/>
          <a:p>
            <a:pPr algn="ctr"/>
            <a:r>
              <a:rPr lang="pt-BR" altLang="zh-TW" sz="2400" cap="none" dirty="0" smtClean="0">
                <a:solidFill>
                  <a:srgbClr val="E75C01"/>
                </a:solidFill>
                <a:latin typeface="Comic Sans MS" pitchFamily="66" charset="0"/>
              </a:rPr>
              <a:t>Resultados do Programa de Prevenção do câncer de colo de Útero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2060848"/>
            <a:ext cx="7467600" cy="441310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1º mês: 87 mulheres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2º mês: 294 mulheres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3º mês: 338 mulheres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4º mês: 372 mulheres </a:t>
            </a:r>
            <a:endParaRPr lang="pt-BR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124744"/>
            <a:ext cx="8208912" cy="5449095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lang="pt-BR" altLang="zh-TW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6595" y="548680"/>
            <a:ext cx="7789821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819564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632847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590087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260350"/>
            <a:ext cx="8229600" cy="659765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1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25 a 64 anos: 848 mulheres;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50 a 69 anos: 271 mulheres;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Vulnerabilidade e situações risco na comunidade;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Fragilidades na qualidade do atendimento prestado;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784" y="692696"/>
            <a:ext cx="77956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086" y="620688"/>
            <a:ext cx="805434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9342" y="620688"/>
            <a:ext cx="8081089" cy="5112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770485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150" y="692696"/>
            <a:ext cx="800026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1143000"/>
          </a:xfrm>
        </p:spPr>
        <p:txBody>
          <a:bodyPr>
            <a:noAutofit/>
          </a:bodyPr>
          <a:lstStyle/>
          <a:p>
            <a:pPr algn="ctr"/>
            <a:r>
              <a:rPr lang="pt-BR" altLang="zh-TW" sz="2400" cap="none" dirty="0" smtClean="0">
                <a:solidFill>
                  <a:srgbClr val="E75C01"/>
                </a:solidFill>
                <a:latin typeface="Comic Sans MS" pitchFamily="66" charset="0"/>
              </a:rPr>
              <a:t>Resultados do Programa de Prevenção do câncer de Mama</a:t>
            </a:r>
            <a:endParaRPr lang="pt-BR" sz="24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916832"/>
            <a:ext cx="7467600" cy="455712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1º mês: 39 mulheres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2º mês: 131 mulheres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3º mês: 156 mulheres</a:t>
            </a:r>
          </a:p>
          <a:p>
            <a:pPr>
              <a:lnSpc>
                <a:spcPct val="150000"/>
              </a:lnSpc>
            </a:pPr>
            <a:endParaRPr lang="pt-BR" dirty="0" smtClean="0"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r>
              <a:rPr lang="pt-BR" dirty="0" smtClean="0">
                <a:latin typeface="Comic Sans MS" pitchFamily="66" charset="0"/>
              </a:rPr>
              <a:t>4º mês: 187 mulheres </a:t>
            </a:r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8"/>
            <a:ext cx="792088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248" y="476672"/>
            <a:ext cx="77521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692696"/>
            <a:ext cx="7560839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770485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標題 1"/>
          <p:cNvSpPr>
            <a:spLocks noGrp="1"/>
          </p:cNvSpPr>
          <p:nvPr>
            <p:ph type="title"/>
          </p:nvPr>
        </p:nvSpPr>
        <p:spPr bwMode="auto">
          <a:xfrm>
            <a:off x="468313" y="0"/>
            <a:ext cx="7539037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>Caracterização do município de Farroupilha:</a:t>
            </a:r>
            <a:endParaRPr lang="zh-TW" altLang="en-US" sz="27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9219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196752"/>
            <a:ext cx="7467600" cy="5377086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70.000 habitantes localizado na região nordeste do Rio Grande do Sul;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Referência para 11 municípios;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11 </a:t>
            </a:r>
            <a:r>
              <a:rPr lang="pt-BR" altLang="zh-TW" dirty="0" err="1" smtClean="0">
                <a:latin typeface="Comic Sans MS" pitchFamily="66" charset="0"/>
                <a:cs typeface="Times New Roman" pitchFamily="18" charset="0"/>
              </a:rPr>
              <a:t>UBS’s</a:t>
            </a: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 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6 </a:t>
            </a:r>
            <a:r>
              <a:rPr lang="pt-BR" altLang="zh-TW" dirty="0" err="1" smtClean="0">
                <a:latin typeface="Comic Sans MS" pitchFamily="66" charset="0"/>
                <a:cs typeface="Times New Roman" pitchFamily="18" charset="0"/>
              </a:rPr>
              <a:t>ESF’s</a:t>
            </a: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 com NASF;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94" y="764704"/>
            <a:ext cx="8033145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272808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34481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6489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>Discussão</a:t>
            </a:r>
            <a:endParaRPr lang="zh-TW" altLang="en-US" sz="27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836712"/>
            <a:ext cx="8208912" cy="5737127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r>
              <a:rPr lang="pt-BR" altLang="zh-TW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Comic Sans MS" pitchFamily="66" charset="0"/>
              </a:rPr>
              <a:t>Qualificação do atendimento a Saúde da Mulher: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Ampliação da cobertura do programa de prevenção do câncer de colo de útero e mama;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Melhoria do acolhimento das usuárias no serviço;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Melhoria do vínculo da equipe com a comunidade;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0"/>
            <a:ext cx="8208912" cy="685800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Atendimento individualizado e humanizado;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0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Estratégias de otimização do trabalho e </a:t>
            </a:r>
            <a:r>
              <a:rPr lang="pt-BR" sz="2400" dirty="0" err="1" smtClean="0">
                <a:latin typeface="Comic Sans MS" pitchFamily="66" charset="0"/>
              </a:rPr>
              <a:t>co-responsabilização</a:t>
            </a:r>
            <a:r>
              <a:rPr lang="pt-BR" sz="2400" dirty="0" smtClean="0">
                <a:latin typeface="Comic Sans MS" pitchFamily="66" charset="0"/>
              </a:rPr>
              <a:t> da equipe com os resultados da intervenção;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“Aquecimento” da rede de saúde;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0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Implementação dos registros;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0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Usuários melhor esclarecidos quanto a seus direitos e deveres;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Visitas domiciliares dos ACS para as mulheres baseada em diretrizes e com objetivos claros e bem definidos;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Mudança de velhos hábitos e crenças;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Incorporação dos princípios do SUS;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Viabilidade de incorporação da intervenção no serviço;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98072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>Reflexão</a:t>
            </a:r>
            <a:endParaRPr lang="zh-TW" altLang="en-US" sz="27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268760"/>
            <a:ext cx="8208912" cy="4680521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altLang="zh-TW" sz="2800" dirty="0" smtClean="0">
                <a:latin typeface="Comic Sans MS" pitchFamily="66" charset="0"/>
                <a:cs typeface="Times New Roman" pitchFamily="18" charset="0"/>
              </a:rPr>
              <a:t> </a:t>
            </a:r>
            <a:r>
              <a:rPr lang="pt-BR" sz="2400" dirty="0" smtClean="0">
                <a:latin typeface="Comic Sans MS" pitchFamily="66" charset="0"/>
              </a:rPr>
              <a:t>Subsídios técnicos e científicos para a qualificação das ações programáticas da APS de forma estruturada;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Troca de experiências através dos fóruns e discussão de casos clínicos;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24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 Acolhimento x atendimento médico centrado;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0"/>
            <a:ext cx="7756525" cy="83671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endParaRPr lang="zh-TW" altLang="en-US" sz="38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323528" y="188640"/>
            <a:ext cx="8208912" cy="6669360"/>
          </a:xfrm>
        </p:spPr>
        <p:txBody>
          <a:bodyPr/>
          <a:lstStyle/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endParaRPr lang="pt-BR" sz="11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Font typeface="Wingdings" pitchFamily="2" charset="2"/>
              <a:buChar char=""/>
            </a:pPr>
            <a:r>
              <a:rPr lang="pt-BR" sz="2400" dirty="0" smtClean="0">
                <a:latin typeface="Comic Sans MS" pitchFamily="66" charset="0"/>
              </a:rPr>
              <a:t>Incentivo dos gestores para realização do curso como estratégia de um serviço qualificado.</a:t>
            </a: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  <a:p>
            <a:pPr marL="273050" lvl="1" algn="just" eaLnBrk="1" hangingPunct="1">
              <a:lnSpc>
                <a:spcPct val="150000"/>
              </a:lnSpc>
              <a:spcBef>
                <a:spcPct val="0"/>
              </a:spcBef>
              <a:buSzPct val="70000"/>
              <a:buNone/>
            </a:pPr>
            <a:endParaRPr lang="pt-BR" sz="28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534085_246036218834962_1026496952_n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424936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88913"/>
            <a:ext cx="8229600" cy="66690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1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Saúde do trabalhar nas </a:t>
            </a:r>
            <a:r>
              <a:rPr lang="pt-BR" altLang="zh-TW" dirty="0" err="1" smtClean="0">
                <a:latin typeface="Comic Sans MS" pitchFamily="66" charset="0"/>
                <a:cs typeface="Times New Roman" pitchFamily="18" charset="0"/>
              </a:rPr>
              <a:t>ESF’s</a:t>
            </a: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1 CAPS ad;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1 complexo de Saúde Mental;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1 Centro de Fisioterapia;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1 CES e </a:t>
            </a:r>
            <a:r>
              <a:rPr lang="pt-BR" altLang="zh-TW" dirty="0" err="1" smtClean="0">
                <a:latin typeface="Comic Sans MS" pitchFamily="66" charset="0"/>
                <a:cs typeface="Times New Roman" pitchFamily="18" charset="0"/>
              </a:rPr>
              <a:t>pactuação</a:t>
            </a: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 com municípios vizinhos;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1 Hospital Geral;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DSC0699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260648"/>
            <a:ext cx="5256583" cy="3384376"/>
          </a:xfrm>
        </p:spPr>
      </p:pic>
      <p:pic>
        <p:nvPicPr>
          <p:cNvPr id="5" name="Imagem 4" descr="DSC07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212976"/>
            <a:ext cx="5544616" cy="3312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 descr="DSC0700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140968"/>
            <a:ext cx="5616624" cy="3340968"/>
          </a:xfrm>
        </p:spPr>
      </p:pic>
      <p:pic>
        <p:nvPicPr>
          <p:cNvPr id="9" name="Imagem 8" descr="DSC070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188640"/>
            <a:ext cx="5616624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P10001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3140968"/>
            <a:ext cx="5184576" cy="3528392"/>
          </a:xfrm>
        </p:spPr>
      </p:pic>
      <p:pic>
        <p:nvPicPr>
          <p:cNvPr id="5" name="Imagem 4" descr="P10001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60648"/>
            <a:ext cx="4968552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1"/>
            <a:ext cx="7756525" cy="980728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>Caracterização da UBS São José:</a:t>
            </a:r>
            <a:endParaRPr lang="zh-TW" altLang="en-US" sz="27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484313"/>
            <a:ext cx="7467600" cy="5089525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Unidade urbana e mista;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1 equipe de ESF para 3263 usuários cadastrados;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 1 ginecologista, 1 pediatra, 1 clínico geral, 1 </a:t>
            </a:r>
            <a:r>
              <a:rPr lang="pt-BR" altLang="zh-TW" dirty="0" err="1" smtClean="0">
                <a:latin typeface="Comic Sans MS" pitchFamily="66" charset="0"/>
                <a:cs typeface="Times New Roman" pitchFamily="18" charset="0"/>
              </a:rPr>
              <a:t>odontólogo</a:t>
            </a: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6 </a:t>
            </a:r>
            <a:r>
              <a:rPr lang="pt-BR" altLang="zh-TW" dirty="0" err="1" smtClean="0">
                <a:latin typeface="Comic Sans MS" pitchFamily="66" charset="0"/>
                <a:cs typeface="Times New Roman" pitchFamily="18" charset="0"/>
              </a:rPr>
              <a:t>microáreas</a:t>
            </a: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;</a:t>
            </a:r>
          </a:p>
          <a:p>
            <a:pPr mar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288" y="188913"/>
            <a:ext cx="8229600" cy="6669087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1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Prédio da UBS fora da comunidade e adaptado;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Estrutura física inadequada  conforme o MS e incompatível com a demanda;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Ausência de prontuário de família;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標題 1"/>
          <p:cNvSpPr>
            <a:spLocks noGrp="1"/>
          </p:cNvSpPr>
          <p:nvPr>
            <p:ph type="title"/>
          </p:nvPr>
        </p:nvSpPr>
        <p:spPr bwMode="auto">
          <a:xfrm>
            <a:off x="250825" y="188640"/>
            <a:ext cx="7756525" cy="1368152"/>
          </a:xfrm>
        </p:spPr>
        <p:txBody>
          <a:bodyPr>
            <a:normAutofit fontScale="90000"/>
          </a:bodyPr>
          <a:lstStyle/>
          <a:p>
            <a:pPr eaLnBrk="1" hangingPunct="1">
              <a:lnSpc>
                <a:spcPct val="150000"/>
              </a:lnSpc>
            </a:pP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  <a:t/>
            </a:r>
            <a:br>
              <a:rPr lang="pt-BR" altLang="zh-TW" sz="3800" cap="none" dirty="0" smtClean="0">
                <a:solidFill>
                  <a:srgbClr val="E75C01"/>
                </a:solidFill>
                <a:latin typeface="Comic Sans MS" pitchFamily="66" charset="0"/>
              </a:rPr>
            </a:br>
            <a:r>
              <a:rPr lang="pt-BR" altLang="zh-TW" sz="2700" cap="none" dirty="0" smtClean="0">
                <a:solidFill>
                  <a:srgbClr val="E75C01"/>
                </a:solidFill>
                <a:latin typeface="Comic Sans MS" pitchFamily="66" charset="0"/>
              </a:rPr>
              <a:t>O atendimento à Saúde da Mulher antes da intervenção:</a:t>
            </a:r>
            <a:endParaRPr lang="zh-TW" altLang="en-US" sz="2700" cap="none" dirty="0" smtClean="0">
              <a:solidFill>
                <a:srgbClr val="E75C01"/>
              </a:solidFill>
              <a:latin typeface="Comic Sans MS" pitchFamily="66" charset="0"/>
            </a:endParaRPr>
          </a:p>
        </p:txBody>
      </p:sp>
      <p:sp>
        <p:nvSpPr>
          <p:cNvPr id="11267" name="內容版面配置區 2"/>
          <p:cNvSpPr>
            <a:spLocks noGrp="1"/>
          </p:cNvSpPr>
          <p:nvPr>
            <p:ph sz="quarter" idx="1"/>
          </p:nvPr>
        </p:nvSpPr>
        <p:spPr>
          <a:xfrm>
            <a:off x="539750" y="1484313"/>
            <a:ext cx="7992690" cy="5089525"/>
          </a:xfrm>
        </p:spPr>
        <p:txBody>
          <a:bodyPr/>
          <a:lstStyle/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Desconhecimento do manual do MS quanto ao tema ação programática pelos profissionais do serviço;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Ausência de protocolo de solicitação de mamografia pelo enfermeiro;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Solicitação de mamografia pelo ginecologista e médico de família;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14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sz="2800" dirty="0" smtClean="0"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內容版面配置區 2"/>
          <p:cNvSpPr>
            <a:spLocks noGrp="1"/>
          </p:cNvSpPr>
          <p:nvPr>
            <p:ph sz="quarter" idx="1"/>
          </p:nvPr>
        </p:nvSpPr>
        <p:spPr>
          <a:xfrm>
            <a:off x="395536" y="620688"/>
            <a:ext cx="8229600" cy="5949281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Font typeface="Wingdings" pitchFamily="2" charset="2"/>
              <a:buNone/>
            </a:pPr>
            <a:endParaRPr lang="pt-BR" altLang="zh-TW" sz="1100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Coletas de CP realizadas pelo enfermeiro e ginecologista;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 Agenda do enfermeiro incompatível com a demanda;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 Grande número de faltosos e não é realizado busca ativa;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pt-BR" altLang="zh-TW" dirty="0" smtClean="0">
                <a:latin typeface="Comic Sans MS" pitchFamily="66" charset="0"/>
                <a:cs typeface="Times New Roman" pitchFamily="18" charset="0"/>
              </a:rPr>
              <a:t> Ausência de instrumento de acompanhamento das mulheres com CP e mamografia em atraso;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pt-BR" altLang="zh-TW" dirty="0" smtClean="0">
              <a:latin typeface="Comic Sans MS" pitchFamily="66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altLang="zh-TW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lcão Envidraçado">
  <a:themeElements>
    <a:clrScheme name="Balcão Envidraçado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Balcão Envidraçado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alcão Envidraçad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alcão Envidraçado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2178</TotalTime>
  <Words>1200</Words>
  <Application>Microsoft Office PowerPoint</Application>
  <PresentationFormat>Apresentação na tela (4:3)</PresentationFormat>
  <Paragraphs>305</Paragraphs>
  <Slides>52</Slides>
  <Notes>30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52</vt:i4>
      </vt:variant>
    </vt:vector>
  </HeadingPairs>
  <TitlesOfParts>
    <vt:vector size="53" baseType="lpstr">
      <vt:lpstr>Balcão Envidraçado</vt:lpstr>
      <vt:lpstr>    Saúde da Mulher   Prevenção do Câncer de Colo de Útero e Mama na Unidade Básica de Saúde Centro Social Urbano, Farroupilha - RS </vt:lpstr>
      <vt:lpstr>Introdução</vt:lpstr>
      <vt:lpstr>Slide 3</vt:lpstr>
      <vt:lpstr>   Caracterização do município de Farroupilha:</vt:lpstr>
      <vt:lpstr>Slide 5</vt:lpstr>
      <vt:lpstr>    Caracterização da UBS São José:</vt:lpstr>
      <vt:lpstr>Slide 7</vt:lpstr>
      <vt:lpstr>    O atendimento à Saúde da Mulher antes da intervenção:</vt:lpstr>
      <vt:lpstr>Slide 9</vt:lpstr>
      <vt:lpstr>    Objetivos e metas da intervenção:</vt:lpstr>
      <vt:lpstr>Slide 11</vt:lpstr>
      <vt:lpstr>Slide 12</vt:lpstr>
      <vt:lpstr>Slide 13</vt:lpstr>
      <vt:lpstr>    Metodologia</vt:lpstr>
      <vt:lpstr>Slide 15</vt:lpstr>
      <vt:lpstr>Slide 16</vt:lpstr>
      <vt:lpstr>    </vt:lpstr>
      <vt:lpstr>    </vt:lpstr>
      <vt:lpstr>    </vt:lpstr>
      <vt:lpstr>Slide 20</vt:lpstr>
      <vt:lpstr>    </vt:lpstr>
      <vt:lpstr>    </vt:lpstr>
      <vt:lpstr>    </vt:lpstr>
      <vt:lpstr>    </vt:lpstr>
      <vt:lpstr>Resultados do Programa de Prevenção do câncer de colo de Útero</vt:lpstr>
      <vt:lpstr>    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Resultados do Programa de Prevenção do câncer de Mama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    Discussão</vt:lpstr>
      <vt:lpstr>    </vt:lpstr>
      <vt:lpstr>    </vt:lpstr>
      <vt:lpstr>    Reflexão</vt:lpstr>
      <vt:lpstr>    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  P  V</dc:title>
  <dc:creator>Huei Lin</dc:creator>
  <cp:lastModifiedBy>Tatinha</cp:lastModifiedBy>
  <cp:revision>136</cp:revision>
  <dcterms:created xsi:type="dcterms:W3CDTF">2013-04-26T10:44:07Z</dcterms:created>
  <dcterms:modified xsi:type="dcterms:W3CDTF">2013-06-01T13:54:30Z</dcterms:modified>
</cp:coreProperties>
</file>