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4" r:id="rId11"/>
    <p:sldId id="275" r:id="rId12"/>
    <p:sldId id="276" r:id="rId13"/>
    <p:sldId id="278" r:id="rId14"/>
    <p:sldId id="279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4" r:id="rId28"/>
    <p:sldId id="295" r:id="rId29"/>
    <p:sldId id="296" r:id="rId30"/>
    <p:sldId id="297" r:id="rId31"/>
    <p:sldId id="299" r:id="rId3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ymey\Downloads\Taymey_planilha%20final%20revisada_24_julho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ymey\Downloads\Taymey_planilha%20final%20revisada_24_julho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ymey\Downloads\Taymey_planilha%20final%20revisada_24_julho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>
        <c:manualLayout>
          <c:layoutTarget val="inner"/>
          <c:xMode val="edge"/>
          <c:yMode val="edge"/>
          <c:x val="0.11693559898681612"/>
          <c:y val="0.28937832452754841"/>
          <c:w val="0.84677502714590869"/>
          <c:h val="0.5934087161197800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Proporção de crianças entre zero e 72 meses inscritas no programa da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pt-BR"/>
                </a:pPr>
                <a:endParaRPr lang="es-E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8.2251082251082755E-2</c:v>
                </c:pt>
                <c:pt idx="1">
                  <c:v>0.33766233766233911</c:v>
                </c:pt>
                <c:pt idx="2">
                  <c:v>0.56709956709956999</c:v>
                </c:pt>
                <c:pt idx="3">
                  <c:v>0.61904761904761962</c:v>
                </c:pt>
              </c:numCache>
            </c:numRef>
          </c:val>
        </c:ser>
        <c:axId val="64074880"/>
        <c:axId val="64689280"/>
      </c:barChart>
      <c:catAx>
        <c:axId val="640748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64689280"/>
        <c:crosses val="autoZero"/>
        <c:auto val="1"/>
        <c:lblAlgn val="ctr"/>
        <c:lblOffset val="100"/>
      </c:catAx>
      <c:valAx>
        <c:axId val="6468928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minorGridlines/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64074880"/>
        <c:crosses val="autoZero"/>
        <c:crossBetween val="between"/>
        <c:majorUnit val="0.1"/>
        <c:minorUnit val="4.000000000000009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18"/>
  <c:chart>
    <c:autoTitleDeleted val="1"/>
    <c:plotArea>
      <c:layout>
        <c:manualLayout>
          <c:layoutTarget val="inner"/>
          <c:xMode val="edge"/>
          <c:yMode val="edge"/>
          <c:x val="0.11693559898681603"/>
          <c:y val="0.28937832452754852"/>
          <c:w val="0.84677502714590891"/>
          <c:h val="0.5934087161197777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Indicadores!$C$9</c:f>
              <c:strCache>
                <c:ptCount val="1"/>
                <c:pt idx="0">
                  <c:v>Proporção de crianças com primeira consulta na primeira semana de vida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pt-BR"/>
                </a:pPr>
                <a:endParaRPr lang="es-E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Indicadores!$D$8:$G$8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Indicadores!$D$9:$G$9</c:f>
              <c:numCache>
                <c:formatCode>0.0%</c:formatCode>
                <c:ptCount val="4"/>
                <c:pt idx="0">
                  <c:v>0.57894736842105254</c:v>
                </c:pt>
                <c:pt idx="1">
                  <c:v>0.69230769230769262</c:v>
                </c:pt>
                <c:pt idx="2">
                  <c:v>0.7328244274809198</c:v>
                </c:pt>
                <c:pt idx="3">
                  <c:v>0.7342657342657346</c:v>
                </c:pt>
              </c:numCache>
            </c:numRef>
          </c:val>
        </c:ser>
        <c:axId val="64701184"/>
        <c:axId val="64702720"/>
      </c:barChart>
      <c:catAx>
        <c:axId val="647011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64702720"/>
        <c:crosses val="autoZero"/>
        <c:auto val="1"/>
        <c:lblAlgn val="ctr"/>
        <c:lblOffset val="100"/>
      </c:catAx>
      <c:valAx>
        <c:axId val="6470272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64701184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18"/>
  <c:chart>
    <c:autoTitleDeleted val="1"/>
    <c:plotArea>
      <c:layout>
        <c:manualLayout>
          <c:layoutTarget val="inner"/>
          <c:xMode val="edge"/>
          <c:yMode val="edge"/>
          <c:x val="0.11740890688259108"/>
          <c:y val="0.32388727995176836"/>
          <c:w val="0.84615384615385014"/>
          <c:h val="0.5465597849186025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Indicadores!$C$95</c:f>
              <c:strCache>
                <c:ptCount val="1"/>
                <c:pt idx="0">
                  <c:v>Número de crianças colocadas para mamar durante a primeira consulta.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pt-BR"/>
                </a:pPr>
                <a:endParaRPr lang="es-E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Indicadores!$D$94:$G$94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Indicadores!$D$95:$G$95</c:f>
              <c:numCache>
                <c:formatCode>0.0%</c:formatCode>
                <c:ptCount val="4"/>
                <c:pt idx="0">
                  <c:v>0.73684210526315785</c:v>
                </c:pt>
                <c:pt idx="1">
                  <c:v>0.87179487179487802</c:v>
                </c:pt>
                <c:pt idx="2">
                  <c:v>0.88549618320610657</c:v>
                </c:pt>
                <c:pt idx="3">
                  <c:v>0.89510489510489788</c:v>
                </c:pt>
              </c:numCache>
            </c:numRef>
          </c:val>
        </c:ser>
        <c:axId val="64882560"/>
        <c:axId val="64884096"/>
      </c:barChart>
      <c:catAx>
        <c:axId val="648825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64884096"/>
        <c:crosses val="autoZero"/>
        <c:auto val="1"/>
        <c:lblAlgn val="ctr"/>
        <c:lblOffset val="100"/>
      </c:catAx>
      <c:valAx>
        <c:axId val="64884096"/>
        <c:scaling>
          <c:orientation val="minMax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6488256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602EFC-21A7-42BF-A176-35761B3A9031}" type="datetimeFigureOut">
              <a:rPr lang="es-ES" smtClean="0"/>
              <a:pPr/>
              <a:t>28/09/2015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FEFC42-8CBB-441F-B9B5-9D5CC825E38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602EFC-21A7-42BF-A176-35761B3A9031}" type="datetimeFigureOut">
              <a:rPr lang="es-ES" smtClean="0"/>
              <a:pPr/>
              <a:t>28/09/2015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FEFC42-8CBB-441F-B9B5-9D5CC825E38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602EFC-21A7-42BF-A176-35761B3A9031}" type="datetimeFigureOut">
              <a:rPr lang="es-ES" smtClean="0"/>
              <a:pPr/>
              <a:t>28/09/2015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FEFC42-8CBB-441F-B9B5-9D5CC825E38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602EFC-21A7-42BF-A176-35761B3A9031}" type="datetimeFigureOut">
              <a:rPr lang="es-ES" smtClean="0"/>
              <a:pPr/>
              <a:t>28/09/2015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FEFC42-8CBB-441F-B9B5-9D5CC825E38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602EFC-21A7-42BF-A176-35761B3A9031}" type="datetimeFigureOut">
              <a:rPr lang="es-ES" smtClean="0"/>
              <a:pPr/>
              <a:t>28/09/2015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FEFC42-8CBB-441F-B9B5-9D5CC825E38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602EFC-21A7-42BF-A176-35761B3A9031}" type="datetimeFigureOut">
              <a:rPr lang="es-ES" smtClean="0"/>
              <a:pPr/>
              <a:t>28/09/2015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FEFC42-8CBB-441F-B9B5-9D5CC825E38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602EFC-21A7-42BF-A176-35761B3A9031}" type="datetimeFigureOut">
              <a:rPr lang="es-ES" smtClean="0"/>
              <a:pPr/>
              <a:t>28/09/2015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FEFC42-8CBB-441F-B9B5-9D5CC825E38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602EFC-21A7-42BF-A176-35761B3A9031}" type="datetimeFigureOut">
              <a:rPr lang="es-ES" smtClean="0"/>
              <a:pPr/>
              <a:t>28/09/2015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FEFC42-8CBB-441F-B9B5-9D5CC825E38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602EFC-21A7-42BF-A176-35761B3A9031}" type="datetimeFigureOut">
              <a:rPr lang="es-ES" smtClean="0"/>
              <a:pPr/>
              <a:t>28/09/2015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FEFC42-8CBB-441F-B9B5-9D5CC825E38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C602EFC-21A7-42BF-A176-35761B3A9031}" type="datetimeFigureOut">
              <a:rPr lang="es-ES" smtClean="0"/>
              <a:pPr/>
              <a:t>28/09/2015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FEFC42-8CBB-441F-B9B5-9D5CC825E38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602EFC-21A7-42BF-A176-35761B3A9031}" type="datetimeFigureOut">
              <a:rPr lang="es-ES" smtClean="0"/>
              <a:pPr/>
              <a:t>28/09/2015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FEFC42-8CBB-441F-B9B5-9D5CC825E38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C602EFC-21A7-42BF-A176-35761B3A9031}" type="datetimeFigureOut">
              <a:rPr lang="es-ES" smtClean="0"/>
              <a:pPr/>
              <a:t>28/09/2015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8FEFC42-8CBB-441F-B9B5-9D5CC825E38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32560" y="360040"/>
            <a:ext cx="7406640" cy="1628800"/>
          </a:xfrm>
        </p:spPr>
        <p:txBody>
          <a:bodyPr>
            <a:noAutofit/>
          </a:bodyPr>
          <a:lstStyle/>
          <a:p>
            <a:pPr algn="ctr"/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UNIVERSIDADE ABERTA DO SUS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UNIVERSIDADE FEDERAL DE PELOTAS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Especialização em Saúde da Família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Modalidade a Distância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Turma </a:t>
            </a:r>
            <a:r>
              <a:rPr lang="pt-BR" sz="1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7294" y="2060848"/>
            <a:ext cx="6529161" cy="1872208"/>
          </a:xfrm>
        </p:spPr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Melhoria da Atenção à Saúde da Criança de Zero a Setenta e Dois Meses na UBS Vista Alegre, Palmeira das Missões/RS</a:t>
            </a:r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571868" y="4665330"/>
            <a:ext cx="5572132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Especializanda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Taymey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Forcelledo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Castillo</a:t>
            </a:r>
            <a:endParaRPr lang="pt-BR" sz="2000" dirty="0" smtClean="0">
              <a:latin typeface="Arial" charset="0"/>
              <a:cs typeface="Arial" charset="0"/>
            </a:endParaRP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Orientador : Thiago Souza.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577211" y="5805264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Pelotas,  2015</a:t>
            </a:r>
          </a:p>
          <a:p>
            <a:pPr algn="ctr"/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Imagem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1331640" y="188640"/>
            <a:ext cx="1104900" cy="11201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</p:spTree>
    <p:extLst>
      <p:ext uri="{BB962C8B-B14F-4D97-AF65-F5344CB8AC3E}">
        <p14:creationId xmlns="" xmlns:p14="http://schemas.microsoft.com/office/powerpoint/2010/main" val="46055982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412776"/>
            <a:ext cx="8722216" cy="544522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Para a realização da intervenção e do projeto serão usados os protocolos do Caderno de Atenção Básica “Crescimento e Desenvolvimento” (Ministério de Saúde 2013).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Desenharemos fichas complementares para cada criança, que será anexada a sua ficha individual,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Utilizaremos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 ficha-espelho disponibilizada pelo curso que prevê a coleta de informações das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crianças.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Para o acompanhamento mensal da intervenção será utilizada a planilha eletrônica de coleta de dados disponibilizada pelo Curso.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rgbClr val="0070C0"/>
                </a:solidFill>
              </a:rPr>
              <a:t>Logística</a:t>
            </a:r>
          </a:p>
        </p:txBody>
      </p:sp>
    </p:spTree>
    <p:extLst>
      <p:ext uri="{BB962C8B-B14F-4D97-AF65-F5344CB8AC3E}">
        <p14:creationId xmlns="" xmlns:p14="http://schemas.microsoft.com/office/powerpoint/2010/main" val="119188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pt-BR" sz="2400" b="1" dirty="0" smtClean="0"/>
          </a:p>
          <a:p>
            <a:pPr>
              <a:buFont typeface="Wingdings" pitchFamily="2" charset="2"/>
              <a:buChar char="Ø"/>
            </a:pPr>
            <a:endParaRPr lang="pt-BR" sz="2400" b="1" dirty="0" smtClean="0"/>
          </a:p>
          <a:p>
            <a:pPr>
              <a:buFont typeface="Wingdings" pitchFamily="2" charset="2"/>
              <a:buChar char="Ø"/>
            </a:pPr>
            <a:r>
              <a:rPr lang="pt-BR" sz="2400" b="1" dirty="0" smtClean="0"/>
              <a:t>Objetivo 1: Ampliar a cobertura do Programa de Saúde da Criança</a:t>
            </a:r>
            <a:endParaRPr lang="es-ES" sz="2400" dirty="0" smtClean="0"/>
          </a:p>
          <a:p>
            <a:pPr>
              <a:buNone/>
            </a:pPr>
            <a:r>
              <a:rPr lang="pt-BR" sz="2400" b="1" dirty="0" smtClean="0"/>
              <a:t>   Meta 1.1</a:t>
            </a:r>
            <a:r>
              <a:rPr lang="pt-BR" sz="2400" dirty="0" smtClean="0"/>
              <a:t>: Ampliar a cobertura da atenção à saúde para 60% das crianças entre zero e 72 meses pertencentes à área de abrangência da unidade saúde.</a:t>
            </a:r>
            <a:endParaRPr lang="es-ES" sz="2400" dirty="0" smtClean="0"/>
          </a:p>
          <a:p>
            <a:pPr algn="just">
              <a:buNone/>
            </a:pPr>
            <a:r>
              <a:rPr lang="pt-BR" sz="2400" dirty="0" smtClean="0"/>
              <a:t> </a:t>
            </a:r>
          </a:p>
          <a:p>
            <a:endParaRPr lang="pt-BR" sz="2400" dirty="0"/>
          </a:p>
          <a:p>
            <a:pPr>
              <a:buNone/>
            </a:pPr>
            <a:endParaRPr lang="pt-BR" sz="2400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>
                <a:solidFill>
                  <a:schemeClr val="tx1"/>
                </a:solidFill>
              </a:rPr>
              <a:t>OBJETIVOS ESPECÍFICOS/METAS</a:t>
            </a:r>
            <a:endParaRPr lang="pt-BR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22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Resultado: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Figura 1: Gráfico da proporção de crianças entre zero e 72 meses inscritas no programa da UBS Vista Alegre/RS, 2015</a:t>
            </a:r>
            <a:r>
              <a:rPr lang="pt-BR" sz="2200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2"/>
          </p:nvPr>
        </p:nvGraphicFramePr>
        <p:xfrm>
          <a:off x="457200" y="1444625"/>
          <a:ext cx="4040188" cy="394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6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19 crianças no 1º mês (8,2%) de cobertura. 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78 crianças no 2º mês (33,8%) de cobertura.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131 crianças no 3º mês (56,7%) de cobertura 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143 crianças no 4º mês (61,9%) de cobertura. 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14488"/>
            <a:ext cx="7467600" cy="4857784"/>
          </a:xfrm>
        </p:spPr>
        <p:txBody>
          <a:bodyPr>
            <a:noAutofit/>
          </a:bodyPr>
          <a:lstStyle/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Meta 2.1: Realizar a primeira consulta na primeira semana de vida para 100% das crianças cadastradas.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Meta 2.2: Monitorar o crescimento em 100% das crianças.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Meta 2.3: Monitorar 100% das crianças com déficit de peso.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Meta 2.4: Monitorar 100% das crianças com excesso de peso.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Meta 2.5: Monitorar o desenvolvimento em 100% das crianças.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Meta 2.6: Vacinar 100% das crianças de acordo com a idade.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Meta 2.7: Realizar suplementação de ferro em 100% das crianças de 6 a 24 meses.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Meta 2.8: Realizar triagem auditiva em 100% das crianças.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Meta 2.9: Realizar teste do pezinho em 100% das crianças até 7 dias de vida.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Meta 2.10: Realizar avaliação da necessidade de atendimento odontológico em 100% das crianças de 6 e 72 meses.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Meta 2.11: Realizar primeira consulta odontológica para 100% das crianças de 6 a 72 meses de idade moradoras da área de abrangência, cadastradas na unidade de saúde.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 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1600" dirty="0" smtClean="0">
                <a:latin typeface="Arial" pitchFamily="34" charset="0"/>
                <a:cs typeface="Arial" pitchFamily="34" charset="0"/>
              </a:rPr>
            </a:br>
            <a:r>
              <a:rPr lang="pt-BR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1600" dirty="0" smtClean="0">
                <a:latin typeface="Arial" pitchFamily="34" charset="0"/>
                <a:cs typeface="Arial" pitchFamily="34" charset="0"/>
              </a:rPr>
            </a:br>
            <a:r>
              <a:rPr lang="pt-BR" sz="1600" dirty="0" smtClean="0">
                <a:latin typeface="Arial" pitchFamily="34" charset="0"/>
                <a:cs typeface="Arial" pitchFamily="34" charset="0"/>
              </a:rPr>
              <a:t> 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42918"/>
            <a:ext cx="7467600" cy="1071570"/>
          </a:xfrm>
        </p:spPr>
        <p:txBody>
          <a:bodyPr>
            <a:noAutofit/>
          </a:bodyPr>
          <a:lstStyle/>
          <a:p>
            <a:pPr lvl="0"/>
            <a:r>
              <a:rPr lang="pt-BR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 2: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Melhorar a qualidade do atendimento à criança</a:t>
            </a:r>
            <a:r>
              <a:rPr lang="pt-BR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pt-BR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 smtClean="0">
                <a:latin typeface="Arial" pitchFamily="34" charset="0"/>
                <a:cs typeface="Arial" pitchFamily="34" charset="0"/>
              </a:rPr>
            </a:br>
            <a:r>
              <a:rPr lang="pt-BR" sz="2000" dirty="0" smtClean="0">
                <a:latin typeface="Arial" pitchFamily="34" charset="0"/>
                <a:cs typeface="Arial" pitchFamily="34" charset="0"/>
              </a:rPr>
              <a:t> </a:t>
            </a:r>
            <a:br>
              <a:rPr lang="pt-BR" sz="2000" dirty="0" smtClean="0">
                <a:latin typeface="Arial" pitchFamily="34" charset="0"/>
                <a:cs typeface="Arial" pitchFamily="34" charset="0"/>
              </a:rPr>
            </a:br>
            <a:r>
              <a:rPr lang="pt-BR" sz="3200" u="sng" dirty="0" smtClean="0">
                <a:solidFill>
                  <a:srgbClr val="4F271C">
                    <a:satMod val="13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  <a:r>
              <a:rPr lang="pt-BR" sz="3200" dirty="0" smtClean="0">
                <a:solidFill>
                  <a:srgbClr val="4F271C">
                    <a:satMod val="13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000" dirty="0" smtClean="0"/>
              <a:t>Gráfico da proporção de crianças com primeira consulta na primeira semana de vida da UBS Vista Alegre/RS, 2015</a:t>
            </a:r>
            <a:r>
              <a:rPr lang="pt-BR" sz="2000" i="1" dirty="0" smtClean="0"/>
              <a:t>.</a:t>
            </a: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pt-BR" sz="2000" dirty="0">
                <a:solidFill>
                  <a:srgbClr val="4F271C">
                    <a:satMod val="130000"/>
                  </a:srgb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>
                <a:solidFill>
                  <a:srgbClr val="4F271C">
                    <a:satMod val="130000"/>
                  </a:srgbClr>
                </a:solidFill>
                <a:latin typeface="Arial" pitchFamily="34" charset="0"/>
                <a:cs typeface="Arial" pitchFamily="34" charset="0"/>
              </a:rPr>
            </a:b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quarter" idx="2"/>
          </p:nvPr>
        </p:nvGraphicFramePr>
        <p:xfrm>
          <a:off x="457200" y="1444625"/>
          <a:ext cx="4040188" cy="394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6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No 1° mês : 11 crianças ( 57,9%) da cobertura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No 2° mês: 54 crianças ( 69,2%) da cobertura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No 3° mês: 96 crianças ( 73,3%) da cobertura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No 4° mês: 105 crianças ( 73,4%) da cobertura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268760"/>
            <a:ext cx="7467600" cy="4873752"/>
          </a:xfrm>
        </p:spPr>
        <p:txBody>
          <a:bodyPr>
            <a:noAutofit/>
          </a:bodyPr>
          <a:lstStyle/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100% das crianças tiveram monitoramento do crescimento.</a:t>
            </a: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100% das crianças com déficit de peso foram monitoradas.</a:t>
            </a: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100% das crianças cm excesso de peso foram monitoradas.</a:t>
            </a: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100% das crianças foram monitoradas enquanto a desenvolvimento,só no primeiro mês que 1 criança( 94,7 %) não teve acompanhamento devido à ausência do medico na unidade,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r>
              <a:rPr lang="pt-BR" sz="2800" u="sng" dirty="0" smtClean="0">
                <a:solidFill>
                  <a:srgbClr val="4F271C">
                    <a:satMod val="13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r>
              <a:rPr lang="pt-BR" sz="2800" dirty="0" smtClean="0">
                <a:solidFill>
                  <a:srgbClr val="4F271C">
                    <a:satMod val="13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100 % das crianças atualizaram o esquema da vacinação, no primeiro mês se dificultou uma criança( 94,7%) devido a que não tinha a carteira consigo.</a:t>
            </a:r>
          </a:p>
          <a:p>
            <a:pPr algn="just"/>
            <a:r>
              <a:rPr lang="pt-BR" dirty="0" smtClean="0"/>
              <a:t>100% das crianças de 6 meses a 24 meses fizeram suplementação de ferro.</a:t>
            </a:r>
          </a:p>
          <a:p>
            <a:pPr algn="just"/>
            <a:r>
              <a:rPr lang="pt-BR" dirty="0" smtClean="0"/>
              <a:t>100 % das crianças fizeram a triagem auditiva.</a:t>
            </a:r>
          </a:p>
          <a:p>
            <a:pPr algn="just"/>
            <a:r>
              <a:rPr lang="pt-BR" dirty="0" smtClean="0"/>
              <a:t>100 % das crianças fizeram o teste do pezinho até os sete dias de nascidos.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u="sng" dirty="0" smtClean="0">
                <a:solidFill>
                  <a:srgbClr val="4F271C">
                    <a:satMod val="13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  <a:r>
              <a:rPr lang="pt-BR" sz="3200" dirty="0" smtClean="0">
                <a:solidFill>
                  <a:srgbClr val="4F271C">
                    <a:satMod val="13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100 % das crianças fizeram avaliação de necessidade de atendimento odontológico, no primeiro mês 11 crianças (64,7%)não foram avaliados pelo especialista e no segundo mês 70 crianças( 98,6%), mas com estratégias de trabalho conseguimos atingir a meta.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100 % das crianças tiveram atendimento odontológico, se dificultou no 1° (10 crianças) e 2° mês (70 crianças) para um 58,8 % e 98,6% respectivamente.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dirty="0" smtClean="0">
                <a:effectLst/>
              </a:rPr>
              <a:t/>
            </a:r>
            <a:br>
              <a:rPr lang="pt-BR" sz="2400" dirty="0" smtClean="0">
                <a:effectLst/>
              </a:rPr>
            </a:br>
            <a:r>
              <a:rPr lang="pt-BR" sz="4000" u="sng" dirty="0">
                <a:solidFill>
                  <a:srgbClr val="4F271C">
                    <a:satMod val="13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  <a:r>
              <a:rPr lang="pt-BR" sz="4000" dirty="0">
                <a:solidFill>
                  <a:srgbClr val="4F271C">
                    <a:satMod val="13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pt-BR" sz="2400" dirty="0"/>
          </a:p>
        </p:txBody>
      </p:sp>
    </p:spTree>
    <p:extLst>
      <p:ext uri="{BB962C8B-B14F-4D97-AF65-F5344CB8AC3E}">
        <p14:creationId xmlns="" xmlns:p14="http://schemas.microsoft.com/office/powerpoint/2010/main" val="302930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007051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t-BR" dirty="0" smtClean="0"/>
              <a:t>Meta 3.1: Fazer busca ativa de 100% das crianças faltosas às consultas.</a:t>
            </a:r>
            <a:endParaRPr lang="es-ES" dirty="0" smtClean="0"/>
          </a:p>
          <a:p>
            <a:pPr>
              <a:buNone/>
            </a:pP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Autofit/>
          </a:bodyPr>
          <a:lstStyle/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Objetivo 3: Melhorar a adesão ao programa de Saúde da Criança</a:t>
            </a:r>
            <a:r>
              <a:rPr lang="es-E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 smtClean="0">
                <a:latin typeface="Arial" pitchFamily="34" charset="0"/>
                <a:cs typeface="Arial" pitchFamily="34" charset="0"/>
              </a:rPr>
            </a:b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 realizou a busca ativa no 100% das crianças faltosas a consulta dando prioridade a uma próxima consulta agendada.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412776"/>
            <a:ext cx="8640960" cy="5088058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2400" dirty="0" smtClean="0"/>
          </a:p>
          <a:p>
            <a:pPr algn="just">
              <a:buNone/>
            </a:pPr>
            <a:r>
              <a:rPr lang="pt-BR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IMPORTÂNCIA DA AÇÃO </a:t>
            </a:r>
            <a:r>
              <a:rPr lang="pt-BR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PROGRAMÁTICA    </a:t>
            </a:r>
            <a:endParaRPr lang="pt-BR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Melhorar à atenção à saúde das crianças de zero a 72 meses de idade, ampliar a cobertura de atendimento num 60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%,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Diminuir as taxas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morbi mortalidade infantil e prevenir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doenças nesta etapa da vida,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Oferecer uma atenção de qualidade na atenção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primária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4F271C">
                    <a:satMod val="130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sz="4000" dirty="0"/>
          </a:p>
        </p:txBody>
      </p:sp>
    </p:spTree>
    <p:extLst>
      <p:ext uri="{BB962C8B-B14F-4D97-AF65-F5344CB8AC3E}">
        <p14:creationId xmlns="" xmlns:p14="http://schemas.microsoft.com/office/powerpoint/2010/main" val="99772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2500306"/>
            <a:ext cx="7992888" cy="371307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pt-BR" sz="2400" dirty="0" smtClean="0"/>
              <a:t>Meta 4.1: Manter registro na ficha de acompanhamento/espelho da saúde da criança de 100% das crianças que consultam no serviço.</a:t>
            </a:r>
            <a:endParaRPr lang="es-ES" sz="2400" dirty="0" smtClean="0"/>
          </a:p>
          <a:p>
            <a:pPr algn="just">
              <a:buNone/>
            </a:pPr>
            <a:endParaRPr lang="pt-BR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3600" dirty="0" smtClean="0">
                <a:latin typeface="Arial" pitchFamily="34" charset="0"/>
                <a:cs typeface="Arial" pitchFamily="34" charset="0"/>
              </a:rPr>
              <a:t>Objetivo 4: Melhorar o registro das informações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3600" dirty="0" smtClean="0">
                <a:latin typeface="Arial" pitchFamily="34" charset="0"/>
                <a:cs typeface="Arial" pitchFamily="34" charset="0"/>
              </a:rPr>
            </a:br>
            <a:r>
              <a:rPr lang="pt-BR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600" dirty="0" smtClean="0">
                <a:latin typeface="Arial" pitchFamily="34" charset="0"/>
                <a:cs typeface="Arial" pitchFamily="34" charset="0"/>
              </a:rPr>
            </a:br>
            <a:endParaRPr lang="pt-BR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997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pt-BR" dirty="0" smtClean="0"/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Se manteve um registro adequado no prontuário, ficha espelho no 100 % das crianças o que facilitou o nosso monitoramento.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Resultados: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41211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14992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pt-BR" sz="2400" dirty="0" smtClean="0"/>
          </a:p>
          <a:p>
            <a:pPr>
              <a:buFont typeface="Wingdings" pitchFamily="2" charset="2"/>
              <a:buChar char="Ø"/>
            </a:pPr>
            <a:endParaRPr lang="pt-BR" sz="2400" dirty="0" smtClean="0"/>
          </a:p>
          <a:p>
            <a:pPr>
              <a:buFont typeface="Wingdings" pitchFamily="2" charset="2"/>
              <a:buChar char="Ø"/>
            </a:pPr>
            <a:r>
              <a:rPr lang="pt-BR" sz="2400" dirty="0" smtClean="0"/>
              <a:t>Meta 5.1: Realizar avaliação de risco em100% das crianças cadastradas no programa.</a:t>
            </a:r>
            <a:endParaRPr lang="es-ES" sz="2400" dirty="0" smtClean="0"/>
          </a:p>
          <a:p>
            <a:pPr>
              <a:buNone/>
            </a:pP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8229600" cy="1714512"/>
          </a:xfrm>
        </p:spPr>
        <p:txBody>
          <a:bodyPr>
            <a:normAutofit fontScale="90000"/>
          </a:bodyPr>
          <a:lstStyle/>
          <a:p>
            <a:r>
              <a:rPr lang="pt-BR" sz="3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 smtClean="0"/>
              <a:t> 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>Objetivo 5: Mapear as crianças de risco pertencentes à área de abrangência</a:t>
            </a:r>
            <a:r>
              <a:rPr lang="es-ES" dirty="0" smtClean="0"/>
              <a:t/>
            </a:r>
            <a:br>
              <a:rPr lang="es-ES" dirty="0" smtClean="0"/>
            </a:b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42928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Todas as crianças na faixa etária trabalhada tiveram consultas de qualidade favorecendo uma avaliação de risco aos 100 % das cadastradas no programa.</a:t>
            </a: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/>
              </a:rPr>
              <a:t>Resultados: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07324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412776"/>
            <a:ext cx="7498080" cy="4800600"/>
          </a:xfrm>
        </p:spPr>
        <p:txBody>
          <a:bodyPr>
            <a:noAutofit/>
          </a:bodyPr>
          <a:lstStyle/>
          <a:p>
            <a:r>
              <a:rPr lang="pt-BR" sz="2400" dirty="0" smtClean="0"/>
              <a:t>Meta 6.1: Dar orientações para prevenir acidentes na infância em 100% das consultas de saúde da criança.</a:t>
            </a:r>
            <a:endParaRPr lang="es-ES" sz="2400" dirty="0" smtClean="0"/>
          </a:p>
          <a:p>
            <a:r>
              <a:rPr lang="pt-BR" sz="2400" dirty="0" smtClean="0"/>
              <a:t>Meta 6.2: Colocar 100% das crianças para mamar durante a primeira consulta.</a:t>
            </a:r>
            <a:endParaRPr lang="es-ES" sz="2400" dirty="0" smtClean="0"/>
          </a:p>
          <a:p>
            <a:r>
              <a:rPr lang="pt-BR" sz="2400" dirty="0" smtClean="0"/>
              <a:t>Meta 6.3: Fornecer orientações nutricionais de acordo com a faixa etária para 100% das crianças.</a:t>
            </a:r>
            <a:endParaRPr lang="es-ES" sz="2400" dirty="0" smtClean="0"/>
          </a:p>
          <a:p>
            <a:r>
              <a:rPr lang="pt-BR" sz="2400" dirty="0" smtClean="0"/>
              <a:t>Meta 6.4: Fornecer orientações sobre higiene bucal, etiologia e prevenção da cárie para 100% das crianças de acordo com a faixa etária.</a:t>
            </a:r>
            <a:endParaRPr lang="es-ES" sz="2400" dirty="0" smtClean="0"/>
          </a:p>
          <a:p>
            <a:r>
              <a:rPr lang="pt-BR" sz="2400" dirty="0" smtClean="0"/>
              <a:t> </a:t>
            </a:r>
            <a:endParaRPr lang="es-ES" sz="2400" dirty="0" smtClean="0"/>
          </a:p>
          <a:p>
            <a:r>
              <a:rPr lang="pt-BR" sz="2400" dirty="0" smtClean="0"/>
              <a:t> </a:t>
            </a:r>
            <a:endParaRPr lang="es-ES" sz="2400" dirty="0" smtClean="0"/>
          </a:p>
          <a:p>
            <a:pPr marL="82296" indent="0" algn="just">
              <a:buNone/>
            </a:pPr>
            <a:endParaRPr lang="pt-BR" sz="2400" dirty="0"/>
          </a:p>
          <a:p>
            <a:pPr marL="82296" indent="0" algn="just">
              <a:buNone/>
            </a:pPr>
            <a:endParaRPr lang="pt-BR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Objetivo 6: Promover a saúde das crianças</a:t>
            </a:r>
            <a:r>
              <a:rPr lang="es-ES" sz="2800" dirty="0" smtClean="0"/>
              <a:t/>
            </a:r>
            <a:br>
              <a:rPr lang="es-ES" sz="2800" dirty="0" smtClean="0"/>
            </a:br>
            <a:endParaRPr lang="pt-B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75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1340768"/>
            <a:ext cx="8208912" cy="4873752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100 % das mães e responsáveis pelas crianças receberam orientações sob prevenção de acidentes na infância.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100 % das mães e responsáveis pelas crianças foram orientadas enquanto a alimentação saudável segundo a faixa etária.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100 % das crianças receberam orientações sob higiene bucal.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95536" y="0"/>
            <a:ext cx="7467600" cy="1143000"/>
          </a:xfrm>
        </p:spPr>
        <p:txBody>
          <a:bodyPr/>
          <a:lstStyle/>
          <a:p>
            <a:r>
              <a:rPr lang="pt-BR" dirty="0" smtClean="0"/>
              <a:t>Resultados: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57067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200" dirty="0" smtClean="0">
                <a:latin typeface="Arial" pitchFamily="34" charset="0"/>
                <a:cs typeface="Arial" pitchFamily="34" charset="0"/>
              </a:rPr>
            </a:br>
            <a:r>
              <a:rPr lang="pt-BR" sz="3200" dirty="0" smtClean="0">
                <a:latin typeface="Arial" pitchFamily="34" charset="0"/>
                <a:cs typeface="Arial" pitchFamily="34" charset="0"/>
              </a:rPr>
              <a:t>Resultado: Meta 6.2. </a:t>
            </a:r>
            <a:r>
              <a:rPr lang="pt-BR" sz="2700" dirty="0" smtClean="0">
                <a:latin typeface="Arial" pitchFamily="34" charset="0"/>
                <a:cs typeface="Arial" pitchFamily="34" charset="0"/>
              </a:rPr>
              <a:t>Gráfico da proporção de crianças colocadas para mamar durante a primeira consulta da UBS Vista Alegre/RS, 2015</a:t>
            </a:r>
            <a:r>
              <a:rPr lang="pt-BR" sz="2700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2"/>
          </p:nvPr>
        </p:nvGraphicFramePr>
        <p:xfrm>
          <a:off x="457200" y="1444625"/>
          <a:ext cx="4040188" cy="394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6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No 1° mês: 14 crianças( 73,7%) das cadastradas foram colocadas a mamar na primeira consulta.</a:t>
            </a:r>
          </a:p>
          <a:p>
            <a:r>
              <a:rPr lang="pt-BR" dirty="0" smtClean="0"/>
              <a:t>No 2° mês: 68 crianças para um 87,2%</a:t>
            </a:r>
          </a:p>
          <a:p>
            <a:r>
              <a:rPr lang="pt-BR" dirty="0" smtClean="0"/>
              <a:t>No 3/ mês: 116 crianças para um 88,5 %</a:t>
            </a:r>
          </a:p>
          <a:p>
            <a:r>
              <a:rPr lang="pt-BR" dirty="0" smtClean="0"/>
              <a:t>No 4/ mês: 128 para um 89,5%.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556792"/>
            <a:ext cx="7920880" cy="48006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No serviço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 união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de toda 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equipe.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As consultas foram mais integrais, a vacinação foi realizada e obteve êxito em sua realização, 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A maior abrangência das atividades foi o maior ganho e também por melhorar a detecção dos fatores de risco.</a:t>
            </a:r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22216" cy="1143000"/>
          </a:xfrm>
        </p:spPr>
        <p:txBody>
          <a:bodyPr>
            <a:normAutofit fontScale="90000"/>
          </a:bodyPr>
          <a:lstStyle/>
          <a:p>
            <a:r>
              <a:rPr lang="pt-BR" b="1" u="sng" dirty="0" smtClean="0">
                <a:solidFill>
                  <a:schemeClr val="tx1"/>
                </a:solidFill>
              </a:rPr>
              <a:t>Discussão</a:t>
            </a:r>
            <a:br>
              <a:rPr lang="pt-BR" b="1" u="sng" dirty="0" smtClean="0">
                <a:solidFill>
                  <a:schemeClr val="tx1"/>
                </a:solidFill>
              </a:rPr>
            </a:b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Importância da intervenção para </a:t>
            </a:r>
            <a:r>
              <a:rPr lang="pt-BR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SERVIÇO</a:t>
            </a:r>
            <a:endParaRPr lang="pt-BR" b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680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ortaleceu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as funções que cada profissional tem dentro da equipe,</a:t>
            </a: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O trabalho dos ACS se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intensificou,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A enfermeira foi de grande ajuda nas consultas de puericultura,</a:t>
            </a: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Conseguimos realizar um serviço de qualidade para todas as crianças e com a participação de todos os profissionais.</a:t>
            </a:r>
            <a:endParaRPr lang="pt-BR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pt-BR" b="1" u="sng" dirty="0" smtClean="0">
                <a:solidFill>
                  <a:schemeClr val="tx1"/>
                </a:solidFill>
              </a:rPr>
              <a:t/>
            </a:r>
            <a:br>
              <a:rPr lang="pt-BR" b="1" u="sng" dirty="0" smtClean="0">
                <a:solidFill>
                  <a:schemeClr val="tx1"/>
                </a:solidFill>
              </a:rPr>
            </a:br>
            <a:r>
              <a:rPr lang="pt-BR" b="1" u="sng" dirty="0" smtClean="0">
                <a:solidFill>
                  <a:schemeClr val="tx1"/>
                </a:solidFill>
              </a:rPr>
              <a:t>Discussão</a:t>
            </a:r>
            <a:br>
              <a:rPr lang="pt-BR" b="1" u="sng" dirty="0" smtClean="0">
                <a:solidFill>
                  <a:schemeClr val="tx1"/>
                </a:solidFill>
              </a:rPr>
            </a:b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Importância da intervenção para </a:t>
            </a:r>
            <a:r>
              <a:rPr lang="pt-B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EQUIPE</a:t>
            </a: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8737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às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mães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ficaram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mais bem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informadas enquanto às consultas, 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comunidade conseguiu acreditar na importância de trazerem seus filhos as consultas programadas.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 Conseguimos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vencer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alguns conflitos apresentados no caminho e deixamos um turno do dia para estes atendimentos.  </a:t>
            </a:r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pt-BR" b="1" u="sng" dirty="0" smtClean="0">
                <a:solidFill>
                  <a:schemeClr val="tx1"/>
                </a:solidFill>
              </a:rPr>
              <a:t>Discussão</a:t>
            </a:r>
            <a:r>
              <a:rPr lang="pt-BR" b="1" u="sng" dirty="0">
                <a:solidFill>
                  <a:schemeClr val="tx1"/>
                </a:solidFill>
              </a:rPr>
              <a:t/>
            </a:r>
            <a:br>
              <a:rPr lang="pt-BR" b="1" u="sng" dirty="0">
                <a:solidFill>
                  <a:schemeClr val="tx1"/>
                </a:solidFill>
              </a:rPr>
            </a:b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Importância da intervenção para </a:t>
            </a:r>
            <a:r>
              <a:rPr lang="pt-BR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COMUNIDADE</a:t>
            </a:r>
            <a:r>
              <a:rPr lang="pt-B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80728"/>
            <a:ext cx="8748464" cy="45914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   </a:t>
            </a:r>
            <a:r>
              <a:rPr lang="pt-BR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CARACTERIZAÇÃO DO MUNICÍPIO</a:t>
            </a:r>
            <a:r>
              <a:rPr lang="pt-BR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Habitantes: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35.000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ESF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: 7 equipes 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UBS:1</a:t>
            </a:r>
            <a:endParaRPr lang="pt-BR" dirty="0" smtClean="0"/>
          </a:p>
          <a:p>
            <a:pPr algn="just"/>
            <a:r>
              <a:rPr lang="pt-BR" dirty="0" smtClean="0"/>
              <a:t>Laboratórios : 6</a:t>
            </a:r>
          </a:p>
          <a:p>
            <a:pPr algn="just"/>
            <a:r>
              <a:rPr lang="pt-BR" dirty="0" smtClean="0"/>
              <a:t>Clínica de imagem e radiodiagnóstico: 2</a:t>
            </a:r>
            <a:endParaRPr lang="pt-BR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4F271C">
                    <a:satMod val="130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sz="4000" dirty="0"/>
          </a:p>
        </p:txBody>
      </p:sp>
    </p:spTree>
    <p:extLst>
      <p:ext uri="{BB962C8B-B14F-4D97-AF65-F5344CB8AC3E}">
        <p14:creationId xmlns="" xmlns:p14="http://schemas.microsoft.com/office/powerpoint/2010/main" val="154127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39552" y="1700808"/>
            <a:ext cx="7498080" cy="4944616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Char char="Ø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Aprendi a conhecer mais a fundo os objetivos e princípios do Sistema Único de Saúde no Brasil, </a:t>
            </a:r>
          </a:p>
          <a:p>
            <a:pPr marL="0" indent="0">
              <a:buFont typeface="Wingdings" pitchFamily="2" charset="2"/>
              <a:buChar char="Ø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Enriqueci a minha profissão aprendendo cada dia mais sobre a cultura, as tradições, as crenças e religiões, o clima que é tão diferente, </a:t>
            </a:r>
          </a:p>
          <a:p>
            <a:pPr marL="0" indent="0">
              <a:buFont typeface="Wingdings" pitchFamily="2" charset="2"/>
              <a:buChar char="Ø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consegui me inserir na sociedade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brasileira,</a:t>
            </a:r>
          </a:p>
          <a:p>
            <a:pPr marL="0" indent="0">
              <a:buFont typeface="Wingdings" pitchFamily="2" charset="2"/>
              <a:buChar char="Ø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Permitiu-me aperfeiçoar a língua portuguesa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Wingdings" pitchFamily="2" charset="2"/>
              <a:buChar char="Ø"/>
            </a:pPr>
            <a:endParaRPr lang="pt-BR" sz="2800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1"/>
                </a:solidFill>
              </a:rPr>
              <a:t>Reflexão crítica sobre aprendizagem</a:t>
            </a:r>
            <a:endParaRPr lang="pt-BR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915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talita helena\Desktop\s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53" y="2996952"/>
            <a:ext cx="4814800" cy="3827125"/>
          </a:xfrm>
          <a:prstGeom prst="rect">
            <a:avLst/>
          </a:prstGeom>
          <a:noFill/>
        </p:spPr>
      </p:pic>
      <p:pic>
        <p:nvPicPr>
          <p:cNvPr id="5" name="Picture 4" descr="C:\Users\talita helena\Desktop\saude-da-famili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356992"/>
            <a:ext cx="4139952" cy="3455043"/>
          </a:xfrm>
          <a:prstGeom prst="rect">
            <a:avLst/>
          </a:prstGeom>
          <a:noFill/>
        </p:spPr>
      </p:pic>
      <p:pic>
        <p:nvPicPr>
          <p:cNvPr id="6" name="Picture 2" descr="C:\Users\talita helena\Desktop\Logo_UNA-SUS_Vertical_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995936" cy="2996952"/>
          </a:xfrm>
          <a:prstGeom prst="rect">
            <a:avLst/>
          </a:prstGeom>
          <a:noFill/>
        </p:spPr>
      </p:pic>
      <p:pic>
        <p:nvPicPr>
          <p:cNvPr id="7" name="Imagem 6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5580112" y="378336"/>
            <a:ext cx="2761084" cy="21865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</p:spTree>
    <p:extLst>
      <p:ext uri="{BB962C8B-B14F-4D97-AF65-F5344CB8AC3E}">
        <p14:creationId xmlns="" xmlns:p14="http://schemas.microsoft.com/office/powerpoint/2010/main" val="38728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iii\Desktop\DSC_016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178493" y="1481138"/>
            <a:ext cx="6787013" cy="452596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200" b="1" dirty="0">
                <a:latin typeface="Arial" charset="0"/>
                <a:cs typeface="Arial" charset="0"/>
              </a:rPr>
              <a:t>Palmeira das Missões/RS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408728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600200"/>
            <a:ext cx="8640960" cy="5257800"/>
          </a:xfrm>
        </p:spPr>
        <p:txBody>
          <a:bodyPr>
            <a:normAutofit fontScale="92500"/>
          </a:bodyPr>
          <a:lstStyle/>
          <a:p>
            <a:pPr marL="82296" indent="0" algn="just">
              <a:buNone/>
            </a:pPr>
            <a:r>
              <a:rPr lang="pt-BR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Caracterização	da UBS</a:t>
            </a:r>
          </a:p>
          <a:p>
            <a:pPr marL="425196" indent="-342900" algn="just"/>
            <a:r>
              <a:rPr lang="pt-BR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radicional </a:t>
            </a:r>
          </a:p>
          <a:p>
            <a:pPr marL="425196" indent="-342900" algn="just"/>
            <a:r>
              <a:rPr lang="pt-BR" dirty="0" smtClean="0">
                <a:latin typeface="Arial" pitchFamily="34" charset="0"/>
                <a:cs typeface="Arial" pitchFamily="34" charset="0"/>
              </a:rPr>
              <a:t>Urbana: população da classe media com áreas carentes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425196" indent="-342900"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Equipe: enfermeira, um técnico de enfermagem, dois auxiliares de enfermagem, médico clínico geral, dentista, auxiliar em saúde bucal,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seis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ACS e um auxiliar de serviços gerais </a:t>
            </a:r>
          </a:p>
          <a:p>
            <a:pPr marL="425196" indent="-342900" algn="just"/>
            <a:r>
              <a:rPr lang="pt-BR" dirty="0">
                <a:latin typeface="Arial" pitchFamily="34" charset="0"/>
                <a:cs typeface="Arial" pitchFamily="34" charset="0"/>
              </a:rPr>
              <a:t>P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opulação de 4.108 habitantes, deles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2320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são do sexo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feminino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1788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são do sexo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masculino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(SIAB)</a:t>
            </a:r>
          </a:p>
          <a:p>
            <a:pPr marL="425196" indent="-342900" algn="just"/>
            <a:r>
              <a:rPr lang="pt-BR" dirty="0" smtClean="0">
                <a:latin typeface="Arial" pitchFamily="34" charset="0"/>
                <a:cs typeface="Arial" pitchFamily="34" charset="0"/>
              </a:rPr>
              <a:t>Cadastrados: 231 crianças de zero a 72 meses</a:t>
            </a:r>
          </a:p>
          <a:p>
            <a:pPr marL="425196" indent="-342900" algn="just"/>
            <a:r>
              <a:rPr lang="pt-BR" dirty="0" smtClean="0">
                <a:latin typeface="Arial" pitchFamily="34" charset="0"/>
                <a:cs typeface="Arial" pitchFamily="34" charset="0"/>
              </a:rPr>
              <a:t>Não </a:t>
            </a:r>
            <a:r>
              <a:rPr lang="pt-BR" dirty="0">
                <a:latin typeface="Arial" pitchFamily="34" charset="0"/>
                <a:cs typeface="Arial" pitchFamily="34" charset="0"/>
              </a:rPr>
              <a:t>contamos com NASF,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CEO</a:t>
            </a:r>
          </a:p>
          <a:p>
            <a:pPr marL="425196" indent="-342900" algn="just"/>
            <a:r>
              <a:rPr lang="pt-BR" dirty="0" smtClean="0">
                <a:latin typeface="Arial" pitchFamily="34" charset="0"/>
                <a:cs typeface="Arial" pitchFamily="34" charset="0"/>
              </a:rPr>
              <a:t>Contamos </a:t>
            </a:r>
            <a:r>
              <a:rPr lang="pt-BR" dirty="0">
                <a:latin typeface="Arial" pitchFamily="34" charset="0"/>
                <a:cs typeface="Arial" pitchFamily="34" charset="0"/>
              </a:rPr>
              <a:t>com CAPS, hospital,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escolas,creches, </a:t>
            </a:r>
            <a:r>
              <a:rPr lang="pt-BR" dirty="0">
                <a:latin typeface="Arial" pitchFamily="34" charset="0"/>
                <a:cs typeface="Arial" pitchFamily="34" charset="0"/>
              </a:rPr>
              <a:t>CRAS,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CREAS, igrejas e APAE.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000" b="1" dirty="0">
                <a:solidFill>
                  <a:srgbClr val="4F271C">
                    <a:satMod val="130000"/>
                  </a:srgbClr>
                </a:solidFill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42768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785794"/>
            <a:ext cx="8794224" cy="5786478"/>
          </a:xfrm>
        </p:spPr>
        <p:txBody>
          <a:bodyPr>
            <a:noAutofit/>
          </a:bodyPr>
          <a:lstStyle/>
          <a:p>
            <a:pPr marL="425196" indent="-342900" algn="just"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As crianças só eram atendidas quando assistiam ao posto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425196" indent="-342900" algn="just">
              <a:buFont typeface="Wingdings" pitchFamily="2" charset="2"/>
              <a:buChar char="v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Não se fazia um controle adequado das crianças com riscos para a saúde, assim como pouca cobertura no atendimento delas,</a:t>
            </a:r>
          </a:p>
          <a:p>
            <a:pPr marL="425196" indent="-342900" algn="just"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 numero de crianças faltosas eram muito grande sem dar importância às puericulturas como consultas de prevenção e não tratamento,</a:t>
            </a:r>
          </a:p>
          <a:p>
            <a:pPr marL="425196" indent="-342900" algn="just"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Existia muito atraso na vacinação, não se faziam as consultas antes dos sete dias de nascidas as crianças e não se oferecia suplemento ferroso ao não ser que as crianças precisarem mesmo,</a:t>
            </a:r>
          </a:p>
          <a:p>
            <a:pPr marL="425196" indent="-342900" algn="just"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Não se realizavam as consultas odontológicas com a qualidade requerida. 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857256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0070C0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pt-BR" sz="2800" b="1" dirty="0" smtClean="0">
                <a:solidFill>
                  <a:srgbClr val="0070C0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pt-BR" sz="2800" b="1" dirty="0" smtClean="0">
                <a:solidFill>
                  <a:srgbClr val="0070C0"/>
                </a:solidFill>
                <a:latin typeface="Arial" pitchFamily="34" charset="0"/>
                <a:ea typeface="+mn-ea"/>
                <a:cs typeface="Arial" pitchFamily="34" charset="0"/>
              </a:rPr>
              <a:t>Antes </a:t>
            </a:r>
            <a:r>
              <a:rPr lang="pt-BR" sz="2800" b="1" dirty="0">
                <a:solidFill>
                  <a:srgbClr val="0070C0"/>
                </a:solidFill>
                <a:latin typeface="Arial" pitchFamily="34" charset="0"/>
                <a:ea typeface="+mn-ea"/>
                <a:cs typeface="Arial" pitchFamily="34" charset="0"/>
              </a:rPr>
              <a:t>da intervenção: </a:t>
            </a:r>
            <a:r>
              <a:rPr lang="pt-BR" sz="4000" dirty="0">
                <a:solidFill>
                  <a:srgbClr val="0070C0"/>
                </a:solidFill>
              </a:rPr>
              <a:t/>
            </a:r>
            <a:br>
              <a:rPr lang="pt-BR" sz="4000" dirty="0">
                <a:solidFill>
                  <a:srgbClr val="0070C0"/>
                </a:solidFill>
              </a:rPr>
            </a:br>
            <a:endParaRPr lang="pt-BR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855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873752"/>
          </a:xfrm>
        </p:spPr>
        <p:txBody>
          <a:bodyPr/>
          <a:lstStyle/>
          <a:p>
            <a:endParaRPr lang="pt-BR" dirty="0" smtClean="0"/>
          </a:p>
          <a:p>
            <a:pPr algn="ctr"/>
            <a:r>
              <a:rPr lang="pt-BR" sz="2800" dirty="0" smtClean="0">
                <a:latin typeface="Arial" pitchFamily="34" charset="0"/>
                <a:cs typeface="Arial" pitchFamily="34" charset="0"/>
              </a:rPr>
              <a:t>Melhorar a atenção à saúde da criança de zero a setenta e dois meses, na UBS Vista Alegre, Palmeira das Missões/RS.</a:t>
            </a:r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b="1" dirty="0">
              <a:latin typeface="Arial" pitchFamily="34" charset="0"/>
              <a:ea typeface="Calibri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rgbClr val="0070C0"/>
                </a:solidFill>
              </a:rPr>
              <a:t>Objetivo geral</a:t>
            </a:r>
            <a:endParaRPr lang="pt-BR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495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pt-BR" dirty="0" smtClean="0"/>
          </a:p>
          <a:p>
            <a:pPr marL="82296" indent="0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pt-BR" dirty="0">
                <a:latin typeface="Arial" pitchFamily="34" charset="0"/>
                <a:cs typeface="Arial" pitchFamily="34" charset="0"/>
              </a:rPr>
              <a:t>ações foram desenvolvidas nos seguintes eixos: 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Monitoramento e avaliação.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Organização e gestão do serviço.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 Engajamento público. 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Qualificação da prática clínica. </a:t>
            </a: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0070C0"/>
                </a:solidFill>
              </a:rPr>
              <a:t>Metodologia</a:t>
            </a:r>
            <a:endParaRPr lang="pt-B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565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Este projeto foi estruturado para ser desenvolvido no período de 16 semanas na Unidade Básica de Saúde Vista Alegre, em Palmeira das Missões/RS. Participarão da intervenção as crianças na faixa etária de zero a 72 meses residentes na área adstrita da UBS.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endParaRPr lang="es-ES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0070C0"/>
                </a:solidFill>
              </a:rPr>
              <a:t>Metodologia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</TotalTime>
  <Words>1492</Words>
  <Application>Microsoft Office PowerPoint</Application>
  <PresentationFormat>Presentación en pantalla (4:3)</PresentationFormat>
  <Paragraphs>159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2" baseType="lpstr">
      <vt:lpstr>Concurrencia</vt:lpstr>
      <vt:lpstr>UNIVERSIDADE ABERTA DO SUS UNIVERSIDADE FEDERAL DE PELOTAS Especialização em Saúde da Família Modalidade a Distância Turma 8 </vt:lpstr>
      <vt:lpstr>INTRODUÇÃO</vt:lpstr>
      <vt:lpstr>INTRODUÇÃO</vt:lpstr>
      <vt:lpstr>Palmeira das Missões/RS</vt:lpstr>
      <vt:lpstr>INTRODUÇÃO</vt:lpstr>
      <vt:lpstr> Antes da intervenção:  </vt:lpstr>
      <vt:lpstr>Objetivo geral</vt:lpstr>
      <vt:lpstr>Metodologia</vt:lpstr>
      <vt:lpstr>Metodologia</vt:lpstr>
      <vt:lpstr>Logística</vt:lpstr>
      <vt:lpstr>OBJETIVOS ESPECÍFICOS/METAS</vt:lpstr>
      <vt:lpstr>Resultado: Figura 1: Gráfico da proporção de crianças entre zero e 72 meses inscritas no programa da UBS Vista Alegre/RS, 2015. </vt:lpstr>
      <vt:lpstr>Objetivo 2: Melhorar a qualidade do atendimento à criança </vt:lpstr>
      <vt:lpstr>   Resultado. Gráfico da proporção de crianças com primeira consulta na primeira semana de vida da UBS Vista Alegre/RS, 2015.  </vt:lpstr>
      <vt:lpstr>Resultados:</vt:lpstr>
      <vt:lpstr>Resultado: </vt:lpstr>
      <vt:lpstr> Resultado:</vt:lpstr>
      <vt:lpstr>Objetivo 3: Melhorar a adesão ao programa de Saúde da Criança </vt:lpstr>
      <vt:lpstr>Resultados</vt:lpstr>
      <vt:lpstr> Objetivo 4: Melhorar o registro das informações  </vt:lpstr>
      <vt:lpstr>Resultados:</vt:lpstr>
      <vt:lpstr>  Objetivo 5: Mapear as crianças de risco pertencentes à área de abrangência </vt:lpstr>
      <vt:lpstr>Resultados:</vt:lpstr>
      <vt:lpstr>Objetivo 6: Promover a saúde das crianças </vt:lpstr>
      <vt:lpstr>Resultados:</vt:lpstr>
      <vt:lpstr> Resultado: Meta 6.2. Gráfico da proporção de crianças colocadas para mamar durante a primeira consulta da UBS Vista Alegre/RS, 2015. </vt:lpstr>
      <vt:lpstr>Discussão Importância da intervenção para SERVIÇO</vt:lpstr>
      <vt:lpstr> Discussão Importância da intervenção para EQUIPE </vt:lpstr>
      <vt:lpstr>Discussão Importância da intervenção para COMUNIDADE </vt:lpstr>
      <vt:lpstr>Reflexão crítica sobre aprendizagem</vt:lpstr>
      <vt:lpstr>Diapositiva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Especialização em Saúde da Família Modalidade a Distância Turma 8 </dc:title>
  <dc:creator>Taymey</dc:creator>
  <cp:lastModifiedBy>Taymey</cp:lastModifiedBy>
  <cp:revision>5</cp:revision>
  <dcterms:created xsi:type="dcterms:W3CDTF">2015-09-24T03:51:57Z</dcterms:created>
  <dcterms:modified xsi:type="dcterms:W3CDTF">2015-09-29T00:40:31Z</dcterms:modified>
</cp:coreProperties>
</file>