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9" r:id="rId4"/>
    <p:sldId id="302" r:id="rId5"/>
    <p:sldId id="303" r:id="rId6"/>
    <p:sldId id="304" r:id="rId7"/>
    <p:sldId id="305" r:id="rId8"/>
    <p:sldId id="308" r:id="rId9"/>
    <p:sldId id="370" r:id="rId10"/>
    <p:sldId id="371" r:id="rId11"/>
    <p:sldId id="377" r:id="rId12"/>
    <p:sldId id="376" r:id="rId13"/>
    <p:sldId id="309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73" r:id="rId44"/>
    <p:sldId id="374" r:id="rId45"/>
    <p:sldId id="375" r:id="rId46"/>
    <p:sldId id="289" r:id="rId47"/>
    <p:sldId id="297" r:id="rId48"/>
    <p:sldId id="290" r:id="rId49"/>
    <p:sldId id="291" r:id="rId50"/>
    <p:sldId id="292" r:id="rId51"/>
    <p:sldId id="340" r:id="rId52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ysa\Desktop\PROVAB%202013\Taysa%20-%20PROVAB%202013_09_10%20Coleta%20de%20dados%20Pre-Natal%20+%20Sa&#250;de%20Bucal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0.78846153846153844</c:v>
                </c:pt>
                <c:pt idx="1">
                  <c:v>0.88461538461538614</c:v>
                </c:pt>
                <c:pt idx="2">
                  <c:v>0.9807692307692305</c:v>
                </c:pt>
              </c:numCache>
            </c:numRef>
          </c:val>
        </c:ser>
        <c:axId val="81745408"/>
        <c:axId val="81746944"/>
      </c:barChart>
      <c:catAx>
        <c:axId val="81745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746944"/>
        <c:crosses val="autoZero"/>
        <c:auto val="1"/>
        <c:lblAlgn val="ctr"/>
        <c:lblOffset val="100"/>
      </c:catAx>
      <c:valAx>
        <c:axId val="81746944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745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gestantes com solicitação de hemoglobina / hematócrito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8953600"/>
        <c:axId val="88955136"/>
      </c:barChart>
      <c:catAx>
        <c:axId val="889536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955136"/>
        <c:crosses val="autoZero"/>
        <c:auto val="1"/>
        <c:lblAlgn val="ctr"/>
        <c:lblOffset val="100"/>
      </c:catAx>
      <c:valAx>
        <c:axId val="8895513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953600"/>
        <c:crosses val="autoZero"/>
        <c:crossBetween val="between"/>
        <c:majorUnit val="0.2"/>
        <c:minorUnit val="4.0000000000000022E-2"/>
      </c:valAx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8983424"/>
        <c:axId val="88984960"/>
      </c:barChart>
      <c:catAx>
        <c:axId val="889834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984960"/>
        <c:crosses val="autoZero"/>
        <c:auto val="1"/>
        <c:lblAlgn val="ctr"/>
        <c:lblOffset val="100"/>
      </c:catAx>
      <c:valAx>
        <c:axId val="8898496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98342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9054208"/>
        <c:axId val="90374912"/>
      </c:barChart>
      <c:catAx>
        <c:axId val="89054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374912"/>
        <c:crosses val="autoZero"/>
        <c:auto val="1"/>
        <c:lblAlgn val="ctr"/>
        <c:lblOffset val="100"/>
      </c:catAx>
      <c:valAx>
        <c:axId val="9037491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05420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gestantes com solicitação de exame de Urina tipo 1 com urocultura e antibiograma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Indicadores!$D$76:$F$76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Indicadores!$D$77:$F$77</c:f>
              <c:numCache>
                <c:formatCode>0.0%</c:formatCode>
                <c:ptCount val="3"/>
                <c:pt idx="0">
                  <c:v>0.68292682926829273</c:v>
                </c:pt>
                <c:pt idx="1">
                  <c:v>0.76086956521739135</c:v>
                </c:pt>
                <c:pt idx="2">
                  <c:v>0.9803921568627445</c:v>
                </c:pt>
              </c:numCache>
            </c:numRef>
          </c:val>
        </c:ser>
        <c:axId val="90419584"/>
        <c:axId val="90421120"/>
      </c:barChart>
      <c:catAx>
        <c:axId val="904195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421120"/>
        <c:crosses val="autoZero"/>
        <c:auto val="1"/>
        <c:lblAlgn val="ctr"/>
        <c:lblOffset val="100"/>
      </c:catAx>
      <c:valAx>
        <c:axId val="9042112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41958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0482176"/>
        <c:axId val="90483712"/>
      </c:barChart>
      <c:catAx>
        <c:axId val="90482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483712"/>
        <c:crosses val="autoZero"/>
        <c:auto val="1"/>
        <c:lblAlgn val="ctr"/>
        <c:lblOffset val="100"/>
      </c:catAx>
      <c:valAx>
        <c:axId val="9048371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48217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4140288"/>
        <c:axId val="74150272"/>
      </c:barChart>
      <c:catAx>
        <c:axId val="74140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50272"/>
        <c:crosses val="autoZero"/>
        <c:auto val="1"/>
        <c:lblAlgn val="ctr"/>
        <c:lblOffset val="100"/>
      </c:catAx>
      <c:valAx>
        <c:axId val="7415027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14028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0517504"/>
        <c:axId val="90519040"/>
      </c:barChart>
      <c:catAx>
        <c:axId val="90517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519040"/>
        <c:crosses val="autoZero"/>
        <c:auto val="1"/>
        <c:lblAlgn val="ctr"/>
        <c:lblOffset val="100"/>
      </c:catAx>
      <c:valAx>
        <c:axId val="9051904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51750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Indicadores!$D$96:$F$96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Indicadores!$D$97:$F$97</c:f>
              <c:numCache>
                <c:formatCode>0.0%</c:formatCode>
                <c:ptCount val="3"/>
                <c:pt idx="0">
                  <c:v>0.56097560975609762</c:v>
                </c:pt>
                <c:pt idx="1">
                  <c:v>0.63043478260869601</c:v>
                </c:pt>
                <c:pt idx="2">
                  <c:v>0.62745098039215652</c:v>
                </c:pt>
              </c:numCache>
            </c:numRef>
          </c:val>
        </c:ser>
        <c:axId val="90559616"/>
        <c:axId val="90561152"/>
      </c:barChart>
      <c:catAx>
        <c:axId val="90559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561152"/>
        <c:crosses val="autoZero"/>
        <c:auto val="1"/>
        <c:lblAlgn val="ctr"/>
        <c:lblOffset val="100"/>
      </c:catAx>
      <c:valAx>
        <c:axId val="90561152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55961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Indicadores!$D$101:$F$101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Indicadores!$D$102:$F$102</c:f>
              <c:numCache>
                <c:formatCode>0.0%</c:formatCode>
                <c:ptCount val="3"/>
                <c:pt idx="0">
                  <c:v>0.24390243902439043</c:v>
                </c:pt>
                <c:pt idx="1">
                  <c:v>0.30434782608695671</c:v>
                </c:pt>
                <c:pt idx="2">
                  <c:v>0.27450980392156882</c:v>
                </c:pt>
              </c:numCache>
            </c:numRef>
          </c:val>
        </c:ser>
        <c:axId val="90568960"/>
        <c:axId val="90628096"/>
      </c:barChart>
      <c:catAx>
        <c:axId val="905689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28096"/>
        <c:crosses val="autoZero"/>
        <c:auto val="1"/>
        <c:lblAlgn val="ctr"/>
        <c:lblOffset val="100"/>
      </c:catAx>
      <c:valAx>
        <c:axId val="9062809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56896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Indicadores!$D$106:$F$106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Indicadores!$D$107:$F$107</c:f>
              <c:numCache>
                <c:formatCode>0.0%</c:formatCode>
                <c:ptCount val="3"/>
                <c:pt idx="0">
                  <c:v>0.51219512195121919</c:v>
                </c:pt>
                <c:pt idx="1">
                  <c:v>0.52173913043478304</c:v>
                </c:pt>
                <c:pt idx="2">
                  <c:v>0.56862745098039258</c:v>
                </c:pt>
              </c:numCache>
            </c:numRef>
          </c:val>
        </c:ser>
        <c:axId val="90721664"/>
        <c:axId val="90735744"/>
      </c:barChart>
      <c:catAx>
        <c:axId val="907216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735744"/>
        <c:crosses val="autoZero"/>
        <c:auto val="1"/>
        <c:lblAlgn val="ctr"/>
        <c:lblOffset val="100"/>
      </c:catAx>
      <c:valAx>
        <c:axId val="90735744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72166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0.65853658536585358</c:v>
                </c:pt>
                <c:pt idx="1">
                  <c:v>0.60869565217391919</c:v>
                </c:pt>
                <c:pt idx="2">
                  <c:v>0.60784313725490424</c:v>
                </c:pt>
              </c:numCache>
            </c:numRef>
          </c:val>
        </c:ser>
        <c:axId val="81779328"/>
        <c:axId val="81789312"/>
      </c:barChart>
      <c:catAx>
        <c:axId val="817793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789312"/>
        <c:crosses val="autoZero"/>
        <c:auto val="1"/>
        <c:lblAlgn val="ctr"/>
        <c:lblOffset val="100"/>
      </c:catAx>
      <c:valAx>
        <c:axId val="8178931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779328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Indicadores!$D$111:$F$111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Indicadores!$D$112:$F$112</c:f>
              <c:numCache>
                <c:formatCode>0.0%</c:formatCode>
                <c:ptCount val="3"/>
                <c:pt idx="0">
                  <c:v>4.8780487804878106E-2</c:v>
                </c:pt>
                <c:pt idx="1">
                  <c:v>0.1304347826086957</c:v>
                </c:pt>
                <c:pt idx="2">
                  <c:v>0.11764705882352942</c:v>
                </c:pt>
              </c:numCache>
            </c:numRef>
          </c:val>
        </c:ser>
        <c:axId val="90858240"/>
        <c:axId val="90859776"/>
      </c:barChart>
      <c:catAx>
        <c:axId val="90858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859776"/>
        <c:crosses val="autoZero"/>
        <c:auto val="1"/>
        <c:lblAlgn val="ctr"/>
        <c:lblOffset val="100"/>
      </c:catAx>
      <c:valAx>
        <c:axId val="9085977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85824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Indicadores!$D$116:$F$116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Indicadores!$D$117:$F$117</c:f>
              <c:numCache>
                <c:formatCode>0.0%</c:formatCode>
                <c:ptCount val="3"/>
                <c:pt idx="0">
                  <c:v>4.5454545454545463E-2</c:v>
                </c:pt>
                <c:pt idx="1">
                  <c:v>0.125</c:v>
                </c:pt>
                <c:pt idx="2">
                  <c:v>0.11538461538461539</c:v>
                </c:pt>
              </c:numCache>
            </c:numRef>
          </c:val>
        </c:ser>
        <c:axId val="91162496"/>
        <c:axId val="91164032"/>
      </c:barChart>
      <c:catAx>
        <c:axId val="91162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64032"/>
        <c:crosses val="autoZero"/>
        <c:auto val="1"/>
        <c:lblAlgn val="ctr"/>
        <c:lblOffset val="100"/>
      </c:catAx>
      <c:valAx>
        <c:axId val="9116403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16249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Indicadores!$D$121:$F$121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Indicadores!$D$122:$F$122</c:f>
              <c:numCache>
                <c:formatCode>0.0%</c:formatCode>
                <c:ptCount val="3"/>
                <c:pt idx="0">
                  <c:v>0.41463414634146339</c:v>
                </c:pt>
                <c:pt idx="1">
                  <c:v>0.58695652173913015</c:v>
                </c:pt>
                <c:pt idx="2">
                  <c:v>0.27450980392156882</c:v>
                </c:pt>
              </c:numCache>
            </c:numRef>
          </c:val>
        </c:ser>
        <c:axId val="91220992"/>
        <c:axId val="91226880"/>
      </c:barChart>
      <c:catAx>
        <c:axId val="91220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226880"/>
        <c:crosses val="autoZero"/>
        <c:auto val="1"/>
        <c:lblAlgn val="ctr"/>
        <c:lblOffset val="100"/>
      </c:catAx>
      <c:valAx>
        <c:axId val="9122688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22099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Indicadores!$D$126:$F$126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Indicadores!$D$127:$F$127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1263360"/>
        <c:axId val="91264896"/>
      </c:barChart>
      <c:catAx>
        <c:axId val="91263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264896"/>
        <c:crosses val="autoZero"/>
        <c:auto val="1"/>
        <c:lblAlgn val="ctr"/>
        <c:lblOffset val="100"/>
      </c:catAx>
      <c:valAx>
        <c:axId val="9126489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26336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Indicadores!$D$131:$F$131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Indicadores!$D$132:$F$132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1305472"/>
        <c:axId val="91307008"/>
      </c:barChart>
      <c:catAx>
        <c:axId val="91305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307008"/>
        <c:crosses val="autoZero"/>
        <c:auto val="1"/>
        <c:lblAlgn val="ctr"/>
        <c:lblOffset val="100"/>
      </c:catAx>
      <c:valAx>
        <c:axId val="9130700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30547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Indicadores!$D$136:$F$136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Indicadores!$D$137:$F$137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1335296"/>
        <c:axId val="90644864"/>
      </c:barChart>
      <c:catAx>
        <c:axId val="913352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44864"/>
        <c:crosses val="autoZero"/>
        <c:auto val="1"/>
        <c:lblAlgn val="ctr"/>
        <c:lblOffset val="100"/>
      </c:catAx>
      <c:valAx>
        <c:axId val="90644864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3352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Indicadores!$D$142:$F$142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Indicadores!$D$143:$F$143</c:f>
              <c:numCache>
                <c:formatCode>0.0%</c:formatCode>
                <c:ptCount val="3"/>
                <c:pt idx="0">
                  <c:v>0.97560975609756151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0693632"/>
        <c:axId val="90695168"/>
      </c:barChart>
      <c:catAx>
        <c:axId val="90693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95168"/>
        <c:crosses val="autoZero"/>
        <c:auto val="1"/>
        <c:lblAlgn val="ctr"/>
        <c:lblOffset val="100"/>
      </c:catAx>
      <c:valAx>
        <c:axId val="90695168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069363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Indicadores!$D$147:$F$147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Indicadores!$D$148:$F$148</c:f>
              <c:numCache>
                <c:formatCode>0.0%</c:formatCode>
                <c:ptCount val="3"/>
                <c:pt idx="0">
                  <c:v>0.95121951219512224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1395200"/>
        <c:axId val="91396736"/>
      </c:barChart>
      <c:catAx>
        <c:axId val="91395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396736"/>
        <c:crosses val="autoZero"/>
        <c:auto val="1"/>
        <c:lblAlgn val="ctr"/>
        <c:lblOffset val="100"/>
      </c:catAx>
      <c:valAx>
        <c:axId val="91396736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395200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Indicadores!$D$147:$F$147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Indicadores!$D$148:$F$148</c:f>
              <c:numCache>
                <c:formatCode>0.0%</c:formatCode>
                <c:ptCount val="3"/>
                <c:pt idx="0">
                  <c:v>0.95121951219512235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1453696"/>
        <c:axId val="91467776"/>
      </c:barChart>
      <c:catAx>
        <c:axId val="91453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67776"/>
        <c:crosses val="autoZero"/>
        <c:auto val="1"/>
        <c:lblAlgn val="ctr"/>
        <c:lblOffset val="100"/>
      </c:catAx>
      <c:valAx>
        <c:axId val="91467776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5369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Val val="1"/>
          </c:dLbls>
          <c:cat>
            <c:strRef>
              <c:f>Indicadores!$D$157:$F$157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Indicadores!$D$158:$F$158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91569536"/>
        <c:axId val="91571328"/>
      </c:barChart>
      <c:catAx>
        <c:axId val="91569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571328"/>
        <c:crosses val="autoZero"/>
        <c:auto val="1"/>
        <c:lblAlgn val="ctr"/>
        <c:lblOffset val="100"/>
      </c:catAx>
      <c:valAx>
        <c:axId val="9157132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569536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0.53658536585365491</c:v>
                </c:pt>
                <c:pt idx="1">
                  <c:v>0.52173913043478526</c:v>
                </c:pt>
                <c:pt idx="2">
                  <c:v>0.50980392156862742</c:v>
                </c:pt>
              </c:numCache>
            </c:numRef>
          </c:val>
        </c:ser>
        <c:axId val="81985536"/>
        <c:axId val="81987072"/>
      </c:barChart>
      <c:catAx>
        <c:axId val="81985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87072"/>
        <c:crosses val="autoZero"/>
        <c:auto val="1"/>
        <c:lblAlgn val="ctr"/>
        <c:lblOffset val="100"/>
      </c:catAx>
      <c:valAx>
        <c:axId val="81987072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9855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Indicadores!$D$162:$F$162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Indicadores!$D$163:$F$163</c:f>
              <c:numCache>
                <c:formatCode>0.0%</c:formatCode>
                <c:ptCount val="3"/>
                <c:pt idx="0">
                  <c:v>1.8636363636363635</c:v>
                </c:pt>
                <c:pt idx="1">
                  <c:v>1.9166666666666667</c:v>
                </c:pt>
                <c:pt idx="2">
                  <c:v>1.9615384615384621</c:v>
                </c:pt>
              </c:numCache>
            </c:numRef>
          </c:val>
        </c:ser>
        <c:axId val="91489024"/>
        <c:axId val="91490560"/>
      </c:barChart>
      <c:catAx>
        <c:axId val="91489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90560"/>
        <c:crosses val="autoZero"/>
        <c:auto val="1"/>
        <c:lblAlgn val="ctr"/>
        <c:lblOffset val="100"/>
      </c:catAx>
      <c:valAx>
        <c:axId val="91490560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1489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2023552"/>
        <c:axId val="82025088"/>
      </c:barChart>
      <c:catAx>
        <c:axId val="820235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025088"/>
        <c:crosses val="autoZero"/>
        <c:auto val="1"/>
        <c:lblAlgn val="ctr"/>
        <c:lblOffset val="100"/>
      </c:catAx>
      <c:valAx>
        <c:axId val="8202508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0235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3183872"/>
        <c:axId val="83197952"/>
      </c:barChart>
      <c:catAx>
        <c:axId val="831838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97952"/>
        <c:crosses val="autoZero"/>
        <c:auto val="1"/>
        <c:lblAlgn val="ctr"/>
        <c:lblOffset val="100"/>
      </c:catAx>
      <c:valAx>
        <c:axId val="8319795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1838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Indicadores!$D$38:$F$38</c:f>
              <c:numCache>
                <c:formatCode>0.0%</c:formatCode>
                <c:ptCount val="3"/>
                <c:pt idx="0">
                  <c:v>0.31707317073170732</c:v>
                </c:pt>
                <c:pt idx="1">
                  <c:v>0.47826086956521757</c:v>
                </c:pt>
                <c:pt idx="2">
                  <c:v>0.47058823529411792</c:v>
                </c:pt>
              </c:numCache>
            </c:numRef>
          </c:val>
        </c:ser>
        <c:axId val="83205504"/>
        <c:axId val="82052224"/>
      </c:barChart>
      <c:catAx>
        <c:axId val="83205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052224"/>
        <c:crosses val="autoZero"/>
        <c:auto val="1"/>
        <c:lblAlgn val="ctr"/>
        <c:lblOffset val="100"/>
      </c:catAx>
      <c:valAx>
        <c:axId val="82052224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2055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0.97560975609756151</c:v>
                </c:pt>
                <c:pt idx="1">
                  <c:v>0.97826086956521741</c:v>
                </c:pt>
                <c:pt idx="2">
                  <c:v>0.9803921568627445</c:v>
                </c:pt>
              </c:numCache>
            </c:numRef>
          </c:val>
        </c:ser>
        <c:axId val="82109184"/>
        <c:axId val="82110720"/>
      </c:barChart>
      <c:catAx>
        <c:axId val="82109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10720"/>
        <c:crosses val="autoZero"/>
        <c:auto val="1"/>
        <c:lblAlgn val="ctr"/>
        <c:lblOffset val="100"/>
      </c:catAx>
      <c:valAx>
        <c:axId val="82110720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1091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0.97560975609756151</c:v>
                </c:pt>
                <c:pt idx="1">
                  <c:v>1</c:v>
                </c:pt>
                <c:pt idx="2">
                  <c:v>0.9803921568627445</c:v>
                </c:pt>
              </c:numCache>
            </c:numRef>
          </c:val>
        </c:ser>
        <c:axId val="83265408"/>
        <c:axId val="83266944"/>
      </c:barChart>
      <c:catAx>
        <c:axId val="83265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266944"/>
        <c:crosses val="autoZero"/>
        <c:auto val="1"/>
        <c:lblAlgn val="ctr"/>
        <c:lblOffset val="100"/>
      </c:catAx>
      <c:valAx>
        <c:axId val="83266944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265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gestantes com solicitação de ABO-Rh na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3295616"/>
        <c:axId val="88638592"/>
      </c:barChart>
      <c:catAx>
        <c:axId val="832956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638592"/>
        <c:crosses val="autoZero"/>
        <c:auto val="1"/>
        <c:lblAlgn val="ctr"/>
        <c:lblOffset val="100"/>
      </c:catAx>
      <c:valAx>
        <c:axId val="88638592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2956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B4FDD-71A5-4969-853C-1A6DF16316D7}" type="datetimeFigureOut">
              <a:rPr lang="pt-BR" smtClean="0"/>
              <a:pPr/>
              <a:t>24/02/2014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F40F-5A69-460F-AF05-BD5587B65F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 l="6361" t="17719" r="31655" b="63578"/>
          <a:stretch>
            <a:fillRect/>
          </a:stretch>
        </p:blipFill>
        <p:spPr bwMode="auto">
          <a:xfrm>
            <a:off x="0" y="0"/>
            <a:ext cx="9144000" cy="18118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" name="il_fi" descr="http://3.bp.blogspot.com/_TMzEax0xNOA/TOpL8Tn1RfI/AAAAAAAAAEw/3d30uvcmv3I/S220/logo_UFPEL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7667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620688"/>
            <a:ext cx="1309328" cy="872885"/>
          </a:xfrm>
          <a:prstGeom prst="rect">
            <a:avLst/>
          </a:prstGeom>
          <a:noFill/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-108520" y="1958975"/>
            <a:ext cx="9217024" cy="2046089"/>
          </a:xfrm>
        </p:spPr>
        <p:txBody>
          <a:bodyPr>
            <a:noAutofit/>
          </a:bodyPr>
          <a:lstStyle/>
          <a:p>
            <a:pPr marL="0" indent="0"/>
            <a:r>
              <a:rPr lang="pt-BR" sz="3600" b="1" dirty="0" smtClean="0"/>
              <a:t>ATENÇÃO EM SAÚDE NO PRÉ-NATAL E PUERPÉRIO, UNIDADE DE SAÚDE DA FAMÍLIA PARQUE DOS COQUEIROS, NATAL, RN</a:t>
            </a:r>
            <a:endParaRPr lang="pt-BR" sz="3600" b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400800" cy="2448272"/>
          </a:xfrm>
        </p:spPr>
        <p:txBody>
          <a:bodyPr>
            <a:normAutofit lnSpcReduction="10000"/>
          </a:bodyPr>
          <a:lstStyle/>
          <a:p>
            <a:r>
              <a:rPr lang="pt-BR" sz="3000" dirty="0" err="1" smtClean="0">
                <a:solidFill>
                  <a:schemeClr val="tx1"/>
                </a:solidFill>
                <a:latin typeface="Cambria" pitchFamily="18" charset="0"/>
              </a:rPr>
              <a:t>Taysa</a:t>
            </a:r>
            <a:r>
              <a:rPr lang="pt-BR" sz="30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pt-BR" sz="3000" dirty="0" err="1" smtClean="0">
                <a:solidFill>
                  <a:schemeClr val="tx1"/>
                </a:solidFill>
                <a:latin typeface="Cambria" pitchFamily="18" charset="0"/>
              </a:rPr>
              <a:t>Mabelly</a:t>
            </a:r>
            <a:r>
              <a:rPr lang="pt-BR" sz="3000" dirty="0" smtClean="0">
                <a:solidFill>
                  <a:schemeClr val="tx1"/>
                </a:solidFill>
                <a:latin typeface="Cambria" pitchFamily="18" charset="0"/>
              </a:rPr>
              <a:t> Martins Feitosa</a:t>
            </a:r>
          </a:p>
          <a:p>
            <a:endParaRPr lang="pt-BR" sz="30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pt-BR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Orientadora: Andreia Morales </a:t>
            </a:r>
            <a:r>
              <a:rPr lang="pt-BR" sz="2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" pitchFamily="18" charset="0"/>
              </a:rPr>
              <a:t>Cascaes</a:t>
            </a:r>
            <a:endParaRPr lang="pt-BR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Cambria" pitchFamily="18" charset="0"/>
            </a:endParaRPr>
          </a:p>
          <a:p>
            <a:endParaRPr lang="pt-BR" dirty="0" smtClean="0">
              <a:latin typeface="Cambria" pitchFamily="18" charset="0"/>
            </a:endParaRPr>
          </a:p>
          <a:p>
            <a:r>
              <a:rPr lang="pt-BR" sz="1900" i="1" dirty="0" smtClean="0">
                <a:latin typeface="Cambria" pitchFamily="18" charset="0"/>
              </a:rPr>
              <a:t>Pelotas, Fevereiro de 2014</a:t>
            </a:r>
            <a:endParaRPr lang="pt-BR" sz="1900" i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853135"/>
          </a:xfrm>
        </p:spPr>
        <p:txBody>
          <a:bodyPr>
            <a:noAutofit/>
          </a:bodyPr>
          <a:lstStyle/>
          <a:p>
            <a:pPr algn="just"/>
            <a:r>
              <a:rPr lang="pt-BR" sz="2500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2500" dirty="0" smtClean="0">
                <a:latin typeface="Cambria" pitchFamily="18" charset="0"/>
              </a:rPr>
              <a:t>Logística</a:t>
            </a: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Reuniões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capacitação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sobre</a:t>
            </a:r>
            <a:r>
              <a:rPr lang="en-GB" sz="2500" dirty="0" smtClean="0">
                <a:latin typeface="Cambria" pitchFamily="18" charset="0"/>
              </a:rPr>
              <a:t> o </a:t>
            </a:r>
            <a:r>
              <a:rPr lang="en-GB" sz="2500" dirty="0" err="1" smtClean="0">
                <a:latin typeface="Cambria" pitchFamily="18" charset="0"/>
              </a:rPr>
              <a:t>protocolo</a:t>
            </a: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Organização</a:t>
            </a:r>
            <a:r>
              <a:rPr lang="en-GB" sz="2500" dirty="0" smtClean="0">
                <a:latin typeface="Cambria" pitchFamily="18" charset="0"/>
              </a:rPr>
              <a:t> do </a:t>
            </a:r>
            <a:r>
              <a:rPr lang="en-GB" sz="2500" dirty="0" err="1" smtClean="0">
                <a:latin typeface="Cambria" pitchFamily="18" charset="0"/>
              </a:rPr>
              <a:t>acolhimento</a:t>
            </a:r>
            <a:r>
              <a:rPr lang="en-GB" sz="2500" dirty="0" smtClean="0">
                <a:latin typeface="Cambria" pitchFamily="18" charset="0"/>
              </a:rPr>
              <a:t>: agenda p/ o </a:t>
            </a:r>
            <a:r>
              <a:rPr lang="en-GB" sz="2500" dirty="0" err="1" smtClean="0">
                <a:latin typeface="Cambria" pitchFamily="18" charset="0"/>
              </a:rPr>
              <a:t>dentista</a:t>
            </a:r>
            <a:r>
              <a:rPr lang="en-GB" sz="2500" dirty="0" smtClean="0">
                <a:latin typeface="Cambria" pitchFamily="18" charset="0"/>
              </a:rPr>
              <a:t> e p/ </a:t>
            </a:r>
            <a:r>
              <a:rPr lang="en-GB" sz="2500" dirty="0" err="1" smtClean="0">
                <a:latin typeface="Cambria" pitchFamily="18" charset="0"/>
              </a:rPr>
              <a:t>faltosas</a:t>
            </a:r>
            <a:r>
              <a:rPr lang="en-GB" sz="2500" dirty="0" smtClean="0">
                <a:latin typeface="Cambria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Uso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sistemas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alerta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nas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fichas-espelho</a:t>
            </a: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Agendamento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visitas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puerperais</a:t>
            </a: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Cobrança</a:t>
            </a:r>
            <a:r>
              <a:rPr lang="en-GB" sz="2500" dirty="0" smtClean="0">
                <a:latin typeface="Cambria" pitchFamily="18" charset="0"/>
              </a:rPr>
              <a:t> do </a:t>
            </a:r>
            <a:r>
              <a:rPr lang="en-GB" sz="2500" dirty="0" err="1" smtClean="0">
                <a:latin typeface="Cambria" pitchFamily="18" charset="0"/>
              </a:rPr>
              <a:t>atendimento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odontológico</a:t>
            </a: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Cobrança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da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impressão</a:t>
            </a:r>
            <a:r>
              <a:rPr lang="en-GB" sz="2500" dirty="0" smtClean="0">
                <a:latin typeface="Cambria" pitchFamily="18" charset="0"/>
              </a:rPr>
              <a:t> das </a:t>
            </a:r>
            <a:r>
              <a:rPr lang="en-GB" sz="2500" dirty="0" err="1" smtClean="0">
                <a:latin typeface="Cambria" pitchFamily="18" charset="0"/>
              </a:rPr>
              <a:t>fichas-espelho</a:t>
            </a: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Palestras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interativas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em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escola</a:t>
            </a:r>
            <a:r>
              <a:rPr lang="en-GB" sz="2500" dirty="0" smtClean="0">
                <a:latin typeface="Cambria" pitchFamily="18" charset="0"/>
              </a:rPr>
              <a:t> do </a:t>
            </a:r>
            <a:r>
              <a:rPr lang="en-GB" sz="2500" dirty="0" err="1" smtClean="0">
                <a:latin typeface="Cambria" pitchFamily="18" charset="0"/>
              </a:rPr>
              <a:t>bairro</a:t>
            </a: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Grupo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gestantes</a:t>
            </a:r>
            <a:r>
              <a:rPr lang="en-GB" sz="2500" dirty="0" smtClean="0">
                <a:latin typeface="Cambria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Alimentação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da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planilha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coleta</a:t>
            </a:r>
            <a:r>
              <a:rPr lang="en-GB" sz="2500" dirty="0" smtClean="0">
                <a:latin typeface="Cambria" pitchFamily="18" charset="0"/>
              </a:rPr>
              <a:t> de dados </a:t>
            </a:r>
            <a:r>
              <a:rPr lang="en-GB" sz="2500" dirty="0" err="1" smtClean="0">
                <a:latin typeface="Cambria" pitchFamily="18" charset="0"/>
              </a:rPr>
              <a:t>semanalmente</a:t>
            </a: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endParaRPr lang="en-GB" sz="2500" dirty="0" smtClean="0">
              <a:latin typeface="Cambria" pitchFamily="18" charset="0"/>
            </a:endParaRPr>
          </a:p>
          <a:p>
            <a:pPr algn="just">
              <a:buFontTx/>
              <a:buChar char="-"/>
            </a:pPr>
            <a:endParaRPr lang="pt-BR" sz="25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Taysa\Desktop\PROVAB 2013\FICHA ESPELHO COM SISTEMA DE ALERT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5869" y="2492896"/>
            <a:ext cx="5568619" cy="4176464"/>
          </a:xfrm>
          <a:prstGeom prst="rect">
            <a:avLst/>
          </a:prstGeom>
          <a:noFill/>
        </p:spPr>
      </p:pic>
      <p:pic>
        <p:nvPicPr>
          <p:cNvPr id="1027" name="Picture 3" descr="C:\Users\Taysa\Desktop\PROVAB 2013\FICHA ESPELHO COM SISTEMA DE ALERTA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49179" y="-563851"/>
            <a:ext cx="4301970" cy="573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METAS E RESULTADOS</a:t>
            </a:r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1.</a:t>
            </a:r>
            <a:r>
              <a:rPr lang="pt-BR" sz="2800" dirty="0" smtClean="0"/>
              <a:t> Proporção de gestantes cadastradas no Programa de Pré-natal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41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484784"/>
          <a:ext cx="71287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2.</a:t>
            </a:r>
            <a:r>
              <a:rPr lang="pt-BR" sz="2800" dirty="0" smtClean="0"/>
              <a:t> Proporção de gestantes captadas no primeiro trimestre de gestação.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25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31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55576" y="1268760"/>
          <a:ext cx="71287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3.</a:t>
            </a:r>
            <a:r>
              <a:rPr lang="pt-BR" sz="2800" dirty="0" smtClean="0"/>
              <a:t> Proporção de gestantes com primeira consulta odontológica.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16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26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55576" y="1340768"/>
          <a:ext cx="7128792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4.</a:t>
            </a:r>
            <a:r>
              <a:rPr lang="pt-BR" sz="2800" dirty="0" smtClean="0"/>
              <a:t> Proporção de gestantes faltosas às consultas que receberam busca ativa.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todas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3 (todas)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340768"/>
          <a:ext cx="72008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5.</a:t>
            </a:r>
            <a:r>
              <a:rPr lang="pt-BR" sz="2800" dirty="0" smtClean="0"/>
              <a:t> Proporção de busca ativa realizada às gestantes faltosas às consultas odontológicas.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todas as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3 (todas)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340768"/>
          <a:ext cx="72008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6.</a:t>
            </a:r>
            <a:r>
              <a:rPr lang="pt-BR" sz="2800" dirty="0" smtClean="0"/>
              <a:t> Proporção de gestantes com pelo menos um exame ginecológico por trimestre.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22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55576" y="1340768"/>
          <a:ext cx="727280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7.</a:t>
            </a:r>
            <a:r>
              <a:rPr lang="pt-BR" sz="2800" dirty="0" smtClean="0"/>
              <a:t> Proporção de gestantes com pelo menos um exame das mamas durante o pré-natal.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50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043608" y="1484784"/>
          <a:ext cx="618586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ea typeface="+mj-ea"/>
                <a:cs typeface="+mj-cs"/>
              </a:rPr>
              <a:t/>
            </a:r>
            <a:br>
              <a:rPr lang="pt-BR" b="1" i="1" dirty="0" smtClean="0">
                <a:ea typeface="+mj-ea"/>
                <a:cs typeface="+mj-cs"/>
              </a:rPr>
            </a:b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Roteiro da apresentação</a:t>
            </a:r>
            <a:endParaRPr lang="pt-BR" sz="4800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827585" y="1844824"/>
            <a:ext cx="7992887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Introdução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Objetivo geral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Metodologia </a:t>
            </a:r>
          </a:p>
          <a:p>
            <a:pPr marL="342900" indent="-342900" algn="just">
              <a:spcBef>
                <a:spcPts val="1200"/>
              </a:spcBef>
            </a:pPr>
            <a:r>
              <a:rPr lang="pt-BR" sz="2800" dirty="0" smtClean="0">
                <a:latin typeface="Cambria" pitchFamily="18" charset="0"/>
              </a:rPr>
              <a:t>      -  Objetivos, metas e resultados para cada meta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Discussão</a:t>
            </a:r>
          </a:p>
          <a:p>
            <a:pPr marL="342900" indent="-342900" algn="just">
              <a:spcBef>
                <a:spcPts val="1200"/>
              </a:spcBef>
              <a:buFont typeface="Arial"/>
              <a:buChar char="•"/>
            </a:pPr>
            <a:r>
              <a:rPr lang="pt-BR" sz="2800" dirty="0" smtClean="0">
                <a:latin typeface="Cambria" pitchFamily="18" charset="0"/>
              </a:rPr>
              <a:t>Reflexão </a:t>
            </a:r>
            <a:r>
              <a:rPr lang="pt-BR" sz="2800" dirty="0">
                <a:latin typeface="Cambria" pitchFamily="18" charset="0"/>
              </a:rPr>
              <a:t>crítica sobre </a:t>
            </a:r>
            <a:r>
              <a:rPr lang="pt-BR" sz="2800" dirty="0" smtClean="0">
                <a:latin typeface="Cambria" pitchFamily="18" charset="0"/>
              </a:rPr>
              <a:t>processo </a:t>
            </a:r>
            <a:r>
              <a:rPr lang="pt-BR" sz="2800" dirty="0">
                <a:latin typeface="Cambria" pitchFamily="18" charset="0"/>
              </a:rPr>
              <a:t>pessoal de aprendizagem e na implementação da intervenção  </a:t>
            </a:r>
          </a:p>
        </p:txBody>
      </p:sp>
    </p:spTree>
    <p:extLst>
      <p:ext uri="{BB962C8B-B14F-4D97-AF65-F5344CB8AC3E}">
        <p14:creationId xmlns="" xmlns:p14="http://schemas.microsoft.com/office/powerpoint/2010/main" val="1426157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8.</a:t>
            </a:r>
            <a:r>
              <a:rPr lang="pt-BR" sz="2800" dirty="0" smtClean="0"/>
              <a:t> Proporção de gestantes com prescrição de suplementação de sulfato ferroso e ácido fólico.</a:t>
            </a: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50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55577" y="1556792"/>
          <a:ext cx="6488186" cy="330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9.</a:t>
            </a:r>
            <a:r>
              <a:rPr lang="pt-BR" sz="2800" dirty="0" smtClean="0"/>
              <a:t> Proporção de gestantes com solicitação de </a:t>
            </a:r>
            <a:r>
              <a:rPr lang="pt-BR" sz="2800" dirty="0" err="1" smtClean="0"/>
              <a:t>ABO-Rh</a:t>
            </a:r>
            <a:r>
              <a:rPr lang="pt-BR" sz="2800" dirty="0" smtClean="0"/>
              <a:t> na primeira consulta.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971600" y="1340768"/>
          <a:ext cx="69127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10.</a:t>
            </a:r>
            <a:r>
              <a:rPr lang="pt-BR" sz="2800" dirty="0" smtClean="0"/>
              <a:t> Proporção de gestantes com solicitação de hemoglobina/ </a:t>
            </a:r>
            <a:r>
              <a:rPr lang="pt-BR" sz="2800" dirty="0" err="1" smtClean="0"/>
              <a:t>hematócrito</a:t>
            </a:r>
            <a:r>
              <a:rPr lang="pt-BR" sz="2800" dirty="0" smtClean="0"/>
              <a:t> em dia. </a:t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755576" y="1484784"/>
          <a:ext cx="71287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11.</a:t>
            </a:r>
            <a:r>
              <a:rPr lang="pt-BR" sz="2800" dirty="0" smtClean="0"/>
              <a:t> Proporção de gestantes com solicitação de glicemia de jejum em dia.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196752"/>
          <a:ext cx="705678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12.</a:t>
            </a:r>
            <a:r>
              <a:rPr lang="pt-BR" sz="2800" dirty="0" smtClean="0"/>
              <a:t> Proporção de gestantes com solicitação de VDRL em dia.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196752"/>
          <a:ext cx="7056784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13.</a:t>
            </a:r>
            <a:r>
              <a:rPr lang="pt-BR" sz="2800" dirty="0" smtClean="0"/>
              <a:t> Proporção de gestantes com solicitação de exame de Urina tipo 1 com urocultura e antibiograma em dia.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41168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50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115616" y="1700808"/>
          <a:ext cx="65527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836712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14.</a:t>
            </a:r>
            <a:r>
              <a:rPr lang="pt-BR" sz="2800" dirty="0" smtClean="0"/>
              <a:t> Proporção de gestantes com solicitação de </a:t>
            </a:r>
            <a:r>
              <a:rPr lang="pt-BR" sz="2800" dirty="0" err="1" smtClean="0"/>
              <a:t>testagem</a:t>
            </a:r>
            <a:r>
              <a:rPr lang="pt-BR" sz="2800" dirty="0" smtClean="0"/>
              <a:t> anti-HIV em dia.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971600" y="1340768"/>
          <a:ext cx="6264696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15.</a:t>
            </a:r>
            <a:r>
              <a:rPr lang="pt-BR" sz="2800" dirty="0" smtClean="0"/>
              <a:t> Proporção de gestantes com solicitação de sorologia para hepatite B (</a:t>
            </a:r>
            <a:r>
              <a:rPr lang="pt-BR" sz="2800" dirty="0" err="1" smtClean="0"/>
              <a:t>HBsAg</a:t>
            </a:r>
            <a:r>
              <a:rPr lang="pt-BR" sz="2800" dirty="0" smtClean="0"/>
              <a:t>) em dia.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259632" y="1700808"/>
          <a:ext cx="6048672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16.</a:t>
            </a:r>
            <a:r>
              <a:rPr lang="pt-BR" sz="2800" dirty="0" smtClean="0"/>
              <a:t> Proporção de gestantes com sorologia para toxoplasmose (</a:t>
            </a:r>
            <a:r>
              <a:rPr lang="pt-BR" sz="2800" dirty="0" err="1" smtClean="0"/>
              <a:t>IgG</a:t>
            </a:r>
            <a:r>
              <a:rPr lang="pt-BR" sz="2800" dirty="0" smtClean="0"/>
              <a:t> e </a:t>
            </a:r>
            <a:r>
              <a:rPr lang="pt-BR" sz="2800" dirty="0" err="1" smtClean="0"/>
              <a:t>IgM</a:t>
            </a:r>
            <a:r>
              <a:rPr lang="pt-BR" sz="2800" dirty="0" smtClean="0"/>
              <a:t>) na primeira consulta.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259632" y="1556792"/>
          <a:ext cx="612068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17.</a:t>
            </a:r>
            <a:r>
              <a:rPr lang="pt-BR" sz="2800" dirty="0" smtClean="0"/>
              <a:t> Proporção de gestantes com o esquema da vacina antitetânica completo.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32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259632" y="1340768"/>
          <a:ext cx="6408712" cy="3672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Importância da ação programática</a:t>
            </a:r>
          </a:p>
          <a:p>
            <a:pPr>
              <a:buNone/>
            </a:pPr>
            <a:endParaRPr lang="pt-BR" b="1" i="1" dirty="0" smtClean="0">
              <a:solidFill>
                <a:srgbClr val="0070C0"/>
              </a:solidFill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800" dirty="0" err="1" smtClean="0">
                <a:latin typeface="Cambria" pitchFamily="18" charset="0"/>
                <a:cs typeface="Arial"/>
              </a:rPr>
              <a:t>Reduzir</a:t>
            </a:r>
            <a:r>
              <a:rPr lang="en-GB" sz="2800" dirty="0" smtClean="0">
                <a:latin typeface="Cambria" pitchFamily="18" charset="0"/>
                <a:cs typeface="Arial"/>
              </a:rPr>
              <a:t> a </a:t>
            </a:r>
            <a:r>
              <a:rPr lang="en-GB" sz="2800" dirty="0" err="1" smtClean="0">
                <a:latin typeface="Cambria" pitchFamily="18" charset="0"/>
                <a:cs typeface="Arial"/>
              </a:rPr>
              <a:t>razão</a:t>
            </a:r>
            <a:r>
              <a:rPr lang="en-GB" sz="2800" dirty="0" smtClean="0">
                <a:latin typeface="Cambria" pitchFamily="18" charset="0"/>
                <a:cs typeface="Arial"/>
              </a:rPr>
              <a:t> de </a:t>
            </a:r>
            <a:r>
              <a:rPr lang="en-GB" sz="2800" dirty="0" err="1" smtClean="0">
                <a:latin typeface="Cambria" pitchFamily="18" charset="0"/>
                <a:cs typeface="Arial"/>
              </a:rPr>
              <a:t>mortalidade</a:t>
            </a:r>
            <a:r>
              <a:rPr lang="en-GB" sz="2800" dirty="0" smtClean="0">
                <a:latin typeface="Cambria" pitchFamily="18" charset="0"/>
                <a:cs typeface="Arial"/>
              </a:rPr>
              <a:t> </a:t>
            </a:r>
            <a:r>
              <a:rPr lang="en-GB" sz="2800" dirty="0" err="1" smtClean="0">
                <a:latin typeface="Cambria" pitchFamily="18" charset="0"/>
                <a:cs typeface="Arial"/>
              </a:rPr>
              <a:t>materna</a:t>
            </a:r>
            <a:r>
              <a:rPr lang="en-GB" sz="2800" dirty="0" smtClean="0">
                <a:latin typeface="Cambria" pitchFamily="18" charset="0"/>
                <a:cs typeface="Arial"/>
              </a:rPr>
              <a:t> (</a:t>
            </a:r>
            <a:r>
              <a:rPr lang="en-GB" sz="2800" dirty="0" err="1" smtClean="0">
                <a:latin typeface="Cambria" pitchFamily="18" charset="0"/>
                <a:cs typeface="Arial"/>
              </a:rPr>
              <a:t>Quinto</a:t>
            </a:r>
            <a:r>
              <a:rPr lang="en-GB" sz="2800" dirty="0" smtClean="0">
                <a:latin typeface="Cambria" pitchFamily="18" charset="0"/>
                <a:cs typeface="Arial"/>
              </a:rPr>
              <a:t> </a:t>
            </a:r>
            <a:r>
              <a:rPr lang="en-GB" sz="2800" dirty="0" err="1" smtClean="0">
                <a:latin typeface="Cambria" pitchFamily="18" charset="0"/>
                <a:cs typeface="Arial"/>
              </a:rPr>
              <a:t>Objetivo</a:t>
            </a:r>
            <a:r>
              <a:rPr lang="en-GB" sz="2800" dirty="0" smtClean="0">
                <a:latin typeface="Cambria" pitchFamily="18" charset="0"/>
                <a:cs typeface="Arial"/>
              </a:rPr>
              <a:t> do </a:t>
            </a:r>
            <a:r>
              <a:rPr lang="en-GB" sz="2800" dirty="0" err="1" smtClean="0">
                <a:latin typeface="Cambria" pitchFamily="18" charset="0"/>
                <a:cs typeface="Arial"/>
              </a:rPr>
              <a:t>Milênio</a:t>
            </a:r>
            <a:r>
              <a:rPr lang="en-GB" sz="2800" dirty="0" smtClean="0">
                <a:latin typeface="Cambria" pitchFamily="18" charset="0"/>
                <a:cs typeface="Arial"/>
              </a:rPr>
              <a:t> </a:t>
            </a:r>
            <a:r>
              <a:rPr lang="en-GB" sz="2800" dirty="0" err="1" smtClean="0">
                <a:latin typeface="Cambria" pitchFamily="18" charset="0"/>
                <a:cs typeface="Arial"/>
              </a:rPr>
              <a:t>da</a:t>
            </a:r>
            <a:r>
              <a:rPr lang="en-GB" sz="2800" dirty="0" smtClean="0">
                <a:latin typeface="Cambria" pitchFamily="18" charset="0"/>
                <a:cs typeface="Arial"/>
              </a:rPr>
              <a:t> OMS)</a:t>
            </a:r>
          </a:p>
          <a:p>
            <a:pPr>
              <a:buFontTx/>
              <a:buChar char="-"/>
            </a:pPr>
            <a:endParaRPr lang="en-GB" sz="28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800" dirty="0" err="1" smtClean="0">
                <a:latin typeface="Cambria" pitchFamily="18" charset="0"/>
                <a:cs typeface="Arial"/>
              </a:rPr>
              <a:t>Tornar</a:t>
            </a:r>
            <a:r>
              <a:rPr lang="en-GB" sz="2800" dirty="0" smtClean="0">
                <a:latin typeface="Cambria" pitchFamily="18" charset="0"/>
                <a:cs typeface="Arial"/>
              </a:rPr>
              <a:t> o </a:t>
            </a:r>
            <a:r>
              <a:rPr lang="en-GB" sz="2800" dirty="0" err="1" smtClean="0">
                <a:latin typeface="Cambria" pitchFamily="18" charset="0"/>
                <a:cs typeface="Arial"/>
              </a:rPr>
              <a:t>Pré</a:t>
            </a:r>
            <a:r>
              <a:rPr lang="en-GB" sz="2800" dirty="0" smtClean="0">
                <a:latin typeface="Cambria" pitchFamily="18" charset="0"/>
                <a:cs typeface="Arial"/>
              </a:rPr>
              <a:t>-Natal de </a:t>
            </a:r>
            <a:r>
              <a:rPr lang="en-GB" sz="2800" dirty="0" err="1" smtClean="0">
                <a:latin typeface="Cambria" pitchFamily="18" charset="0"/>
                <a:cs typeface="Arial"/>
              </a:rPr>
              <a:t>Parque</a:t>
            </a:r>
            <a:r>
              <a:rPr lang="en-GB" sz="2800" dirty="0" smtClean="0">
                <a:latin typeface="Cambria" pitchFamily="18" charset="0"/>
                <a:cs typeface="Arial"/>
              </a:rPr>
              <a:t> dos </a:t>
            </a:r>
            <a:r>
              <a:rPr lang="en-GB" sz="2800" dirty="0" err="1" smtClean="0">
                <a:latin typeface="Cambria" pitchFamily="18" charset="0"/>
                <a:cs typeface="Arial"/>
              </a:rPr>
              <a:t>Coqueiros</a:t>
            </a:r>
            <a:r>
              <a:rPr lang="en-GB" sz="2800" dirty="0" smtClean="0">
                <a:latin typeface="Cambria" pitchFamily="18" charset="0"/>
                <a:cs typeface="Arial"/>
              </a:rPr>
              <a:t>, Natal/RN um </a:t>
            </a:r>
            <a:r>
              <a:rPr lang="en-GB" sz="2800" dirty="0" err="1" smtClean="0">
                <a:latin typeface="Cambria" pitchFamily="18" charset="0"/>
                <a:cs typeface="Arial"/>
              </a:rPr>
              <a:t>serviço</a:t>
            </a:r>
            <a:r>
              <a:rPr lang="en-GB" sz="2800" dirty="0" smtClean="0">
                <a:latin typeface="Cambria" pitchFamily="18" charset="0"/>
                <a:cs typeface="Arial"/>
              </a:rPr>
              <a:t> de </a:t>
            </a:r>
            <a:r>
              <a:rPr lang="en-GB" sz="2800" dirty="0" err="1" smtClean="0">
                <a:latin typeface="Cambria" pitchFamily="18" charset="0"/>
                <a:cs typeface="Arial"/>
              </a:rPr>
              <a:t>excelência</a:t>
            </a:r>
            <a:endParaRPr lang="en-GB" sz="2800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endParaRPr lang="en-GB" sz="28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800" dirty="0" err="1" smtClean="0">
                <a:latin typeface="Cambria" pitchFamily="18" charset="0"/>
                <a:cs typeface="Arial"/>
              </a:rPr>
              <a:t>Implementar</a:t>
            </a:r>
            <a:r>
              <a:rPr lang="en-GB" sz="2800" dirty="0" smtClean="0">
                <a:latin typeface="Cambria" pitchFamily="18" charset="0"/>
                <a:cs typeface="Arial"/>
              </a:rPr>
              <a:t> </a:t>
            </a:r>
            <a:r>
              <a:rPr lang="en-GB" sz="2800" dirty="0" err="1" smtClean="0">
                <a:latin typeface="Cambria" pitchFamily="18" charset="0"/>
                <a:cs typeface="Arial"/>
              </a:rPr>
              <a:t>mudanças</a:t>
            </a:r>
            <a:r>
              <a:rPr lang="en-GB" sz="2800" dirty="0" smtClean="0">
                <a:latin typeface="Cambria" pitchFamily="18" charset="0"/>
                <a:cs typeface="Arial"/>
              </a:rPr>
              <a:t> a </a:t>
            </a:r>
            <a:r>
              <a:rPr lang="en-GB" sz="2800" dirty="0" err="1" smtClean="0">
                <a:latin typeface="Cambria" pitchFamily="18" charset="0"/>
                <a:cs typeface="Arial"/>
              </a:rPr>
              <a:t>serem</a:t>
            </a:r>
            <a:r>
              <a:rPr lang="en-GB" sz="2800" dirty="0" smtClean="0">
                <a:latin typeface="Cambria" pitchFamily="18" charset="0"/>
                <a:cs typeface="Arial"/>
              </a:rPr>
              <a:t> </a:t>
            </a:r>
            <a:r>
              <a:rPr lang="en-GB" sz="2800" dirty="0" err="1" smtClean="0">
                <a:latin typeface="Cambria" pitchFamily="18" charset="0"/>
                <a:cs typeface="Arial"/>
              </a:rPr>
              <a:t>perpetuadas</a:t>
            </a:r>
            <a:endParaRPr lang="en-GB" sz="28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endParaRPr lang="pt-BR" sz="2800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endParaRPr lang="pt-BR" sz="2800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endParaRPr lang="pt-BR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18.</a:t>
            </a:r>
            <a:r>
              <a:rPr lang="pt-BR" sz="2800" dirty="0" smtClean="0"/>
              <a:t> Proporção de gestantes com o esquema da vacina de Hepatite B completo.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14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971600" y="1340768"/>
          <a:ext cx="66247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19.</a:t>
            </a:r>
            <a:r>
              <a:rPr lang="pt-BR" sz="2800" dirty="0" smtClean="0"/>
              <a:t> Proporção de gestantes com avaliação de saúde bucal.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29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115616" y="1268760"/>
          <a:ext cx="64087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20.</a:t>
            </a:r>
            <a:r>
              <a:rPr lang="pt-BR" sz="2800" dirty="0" smtClean="0"/>
              <a:t> Proporção de gestantes com exame de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entre 30° e 42° dia do pós-parto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35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6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971600" y="1484784"/>
          <a:ext cx="6408712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21.</a:t>
            </a:r>
            <a:r>
              <a:rPr lang="pt-BR" sz="2800" dirty="0" smtClean="0"/>
              <a:t> Proporção de gestantes com primeira consulta odontológica com tratamento dentário concluído.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26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3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187624" y="1556792"/>
          <a:ext cx="6120680" cy="338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22.</a:t>
            </a:r>
            <a:r>
              <a:rPr lang="pt-BR" sz="2800" dirty="0" smtClean="0"/>
              <a:t> Proporção de gestantes com registro na ficha espelho de pré-natal/vacinação.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35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27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971600" y="1412776"/>
          <a:ext cx="648072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980728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23.</a:t>
            </a:r>
            <a:r>
              <a:rPr lang="pt-BR" sz="2800" dirty="0" smtClean="0"/>
              <a:t> Proporção de gestantes com avaliação de risco gestacional.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827584" y="1484784"/>
          <a:ext cx="676875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24.</a:t>
            </a:r>
            <a:r>
              <a:rPr lang="pt-BR" sz="2800" dirty="0" smtClean="0"/>
              <a:t> Proporção de gestantes com avaliação de prioridade de atendimento odontológico.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115617" y="1772816"/>
          <a:ext cx="6480720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25.</a:t>
            </a:r>
            <a:r>
              <a:rPr lang="pt-BR" sz="2800" dirty="0" smtClean="0"/>
              <a:t> Proporção de gestantes que receberam orientação nutricional.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971600" y="1340768"/>
          <a:ext cx="66967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26.</a:t>
            </a:r>
            <a:r>
              <a:rPr lang="pt-BR" sz="2800" dirty="0" smtClean="0"/>
              <a:t> Proporção de gestantes que receberam orientação sobre aleitamento materno.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043608" y="1700808"/>
          <a:ext cx="64087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27.</a:t>
            </a:r>
            <a:r>
              <a:rPr lang="pt-BR" sz="2800" dirty="0" smtClean="0"/>
              <a:t> Proporção de gestantes que receberam orientação sobre cuidados com o recém-nascido.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331640" y="1484784"/>
          <a:ext cx="604867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Município de Natal, RN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34818" name="Picture 2" descr="http://4.bp.blogspot.com/-FrBXcMUdYxc/TtvYogpUwnI/AAAAAAAAKpU/cz9XE9FWkMA/s1600/mapa-municipios-rio-grande-do-nor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959202" cy="2880320"/>
          </a:xfrm>
          <a:prstGeom prst="rect">
            <a:avLst/>
          </a:prstGeom>
          <a:noFill/>
        </p:spPr>
      </p:pic>
      <p:pic>
        <p:nvPicPr>
          <p:cNvPr id="34822" name="Picture 6" descr="http://www.culturart.co.uk/wp-content/uploads/2012/11/mapabrasil_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3136982" cy="316835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876256" y="1772816"/>
            <a:ext cx="20162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Habitantes</a:t>
            </a:r>
            <a:r>
              <a:rPr lang="en-GB" dirty="0" smtClean="0"/>
              <a:t> Natal:</a:t>
            </a:r>
          </a:p>
          <a:p>
            <a:endParaRPr lang="en-GB" dirty="0" smtClean="0"/>
          </a:p>
          <a:p>
            <a:r>
              <a:rPr lang="en-GB" dirty="0" smtClean="0"/>
              <a:t>803.739</a:t>
            </a:r>
          </a:p>
          <a:p>
            <a:endParaRPr lang="en-GB" dirty="0" smtClean="0"/>
          </a:p>
          <a:p>
            <a:r>
              <a:rPr lang="en-GB" dirty="0" err="1" smtClean="0"/>
              <a:t>Habitantes</a:t>
            </a:r>
            <a:r>
              <a:rPr lang="en-GB" dirty="0" smtClean="0"/>
              <a:t> </a:t>
            </a:r>
            <a:r>
              <a:rPr lang="en-GB" dirty="0" err="1" smtClean="0"/>
              <a:t>Parque</a:t>
            </a:r>
            <a:r>
              <a:rPr lang="en-GB" dirty="0" smtClean="0"/>
              <a:t> dos </a:t>
            </a:r>
            <a:r>
              <a:rPr lang="en-GB" dirty="0" err="1" smtClean="0"/>
              <a:t>Coqueiros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12.500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023" y="1772816"/>
            <a:ext cx="2562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28.</a:t>
            </a:r>
            <a:r>
              <a:rPr lang="pt-BR" sz="2800" dirty="0" smtClean="0"/>
              <a:t> Proporção de gestantes com orientação sobre anticoncepção após o parto.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331640" y="1412776"/>
          <a:ext cx="59766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29.</a:t>
            </a:r>
            <a:r>
              <a:rPr lang="pt-BR" sz="2800" dirty="0" smtClean="0"/>
              <a:t> Proporção de gestantes com orientação sobre os riscos do tabagismo e do uso de álcool e drogas na gestação.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475656" y="1700808"/>
          <a:ext cx="57606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056784" cy="864096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/>
              <a:t>Figura 30.</a:t>
            </a:r>
            <a:r>
              <a:rPr lang="pt-BR" sz="2800" dirty="0" smtClean="0"/>
              <a:t> Proporção de gestantes e </a:t>
            </a:r>
            <a:r>
              <a:rPr lang="pt-BR" sz="2800" dirty="0" err="1" smtClean="0"/>
              <a:t>puérperas</a:t>
            </a:r>
            <a:r>
              <a:rPr lang="pt-BR" sz="2800" dirty="0" smtClean="0"/>
              <a:t> com primeira consulta odontológica com orientação sobre higiene bucal. 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sp>
        <p:nvSpPr>
          <p:cNvPr id="8" name="Pergaminho horizontal 7"/>
          <p:cNvSpPr/>
          <p:nvPr/>
        </p:nvSpPr>
        <p:spPr>
          <a:xfrm>
            <a:off x="3491880" y="4913784"/>
            <a:ext cx="5112568" cy="1944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Meta esperada: 51 gestantes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Meta alcançada: 51 gestantes</a:t>
            </a: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331640" y="1700808"/>
          <a:ext cx="60486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600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E:\DCIM\101MSDCF\DSC064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088977" cy="381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Educação em saúde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5" name="Imagem 4" descr="E:\DCIM\101MSDCF\DSC064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68960"/>
            <a:ext cx="5180983" cy="350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Educação em saúde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8" name="Imagem 7" descr="C:\Users\Taysa\AppData\Local\Microsoft\Windows\Temporary Internet Files\Content.Word\IMG_33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4726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Taysa\AppData\Local\Microsoft\Windows\Temporary Internet Files\Content.Word\IMG_3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2159" y="3062363"/>
            <a:ext cx="4924337" cy="367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Educação em saúde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5" name="Imagem 4" descr="C:\Users\Taysa\Desktop\PROVAB 2013\Reuniao gestantes 23 outubro sobre mitos na gravidez\grupo gestantes pq coqueiros outubro 2013 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023722" cy="54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C:\Users\Taysa\Desktop\PROVAB 2013\Atividades UBS\Cafe da manha sobre sexualidade na gravidez\Posicao sexual 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96812"/>
            <a:ext cx="4716015" cy="41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o serviço</a:t>
            </a:r>
          </a:p>
          <a:p>
            <a:pPr>
              <a:buNone/>
            </a:pPr>
            <a:endParaRPr lang="en-GB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>
              <a:buNone/>
            </a:pPr>
            <a:endParaRPr lang="en-GB" sz="2500" dirty="0" smtClean="0">
              <a:latin typeface="Cambria" pitchFamily="18" charset="0"/>
            </a:endParaRPr>
          </a:p>
          <a:p>
            <a:pPr>
              <a:buNone/>
            </a:pPr>
            <a:r>
              <a:rPr lang="en-GB" sz="2500" dirty="0" smtClean="0">
                <a:latin typeface="Cambria" pitchFamily="18" charset="0"/>
              </a:rPr>
              <a:t>-</a:t>
            </a:r>
            <a:r>
              <a:rPr lang="en-GB" sz="2500" dirty="0" err="1" smtClean="0">
                <a:latin typeface="Cambria" pitchFamily="18" charset="0"/>
              </a:rPr>
              <a:t>Tornar</a:t>
            </a:r>
            <a:r>
              <a:rPr lang="en-GB" sz="2500" dirty="0" smtClean="0">
                <a:latin typeface="Cambria" pitchFamily="18" charset="0"/>
              </a:rPr>
              <a:t> o </a:t>
            </a:r>
            <a:r>
              <a:rPr lang="en-GB" sz="2500" dirty="0" err="1" smtClean="0">
                <a:latin typeface="Cambria" pitchFamily="18" charset="0"/>
              </a:rPr>
              <a:t>Pré</a:t>
            </a:r>
            <a:r>
              <a:rPr lang="en-GB" sz="2500" dirty="0" smtClean="0">
                <a:latin typeface="Cambria" pitchFamily="18" charset="0"/>
              </a:rPr>
              <a:t>-Natal um </a:t>
            </a:r>
            <a:r>
              <a:rPr lang="en-GB" sz="2500" dirty="0" err="1" smtClean="0">
                <a:latin typeface="Cambria" pitchFamily="18" charset="0"/>
              </a:rPr>
              <a:t>serviço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excelência</a:t>
            </a:r>
            <a:r>
              <a:rPr lang="en-GB" sz="2500" dirty="0" smtClean="0">
                <a:latin typeface="Cambria" pitchFamily="18" charset="0"/>
              </a:rPr>
              <a:t> e </a:t>
            </a:r>
            <a:r>
              <a:rPr lang="en-GB" sz="2500" dirty="0" err="1" smtClean="0">
                <a:latin typeface="Cambria" pitchFamily="18" charset="0"/>
              </a:rPr>
              <a:t>perpetuar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essa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ação</a:t>
            </a:r>
            <a:r>
              <a:rPr lang="en-GB" sz="2500" dirty="0" smtClean="0">
                <a:latin typeface="Cambria" pitchFamily="18" charset="0"/>
              </a:rPr>
              <a:t>  </a:t>
            </a:r>
            <a:endParaRPr lang="pt-BR" sz="2500" dirty="0" smtClean="0">
              <a:latin typeface="Cambria" pitchFamily="18" charset="0"/>
            </a:endParaRPr>
          </a:p>
          <a:p>
            <a:pPr>
              <a:buNone/>
            </a:pPr>
            <a:endParaRPr lang="pt-B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Discussão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</a:rPr>
              <a:t>Importância da Intervenção para a comunidade</a:t>
            </a:r>
          </a:p>
          <a:p>
            <a:pPr>
              <a:buNone/>
            </a:pPr>
            <a:endParaRPr lang="en-GB" dirty="0" smtClean="0">
              <a:latin typeface="Cambria" pitchFamily="18" charset="0"/>
            </a:endParaRPr>
          </a:p>
          <a:p>
            <a:pPr>
              <a:buNone/>
            </a:pPr>
            <a:r>
              <a:rPr lang="en-GB" sz="2500" dirty="0" smtClean="0">
                <a:latin typeface="Cambria" pitchFamily="18" charset="0"/>
              </a:rPr>
              <a:t>- </a:t>
            </a:r>
            <a:r>
              <a:rPr lang="en-GB" sz="2500" dirty="0" err="1" smtClean="0">
                <a:latin typeface="Cambria" pitchFamily="18" charset="0"/>
              </a:rPr>
              <a:t>Oferecer</a:t>
            </a:r>
            <a:r>
              <a:rPr lang="en-GB" sz="2500" dirty="0" smtClean="0">
                <a:latin typeface="Cambria" pitchFamily="18" charset="0"/>
              </a:rPr>
              <a:t> o </a:t>
            </a:r>
            <a:r>
              <a:rPr lang="en-GB" sz="2500" dirty="0" err="1" smtClean="0">
                <a:latin typeface="Cambria" pitchFamily="18" charset="0"/>
              </a:rPr>
              <a:t>que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lhes</a:t>
            </a:r>
            <a:r>
              <a:rPr lang="en-GB" sz="2500" dirty="0" smtClean="0">
                <a:latin typeface="Cambria" pitchFamily="18" charset="0"/>
              </a:rPr>
              <a:t> é de </a:t>
            </a:r>
            <a:r>
              <a:rPr lang="en-GB" sz="2500" dirty="0" err="1" smtClean="0">
                <a:latin typeface="Cambria" pitchFamily="18" charset="0"/>
              </a:rPr>
              <a:t>direito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em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sua</a:t>
            </a:r>
            <a:r>
              <a:rPr lang="en-GB" sz="2500" dirty="0" smtClean="0">
                <a:latin typeface="Cambria" pitchFamily="18" charset="0"/>
              </a:rPr>
              <a:t> plenitude</a:t>
            </a:r>
            <a:endParaRPr lang="pt-BR" sz="2500" dirty="0" smtClean="0">
              <a:latin typeface="Cambria" pitchFamily="18" charset="0"/>
            </a:endParaRPr>
          </a:p>
          <a:p>
            <a:endParaRPr lang="pt-BR" sz="2500" dirty="0" smtClean="0">
              <a:latin typeface="Cambria" pitchFamily="18" charset="0"/>
            </a:endParaRP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</a:t>
            </a:r>
            <a:br>
              <a:rPr lang="pt-BR" sz="3200" dirty="0" smtClean="0"/>
            </a:br>
            <a:r>
              <a:rPr lang="pt-BR" sz="3200" dirty="0" smtClean="0"/>
              <a:t> 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95536" y="1700809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Incorporação da intervenção à rotina do serviço</a:t>
            </a:r>
          </a:p>
          <a:p>
            <a:pPr>
              <a:buNone/>
            </a:pPr>
            <a:endParaRPr lang="en-GB" b="1" i="1" dirty="0" smtClean="0">
              <a:solidFill>
                <a:schemeClr val="accent1"/>
              </a:solidFill>
              <a:latin typeface="Cambria" pitchFamily="18" charset="0"/>
              <a:cs typeface="Arial"/>
            </a:endParaRPr>
          </a:p>
          <a:p>
            <a:pPr>
              <a:buNone/>
            </a:pPr>
            <a:r>
              <a:rPr lang="en-GB" sz="2500" dirty="0" smtClean="0">
                <a:latin typeface="Cambria" pitchFamily="18" charset="0"/>
                <a:cs typeface="Arial"/>
              </a:rPr>
              <a:t>-</a:t>
            </a:r>
            <a:r>
              <a:rPr lang="en-GB" sz="2500" dirty="0" err="1" smtClean="0">
                <a:latin typeface="Cambria" pitchFamily="18" charset="0"/>
                <a:cs typeface="Arial"/>
              </a:rPr>
              <a:t>Ainda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em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progresso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r>
              <a:rPr lang="en-GB" sz="2500" dirty="0" smtClean="0">
                <a:latin typeface="Cambria" pitchFamily="18" charset="0"/>
                <a:cs typeface="Arial"/>
              </a:rPr>
              <a:t>-É </a:t>
            </a:r>
            <a:r>
              <a:rPr lang="en-GB" sz="2500" dirty="0" err="1" smtClean="0">
                <a:latin typeface="Cambria" pitchFamily="18" charset="0"/>
                <a:cs typeface="Arial"/>
              </a:rPr>
              <a:t>necessário</a:t>
            </a:r>
            <a:r>
              <a:rPr lang="en-GB" sz="2500" dirty="0" smtClean="0">
                <a:latin typeface="Cambria" pitchFamily="18" charset="0"/>
                <a:cs typeface="Arial"/>
              </a:rPr>
              <a:t>: </a:t>
            </a:r>
            <a:r>
              <a:rPr lang="en-GB" sz="2500" dirty="0" err="1" smtClean="0">
                <a:latin typeface="Cambria" pitchFamily="18" charset="0"/>
                <a:cs typeface="Arial"/>
              </a:rPr>
              <a:t>fichas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caixas-arquivo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monitoramento</a:t>
            </a:r>
            <a:endParaRPr lang="pt-BR" sz="2500" dirty="0" smtClean="0">
              <a:latin typeface="Cambria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28596" y="2857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Discussão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Reflexões críticas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8531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D</a:t>
            </a: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</a:rPr>
              <a:t>esenvolvimento do curso em relação às  expectativas iniciais</a:t>
            </a:r>
          </a:p>
          <a:p>
            <a:pPr>
              <a:spcBef>
                <a:spcPts val="1200"/>
              </a:spcBef>
              <a:buNone/>
            </a:pPr>
            <a:r>
              <a:rPr lang="pt-BR" sz="2400" dirty="0" smtClean="0">
                <a:latin typeface="Cambria" pitchFamily="18" charset="0"/>
              </a:rPr>
              <a:t>  </a:t>
            </a:r>
          </a:p>
          <a:p>
            <a:pPr>
              <a:spcBef>
                <a:spcPts val="1200"/>
              </a:spcBef>
              <a:buNone/>
            </a:pPr>
            <a:r>
              <a:rPr lang="en-GB" sz="2400" dirty="0" smtClean="0">
                <a:latin typeface="Cambria" pitchFamily="18" charset="0"/>
                <a:cs typeface="Arial"/>
              </a:rPr>
              <a:t>-</a:t>
            </a:r>
            <a:r>
              <a:rPr lang="en-GB" sz="2400" dirty="0" err="1" smtClean="0">
                <a:latin typeface="Cambria" pitchFamily="18" charset="0"/>
                <a:cs typeface="Arial"/>
              </a:rPr>
              <a:t>Expectativas</a:t>
            </a:r>
            <a:r>
              <a:rPr lang="en-GB" sz="2400" dirty="0" smtClean="0">
                <a:latin typeface="Cambria" pitchFamily="18" charset="0"/>
                <a:cs typeface="Arial"/>
              </a:rPr>
              <a:t> </a:t>
            </a:r>
            <a:r>
              <a:rPr lang="en-GB" sz="2400" dirty="0" err="1" smtClean="0">
                <a:latin typeface="Cambria" pitchFamily="18" charset="0"/>
                <a:cs typeface="Arial"/>
              </a:rPr>
              <a:t>iniciais</a:t>
            </a:r>
            <a:r>
              <a:rPr lang="en-GB" sz="2400" dirty="0" smtClean="0">
                <a:latin typeface="Cambria" pitchFamily="18" charset="0"/>
                <a:cs typeface="Arial"/>
              </a:rPr>
              <a:t> e </a:t>
            </a:r>
            <a:r>
              <a:rPr lang="en-GB" sz="2400" dirty="0" err="1" smtClean="0">
                <a:latin typeface="Cambria" pitchFamily="18" charset="0"/>
                <a:cs typeface="Arial"/>
              </a:rPr>
              <a:t>atuais</a:t>
            </a:r>
            <a:r>
              <a:rPr lang="en-GB" sz="2400" dirty="0" smtClean="0">
                <a:latin typeface="Cambria" pitchFamily="18" charset="0"/>
                <a:cs typeface="Arial"/>
              </a:rPr>
              <a:t>: </a:t>
            </a:r>
            <a:r>
              <a:rPr lang="en-GB" sz="2400" dirty="0" err="1" smtClean="0">
                <a:latin typeface="Cambria" pitchFamily="18" charset="0"/>
                <a:cs typeface="Arial"/>
              </a:rPr>
              <a:t>semelhantes</a:t>
            </a:r>
            <a:r>
              <a:rPr lang="en-GB" sz="2400" dirty="0" smtClean="0">
                <a:latin typeface="Cambria" pitchFamily="18" charset="0"/>
                <a:cs typeface="Arial"/>
              </a:rPr>
              <a:t> </a:t>
            </a:r>
            <a:r>
              <a:rPr lang="en-GB" sz="2400" dirty="0" err="1" smtClean="0">
                <a:latin typeface="Cambria" pitchFamily="18" charset="0"/>
                <a:cs typeface="Arial"/>
              </a:rPr>
              <a:t>quanto</a:t>
            </a:r>
            <a:r>
              <a:rPr lang="en-GB" sz="2400" dirty="0" smtClean="0">
                <a:latin typeface="Cambria" pitchFamily="18" charset="0"/>
                <a:cs typeface="Arial"/>
              </a:rPr>
              <a:t> </a:t>
            </a:r>
            <a:r>
              <a:rPr lang="en-GB" sz="2400" dirty="0" err="1" smtClean="0">
                <a:latin typeface="Cambria" pitchFamily="18" charset="0"/>
                <a:cs typeface="Arial"/>
              </a:rPr>
              <a:t>ao</a:t>
            </a:r>
            <a:r>
              <a:rPr lang="en-GB" sz="2400" dirty="0" smtClean="0">
                <a:latin typeface="Cambria" pitchFamily="18" charset="0"/>
                <a:cs typeface="Arial"/>
              </a:rPr>
              <a:t> </a:t>
            </a:r>
            <a:r>
              <a:rPr lang="en-GB" sz="2400" dirty="0" err="1" smtClean="0">
                <a:latin typeface="Cambria" pitchFamily="18" charset="0"/>
                <a:cs typeface="Arial"/>
              </a:rPr>
              <a:t>aprendizado</a:t>
            </a:r>
            <a:r>
              <a:rPr lang="en-GB" sz="2400" dirty="0" smtClean="0">
                <a:latin typeface="Cambria" pitchFamily="18" charset="0"/>
                <a:cs typeface="Arial"/>
              </a:rPr>
              <a:t>, </a:t>
            </a:r>
            <a:r>
              <a:rPr lang="en-GB" sz="2400" dirty="0" err="1" smtClean="0">
                <a:latin typeface="Cambria" pitchFamily="18" charset="0"/>
                <a:cs typeface="Arial"/>
              </a:rPr>
              <a:t>díspares</a:t>
            </a:r>
            <a:r>
              <a:rPr lang="en-GB" sz="2400" dirty="0" smtClean="0">
                <a:latin typeface="Cambria" pitchFamily="18" charset="0"/>
                <a:cs typeface="Arial"/>
              </a:rPr>
              <a:t> </a:t>
            </a:r>
            <a:r>
              <a:rPr lang="en-GB" sz="2400" dirty="0" err="1" smtClean="0">
                <a:latin typeface="Cambria" pitchFamily="18" charset="0"/>
                <a:cs typeface="Arial"/>
              </a:rPr>
              <a:t>quanto</a:t>
            </a:r>
            <a:r>
              <a:rPr lang="en-GB" sz="2400" dirty="0" smtClean="0">
                <a:latin typeface="Cambria" pitchFamily="18" charset="0"/>
                <a:cs typeface="Arial"/>
              </a:rPr>
              <a:t> à </a:t>
            </a:r>
            <a:r>
              <a:rPr lang="en-GB" sz="2400" dirty="0" err="1" smtClean="0">
                <a:latin typeface="Cambria" pitchFamily="18" charset="0"/>
                <a:cs typeface="Arial"/>
              </a:rPr>
              <a:t>qualidade</a:t>
            </a:r>
            <a:r>
              <a:rPr lang="en-GB" sz="2400" dirty="0" smtClean="0">
                <a:latin typeface="Cambria" pitchFamily="18" charset="0"/>
                <a:cs typeface="Arial"/>
              </a:rPr>
              <a:t> </a:t>
            </a:r>
            <a:r>
              <a:rPr lang="en-GB" sz="2400" dirty="0" err="1" smtClean="0">
                <a:latin typeface="Cambria" pitchFamily="18" charset="0"/>
                <a:cs typeface="Arial"/>
              </a:rPr>
              <a:t>desse</a:t>
            </a:r>
            <a:endParaRPr lang="pt-BR" sz="2400" dirty="0" smtClean="0">
              <a:latin typeface="Cambria" pitchFamily="18" charset="0"/>
              <a:cs typeface="Arial"/>
            </a:endParaRPr>
          </a:p>
          <a:p>
            <a:pPr>
              <a:spcBef>
                <a:spcPts val="1200"/>
              </a:spcBef>
              <a:buNone/>
            </a:pPr>
            <a:endParaRPr lang="pt-BR" sz="2400" dirty="0" smtClean="0">
              <a:latin typeface="Cambria" pitchFamily="18" charset="0"/>
              <a:cs typeface="Arial"/>
            </a:endParaRPr>
          </a:p>
          <a:p>
            <a:pPr>
              <a:spcBef>
                <a:spcPts val="1200"/>
              </a:spcBef>
              <a:buNone/>
            </a:pP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O</a:t>
            </a:r>
            <a:r>
              <a:rPr lang="pt-BR" sz="2400" b="1" i="1" dirty="0" smtClean="0">
                <a:solidFill>
                  <a:schemeClr val="accent1"/>
                </a:solidFill>
                <a:latin typeface="Cambria" pitchFamily="18" charset="0"/>
              </a:rPr>
              <a:t> significado do curso para a  prática profissional</a:t>
            </a:r>
          </a:p>
          <a:p>
            <a:pPr>
              <a:spcBef>
                <a:spcPts val="1200"/>
              </a:spcBef>
              <a:buNone/>
            </a:pPr>
            <a:endParaRPr lang="en-GB" sz="2500" b="1" i="1" dirty="0" smtClean="0">
              <a:latin typeface="Cambria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en-GB" sz="2500" dirty="0" smtClean="0">
                <a:latin typeface="Cambria" pitchFamily="18" charset="0"/>
              </a:rPr>
              <a:t>-</a:t>
            </a:r>
            <a:r>
              <a:rPr lang="en-GB" sz="2500" dirty="0" err="1" smtClean="0">
                <a:latin typeface="Cambria" pitchFamily="18" charset="0"/>
              </a:rPr>
              <a:t>Experiência</a:t>
            </a:r>
            <a:r>
              <a:rPr lang="en-GB" sz="2500" dirty="0" smtClean="0">
                <a:latin typeface="Cambria" pitchFamily="18" charset="0"/>
              </a:rPr>
              <a:t> com </a:t>
            </a:r>
            <a:r>
              <a:rPr lang="en-GB" sz="2500" dirty="0" err="1" smtClean="0">
                <a:latin typeface="Cambria" pitchFamily="18" charset="0"/>
              </a:rPr>
              <a:t>saúde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coletiva</a:t>
            </a:r>
            <a:r>
              <a:rPr lang="en-GB" sz="2500" dirty="0" smtClean="0">
                <a:latin typeface="Cambria" pitchFamily="18" charset="0"/>
              </a:rPr>
              <a:t>,  </a:t>
            </a:r>
            <a:r>
              <a:rPr lang="en-GB" sz="2500" dirty="0" err="1" smtClean="0">
                <a:latin typeface="Cambria" pitchFamily="18" charset="0"/>
              </a:rPr>
              <a:t>vivência</a:t>
            </a:r>
            <a:r>
              <a:rPr lang="en-GB" sz="2500" dirty="0" smtClean="0">
                <a:latin typeface="Cambria" pitchFamily="18" charset="0"/>
              </a:rPr>
              <a:t> de SUS, </a:t>
            </a:r>
            <a:r>
              <a:rPr lang="en-GB" sz="2500" dirty="0" err="1" smtClean="0">
                <a:latin typeface="Cambria" pitchFamily="18" charset="0"/>
              </a:rPr>
              <a:t>aprendizagem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sobre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pré</a:t>
            </a:r>
            <a:r>
              <a:rPr lang="en-GB" sz="2500" dirty="0" smtClean="0">
                <a:latin typeface="Cambria" pitchFamily="18" charset="0"/>
              </a:rPr>
              <a:t>-natal</a:t>
            </a:r>
            <a:endParaRPr lang="pt-BR" sz="2500" dirty="0" smtClean="0">
              <a:latin typeface="Cambria" pitchFamily="18" charset="0"/>
            </a:endParaRPr>
          </a:p>
          <a:p>
            <a:pPr>
              <a:spcBef>
                <a:spcPts val="1200"/>
              </a:spcBef>
              <a:buNone/>
            </a:pPr>
            <a:r>
              <a:rPr lang="pt-BR" sz="2500" dirty="0" smtClean="0">
                <a:latin typeface="Cambria" pitchFamily="18" charset="0"/>
              </a:rPr>
              <a:t>      </a:t>
            </a:r>
          </a:p>
          <a:p>
            <a:pPr>
              <a:spcBef>
                <a:spcPts val="1200"/>
              </a:spcBef>
              <a:buNone/>
            </a:pPr>
            <a:endParaRPr lang="pt-BR" sz="2400" dirty="0" smtClean="0"/>
          </a:p>
          <a:p>
            <a:pPr>
              <a:spcBef>
                <a:spcPts val="1200"/>
              </a:spcBef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636912"/>
            <a:ext cx="8424936" cy="3196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endParaRPr lang="pt-BR" sz="3500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700808"/>
            <a:ext cx="7992888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Caracterização da UBS </a:t>
            </a:r>
            <a:r>
              <a:rPr lang="pt-BR" sz="2800" b="1" i="1" dirty="0" smtClean="0">
                <a:solidFill>
                  <a:srgbClr val="0070C0"/>
                </a:solidFill>
              </a:rPr>
              <a:t>Parque dos Coqueiros</a:t>
            </a:r>
          </a:p>
          <a:p>
            <a:r>
              <a:rPr lang="en-GB" sz="2800" b="1" i="1" dirty="0" smtClean="0">
                <a:solidFill>
                  <a:srgbClr val="0070C0"/>
                </a:solidFill>
              </a:rPr>
              <a:t> </a:t>
            </a:r>
            <a:endParaRPr lang="en-GB" sz="25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n-GB" sz="2500" dirty="0" smtClean="0">
                <a:latin typeface="Cambria" pitchFamily="18" charset="0"/>
              </a:rPr>
              <a:t>04 </a:t>
            </a:r>
            <a:r>
              <a:rPr lang="en-GB" sz="2500" dirty="0" err="1" smtClean="0">
                <a:latin typeface="Cambria" pitchFamily="18" charset="0"/>
              </a:rPr>
              <a:t>equipes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saúde</a:t>
            </a:r>
            <a:r>
              <a:rPr lang="en-GB" sz="2500" dirty="0" smtClean="0">
                <a:latin typeface="Cambria" pitchFamily="18" charset="0"/>
              </a:rPr>
              <a:t> (</a:t>
            </a:r>
            <a:r>
              <a:rPr lang="en-GB" sz="2500" dirty="0" err="1" smtClean="0">
                <a:latin typeface="Cambria" pitchFamily="18" charset="0"/>
              </a:rPr>
              <a:t>incompletas</a:t>
            </a:r>
            <a:r>
              <a:rPr lang="en-GB" sz="2500" dirty="0" smtClean="0">
                <a:latin typeface="Cambria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Estrutura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física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insuficiente</a:t>
            </a:r>
            <a:r>
              <a:rPr lang="en-GB" sz="2500" dirty="0" smtClean="0">
                <a:latin typeface="Cambria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Ações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programáticas</a:t>
            </a:r>
            <a:r>
              <a:rPr lang="en-GB" sz="2500" dirty="0" smtClean="0">
                <a:latin typeface="Cambria" pitchFamily="18" charset="0"/>
              </a:rPr>
              <a:t>: CD, </a:t>
            </a:r>
            <a:r>
              <a:rPr lang="en-GB" sz="2500" dirty="0" err="1" smtClean="0">
                <a:latin typeface="Cambria" pitchFamily="18" charset="0"/>
              </a:rPr>
              <a:t>pré</a:t>
            </a:r>
            <a:r>
              <a:rPr lang="en-GB" sz="2500" dirty="0" smtClean="0">
                <a:latin typeface="Cambria" pitchFamily="18" charset="0"/>
              </a:rPr>
              <a:t>-natal, </a:t>
            </a:r>
            <a:r>
              <a:rPr lang="en-GB" sz="2500" dirty="0" err="1" smtClean="0">
                <a:latin typeface="Cambria" pitchFamily="18" charset="0"/>
              </a:rPr>
              <a:t>hiperdia</a:t>
            </a:r>
            <a:endParaRPr lang="en-GB" sz="25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Ausência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farmacêutico</a:t>
            </a:r>
            <a:endParaRPr lang="en-GB" sz="25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</a:rPr>
              <a:t>Falta</a:t>
            </a:r>
            <a:r>
              <a:rPr lang="en-GB" sz="2500" dirty="0" smtClean="0">
                <a:latin typeface="Cambria" pitchFamily="18" charset="0"/>
              </a:rPr>
              <a:t> de </a:t>
            </a:r>
            <a:r>
              <a:rPr lang="en-GB" sz="2500" dirty="0" err="1" smtClean="0">
                <a:latin typeface="Cambria" pitchFamily="18" charset="0"/>
              </a:rPr>
              <a:t>medicamentos</a:t>
            </a:r>
            <a:r>
              <a:rPr lang="en-GB" sz="2500" dirty="0" smtClean="0">
                <a:latin typeface="Cambria" pitchFamily="18" charset="0"/>
              </a:rPr>
              <a:t>, </a:t>
            </a:r>
            <a:r>
              <a:rPr lang="en-GB" sz="2500" dirty="0" err="1" smtClean="0">
                <a:latin typeface="Cambria" pitchFamily="18" charset="0"/>
              </a:rPr>
              <a:t>como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sulfato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ferroso</a:t>
            </a:r>
            <a:r>
              <a:rPr lang="en-GB" sz="2500" dirty="0" smtClean="0">
                <a:latin typeface="Cambria" pitchFamily="18" charset="0"/>
              </a:rPr>
              <a:t>, </a:t>
            </a:r>
            <a:r>
              <a:rPr lang="en-GB" sz="2500" dirty="0" err="1" smtClean="0">
                <a:latin typeface="Cambria" pitchFamily="18" charset="0"/>
              </a:rPr>
              <a:t>ácido</a:t>
            </a:r>
            <a:r>
              <a:rPr lang="en-GB" sz="2500" dirty="0" smtClean="0">
                <a:latin typeface="Cambria" pitchFamily="18" charset="0"/>
              </a:rPr>
              <a:t> </a:t>
            </a:r>
            <a:r>
              <a:rPr lang="en-GB" sz="2500" dirty="0" err="1" smtClean="0">
                <a:latin typeface="Cambria" pitchFamily="18" charset="0"/>
              </a:rPr>
              <a:t>fólico</a:t>
            </a:r>
            <a:r>
              <a:rPr lang="en-GB" sz="2500" dirty="0" smtClean="0">
                <a:latin typeface="Cambria" pitchFamily="18" charset="0"/>
              </a:rPr>
              <a:t> e </a:t>
            </a:r>
            <a:r>
              <a:rPr lang="en-GB" sz="2500" dirty="0" err="1" smtClean="0">
                <a:latin typeface="Cambria" pitchFamily="18" charset="0"/>
              </a:rPr>
              <a:t>dipirona</a:t>
            </a:r>
            <a:endParaRPr lang="en-GB" sz="25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endParaRPr lang="en-GB" sz="2500" dirty="0" smtClean="0">
              <a:latin typeface="Cambria" pitchFamily="18" charset="0"/>
            </a:endParaRPr>
          </a:p>
          <a:p>
            <a:pPr>
              <a:buFontTx/>
              <a:buChar char="-"/>
            </a:pPr>
            <a:endParaRPr lang="en-GB" sz="28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Reflexões críticas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800" b="1" i="1" dirty="0" smtClean="0">
                <a:solidFill>
                  <a:schemeClr val="accent1"/>
                </a:solidFill>
                <a:latin typeface="Cambria" pitchFamily="18" charset="0"/>
                <a:cs typeface="Arial"/>
              </a:rPr>
              <a:t>Aprendizados mais relevantes</a:t>
            </a:r>
          </a:p>
          <a:p>
            <a:pPr>
              <a:buNone/>
            </a:pPr>
            <a:endParaRPr lang="en-GB" sz="2500" b="1" i="1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r>
              <a:rPr lang="en-GB" sz="2300" dirty="0" smtClean="0">
                <a:latin typeface="Cambria" pitchFamily="18" charset="0"/>
                <a:cs typeface="Arial"/>
              </a:rPr>
              <a:t>-</a:t>
            </a:r>
            <a:r>
              <a:rPr lang="en-GB" sz="2500" dirty="0" err="1" smtClean="0">
                <a:latin typeface="Cambria" pitchFamily="18" charset="0"/>
                <a:cs typeface="Arial"/>
              </a:rPr>
              <a:t>Exercício</a:t>
            </a:r>
            <a:r>
              <a:rPr lang="en-GB" sz="2500" dirty="0" smtClean="0">
                <a:latin typeface="Cambria" pitchFamily="18" charset="0"/>
                <a:cs typeface="Arial"/>
              </a:rPr>
              <a:t> do </a:t>
            </a:r>
            <a:r>
              <a:rPr lang="en-GB" sz="2500" dirty="0" err="1" smtClean="0">
                <a:latin typeface="Cambria" pitchFamily="18" charset="0"/>
                <a:cs typeface="Arial"/>
              </a:rPr>
              <a:t>poder</a:t>
            </a:r>
            <a:r>
              <a:rPr lang="en-GB" sz="2500" dirty="0" smtClean="0">
                <a:latin typeface="Cambria" pitchFamily="18" charset="0"/>
                <a:cs typeface="Arial"/>
              </a:rPr>
              <a:t> de </a:t>
            </a:r>
            <a:r>
              <a:rPr lang="en-GB" sz="2500" dirty="0" err="1" smtClean="0">
                <a:latin typeface="Cambria" pitchFamily="18" charset="0"/>
                <a:cs typeface="Arial"/>
              </a:rPr>
              <a:t>liderança</a:t>
            </a:r>
            <a:r>
              <a:rPr lang="en-GB" sz="2500" dirty="0" smtClean="0">
                <a:latin typeface="Cambria" pitchFamily="18" charset="0"/>
                <a:cs typeface="Arial"/>
              </a:rPr>
              <a:t> e </a:t>
            </a:r>
            <a:r>
              <a:rPr lang="en-GB" sz="2500" dirty="0" err="1" smtClean="0">
                <a:latin typeface="Cambria" pitchFamily="18" charset="0"/>
                <a:cs typeface="Arial"/>
              </a:rPr>
              <a:t>organização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</a:p>
          <a:p>
            <a:pPr>
              <a:buNone/>
            </a:pPr>
            <a:r>
              <a:rPr lang="en-GB" sz="2500" dirty="0" smtClean="0">
                <a:latin typeface="Cambria" pitchFamily="18" charset="0"/>
                <a:cs typeface="Arial"/>
              </a:rPr>
              <a:t>-</a:t>
            </a:r>
            <a:r>
              <a:rPr lang="en-GB" sz="2500" dirty="0" err="1" smtClean="0">
                <a:latin typeface="Cambria" pitchFamily="18" charset="0"/>
                <a:cs typeface="Arial"/>
              </a:rPr>
              <a:t>Entrosamento</a:t>
            </a:r>
            <a:r>
              <a:rPr lang="en-GB" sz="2500" dirty="0" smtClean="0">
                <a:latin typeface="Cambria" pitchFamily="18" charset="0"/>
                <a:cs typeface="Arial"/>
              </a:rPr>
              <a:t> com </a:t>
            </a:r>
            <a:r>
              <a:rPr lang="en-GB" sz="2500" dirty="0" err="1" smtClean="0">
                <a:latin typeface="Cambria" pitchFamily="18" charset="0"/>
                <a:cs typeface="Arial"/>
              </a:rPr>
              <a:t>todas</a:t>
            </a:r>
            <a:r>
              <a:rPr lang="en-GB" sz="2500" dirty="0" smtClean="0">
                <a:latin typeface="Cambria" pitchFamily="18" charset="0"/>
                <a:cs typeface="Arial"/>
              </a:rPr>
              <a:t> as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equipes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r>
              <a:rPr lang="en-GB" sz="2500" dirty="0" smtClean="0">
                <a:latin typeface="Cambria" pitchFamily="18" charset="0"/>
                <a:cs typeface="Arial"/>
              </a:rPr>
              <a:t>-</a:t>
            </a:r>
            <a:r>
              <a:rPr lang="en-GB" sz="2500" dirty="0" err="1" smtClean="0">
                <a:latin typeface="Cambria" pitchFamily="18" charset="0"/>
                <a:cs typeface="Arial"/>
              </a:rPr>
              <a:t>Interdisciplinaridade</a:t>
            </a:r>
            <a:r>
              <a:rPr lang="en-GB" sz="2500" dirty="0" smtClean="0">
                <a:latin typeface="Cambria" pitchFamily="18" charset="0"/>
                <a:cs typeface="Arial"/>
              </a:rPr>
              <a:t>: </a:t>
            </a:r>
            <a:r>
              <a:rPr lang="en-GB" sz="2500" dirty="0" err="1" smtClean="0">
                <a:latin typeface="Cambria" pitchFamily="18" charset="0"/>
                <a:cs typeface="Arial"/>
              </a:rPr>
              <a:t>dentistas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auxiliares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odontológicos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enfermeiros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técnicos</a:t>
            </a:r>
            <a:r>
              <a:rPr lang="en-GB" sz="2500" dirty="0" smtClean="0">
                <a:latin typeface="Cambria" pitchFamily="18" charset="0"/>
                <a:cs typeface="Arial"/>
              </a:rPr>
              <a:t> de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enfermagem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agentes</a:t>
            </a:r>
            <a:r>
              <a:rPr lang="en-GB" sz="2500" dirty="0" smtClean="0">
                <a:latin typeface="Cambria" pitchFamily="18" charset="0"/>
                <a:cs typeface="Arial"/>
              </a:rPr>
              <a:t> de </a:t>
            </a:r>
            <a:r>
              <a:rPr lang="en-GB" sz="2500" dirty="0" err="1" smtClean="0">
                <a:latin typeface="Cambria" pitchFamily="18" charset="0"/>
                <a:cs typeface="Arial"/>
              </a:rPr>
              <a:t>saúde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gestores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r>
              <a:rPr lang="en-GB" sz="2500" dirty="0" smtClean="0">
                <a:latin typeface="Cambria" pitchFamily="18" charset="0"/>
                <a:cs typeface="Arial"/>
              </a:rPr>
              <a:t>-</a:t>
            </a:r>
            <a:r>
              <a:rPr lang="en-GB" sz="2500" dirty="0" err="1" smtClean="0">
                <a:latin typeface="Cambria" pitchFamily="18" charset="0"/>
                <a:cs typeface="Arial"/>
              </a:rPr>
              <a:t>Conhecimento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técnico</a:t>
            </a:r>
            <a:r>
              <a:rPr lang="en-GB" sz="2500" dirty="0" smtClean="0">
                <a:latin typeface="Cambria" pitchFamily="18" charset="0"/>
                <a:cs typeface="Arial"/>
              </a:rPr>
              <a:t> (</a:t>
            </a:r>
            <a:r>
              <a:rPr lang="en-GB" sz="2500" dirty="0" err="1" smtClean="0">
                <a:latin typeface="Cambria" pitchFamily="18" charset="0"/>
                <a:cs typeface="Arial"/>
              </a:rPr>
              <a:t>pré</a:t>
            </a:r>
            <a:r>
              <a:rPr lang="en-GB" sz="2500" dirty="0" smtClean="0">
                <a:latin typeface="Cambria" pitchFamily="18" charset="0"/>
                <a:cs typeface="Arial"/>
              </a:rPr>
              <a:t>-natal, SUS)</a:t>
            </a:r>
          </a:p>
          <a:p>
            <a:pPr>
              <a:buNone/>
            </a:pPr>
            <a:r>
              <a:rPr lang="en-GB" sz="2500" dirty="0" smtClean="0">
                <a:latin typeface="Cambria" pitchFamily="18" charset="0"/>
                <a:cs typeface="Arial"/>
              </a:rPr>
              <a:t>-</a:t>
            </a:r>
            <a:r>
              <a:rPr lang="en-GB" sz="2500" dirty="0" err="1" smtClean="0">
                <a:latin typeface="Cambria" pitchFamily="18" charset="0"/>
                <a:cs typeface="Arial"/>
              </a:rPr>
              <a:t>Interação</a:t>
            </a:r>
            <a:r>
              <a:rPr lang="en-GB" sz="2500" dirty="0" smtClean="0">
                <a:latin typeface="Cambria" pitchFamily="18" charset="0"/>
                <a:cs typeface="Arial"/>
              </a:rPr>
              <a:t> com a </a:t>
            </a:r>
            <a:r>
              <a:rPr lang="en-GB" sz="2500" dirty="0" err="1" smtClean="0">
                <a:latin typeface="Cambria" pitchFamily="18" charset="0"/>
                <a:cs typeface="Arial"/>
              </a:rPr>
              <a:t>comunidade</a:t>
            </a:r>
            <a:r>
              <a:rPr lang="en-GB" sz="2500" dirty="0" smtClean="0">
                <a:latin typeface="Cambria" pitchFamily="18" charset="0"/>
                <a:cs typeface="Arial"/>
              </a:rPr>
              <a:t> (</a:t>
            </a:r>
            <a:r>
              <a:rPr lang="en-GB" sz="2500" dirty="0" err="1" smtClean="0">
                <a:latin typeface="Cambria" pitchFamily="18" charset="0"/>
                <a:cs typeface="Arial"/>
              </a:rPr>
              <a:t>grupos</a:t>
            </a:r>
            <a:r>
              <a:rPr lang="en-GB" sz="2500" dirty="0" smtClean="0">
                <a:latin typeface="Cambria" pitchFamily="18" charset="0"/>
                <a:cs typeface="Arial"/>
              </a:rPr>
              <a:t>,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engajamento</a:t>
            </a:r>
            <a:r>
              <a:rPr lang="en-GB" sz="2500" dirty="0" smtClean="0">
                <a:latin typeface="Cambria" pitchFamily="18" charset="0"/>
                <a:cs typeface="Arial"/>
              </a:rPr>
              <a:t>)</a:t>
            </a:r>
          </a:p>
          <a:p>
            <a:pPr>
              <a:buNone/>
            </a:pPr>
            <a:r>
              <a:rPr lang="en-GB" sz="2500" dirty="0" smtClean="0">
                <a:latin typeface="Cambria" pitchFamily="18" charset="0"/>
                <a:cs typeface="Arial"/>
              </a:rPr>
              <a:t>-</a:t>
            </a:r>
            <a:r>
              <a:rPr lang="en-GB" sz="2500" dirty="0" err="1" smtClean="0">
                <a:latin typeface="Cambria" pitchFamily="18" charset="0"/>
                <a:cs typeface="Arial"/>
              </a:rPr>
              <a:t>Aprendizado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sobre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ciência</a:t>
            </a:r>
            <a:r>
              <a:rPr lang="en-GB" sz="2500" dirty="0" smtClean="0">
                <a:latin typeface="Cambria" pitchFamily="18" charset="0"/>
                <a:cs typeface="Arial"/>
              </a:rPr>
              <a:t> (</a:t>
            </a:r>
            <a:r>
              <a:rPr lang="en-GB" sz="2500" dirty="0" err="1" smtClean="0">
                <a:latin typeface="Cambria" pitchFamily="18" charset="0"/>
                <a:cs typeface="Arial"/>
              </a:rPr>
              <a:t>produzir</a:t>
            </a:r>
            <a:r>
              <a:rPr lang="en-GB" sz="2500" dirty="0" smtClean="0">
                <a:latin typeface="Cambria" pitchFamily="18" charset="0"/>
                <a:cs typeface="Arial"/>
              </a:rPr>
              <a:t> um TCC)</a:t>
            </a:r>
            <a:endParaRPr lang="pt-BR" sz="2500" dirty="0" smtClean="0">
              <a:latin typeface="Cambria" pitchFamily="18" charset="0"/>
              <a:cs typeface="Arial"/>
            </a:endParaRPr>
          </a:p>
          <a:p>
            <a:pPr>
              <a:buNone/>
            </a:pPr>
            <a:r>
              <a:rPr lang="pt-BR" sz="2500" dirty="0" smtClean="0">
                <a:latin typeface="Cambria" pitchFamily="18" charset="0"/>
                <a:cs typeface="Arial"/>
              </a:rPr>
              <a:t>  </a:t>
            </a:r>
            <a:endParaRPr lang="pt-BR" sz="2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74867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4800" dirty="0" smtClean="0">
                <a:solidFill>
                  <a:srgbClr val="0070C0"/>
                </a:solidFill>
              </a:rPr>
              <a:t>OBRIGADA!</a:t>
            </a:r>
            <a:endParaRPr lang="pt-BR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Introdução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23728" y="2708920"/>
            <a:ext cx="5832648" cy="3556991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>
              <a:latin typeface="Cambria" pitchFamily="18" charset="0"/>
            </a:endParaRPr>
          </a:p>
          <a:p>
            <a:pPr marL="0" indent="0" algn="ctr">
              <a:buNone/>
            </a:pPr>
            <a:endParaRPr lang="pt-BR" dirty="0" smtClean="0">
              <a:latin typeface="Cambria" pitchFamily="18" charset="0"/>
            </a:endParaRPr>
          </a:p>
          <a:p>
            <a:pPr>
              <a:buNone/>
            </a:pPr>
            <a:endParaRPr lang="pt-BR" dirty="0">
              <a:latin typeface="Cambr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1238264"/>
            <a:ext cx="741682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i="1" dirty="0" smtClean="0">
                <a:solidFill>
                  <a:srgbClr val="0070C0"/>
                </a:solidFill>
                <a:latin typeface="Cambria" pitchFamily="18" charset="0"/>
                <a:cs typeface="Arial"/>
              </a:rPr>
              <a:t>Situação da ação programática antes da intervenção</a:t>
            </a:r>
          </a:p>
          <a:p>
            <a:endParaRPr lang="en-GB" dirty="0" smtClean="0">
              <a:solidFill>
                <a:srgbClr val="0070C0"/>
              </a:solidFill>
              <a:latin typeface="Cambria" pitchFamily="18" charset="0"/>
              <a:cs typeface="Arial"/>
            </a:endParaRPr>
          </a:p>
          <a:p>
            <a:endParaRPr lang="en-GB" dirty="0" smtClean="0">
              <a:solidFill>
                <a:srgbClr val="0070C0"/>
              </a:solidFill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  <a:cs typeface="Arial"/>
              </a:rPr>
              <a:t>Pré</a:t>
            </a:r>
            <a:r>
              <a:rPr lang="en-GB" sz="2500" dirty="0" smtClean="0">
                <a:latin typeface="Cambria" pitchFamily="18" charset="0"/>
                <a:cs typeface="Arial"/>
              </a:rPr>
              <a:t>-Natal </a:t>
            </a:r>
            <a:r>
              <a:rPr lang="en-GB" sz="2500" dirty="0" err="1" smtClean="0">
                <a:latin typeface="Cambria" pitchFamily="18" charset="0"/>
                <a:cs typeface="Arial"/>
              </a:rPr>
              <a:t>realizado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apenas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por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enfermeiros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  <a:cs typeface="Arial"/>
              </a:rPr>
              <a:t>Alguns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exames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laboratoriais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inadequados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  <a:cs typeface="Arial"/>
              </a:rPr>
              <a:t>Consulta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odontológica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não</a:t>
            </a:r>
            <a:r>
              <a:rPr lang="en-GB" sz="2500" dirty="0" smtClean="0">
                <a:latin typeface="Cambria" pitchFamily="18" charset="0"/>
                <a:cs typeface="Arial"/>
              </a:rPr>
              <a:t> era </a:t>
            </a:r>
            <a:r>
              <a:rPr lang="en-GB" sz="2500" dirty="0" err="1" smtClean="0">
                <a:latin typeface="Cambria" pitchFamily="18" charset="0"/>
                <a:cs typeface="Arial"/>
              </a:rPr>
              <a:t>rotina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  <a:cs typeface="Arial"/>
              </a:rPr>
              <a:t>Menos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gestantes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acompanhadas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na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unidade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  <a:cs typeface="Arial"/>
              </a:rPr>
              <a:t>Busca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ativa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não</a:t>
            </a:r>
            <a:r>
              <a:rPr lang="en-GB" sz="2500" dirty="0" smtClean="0">
                <a:latin typeface="Cambria" pitchFamily="18" charset="0"/>
                <a:cs typeface="Arial"/>
              </a:rPr>
              <a:t> era </a:t>
            </a:r>
            <a:r>
              <a:rPr lang="en-GB" sz="2500" dirty="0" err="1" smtClean="0">
                <a:latin typeface="Cambria" pitchFamily="18" charset="0"/>
                <a:cs typeface="Arial"/>
              </a:rPr>
              <a:t>rotina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  <a:cs typeface="Arial"/>
              </a:rPr>
              <a:t>Exame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ginecológico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não</a:t>
            </a:r>
            <a:r>
              <a:rPr lang="en-GB" sz="2500" dirty="0" smtClean="0">
                <a:latin typeface="Cambria" pitchFamily="18" charset="0"/>
                <a:cs typeface="Arial"/>
              </a:rPr>
              <a:t> era </a:t>
            </a:r>
            <a:r>
              <a:rPr lang="en-GB" sz="2500" dirty="0" err="1" smtClean="0">
                <a:latin typeface="Cambria" pitchFamily="18" charset="0"/>
                <a:cs typeface="Arial"/>
              </a:rPr>
              <a:t>rotina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r>
              <a:rPr lang="en-GB" sz="2500" dirty="0" err="1" smtClean="0">
                <a:latin typeface="Cambria" pitchFamily="18" charset="0"/>
                <a:cs typeface="Arial"/>
              </a:rPr>
              <a:t>Ausência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smtClean="0">
                <a:latin typeface="Cambria" pitchFamily="18" charset="0"/>
                <a:cs typeface="Arial"/>
              </a:rPr>
              <a:t>de </a:t>
            </a:r>
            <a:r>
              <a:rPr lang="en-GB" sz="2500" dirty="0" err="1" smtClean="0">
                <a:latin typeface="Cambria" pitchFamily="18" charset="0"/>
                <a:cs typeface="Arial"/>
              </a:rPr>
              <a:t>instrumento</a:t>
            </a:r>
            <a:r>
              <a:rPr lang="en-GB" sz="2500" dirty="0" smtClean="0">
                <a:latin typeface="Cambria" pitchFamily="18" charset="0"/>
                <a:cs typeface="Arial"/>
              </a:rPr>
              <a:t> de </a:t>
            </a:r>
            <a:r>
              <a:rPr lang="en-GB" sz="2500" dirty="0" err="1" smtClean="0">
                <a:latin typeface="Cambria" pitchFamily="18" charset="0"/>
                <a:cs typeface="Arial"/>
              </a:rPr>
              <a:t>registro</a:t>
            </a:r>
            <a:r>
              <a:rPr lang="en-GB" sz="2500" dirty="0" smtClean="0">
                <a:latin typeface="Cambria" pitchFamily="18" charset="0"/>
                <a:cs typeface="Arial"/>
              </a:rPr>
              <a:t> </a:t>
            </a:r>
            <a:r>
              <a:rPr lang="en-GB" sz="2500" dirty="0" err="1" smtClean="0">
                <a:latin typeface="Cambria" pitchFamily="18" charset="0"/>
                <a:cs typeface="Arial"/>
              </a:rPr>
              <a:t>específico</a:t>
            </a: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endParaRPr lang="en-GB" sz="2500" dirty="0" smtClean="0">
              <a:latin typeface="Cambria" pitchFamily="18" charset="0"/>
              <a:cs typeface="Arial"/>
            </a:endParaRPr>
          </a:p>
          <a:p>
            <a:pPr>
              <a:buFontTx/>
              <a:buChar char="-"/>
            </a:pPr>
            <a:endParaRPr lang="pt-BR" sz="2500" dirty="0" smtClean="0">
              <a:latin typeface="Cambria" pitchFamily="18" charset="0"/>
              <a:cs typeface="Arial"/>
            </a:endParaRPr>
          </a:p>
          <a:p>
            <a:endParaRPr lang="en-GB" sz="2500" b="1" i="1" dirty="0"/>
          </a:p>
          <a:p>
            <a:endParaRPr lang="en-GB" b="1" i="1" dirty="0" smtClean="0">
              <a:solidFill>
                <a:srgbClr val="0070C0"/>
              </a:solidFill>
              <a:latin typeface="Cambr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Objetivo geral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4000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pt-BR" dirty="0" smtClean="0">
                <a:latin typeface="Cambria" pitchFamily="18" charset="0"/>
              </a:rPr>
              <a:t>-Melhorar a atenção ao Pré-Natal e </a:t>
            </a:r>
            <a:r>
              <a:rPr lang="pt-BR" dirty="0" err="1" smtClean="0">
                <a:latin typeface="Cambria" pitchFamily="18" charset="0"/>
              </a:rPr>
              <a:t>Puerpério</a:t>
            </a:r>
            <a:r>
              <a:rPr lang="pt-BR" dirty="0" smtClean="0">
                <a:latin typeface="Cambria" pitchFamily="18" charset="0"/>
              </a:rPr>
              <a:t> na UBS </a:t>
            </a:r>
            <a:r>
              <a:rPr lang="en-GB" dirty="0" err="1" smtClean="0">
                <a:latin typeface="Cambria" pitchFamily="18" charset="0"/>
                <a:cs typeface="Arial"/>
              </a:rPr>
              <a:t>Parque</a:t>
            </a:r>
            <a:r>
              <a:rPr lang="en-GB" dirty="0" smtClean="0">
                <a:latin typeface="Cambria" pitchFamily="18" charset="0"/>
                <a:cs typeface="Arial"/>
              </a:rPr>
              <a:t> dos </a:t>
            </a:r>
            <a:r>
              <a:rPr lang="en-GB" dirty="0" err="1" smtClean="0">
                <a:latin typeface="Cambria" pitchFamily="18" charset="0"/>
                <a:cs typeface="Arial"/>
              </a:rPr>
              <a:t>Coqueiros</a:t>
            </a:r>
            <a:r>
              <a:rPr lang="en-GB" dirty="0" smtClean="0">
                <a:latin typeface="Cambria" pitchFamily="18" charset="0"/>
                <a:cs typeface="Arial"/>
              </a:rPr>
              <a:t>, Natal/RN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Objetivos específicos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844824"/>
            <a:ext cx="8229600" cy="4176464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Ampliar a cobertura do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adesão ao pré-natal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a qualidade da atenção ao pré-natal e </a:t>
            </a:r>
            <a:r>
              <a:rPr lang="pt-BR" dirty="0" err="1" smtClean="0"/>
              <a:t>puerpério</a:t>
            </a:r>
            <a:r>
              <a:rPr lang="pt-BR" dirty="0" smtClean="0"/>
              <a:t> realizado na Unidade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Melhorar registro das informações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Mapear as gestantes de risco</a:t>
            </a:r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dirty="0" smtClean="0"/>
              <a:t>Promover a Saúde no pré-natal</a:t>
            </a:r>
            <a:endParaRPr lang="pt-BR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Metodologia</a:t>
            </a:r>
            <a:endParaRPr lang="pt-BR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pt-BR" sz="3600" dirty="0" smtClean="0">
                <a:latin typeface="Cambria" pitchFamily="18" charset="0"/>
              </a:rPr>
              <a:t>Protocolo - Ministério da saúde: </a:t>
            </a:r>
            <a:r>
              <a:rPr lang="pt-BR" sz="3600" i="1" dirty="0" smtClean="0">
                <a:latin typeface="Cambria" pitchFamily="18" charset="0"/>
              </a:rPr>
              <a:t>“Pré-Natal e </a:t>
            </a:r>
            <a:r>
              <a:rPr lang="pt-BR" sz="3600" i="1" dirty="0" err="1" smtClean="0">
                <a:latin typeface="Cambria" pitchFamily="18" charset="0"/>
              </a:rPr>
              <a:t>Puerpério</a:t>
            </a:r>
            <a:r>
              <a:rPr lang="pt-BR" sz="3600" i="1" dirty="0" smtClean="0">
                <a:latin typeface="Cambria" pitchFamily="18" charset="0"/>
              </a:rPr>
              <a:t>: Atenção Qualificada e Humanizada, 2012”</a:t>
            </a:r>
          </a:p>
          <a:p>
            <a:pPr algn="just"/>
            <a:endParaRPr lang="pt-BR" sz="3600" i="1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Ações em 4 eixos: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Organização e gestão dos serviços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Qualificação da prática clínica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Engajamento Público </a:t>
            </a:r>
          </a:p>
          <a:p>
            <a:pPr algn="just">
              <a:buNone/>
            </a:pPr>
            <a:r>
              <a:rPr lang="pt-BR" sz="3600" dirty="0" smtClean="0">
                <a:latin typeface="Cambria" pitchFamily="18" charset="0"/>
              </a:rPr>
              <a:t>   - Monitoramento e avaliação</a:t>
            </a:r>
          </a:p>
          <a:p>
            <a:pPr algn="just"/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Registro - fichas espelho e SISPRENATAL </a:t>
            </a:r>
          </a:p>
          <a:p>
            <a:pPr algn="just"/>
            <a:endParaRPr lang="pt-BR" sz="3600" dirty="0" smtClean="0">
              <a:latin typeface="Cambria" pitchFamily="18" charset="0"/>
            </a:endParaRPr>
          </a:p>
          <a:p>
            <a:pPr algn="just"/>
            <a:r>
              <a:rPr lang="pt-BR" sz="3600" dirty="0" smtClean="0">
                <a:latin typeface="Cambria" pitchFamily="18" charset="0"/>
              </a:rPr>
              <a:t>Monitoramento -  planilhas para coleta de dados</a:t>
            </a:r>
            <a:endParaRPr lang="pt-BR" sz="3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1325</Words>
  <Application>Microsoft Office PowerPoint</Application>
  <PresentationFormat>Apresentação na tela (4:3)</PresentationFormat>
  <Paragraphs>399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ATENÇÃO EM SAÚDE NO PRÉ-NATAL E PUERPÉRIO, UNIDADE DE SAÚDE DA FAMÍLIA PARQUE DOS COQUEIROS, NATAL, RN</vt:lpstr>
      <vt:lpstr> Roteiro da apresentação</vt:lpstr>
      <vt:lpstr>Introdução</vt:lpstr>
      <vt:lpstr>Município de Natal, RN</vt:lpstr>
      <vt:lpstr>Introdução</vt:lpstr>
      <vt:lpstr>Introdução</vt:lpstr>
      <vt:lpstr>Objetivo geral</vt:lpstr>
      <vt:lpstr>Objetivos específicos</vt:lpstr>
      <vt:lpstr>Metodologia</vt:lpstr>
      <vt:lpstr>Metodologia</vt:lpstr>
      <vt:lpstr>Slide 11</vt:lpstr>
      <vt:lpstr>METAS E RESULTADOS</vt:lpstr>
      <vt:lpstr>Figura 1. Proporção de gestantes cadastradas no Programa de Pré-natal e Puerpério.</vt:lpstr>
      <vt:lpstr>Figura 2. Proporção de gestantes captadas no primeiro trimestre de gestação.</vt:lpstr>
      <vt:lpstr>Figura 3. Proporção de gestantes com primeira consulta odontológica.</vt:lpstr>
      <vt:lpstr>Figura 4. Proporção de gestantes faltosas às consultas que receberam busca ativa.</vt:lpstr>
      <vt:lpstr>Figura 5. Proporção de busca ativa realizada às gestantes faltosas às consultas odontológicas.</vt:lpstr>
      <vt:lpstr>Figura 6. Proporção de gestantes com pelo menos um exame ginecológico por trimestre.</vt:lpstr>
      <vt:lpstr>Figura 7. Proporção de gestantes com pelo menos um exame das mamas durante o pré-natal.</vt:lpstr>
      <vt:lpstr>Figura 8. Proporção de gestantes com prescrição de suplementação de sulfato ferroso e ácido fólico.</vt:lpstr>
      <vt:lpstr>Figura 9. Proporção de gestantes com solicitação de ABO-Rh na primeira consulta. </vt:lpstr>
      <vt:lpstr>Figura 10. Proporção de gestantes com solicitação de hemoglobina/ hematócrito em dia.  </vt:lpstr>
      <vt:lpstr>Figura 11. Proporção de gestantes com solicitação de glicemia de jejum em dia.  </vt:lpstr>
      <vt:lpstr>Figura 12. Proporção de gestantes com solicitação de VDRL em dia.   </vt:lpstr>
      <vt:lpstr>Figura 13. Proporção de gestantes com solicitação de exame de Urina tipo 1 com urocultura e antibiograma em dia.   </vt:lpstr>
      <vt:lpstr>Figura 14. Proporção de gestantes com solicitação de testagem anti-HIV em dia.   </vt:lpstr>
      <vt:lpstr>Figura 15. Proporção de gestantes com solicitação de sorologia para hepatite B (HBsAg) em dia.    </vt:lpstr>
      <vt:lpstr>Figura 16. Proporção de gestantes com sorologia para toxoplasmose (IgG e IgM) na primeira consulta.    </vt:lpstr>
      <vt:lpstr>Figura 17. Proporção de gestantes com o esquema da vacina antitetânica completo.    </vt:lpstr>
      <vt:lpstr>Figura 18. Proporção de gestantes com o esquema da vacina de Hepatite B completo.    </vt:lpstr>
      <vt:lpstr>Figura 19. Proporção de gestantes com avaliação de saúde bucal.    </vt:lpstr>
      <vt:lpstr>Figura 20. Proporção de gestantes com exame de puerpério entre 30° e 42° dia do pós-parto    </vt:lpstr>
      <vt:lpstr>Figura 21. Proporção de gestantes com primeira consulta odontológica com tratamento dentário concluído.   </vt:lpstr>
      <vt:lpstr>Figura 22. Proporção de gestantes com registro na ficha espelho de pré-natal/vacinação.    </vt:lpstr>
      <vt:lpstr>Figura 23. Proporção de gestantes com avaliação de risco gestacional.    </vt:lpstr>
      <vt:lpstr>Figura 24. Proporção de gestantes com avaliação de prioridade de atendimento odontológico.    </vt:lpstr>
      <vt:lpstr>Figura 25. Proporção de gestantes que receberam orientação nutricional.    </vt:lpstr>
      <vt:lpstr>Figura 26. Proporção de gestantes que receberam orientação sobre aleitamento materno.     </vt:lpstr>
      <vt:lpstr>Figura 27. Proporção de gestantes que receberam orientação sobre cuidados com o recém-nascido.     </vt:lpstr>
      <vt:lpstr>Figura 28. Proporção de gestantes com orientação sobre anticoncepção após o parto.     </vt:lpstr>
      <vt:lpstr>Figura 29. Proporção de gestantes com orientação sobre os riscos do tabagismo e do uso de álcool e drogas na gestação.     </vt:lpstr>
      <vt:lpstr>Figura 30. Proporção de gestantes e puérperas com primeira consulta odontológica com orientação sobre higiene bucal.     </vt:lpstr>
      <vt:lpstr>Educação em saúde</vt:lpstr>
      <vt:lpstr>Educação em saúde</vt:lpstr>
      <vt:lpstr>Educação em saúde</vt:lpstr>
      <vt:lpstr>Discussão</vt:lpstr>
      <vt:lpstr>Discussão</vt:lpstr>
      <vt:lpstr>    </vt:lpstr>
      <vt:lpstr>Reflexões críticas</vt:lpstr>
      <vt:lpstr>Reflexões críticas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</dc:title>
  <dc:creator>Rodrigo</dc:creator>
  <cp:lastModifiedBy>Taysa</cp:lastModifiedBy>
  <cp:revision>308</cp:revision>
  <dcterms:created xsi:type="dcterms:W3CDTF">2012-09-16T14:57:11Z</dcterms:created>
  <dcterms:modified xsi:type="dcterms:W3CDTF">2014-02-24T19:35:33Z</dcterms:modified>
</cp:coreProperties>
</file>