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5"/>
  </p:notesMasterIdLst>
  <p:sldIdLst>
    <p:sldId id="270" r:id="rId2"/>
    <p:sldId id="271" r:id="rId3"/>
    <p:sldId id="256" r:id="rId4"/>
    <p:sldId id="272" r:id="rId5"/>
    <p:sldId id="258" r:id="rId6"/>
    <p:sldId id="259" r:id="rId7"/>
    <p:sldId id="273" r:id="rId8"/>
    <p:sldId id="260" r:id="rId9"/>
    <p:sldId id="274" r:id="rId10"/>
    <p:sldId id="261" r:id="rId11"/>
    <p:sldId id="275" r:id="rId12"/>
    <p:sldId id="262" r:id="rId13"/>
    <p:sldId id="265" r:id="rId14"/>
    <p:sldId id="305" r:id="rId15"/>
    <p:sldId id="276" r:id="rId16"/>
    <p:sldId id="299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02" r:id="rId25"/>
    <p:sldId id="331" r:id="rId26"/>
    <p:sldId id="303" r:id="rId27"/>
    <p:sldId id="333" r:id="rId28"/>
    <p:sldId id="334" r:id="rId29"/>
    <p:sldId id="335" r:id="rId30"/>
    <p:sldId id="319" r:id="rId31"/>
    <p:sldId id="320" r:id="rId32"/>
    <p:sldId id="336" r:id="rId33"/>
    <p:sldId id="32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04" autoAdjust="0"/>
    <p:restoredTop sz="94737" autoAdjust="0"/>
  </p:normalViewPr>
  <p:slideViewPr>
    <p:cSldViewPr>
      <p:cViewPr>
        <p:scale>
          <a:sx n="81" d="100"/>
          <a:sy n="81" d="100"/>
        </p:scale>
        <p:origin x="-972" y="23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UNASUS%20Ufpel\Alunos%20Novos\Teleforo\planilha%20final%20TELEFORO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UNASUS%20Ufpel\Alunos%20Novos\Teleforo\planilha%20final%20TELEFORO%20(1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ownloads\planilha%20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ownloads\planilha%20fin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Yasiel%20Cruz%20Matos\Desktop\PLANILLA%20FINAL%20TEL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Yasiel%20Cruz%20Matos\Desktop\PLANILLA%20FINAL%20TE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66"/>
          <c:y val="0.28937832452754675"/>
          <c:w val="0.84677502714590591"/>
          <c:h val="0.59340871611977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TELEFORO (1).xlsx]Indicadores'!$C$4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 TELEFORO (1).xlsx]Indicadores'!$D$3:$G$3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TELEFORO (1).xlsx]Indicadores'!$D$4:$G$4</c:f>
              <c:numCache>
                <c:formatCode>0.0%</c:formatCode>
                <c:ptCount val="4"/>
                <c:pt idx="0">
                  <c:v>0.15686274509803921</c:v>
                </c:pt>
                <c:pt idx="1">
                  <c:v>0.2614379084967316</c:v>
                </c:pt>
                <c:pt idx="2">
                  <c:v>0.39215686274509864</c:v>
                </c:pt>
                <c:pt idx="3">
                  <c:v>0.49019607843137253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47648"/>
        <c:axId val="75282048"/>
      </c:barChart>
      <c:catAx>
        <c:axId val="9794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82048"/>
        <c:crosses val="autoZero"/>
        <c:auto val="1"/>
        <c:lblAlgn val="ctr"/>
        <c:lblOffset val="100"/>
        <c:noMultiLvlLbl val="0"/>
      </c:catAx>
      <c:valAx>
        <c:axId val="752820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476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59"/>
          <c:y val="0.28214334916181144"/>
          <c:w val="0.83924843423799678"/>
          <c:h val="0.6035724811183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TELEFORO (1).xlsx]Indicadores'!$S$4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 TELEFORO (1).xlsx]Indicadores'!$T$3:$W$3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TELEFORO (1).xlsx]Indicadores'!$T$4:$W$4</c:f>
              <c:numCache>
                <c:formatCode>0.0%</c:formatCode>
                <c:ptCount val="4"/>
                <c:pt idx="0">
                  <c:v>0.1578947368421057</c:v>
                </c:pt>
                <c:pt idx="1">
                  <c:v>0.23684210526315788</c:v>
                </c:pt>
                <c:pt idx="2">
                  <c:v>0.42105263157894773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48160"/>
        <c:axId val="93288640"/>
      </c:barChart>
      <c:catAx>
        <c:axId val="9794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288640"/>
        <c:crosses val="autoZero"/>
        <c:auto val="1"/>
        <c:lblAlgn val="ctr"/>
        <c:lblOffset val="100"/>
        <c:noMultiLvlLbl val="0"/>
      </c:catAx>
      <c:valAx>
        <c:axId val="932886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4816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549"/>
          <c:h val="0.58823529411764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final.xlsx]Indicadores'!$C$15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final.xlsx]Indicadores'!$D$14:$G$14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final.xlsx]Indicadores'!$D$15:$G$15</c:f>
              <c:numCache>
                <c:formatCode>0.0%</c:formatCode>
                <c:ptCount val="4"/>
                <c:pt idx="0">
                  <c:v>0.54166666666666652</c:v>
                </c:pt>
                <c:pt idx="1">
                  <c:v>0.5</c:v>
                </c:pt>
                <c:pt idx="2">
                  <c:v>0.5166666666666665</c:v>
                </c:pt>
                <c:pt idx="3">
                  <c:v>0.57333333333333369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50208"/>
        <c:axId val="75282624"/>
      </c:barChart>
      <c:catAx>
        <c:axId val="9795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82624"/>
        <c:crosses val="autoZero"/>
        <c:auto val="1"/>
        <c:lblAlgn val="ctr"/>
        <c:lblOffset val="100"/>
        <c:noMultiLvlLbl val="0"/>
      </c:catAx>
      <c:valAx>
        <c:axId val="752826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50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4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final.xlsx]Indicadores'!$S$15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final.xlsx]Indicadores'!$T$14:$W$14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final.xlsx]Indicadores'!$T$15:$W$15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0.7777777777777789</c:v>
                </c:pt>
                <c:pt idx="2">
                  <c:v>0.75000000000000111</c:v>
                </c:pt>
                <c:pt idx="3">
                  <c:v>0.73684210526315785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950720"/>
        <c:axId val="100650368"/>
      </c:barChart>
      <c:catAx>
        <c:axId val="9795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650368"/>
        <c:crosses val="autoZero"/>
        <c:auto val="1"/>
        <c:lblAlgn val="ctr"/>
        <c:lblOffset val="100"/>
        <c:noMultiLvlLbl val="0"/>
      </c:catAx>
      <c:valAx>
        <c:axId val="1006503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950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564"/>
          <c:y val="0.3116896293697145"/>
          <c:w val="0.83924843423799722"/>
          <c:h val="0.55411489665726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6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881920"/>
        <c:axId val="100646912"/>
      </c:barChart>
      <c:catAx>
        <c:axId val="1008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646912"/>
        <c:crosses val="autoZero"/>
        <c:auto val="1"/>
        <c:lblAlgn val="ctr"/>
        <c:lblOffset val="100"/>
        <c:noMultiLvlLbl val="0"/>
      </c:catAx>
      <c:valAx>
        <c:axId val="1006469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881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00679852776211E-2"/>
          <c:y val="0.26730394400720581"/>
          <c:w val="0.86755660661360234"/>
          <c:h val="0.5996485684331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882432"/>
        <c:axId val="100654400"/>
      </c:barChart>
      <c:catAx>
        <c:axId val="1008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654400"/>
        <c:crosses val="autoZero"/>
        <c:auto val="1"/>
        <c:lblAlgn val="ctr"/>
        <c:lblOffset val="100"/>
        <c:noMultiLvlLbl val="0"/>
      </c:catAx>
      <c:valAx>
        <c:axId val="10065440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882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0.99952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355550" cy="321297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716016" cy="328498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283967" cy="321297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237528" cy="3212976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055364" cy="2653461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464496" cy="270892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4E73C-E59F-49BE-97CD-0D0AFE89D92D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4AB0-90E1-4BC1-BD43-17579133BD1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16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24AB0-90E1-4BC1-BD43-17579133BD1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65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C0D7ED-AC80-49EB-B38C-1455E20A1555}" type="datetimeFigureOut">
              <a:rPr lang="pt-BR" smtClean="0"/>
              <a:pPr/>
              <a:t>05/08/2015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EC2537-DA69-410E-AEA8-2BB61CDB405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956378" cy="3600400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de usuários com HAS e/ou DM da UBS/ESF 12, Plano Alto, Uruguaiana/RS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Especializando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Teleforo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Alfredo Machado </a:t>
            </a:r>
            <a:r>
              <a:rPr lang="pt-BR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Rivero</a:t>
            </a:r>
            <a:endParaRPr lang="pt-B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Marcela Soares de Lima Brant</a:t>
            </a: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7719" r="31654" b="63577"/>
          <a:stretch>
            <a:fillRect/>
          </a:stretch>
        </p:blipFill>
        <p:spPr bwMode="auto">
          <a:xfrm>
            <a:off x="1043608" y="1"/>
            <a:ext cx="8100392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Imagem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7236296" y="236613"/>
            <a:ext cx="13525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721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708920"/>
            <a:ext cx="7848872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effectLst/>
              </a:rPr>
              <a:t>Qualificar a atenção em saúde de usuários com hipertensão e/ou diabetes da Unidade Básica de Saúde número 12, Plano Alto, no município de Uruguaiana/ Rio Grande do Sul.</a:t>
            </a:r>
            <a:br>
              <a:rPr lang="pt-BR" sz="2800" dirty="0">
                <a:effectLst/>
              </a:rPr>
            </a:br>
            <a:endParaRPr lang="pt-BR" sz="3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105273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cs typeface="Arial" pitchFamily="34" charset="0"/>
              </a:rPr>
              <a:t>Objetivo geral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89839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92888" cy="5242594"/>
          </a:xfrm>
        </p:spPr>
        <p:txBody>
          <a:bodyPr/>
          <a:lstStyle/>
          <a:p>
            <a:pPr algn="ctr"/>
            <a:r>
              <a:rPr lang="pt-BR" sz="6000" dirty="0" smtClean="0">
                <a:solidFill>
                  <a:schemeClr val="tx1"/>
                </a:solidFill>
              </a:rPr>
              <a:t>Metodologia</a:t>
            </a:r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t-BR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53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8832" y="876300"/>
            <a:ext cx="77048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Intervenção Desenvolvida em 4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eixos: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pt-B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Monitoramento </a:t>
            </a:r>
            <a:r>
              <a:rPr lang="pt-BR" sz="2400" dirty="0" smtClean="0">
                <a:cs typeface="Arial" pitchFamily="34" charset="0"/>
              </a:rPr>
              <a:t>e Avaliação</a:t>
            </a:r>
          </a:p>
          <a:p>
            <a:pPr marL="114300" indent="0">
              <a:buNone/>
            </a:pPr>
            <a:r>
              <a:rPr lang="pt-BR" sz="2400" dirty="0" smtClean="0"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Organização e Gestão do Serviço</a:t>
            </a:r>
          </a:p>
          <a:p>
            <a:pPr marL="114300" indent="0">
              <a:buNone/>
            </a:pPr>
            <a:r>
              <a:rPr lang="pt-BR" sz="2400" dirty="0" smtClean="0"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Engajamento Público</a:t>
            </a:r>
          </a:p>
          <a:p>
            <a:pPr marL="114300" indent="0">
              <a:buNone/>
            </a:pPr>
            <a:endParaRPr lang="pt-BR" sz="24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Qualificação </a:t>
            </a:r>
            <a:r>
              <a:rPr lang="pt-BR" sz="2400" dirty="0" smtClean="0">
                <a:cs typeface="Arial" pitchFamily="34" charset="0"/>
              </a:rPr>
              <a:t>da prática Clínica</a:t>
            </a: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5562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620000" cy="576064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ações realizadas</a:t>
            </a:r>
            <a:endParaRPr lang="pt-B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6752" y="1124744"/>
            <a:ext cx="8147248" cy="54200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membros de equipe para a busca ativa e cadastro de hipertensos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Esclarecimento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papel de cada profissional na realização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usuários hipertensos e diabéticos da área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abrangência;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Contatamos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as lideranças comunitárias para falar sobre a importância da 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programática;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Oferecemos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atendimento clínico aos usuários hipertensos e diabéticos a cada dia com consultas agendadas ou com a ocorrência de complicações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agudas;</a:t>
            </a:r>
          </a:p>
          <a:p>
            <a:pPr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19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8651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Logística</a:t>
            </a:r>
            <a:endParaRPr lang="pt-BR" sz="4800" dirty="0"/>
          </a:p>
        </p:txBody>
      </p:sp>
      <p:sp>
        <p:nvSpPr>
          <p:cNvPr id="3" name="Retângulo 2"/>
          <p:cNvSpPr/>
          <p:nvPr/>
        </p:nvSpPr>
        <p:spPr>
          <a:xfrm>
            <a:off x="1043608" y="1052736"/>
            <a:ext cx="8100392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Caderno de Atenção Básica do Ministério da Saúde, do ano de 2013: Estratégias para o cuidado da pessoa com doença crônica: diabetes mellitus – Caderno nº 36;</a:t>
            </a:r>
          </a:p>
          <a:p>
            <a:pPr marL="342900" indent="-342900" algn="just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Caderno de Atenção Básica do Ministério da Saúde, do ano de 2013: Estratégias para o cuidado da pessoa com doença crônica: hipertensão arterial sistêmica, Caderno nº 37;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Utilização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 ficha espelho fornecida pelo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curso;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Reprodução de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material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impresso;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Divulgação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do projeto para a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equipe;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Organização </a:t>
            </a:r>
            <a:r>
              <a:rPr lang="pt-BR" sz="2200" dirty="0" smtClean="0">
                <a:latin typeface="Arial" panose="020B0604020202020204" pitchFamily="34" charset="0"/>
                <a:cs typeface="Arial" pitchFamily="34" charset="0"/>
              </a:rPr>
              <a:t>das agendas de atendimento e atividades educativas.</a:t>
            </a:r>
            <a:r>
              <a:rPr lang="pt-BR" sz="2400" dirty="0" smtClean="0"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itchFamily="34" charset="0"/>
              </a:rPr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2663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344816" cy="5818658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Objetivos, metas e resultados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860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73559946"/>
              </p:ext>
            </p:extLst>
          </p:nvPr>
        </p:nvGraphicFramePr>
        <p:xfrm>
          <a:off x="426" y="3645025"/>
          <a:ext cx="4355550" cy="32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0"/>
            <a:ext cx="9036496" cy="29969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aos hipertensos e/ou diabéticos.</a:t>
            </a:r>
          </a:p>
          <a:p>
            <a:pPr indent="0" algn="just">
              <a:lnSpc>
                <a:spcPct val="150000"/>
              </a:lnSpc>
              <a:buFont typeface="Wingdings 3" charset="2"/>
              <a:buNone/>
            </a:pPr>
            <a:r>
              <a:rPr lang="pt-BR" sz="2000" b="1" kern="100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Metas:</a:t>
            </a:r>
            <a:endParaRPr lang="pt-BR" sz="2000" b="1" kern="100" dirty="0" smtClean="0">
              <a:solidFill>
                <a:schemeClr val="tx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das pessoas com hipertensão arterial sistêmica da área de abrangência no Programa de Atenção à Hipertensão Arterial e à Diabetes Mellitus da unidade de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Cadastrar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das pessoas com diabetes mellitus da área de abrangência no Programa de Atenção ao Diabetes Mellitus da unidade de saúde.</a:t>
            </a:r>
          </a:p>
        </p:txBody>
      </p:sp>
      <p:sp>
        <p:nvSpPr>
          <p:cNvPr id="6" name="1 CuadroTexto"/>
          <p:cNvSpPr txBox="1"/>
          <p:nvPr/>
        </p:nvSpPr>
        <p:spPr>
          <a:xfrm>
            <a:off x="539552" y="3140968"/>
            <a:ext cx="309634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anose="020B0606020202030204" pitchFamily="34" charset="0"/>
              </a:rPr>
              <a:t>Os hipertensos atendidos na UBS: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1: 24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2: 40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3: </a:t>
            </a:r>
            <a:r>
              <a:rPr lang="pt-BR" dirty="0" smtClean="0">
                <a:latin typeface="Arial Narrow" panose="020B0606020202030204" pitchFamily="34" charset="0"/>
              </a:rPr>
              <a:t>60</a:t>
            </a:r>
            <a:endParaRPr lang="pt-BR" dirty="0" smtClean="0">
              <a:latin typeface="Arial Narrow" panose="020B0606020202030204" pitchFamily="34" charset="0"/>
            </a:endParaRPr>
          </a:p>
          <a:p>
            <a:r>
              <a:rPr lang="pt-BR" dirty="0" smtClean="0">
                <a:latin typeface="Arial Narrow" panose="020B0606020202030204" pitchFamily="34" charset="0"/>
              </a:rPr>
              <a:t>Mês 4: 75</a:t>
            </a:r>
            <a:endParaRPr lang="pt-BR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640710880"/>
              </p:ext>
            </p:extLst>
          </p:nvPr>
        </p:nvGraphicFramePr>
        <p:xfrm>
          <a:off x="4427984" y="3645023"/>
          <a:ext cx="4716016" cy="321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1 CuadroTexto"/>
          <p:cNvSpPr txBox="1"/>
          <p:nvPr/>
        </p:nvSpPr>
        <p:spPr>
          <a:xfrm>
            <a:off x="5220072" y="3146936"/>
            <a:ext cx="316835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anose="020B0606020202030204" pitchFamily="34" charset="0"/>
              </a:rPr>
              <a:t>Os diabéticos atendidos na UBS: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1: 6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2: 9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Mês 3: </a:t>
            </a:r>
            <a:r>
              <a:rPr lang="pt-BR" dirty="0" smtClean="0">
                <a:latin typeface="Arial Narrow" panose="020B0606020202030204" pitchFamily="34" charset="0"/>
              </a:rPr>
              <a:t>16</a:t>
            </a:r>
            <a:endParaRPr lang="pt-BR" dirty="0" smtClean="0">
              <a:latin typeface="Arial Narrow" panose="020B0606020202030204" pitchFamily="34" charset="0"/>
            </a:endParaRPr>
          </a:p>
          <a:p>
            <a:r>
              <a:rPr lang="pt-BR" dirty="0" smtClean="0">
                <a:latin typeface="Arial Narrow" panose="020B0606020202030204" pitchFamily="34" charset="0"/>
              </a:rPr>
              <a:t>Mês 4: 19</a:t>
            </a:r>
            <a:endParaRPr lang="pt-BR" dirty="0"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71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043608" y="1412776"/>
            <a:ext cx="8100392" cy="30963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sz="2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Metas:</a:t>
            </a: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66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200" b="1" kern="1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2.1 </a:t>
            </a:r>
            <a:r>
              <a:rPr lang="pt-BR" sz="2200" kern="1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Realizar exame clínico apropriado em 100% dos hipertensos cadastrados.</a:t>
            </a:r>
            <a:endParaRPr lang="pt-BR" sz="2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866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sz="2200" b="1" kern="1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2.2 </a:t>
            </a:r>
            <a:r>
              <a:rPr lang="pt-BR" sz="2200" kern="1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Realizar exame clínico apropriado em 100% dos diabéticos cadastrados.</a:t>
            </a:r>
            <a:endParaRPr lang="pt-B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21496" y="5052719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alcançadas todos os meses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3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7505" y="116633"/>
            <a:ext cx="8856983" cy="2376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 algn="just"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Metas: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660" indent="-342900" algn="just">
              <a:buFont typeface="Wingdings" panose="05000000000000000000" pitchFamily="2" charset="2"/>
              <a:buChar char="Ø"/>
            </a:pPr>
            <a:r>
              <a:rPr lang="pt-BR" sz="20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2.3 </a:t>
            </a:r>
            <a:r>
              <a:rPr lang="pt-BR" sz="2000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a 100% dos hipertensos cadastrados a realização de exames complementares em dia de acordo com o protocolo.   </a:t>
            </a:r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0866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000" b="1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2.4 </a:t>
            </a:r>
            <a:r>
              <a:rPr lang="pt-BR" sz="2000" kern="100" dirty="0" smtClean="0">
                <a:solidFill>
                  <a:prstClr val="black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Garantir a 100% dos diabéticos cadastrados a realização de exames complementares em dia de acordo com o protocolo.  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11819595"/>
              </p:ext>
            </p:extLst>
          </p:nvPr>
        </p:nvGraphicFramePr>
        <p:xfrm>
          <a:off x="0" y="3645024"/>
          <a:ext cx="4283967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3 CuadroTexto"/>
          <p:cNvSpPr txBox="1"/>
          <p:nvPr/>
        </p:nvSpPr>
        <p:spPr>
          <a:xfrm>
            <a:off x="1043608" y="2466964"/>
            <a:ext cx="223224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 Narrow" panose="020B0606020202030204" pitchFamily="34" charset="0"/>
              </a:rPr>
              <a:t>Hipertensos com exames complementares em dia 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1: 13 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2: 20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3: 31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4: 43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691045774"/>
              </p:ext>
            </p:extLst>
          </p:nvPr>
        </p:nvGraphicFramePr>
        <p:xfrm>
          <a:off x="4427984" y="3645024"/>
          <a:ext cx="4536504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5724128" y="2492896"/>
            <a:ext cx="216024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600" dirty="0" smtClean="0">
                <a:latin typeface="Arial Narrow" panose="020B0606020202030204" pitchFamily="34" charset="0"/>
              </a:rPr>
              <a:t>Diabéticos com exames complementares em dia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1: 5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2: 7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3: 12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4:  14</a:t>
            </a:r>
          </a:p>
        </p:txBody>
      </p:sp>
    </p:spTree>
    <p:extLst>
      <p:ext uri="{BB962C8B-B14F-4D97-AF65-F5344CB8AC3E}">
        <p14:creationId xmlns:p14="http://schemas.microsoft.com/office/powerpoint/2010/main" val="33402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971599" y="1124744"/>
            <a:ext cx="8064897" cy="36724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qualidade da atenção às pessoas com hipertensão e/ou diabetes.</a:t>
            </a:r>
          </a:p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Metas: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866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2.5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Priorizar a prescrição de medicamentos da farmácia popular para 100% dos hipertensos cadastrados</a:t>
            </a:r>
          </a:p>
          <a:p>
            <a:pPr marL="70866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2.6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Priorizar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prescrição de medicamentos da farmácia popular para 100% dos diabéticos cadastrados.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231739" y="51571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alcançadas todos os meses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6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620000" cy="446449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Introdução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19944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72467" y="0"/>
            <a:ext cx="8971533" cy="259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3: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a adesão de pessoas com hipertensão e/ou diabetes ao programa.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Metas:</a:t>
            </a:r>
            <a:endParaRPr lang="pt-B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22960" indent="-4572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Buscar 100 % dos hipertensos faltosos às consultas cadastrados na unidade de saúde conforme a periodicidade recomendada.</a:t>
            </a:r>
          </a:p>
          <a:p>
            <a:pPr marL="822960" indent="-4572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Buscar 100 % dos diabéticos faltosos às consultas cadastrados na unidade de saúde conforme a periodicidade recomendada.</a:t>
            </a:r>
          </a:p>
          <a:p>
            <a:pPr>
              <a:lnSpc>
                <a:spcPct val="11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525743893"/>
              </p:ext>
            </p:extLst>
          </p:nvPr>
        </p:nvGraphicFramePr>
        <p:xfrm>
          <a:off x="5076056" y="4149080"/>
          <a:ext cx="4055364" cy="265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2 CuadroTexto"/>
          <p:cNvSpPr txBox="1"/>
          <p:nvPr/>
        </p:nvSpPr>
        <p:spPr>
          <a:xfrm>
            <a:off x="5580112" y="2592288"/>
            <a:ext cx="309634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 Narrow" panose="020B0606020202030204" pitchFamily="34" charset="0"/>
              </a:rPr>
              <a:t>Quantidade de </a:t>
            </a:r>
            <a:r>
              <a:rPr lang="pt-BR" sz="1600" dirty="0" smtClean="0">
                <a:latin typeface="Arial Narrow" panose="020B0606020202030204" pitchFamily="34" charset="0"/>
              </a:rPr>
              <a:t>diabéticos faltosos com busca ativa: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1: 0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2: 3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3: </a:t>
            </a:r>
            <a:r>
              <a:rPr lang="pt-BR" sz="1600" dirty="0" smtClean="0">
                <a:latin typeface="Arial Narrow" panose="020B0606020202030204" pitchFamily="34" charset="0"/>
              </a:rPr>
              <a:t> nenhum no mês (total de 3)</a:t>
            </a:r>
            <a:endParaRPr lang="pt-BR" sz="1600" dirty="0" smtClean="0">
              <a:latin typeface="Arial Narrow" panose="020B0606020202030204" pitchFamily="34" charset="0"/>
            </a:endParaRPr>
          </a:p>
          <a:p>
            <a:r>
              <a:rPr lang="pt-BR" sz="1600" dirty="0" smtClean="0">
                <a:latin typeface="Arial Narrow" panose="020B0606020202030204" pitchFamily="34" charset="0"/>
              </a:rPr>
              <a:t>Mês 4: </a:t>
            </a:r>
            <a:r>
              <a:rPr lang="pt-BR" sz="1600" dirty="0" smtClean="0">
                <a:latin typeface="Arial Narrow" panose="020B0606020202030204" pitchFamily="34" charset="0"/>
              </a:rPr>
              <a:t>mais 4 no mês (total de 7)</a:t>
            </a:r>
            <a:endParaRPr lang="pt-BR" sz="16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619727322"/>
              </p:ext>
            </p:extLst>
          </p:nvPr>
        </p:nvGraphicFramePr>
        <p:xfrm>
          <a:off x="323528" y="4149080"/>
          <a:ext cx="4464496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2 CuadroTexto"/>
          <p:cNvSpPr txBox="1"/>
          <p:nvPr/>
        </p:nvSpPr>
        <p:spPr>
          <a:xfrm>
            <a:off x="1043608" y="2592288"/>
            <a:ext cx="316835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 Narrow" panose="020B0606020202030204" pitchFamily="34" charset="0"/>
              </a:rPr>
              <a:t>Quantidade de </a:t>
            </a:r>
            <a:r>
              <a:rPr lang="pt-BR" sz="1600" dirty="0" smtClean="0">
                <a:latin typeface="Arial Narrow" panose="020B0606020202030204" pitchFamily="34" charset="0"/>
              </a:rPr>
              <a:t>hipertensos </a:t>
            </a:r>
            <a:r>
              <a:rPr lang="pt-BR" sz="1600" dirty="0" smtClean="0">
                <a:latin typeface="Arial Narrow" panose="020B0606020202030204" pitchFamily="34" charset="0"/>
              </a:rPr>
              <a:t>faltosos com busca ativa: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1: 0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2: 4</a:t>
            </a:r>
          </a:p>
          <a:p>
            <a:r>
              <a:rPr lang="pt-BR" sz="1600" dirty="0" smtClean="0">
                <a:latin typeface="Arial Narrow" panose="020B0606020202030204" pitchFamily="34" charset="0"/>
              </a:rPr>
              <a:t>Mês 3</a:t>
            </a:r>
            <a:r>
              <a:rPr lang="pt-BR" sz="1600" dirty="0" smtClean="0">
                <a:latin typeface="Arial Narrow" panose="020B0606020202030204" pitchFamily="34" charset="0"/>
              </a:rPr>
              <a:t>: mais 2 faltosos (total de 6)</a:t>
            </a:r>
            <a:endParaRPr lang="pt-BR" sz="1600" dirty="0" smtClean="0">
              <a:latin typeface="Arial Narrow" panose="020B0606020202030204" pitchFamily="34" charset="0"/>
            </a:endParaRPr>
          </a:p>
          <a:p>
            <a:r>
              <a:rPr lang="pt-BR" sz="1600" dirty="0" smtClean="0">
                <a:latin typeface="Arial Narrow" panose="020B0606020202030204" pitchFamily="34" charset="0"/>
              </a:rPr>
              <a:t>Mês 4: </a:t>
            </a:r>
            <a:r>
              <a:rPr lang="pt-BR" sz="1600" dirty="0" smtClean="0">
                <a:latin typeface="Arial Narrow" panose="020B0606020202030204" pitchFamily="34" charset="0"/>
              </a:rPr>
              <a:t>mais 3 faltosos (total de 9)</a:t>
            </a:r>
            <a:endParaRPr lang="pt-BR" sz="16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43609" y="1700808"/>
            <a:ext cx="8100392" cy="3168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00808"/>
            <a:ext cx="7776864" cy="331236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Metas: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das pessoas com hipertensão cadastradas na unidade de saúde.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das pessoas com diabetes cadastradas na unidade de saúde.</a:t>
            </a:r>
          </a:p>
          <a:p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31739" y="51571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alcançadas todos os meses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8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57073" y="1412776"/>
            <a:ext cx="8100392" cy="37444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8779" y="1412776"/>
            <a:ext cx="8100392" cy="555294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Mapear pessoas com hipertensão e/ou diabetes para doença cardiovascular.</a:t>
            </a:r>
          </a:p>
          <a:p>
            <a:pPr marL="82296" indent="0" algn="just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Metas: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das pessoas com hipertensão cadastradas na unidade de saúde.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das pessoas com diabetes cadastradas na unidade de saúde.</a:t>
            </a:r>
          </a:p>
          <a:p>
            <a:endParaRPr lang="pt-BR" sz="2400" dirty="0">
              <a:latin typeface="Arial Narrow" panose="020B0606020202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31739" y="51571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alcançadas todos os meses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504" y="0"/>
            <a:ext cx="9036497" cy="6237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1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31" y="90874"/>
            <a:ext cx="8964488" cy="593041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Objetivo 6: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pessoas com hipertensão e/ou diabetes</a:t>
            </a: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Metas:</a:t>
            </a: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das pessoas com hipertensão.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6.2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das pessoas com diabetes.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6.3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das pessoas com hipertensão.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6.4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das pessoas com diabetes.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6.5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das pessoas com hipertensão.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6.6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das pessoas com diabetes.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6.7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das pessoas com hipertensão.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6.8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das pessoas com diabetes.</a:t>
            </a:r>
          </a:p>
          <a:p>
            <a:endParaRPr lang="pt-BR" sz="1900" dirty="0">
              <a:latin typeface="Arial Narrow" panose="020B0606020202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19672" y="637165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alcançadas todos os meses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4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7406640" cy="147218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DISCUSSÃO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78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749"/>
            <a:ext cx="7992888" cy="640871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Durante os quatro meses de intervenção foi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possível: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atenção aos hipertensos e/ou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trabalho conjunto, exigindo que toda a equipe da unidade de saúde se capacitasse de acordo com os protocolos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adotados;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fortalecimento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 vínculo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entre a equipe e a comunidade, pois toda a equipe passou a ter uma conduta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unificada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Aumentar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participação da comunidade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 e a mesma demonstra satisfação em relação ao serviço; </a:t>
            </a:r>
          </a:p>
          <a:p>
            <a:pPr algn="just">
              <a:buFont typeface="Wingdings" pitchFamily="2" charset="2"/>
              <a:buChar char="v"/>
            </a:pP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0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8388424" cy="3158207"/>
          </a:xfrm>
        </p:spPr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chemeClr val="tx1"/>
                </a:solidFill>
              </a:rPr>
              <a:t>Reflexão </a:t>
            </a:r>
            <a:r>
              <a:rPr lang="pt-BR" sz="4400" dirty="0" smtClean="0">
                <a:solidFill>
                  <a:schemeClr val="tx1"/>
                </a:solidFill>
              </a:rPr>
              <a:t>crítica </a:t>
            </a:r>
            <a:r>
              <a:rPr lang="pt-BR" sz="4400" dirty="0">
                <a:solidFill>
                  <a:schemeClr val="tx1"/>
                </a:solidFill>
              </a:rPr>
              <a:t>do </a:t>
            </a:r>
            <a:r>
              <a:rPr lang="pt-BR" sz="4400" dirty="0" smtClean="0">
                <a:solidFill>
                  <a:schemeClr val="tx1"/>
                </a:solidFill>
              </a:rPr>
              <a:t>processo </a:t>
            </a:r>
            <a:r>
              <a:rPr lang="pt-BR" sz="4400" dirty="0" smtClean="0">
                <a:solidFill>
                  <a:schemeClr val="tx1"/>
                </a:solidFill>
              </a:rPr>
              <a:t>pessoal de </a:t>
            </a:r>
            <a:r>
              <a:rPr lang="pt-BR" sz="4400" dirty="0" smtClean="0">
                <a:solidFill>
                  <a:schemeClr val="tx1"/>
                </a:solidFill>
              </a:rPr>
              <a:t>aprendizagem </a:t>
            </a:r>
            <a:endParaRPr lang="pt-B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95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72816"/>
            <a:ext cx="7620000" cy="484400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especialização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em saúde da família da UFPel significou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possibilidade de adquirir novos conhecimento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sobre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Estratégia Saúde da Família (ESF) e a oportunidade de mudança no meu processo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expectativas iniciais foram superadas.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Compartilhei aprendizados com a equipe multidisciplinar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trouxe para fóruns considerações e dúvidas dos membros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equipes e compartilhei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experiências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03648" y="47667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desenvolvimento do curso em relação às  expectativas iniciais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42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88513" y="260648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significado do curso para minha prática profissional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55404" y="1916832"/>
            <a:ext cx="79090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Foi </a:t>
            </a: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um grande desafio para mim ao enfrentar muitas dificuldades com a língua, o rigor </a:t>
            </a: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do </a:t>
            </a: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trabalho, distâncias, solidão; falta de internet; dúvidas na hora de fazer tarefas com temor </a:t>
            </a: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errar e ser censurado, mas superei as dificuldades.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Aprendi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nossas ações em saúde devem ser programadas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baseando-nos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dados para que informações fidedignas possam ser geradas.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24118" y="346720"/>
            <a:ext cx="5205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Aprendizados mais relevantes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1988840"/>
            <a:ext cx="73448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Permitiu aos profissionais da equipe uma interação permanente com bases sólidas, promoveu mudanças nos planos da atenção primária da saúde e possibilitou a construção de uma atenção mais humanizada e qualificada.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sucesso dependeu de um conjunto de ações de educação e da superação permanente junto aos membros da equipe que participaram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pt-BR" sz="240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pt-BR" dirty="0" smtClean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083568" y="14427"/>
            <a:ext cx="8060432" cy="1095817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Doenças Crônicas não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transmissíveis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(DCNT) no Brasil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79104" y="1484784"/>
            <a:ext cx="8064896" cy="489654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endParaRPr lang="pt-BR" sz="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acordo com Brasil (2013 a, b) 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(HAS) e o Diabetes </a:t>
            </a:r>
            <a:r>
              <a:rPr lang="pt-B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mellitus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(DM) têm grande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importância: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muito frequentes em nossa população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adulta;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odem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provocar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grande número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complicações como: </a:t>
            </a:r>
          </a:p>
          <a:p>
            <a:pPr marL="342900" indent="-342900" algn="just">
              <a:lnSpc>
                <a:spcPct val="17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Insuficiência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Cardíaca;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7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 Infarto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gudo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Miocárdio;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7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- Insuficiência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Renal;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10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Users\pc2014\Desktop\fotos Alfre\11262246_1622818147963281_48466120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4077072"/>
          </a:xfrm>
          <a:prstGeom prst="rect">
            <a:avLst/>
          </a:prstGeom>
          <a:noFill/>
        </p:spPr>
      </p:pic>
      <p:pic>
        <p:nvPicPr>
          <p:cNvPr id="73731" name="Picture 3" descr="C:\Users\pc2014\Desktop\fotos Alfre\11138145_1622824897962606_264921159403103345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4427984" cy="4077072"/>
          </a:xfrm>
          <a:prstGeom prst="rect">
            <a:avLst/>
          </a:prstGeom>
          <a:noFill/>
        </p:spPr>
      </p:pic>
      <p:pic>
        <p:nvPicPr>
          <p:cNvPr id="73732" name="Picture 4" descr="C:\Users\pc2014\Desktop\fotos Alfre\11127233_1622821797962916_194723337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C:\Users\pc2014\Desktop\fotos Alfre\11261065_1622821894629573_119985373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3140968"/>
          </a:xfrm>
          <a:prstGeom prst="rect">
            <a:avLst/>
          </a:prstGeom>
          <a:noFill/>
        </p:spPr>
      </p:pic>
      <p:pic>
        <p:nvPicPr>
          <p:cNvPr id="74755" name="Picture 3" descr="C:\Users\pc2014\Desktop\fotos Alfre\11225973_1622818171296612_27357817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3140968"/>
          </a:xfrm>
          <a:prstGeom prst="rect">
            <a:avLst/>
          </a:prstGeom>
          <a:noFill/>
        </p:spPr>
      </p:pic>
      <p:pic>
        <p:nvPicPr>
          <p:cNvPr id="74756" name="Picture 4" descr="C:\Users\pc2014\Desktop\fotos Alfre\11261080_1622821047962991_1560759195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4355976" cy="3717032"/>
          </a:xfrm>
          <a:prstGeom prst="rect">
            <a:avLst/>
          </a:prstGeom>
          <a:noFill/>
        </p:spPr>
      </p:pic>
      <p:pic>
        <p:nvPicPr>
          <p:cNvPr id="74757" name="Picture 5" descr="C:\Users\pc2014\Desktop\fotos Alfre\10355883_1622825191295910_4785124755337176778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140968"/>
            <a:ext cx="4860032" cy="3717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sz="2200" dirty="0"/>
              <a:t>BRASIL. Ministério da Saúde. Secretaria de Atenção à Saúde. Departamento de Atenção Básica. </a:t>
            </a:r>
            <a:r>
              <a:rPr lang="pt-BR" sz="2200" b="1" dirty="0"/>
              <a:t>Estratégias para o cuidado da pessoa com doença crônica:</a:t>
            </a:r>
            <a:r>
              <a:rPr lang="pt-BR" sz="2200" dirty="0"/>
              <a:t> diabetes mellitus. Brasília: Ministério da Saúde, 2013a. 160 p</a:t>
            </a:r>
            <a:r>
              <a:rPr lang="pt-BR" sz="2200" dirty="0" smtClean="0"/>
              <a:t>.</a:t>
            </a:r>
          </a:p>
          <a:p>
            <a:pPr marL="82296" indent="0">
              <a:buNone/>
            </a:pPr>
            <a:endParaRPr lang="pt-BR" sz="2200" dirty="0"/>
          </a:p>
          <a:p>
            <a:pPr marL="82296" indent="0">
              <a:buNone/>
            </a:pPr>
            <a:endParaRPr lang="pt-BR" sz="2200" dirty="0"/>
          </a:p>
          <a:p>
            <a:pPr marL="82296" indent="0">
              <a:buNone/>
            </a:pPr>
            <a:r>
              <a:rPr lang="pt-BR" sz="2200" dirty="0" smtClean="0"/>
              <a:t>______. </a:t>
            </a:r>
            <a:r>
              <a:rPr lang="pt-BR" sz="2200" dirty="0"/>
              <a:t>______. ______. ______. </a:t>
            </a:r>
            <a:r>
              <a:rPr lang="pt-BR" sz="2200" b="1" dirty="0"/>
              <a:t>Estratégias para o cuidado da pessoa com doença crônica: </a:t>
            </a:r>
            <a:r>
              <a:rPr lang="pt-BR" sz="2200" dirty="0"/>
              <a:t>hipertensão arterial sistêmica. Brasília: Ministério da Saúde, 2013b. 128 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6354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:\Users\pc2014\Desktop\fotos Alfre\11216137_1622822601296169_70414663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2483768" y="2636912"/>
            <a:ext cx="5400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8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  <a:endParaRPr lang="pt-BR" sz="6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524259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Caracterização do Município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263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920880" cy="164673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 (Uruguaiana-RS):</a:t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125.435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habitantes 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Fronteira Oeste/RS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6" name="Picture 4" descr="Resultado de imagem para uruguay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3403079" cy="3096345"/>
          </a:xfrm>
          <a:prstGeom prst="rect">
            <a:avLst/>
          </a:prstGeom>
          <a:noFill/>
        </p:spPr>
      </p:pic>
      <p:pic>
        <p:nvPicPr>
          <p:cNvPr id="5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40968"/>
            <a:ext cx="424847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16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sindical-rs.org.br/noticias/saude-uruguaiana-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4000"/>
                    </a14:imgEffect>
                    <a14:imgEffect>
                      <a14:saturation sat="66000"/>
                    </a14:imgEffect>
                    <a14:imgEffect>
                      <a14:brightnessContrast bright="38000" contras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63" r="2853"/>
          <a:stretch/>
        </p:blipFill>
        <p:spPr bwMode="auto">
          <a:xfrm>
            <a:off x="1289538" y="980728"/>
            <a:ext cx="7854462" cy="616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71600" y="1484784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Município possui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 UBS;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Centro de Especialidades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Centro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especialidades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odontológicas;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Ambulatório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gestante de alto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risco;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Centro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saúde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mulher;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ospital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 um pronto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Banco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sangue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Laboratórios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municipais para a realização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exames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83768" y="476672"/>
            <a:ext cx="4824536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Rede de Serviços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40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32848" cy="56026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Caracterização da Unidade Básica de saúde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58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 descr="C:\Users\pc2014\Desktop\fotos Alfre\11127233_1622821797962916_194723337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677" y="3170371"/>
            <a:ext cx="6450717" cy="3096344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259632" y="476672"/>
            <a:ext cx="7488832" cy="2520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UBS nº12 do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Alto é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rural;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Distante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100km da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composta por: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médico,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agente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comunitária de saúde,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técnica de enfermagem e uma auxiliar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gerais;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cadastrada na UBS: 1.004 pessoas.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88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72808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ação programática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99592" y="1268760"/>
            <a:ext cx="8064896" cy="5073538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Total de hipertensos com 20 anos ou mais residentes na área e acompanhados na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UBS: 75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usuários (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49% de acordo com a estimativa de 153 hipertensos);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Total de diabéticos com 20 anos ou mais residentes na área e acompanhados na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UBS: 25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(65,7% de acordo com a estimativa de 38 diabéticos);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tinham pouco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conhecimento sobre estas patologias,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bem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da importância da adesão ao tratamento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necessidade de eliminar maus hábitos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dietéticos.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37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1730</TotalTime>
  <Words>1342</Words>
  <Application>Microsoft Office PowerPoint</Application>
  <PresentationFormat>Apresentação na tela (4:3)</PresentationFormat>
  <Paragraphs>171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Solstício</vt:lpstr>
      <vt:lpstr>Apresentação do PowerPoint</vt:lpstr>
      <vt:lpstr>Introdução </vt:lpstr>
      <vt:lpstr>Doenças Crônicas não transmissíveis (DCNT) no Brasil</vt:lpstr>
      <vt:lpstr>Caracterização do Município </vt:lpstr>
      <vt:lpstr>Caracterização do município (Uruguaiana-RS):  População: 125.435 habitantes  Fronteira Oeste/RS;  </vt:lpstr>
      <vt:lpstr>Apresentação do PowerPoint</vt:lpstr>
      <vt:lpstr>Caracterização da Unidade Básica de saúde</vt:lpstr>
      <vt:lpstr>Apresentação do PowerPoint</vt:lpstr>
      <vt:lpstr>Situação da ação programática antes da intervenção</vt:lpstr>
      <vt:lpstr>Qualificar a atenção em saúde de usuários com hipertensão e/ou diabetes da Unidade Básica de Saúde número 12, Plano Alto, no município de Uruguaiana/ Rio Grande do Sul. </vt:lpstr>
      <vt:lpstr>Metodologia </vt:lpstr>
      <vt:lpstr>      Intervenção Desenvolvida em 4 eixos:     </vt:lpstr>
      <vt:lpstr>Metodologia – ações realizadas</vt:lpstr>
      <vt:lpstr>Logística</vt:lpstr>
      <vt:lpstr>Objetivos, metas e 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Reflexão crítica do processo pessoal de aprendizagem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Gio</dc:creator>
  <cp:lastModifiedBy>BRANT</cp:lastModifiedBy>
  <cp:revision>216</cp:revision>
  <dcterms:created xsi:type="dcterms:W3CDTF">2015-03-25T22:59:18Z</dcterms:created>
  <dcterms:modified xsi:type="dcterms:W3CDTF">2015-08-05T17:19:08Z</dcterms:modified>
</cp:coreProperties>
</file>