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74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1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iahelenapires:Documents:UFPEL%20:2014_06_06%20%20Final%20Coleta%20de%20dados%20HAS%20e%20DM-4.xlsx" TargetMode="External"/><Relationship Id="rId2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anchor="ctr" anchorCtr="1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Cobertura do programa de atenção ao  hipertenso na unidade de saúde</a:t>
            </a:r>
          </a:p>
        </c:rich>
      </c:tx>
      <c:layout>
        <c:manualLayout>
          <c:xMode val="edge"/>
          <c:yMode val="edge"/>
          <c:x val="0.0377449630262311"/>
          <c:y val="0.0049997767292321"/>
          <c:w val="0.962255"/>
          <c:h val="0.208869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09369969365018"/>
          <c:y val="0.177362824920987"/>
          <c:w val="0.89063"/>
          <c:h val="0.68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0.215859030837004</c:v>
                </c:pt>
                <c:pt idx="1">
                  <c:v>0.484581497797357</c:v>
                </c:pt>
                <c:pt idx="2">
                  <c:v>0.537444933920705</c:v>
                </c:pt>
                <c:pt idx="3">
                  <c:v>0.625550660792951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7904744"/>
        <c:axId val="-2093915896"/>
      </c:barChart>
      <c:catAx>
        <c:axId val="-2087904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93915896"/>
        <c:crosses val="autoZero"/>
        <c:auto val="1"/>
        <c:lblAlgn val="ctr"/>
        <c:lblOffset val="100"/>
        <c:noMultiLvlLbl val="1"/>
      </c:catAx>
      <c:valAx>
        <c:axId val="-2093915896"/>
        <c:scaling>
          <c:orientation val="minMax"/>
          <c:max val="1.0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7904744"/>
        <c:crosses val="autoZero"/>
        <c:crossBetween val="between"/>
        <c:majorUnit val="0.25"/>
        <c:minorUnit val="0.12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0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0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diabéticos faltosos às consultas com busca ativa </a:t>
            </a:r>
          </a:p>
        </c:rich>
      </c:tx>
      <c:layout>
        <c:manualLayout>
          <c:xMode val="edge"/>
          <c:yMode val="edge"/>
          <c:x val="0.139433905603429"/>
          <c:y val="0.0500883766340802"/>
          <c:w val="0.860566"/>
          <c:h val="0.15997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24641"/>
          <c:y val="0.159978"/>
          <c:w val="0.875359"/>
          <c:h val="0.713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0.4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4737352"/>
        <c:axId val="-2085009480"/>
      </c:barChart>
      <c:catAx>
        <c:axId val="-2084737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5009480"/>
        <c:crosses val="autoZero"/>
        <c:auto val="1"/>
        <c:lblAlgn val="ctr"/>
        <c:lblOffset val="100"/>
        <c:noMultiLvlLbl val="1"/>
      </c:catAx>
      <c:valAx>
        <c:axId val="-208500948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4737352"/>
        <c:crosses val="autoZero"/>
        <c:crossBetween val="between"/>
        <c:majorUnit val="3.5"/>
        <c:minorUnit val="1.7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hipertensos com registro adequado na ficha de acompanhamento</a:t>
            </a:r>
          </a:p>
        </c:rich>
      </c:tx>
      <c:layout/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09653"/>
          <c:y val="0.220396"/>
          <c:w val="0.890347"/>
          <c:h val="0.666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>
              <a:outerShdw blurRad="12700" dist="38100" dir="2700000" algn="tl">
                <a:srgbClr val="000000">
                  <a:alpha val="100000"/>
                </a:srgbClr>
              </a:outerShdw>
            </a:effectLst>
          </c:spPr>
          <c:invertIfNegative val="0"/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9372008"/>
        <c:axId val="-2086956440"/>
      </c:barChart>
      <c:catAx>
        <c:axId val="-2089372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6956440"/>
        <c:crosses val="autoZero"/>
        <c:auto val="1"/>
        <c:lblAlgn val="ctr"/>
        <c:lblOffset val="100"/>
        <c:noMultiLvlLbl val="1"/>
      </c:catAx>
      <c:valAx>
        <c:axId val="-208695644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9372008"/>
        <c:crosses val="autoZero"/>
        <c:crossBetween val="between"/>
        <c:majorUnit val="1.0"/>
        <c:minorUnit val="0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diabéticos com registro adequado na ficha de acompanhamento</a:t>
            </a:r>
          </a:p>
        </c:rich>
      </c:tx>
      <c:layout/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13208"/>
          <c:y val="0.228383"/>
          <c:w val="0.886792"/>
          <c:h val="0.654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5841448"/>
        <c:axId val="-2082554424"/>
      </c:barChart>
      <c:catAx>
        <c:axId val="-2085841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2554424"/>
        <c:crosses val="autoZero"/>
        <c:auto val="1"/>
        <c:lblAlgn val="ctr"/>
        <c:lblOffset val="100"/>
        <c:noMultiLvlLbl val="1"/>
      </c:catAx>
      <c:valAx>
        <c:axId val="-208255442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5841448"/>
        <c:crosses val="autoZero"/>
        <c:crossBetween val="between"/>
        <c:majorUnit val="1.0"/>
        <c:minorUnit val="0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hipertensos com estratificação de risco cardiovascular por  exame clínico em dia</a:t>
            </a:r>
          </a:p>
        </c:rich>
      </c:tx>
      <c:layout/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11254"/>
          <c:y val="0.208869"/>
          <c:w val="0.888746"/>
          <c:h val="0.68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2351144"/>
        <c:axId val="-2081754232"/>
      </c:barChart>
      <c:catAx>
        <c:axId val="-2082351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1754232"/>
        <c:crosses val="autoZero"/>
        <c:auto val="1"/>
        <c:lblAlgn val="ctr"/>
        <c:lblOffset val="100"/>
        <c:noMultiLvlLbl val="1"/>
      </c:catAx>
      <c:valAx>
        <c:axId val="-208175423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2351144"/>
        <c:crosses val="autoZero"/>
        <c:crossBetween val="between"/>
        <c:majorUnit val="1.0"/>
        <c:minorUnit val="0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diabéticos com estratificação de risco cardiovascular por  exame clínico em dia</a:t>
            </a:r>
          </a:p>
        </c:rich>
      </c:tx>
      <c:layout/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12927"/>
          <c:y val="0.212026"/>
          <c:w val="0.887073"/>
          <c:h val="0.678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1680456"/>
        <c:axId val="-2081686280"/>
      </c:barChart>
      <c:catAx>
        <c:axId val="-2081680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1686280"/>
        <c:crosses val="autoZero"/>
        <c:auto val="1"/>
        <c:lblAlgn val="ctr"/>
        <c:lblOffset val="100"/>
        <c:noMultiLvlLbl val="1"/>
      </c:catAx>
      <c:valAx>
        <c:axId val="-208168628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1680456"/>
        <c:crosses val="autoZero"/>
        <c:crossBetween val="between"/>
        <c:majorUnit val="1.0"/>
        <c:minorUnit val="0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Cobertura do programa de atenção ao  diabético na unidade de saúde</a:t>
            </a:r>
          </a:p>
        </c:rich>
      </c:tx>
      <c:layout>
        <c:manualLayout>
          <c:xMode val="edge"/>
          <c:yMode val="edge"/>
          <c:x val="0.0123501"/>
          <c:y val="0.005"/>
          <c:w val="0.9753"/>
          <c:h val="0.20353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13208"/>
          <c:y val="0.203536"/>
          <c:w val="0.886792"/>
          <c:h val="0.6910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0.205128205128205</c:v>
                </c:pt>
                <c:pt idx="1">
                  <c:v>0.435897435897436</c:v>
                </c:pt>
                <c:pt idx="2">
                  <c:v>0.495726495726496</c:v>
                </c:pt>
                <c:pt idx="3">
                  <c:v>0.564102564102564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0854648"/>
        <c:axId val="-2090267064"/>
      </c:barChart>
      <c:catAx>
        <c:axId val="-2090854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90267064"/>
        <c:crosses val="autoZero"/>
        <c:auto val="1"/>
        <c:lblAlgn val="ctr"/>
        <c:lblOffset val="100"/>
        <c:noMultiLvlLbl val="1"/>
      </c:catAx>
      <c:valAx>
        <c:axId val="-209026706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90854648"/>
        <c:crosses val="autoZero"/>
        <c:crossBetween val="between"/>
        <c:majorUnit val="1.0"/>
        <c:minorUnit val="0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hipertensos com o exame clínico em dia de acordo com o protocolo</a:t>
            </a:r>
          </a:p>
        </c:rich>
      </c:tx>
      <c:layout>
        <c:manualLayout>
          <c:xMode val="edge"/>
          <c:yMode val="edge"/>
          <c:x val="0.134001920006367"/>
          <c:y val="0.0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06541"/>
          <c:y val="0.214174"/>
          <c:w val="0.893459"/>
          <c:h val="0.675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>
              <a:outerShdw blurRad="12700" dist="38100" dir="2700000" algn="tl">
                <a:srgbClr val="000000">
                  <a:alpha val="100000"/>
                </a:srgbClr>
              </a:outerShdw>
            </a:effectLst>
          </c:spPr>
          <c:invertIfNegative val="0"/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0.816326530612245</c:v>
                </c:pt>
                <c:pt idx="1">
                  <c:v>0.9</c:v>
                </c:pt>
                <c:pt idx="2">
                  <c:v>0.90983606557377</c:v>
                </c:pt>
                <c:pt idx="3">
                  <c:v>0.922535211267606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8742104"/>
        <c:axId val="-2088462120"/>
      </c:barChart>
      <c:catAx>
        <c:axId val="-2088742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8462120"/>
        <c:crosses val="autoZero"/>
        <c:auto val="1"/>
        <c:lblAlgn val="ctr"/>
        <c:lblOffset val="100"/>
        <c:noMultiLvlLbl val="1"/>
      </c:catAx>
      <c:valAx>
        <c:axId val="-208846212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8742104"/>
        <c:crosses val="autoZero"/>
        <c:crossBetween val="between"/>
        <c:majorUnit val="1.0"/>
        <c:minorUnit val="0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diabéticos com o exame clínico em dia de acordo com o protocolo</a:t>
            </a:r>
          </a:p>
        </c:rich>
      </c:tx>
      <c:layout/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15518"/>
          <c:y val="0.217895"/>
          <c:w val="0.884482"/>
          <c:h val="0.6701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0.875</c:v>
                </c:pt>
                <c:pt idx="1">
                  <c:v>0.941176470588235</c:v>
                </c:pt>
                <c:pt idx="2">
                  <c:v>0.948275862068965</c:v>
                </c:pt>
                <c:pt idx="3">
                  <c:v>0.954545454545455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7953768"/>
        <c:axId val="-2118092264"/>
      </c:barChart>
      <c:catAx>
        <c:axId val="-211795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118092264"/>
        <c:crosses val="autoZero"/>
        <c:auto val="1"/>
        <c:lblAlgn val="ctr"/>
        <c:lblOffset val="100"/>
        <c:noMultiLvlLbl val="1"/>
      </c:catAx>
      <c:valAx>
        <c:axId val="-211809226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117953768"/>
        <c:crosses val="autoZero"/>
        <c:crossBetween val="between"/>
        <c:majorUnit val="1.0"/>
        <c:minorUnit val="0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hipertensos com os exames complementares em dia de acordo com o protocolo</a:t>
            </a:r>
          </a:p>
        </c:rich>
      </c:tx>
      <c:layout/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11254"/>
          <c:y val="0.209966"/>
          <c:w val="0.888746"/>
          <c:h val="0.681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0.551020408163265</c:v>
                </c:pt>
                <c:pt idx="1">
                  <c:v>0.654545454545454</c:v>
                </c:pt>
                <c:pt idx="2">
                  <c:v>0.672131147540983</c:v>
                </c:pt>
                <c:pt idx="3">
                  <c:v>0.676056338028169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5800664"/>
        <c:axId val="-2087804152"/>
      </c:barChart>
      <c:catAx>
        <c:axId val="-2115800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7804152"/>
        <c:crosses val="autoZero"/>
        <c:auto val="1"/>
        <c:lblAlgn val="ctr"/>
        <c:lblOffset val="100"/>
        <c:noMultiLvlLbl val="1"/>
      </c:catAx>
      <c:valAx>
        <c:axId val="-208780415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115800664"/>
        <c:crosses val="autoZero"/>
        <c:crossBetween val="between"/>
        <c:majorUnit val="1.0"/>
        <c:minorUnit val="0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diabéticos com os exames complementares  em dia de acordo com o protocolo</a:t>
            </a:r>
          </a:p>
        </c:rich>
      </c:tx>
      <c:layout>
        <c:manualLayout>
          <c:xMode val="edge"/>
          <c:yMode val="edge"/>
          <c:x val="0.157717866280821"/>
          <c:y val="0.0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15518"/>
          <c:y val="0.211172"/>
          <c:w val="0.884482"/>
          <c:h val="0.6799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0.666666666666667</c:v>
                </c:pt>
                <c:pt idx="1">
                  <c:v>0.803921568627451</c:v>
                </c:pt>
                <c:pt idx="2">
                  <c:v>0.827586206896552</c:v>
                </c:pt>
                <c:pt idx="3">
                  <c:v>0.787878787878788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0976456"/>
        <c:axId val="-2089611304"/>
      </c:barChart>
      <c:catAx>
        <c:axId val="-209097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9611304"/>
        <c:crosses val="autoZero"/>
        <c:auto val="1"/>
        <c:lblAlgn val="ctr"/>
        <c:lblOffset val="100"/>
        <c:noMultiLvlLbl val="1"/>
      </c:catAx>
      <c:valAx>
        <c:axId val="-208961130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90976456"/>
        <c:crosses val="autoZero"/>
        <c:crossBetween val="between"/>
        <c:majorUnit val="1.0"/>
        <c:minorUnit val="0.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hipertensos com prescrição de medicamentos da Farmácia Popular/Hiperdia priorizada.      </a:t>
            </a:r>
          </a:p>
        </c:rich>
      </c:tx>
      <c:layout/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09653"/>
          <c:y val="0.212322"/>
          <c:w val="0.890347"/>
          <c:h val="0.678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>
              <a:outerShdw blurRad="12700" dist="38100" dir="2700000" algn="tl">
                <a:srgbClr val="000000">
                  <a:alpha val="100000"/>
                </a:srgbClr>
              </a:outerShdw>
            </a:effectLst>
          </c:spPr>
          <c:invertIfNegative val="0"/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0.98</c:v>
                </c:pt>
                <c:pt idx="1">
                  <c:v>0.990825688073395</c:v>
                </c:pt>
                <c:pt idx="2">
                  <c:v>0.991735537190083</c:v>
                </c:pt>
                <c:pt idx="3">
                  <c:v>0.99290780141844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8319176"/>
        <c:axId val="-2090651704"/>
      </c:barChart>
      <c:catAx>
        <c:axId val="-2088319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90651704"/>
        <c:crosses val="autoZero"/>
        <c:auto val="1"/>
        <c:lblAlgn val="ctr"/>
        <c:lblOffset val="100"/>
        <c:noMultiLvlLbl val="1"/>
      </c:catAx>
      <c:valAx>
        <c:axId val="-209065170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8319176"/>
        <c:crosses val="autoZero"/>
        <c:crossBetween val="between"/>
        <c:majorUnit val="0.0075"/>
        <c:minorUnit val="0.0037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2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2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diabéticos com prescrição de medicamentos da Farmácia Popular/Hiperdia priorizada.      </a:t>
            </a:r>
          </a:p>
        </c:rich>
      </c:tx>
      <c:layout/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13196"/>
          <c:y val="0.215229"/>
          <c:w val="0.886804"/>
          <c:h val="0.674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0.958333333333333</c:v>
                </c:pt>
                <c:pt idx="1">
                  <c:v>0.980392156862745</c:v>
                </c:pt>
                <c:pt idx="2">
                  <c:v>0.982758620689655</c:v>
                </c:pt>
                <c:pt idx="3">
                  <c:v>0.984848484848485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1598808"/>
        <c:axId val="-2087003368"/>
      </c:barChart>
      <c:catAx>
        <c:axId val="-2091598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7003368"/>
        <c:crosses val="autoZero"/>
        <c:auto val="1"/>
        <c:lblAlgn val="ctr"/>
        <c:lblOffset val="100"/>
        <c:noMultiLvlLbl val="1"/>
      </c:catAx>
      <c:valAx>
        <c:axId val="-208700336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91598808"/>
        <c:crosses val="autoZero"/>
        <c:crossBetween val="between"/>
        <c:majorUnit val="0.015"/>
        <c:minorUnit val="0.007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/>
          <a:lstStyle/>
          <a:p>
            <a:pPr lvl="0">
              <a:defRPr sz="1100" b="1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r>
              <a:rPr lang="en-US" sz="1100" b="1" i="0" u="none" strike="noStrike">
                <a:solidFill>
                  <a:srgbClr val="000000"/>
                </a:solidFill>
                <a:effectLst/>
                <a:latin typeface="Calibri"/>
              </a:rPr>
              <a:t>Proporção de hipertensos faltosos às consultas com busca ativa </a:t>
            </a:r>
          </a:p>
        </c:rich>
      </c:tx>
      <c:layout>
        <c:manualLayout>
          <c:xMode val="edge"/>
          <c:yMode val="edge"/>
          <c:x val="0.152452956955041"/>
          <c:y val="0.00500007518156347"/>
          <c:w val="0.847547"/>
          <c:h val="0.1581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19906"/>
          <c:y val="0.15811"/>
          <c:w val="0.880094"/>
          <c:h val="0.716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solidFill>
              <a:srgbClr val="5B6C73"/>
            </a:solidFill>
            <a:ln w="12700" cap="flat">
              <a:noFill/>
              <a:miter lim="400000"/>
            </a:ln>
            <a:effectLst>
              <a:outerShdw blurRad="12700" dist="38100" dir="2700000" algn="tl">
                <a:srgbClr val="000000">
                  <a:alpha val="100000"/>
                </a:srgbClr>
              </a:outerShdw>
            </a:effectLst>
          </c:spPr>
          <c:invertIfNegative val="0"/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0.25</c:v>
                </c:pt>
                <c:pt idx="1">
                  <c:v>0.222222222222222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6304648"/>
        <c:axId val="-2082724504"/>
      </c:barChart>
      <c:catAx>
        <c:axId val="-2086304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2724504"/>
        <c:crosses val="autoZero"/>
        <c:auto val="1"/>
        <c:lblAlgn val="ctr"/>
        <c:lblOffset val="100"/>
        <c:noMultiLvlLbl val="1"/>
      </c:catAx>
      <c:valAx>
        <c:axId val="-208272450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08080"/>
              </a:solidFill>
              <a:prstDash val="solid"/>
              <a:bevel/>
            </a:ln>
          </c:spPr>
        </c:majorGridlines>
        <c:numFmt formatCode="0.0%" sourceLinked="1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Calibri"/>
              </a:defRPr>
            </a:pPr>
            <a:endParaRPr lang="en-US"/>
          </a:p>
        </c:txPr>
        <c:crossAx val="-2086304648"/>
        <c:crosses val="autoZero"/>
        <c:crossBetween val="between"/>
        <c:majorUnit val="2.75"/>
        <c:minorUnit val="1.375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solidFill>
      <a:srgbClr val="FFFFFF"/>
    </a:solidFill>
    <a:ln w="3175" cap="flat">
      <a:solidFill>
        <a:srgbClr val="808080"/>
      </a:solidFill>
      <a:prstDash val="solid"/>
      <a:bevel/>
    </a:ln>
    <a:effectLst/>
  </c:spPr>
  <c:externalData r:id="rId1">
    <c:autoUpdate val="0"/>
  </c:externalData>
  <c:userShapes r:id="rId2"/>
</c:chartSpace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D1D42-2479-B14A-A35C-235DCE313BE9}" type="doc">
      <dgm:prSet loTypeId="urn:microsoft.com/office/officeart/2005/8/layout/cycle7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AD387F-D439-C24C-BE7E-181B7ABAF0DE}">
      <dgm:prSet phldrT="[Text]" custT="1"/>
      <dgm:spPr/>
      <dgm:t>
        <a:bodyPr/>
        <a:lstStyle/>
        <a:p>
          <a:r>
            <a:rPr lang="en-US" sz="2000" dirty="0" smtClean="0"/>
            <a:t>ESF</a:t>
          </a:r>
          <a:endParaRPr lang="en-US" sz="2000" dirty="0"/>
        </a:p>
      </dgm:t>
    </dgm:pt>
    <dgm:pt modelId="{884D8235-1887-044D-B045-0F968CC40CE7}" type="parTrans" cxnId="{CC439815-6949-9840-8F1F-611A5A927E5B}">
      <dgm:prSet/>
      <dgm:spPr/>
      <dgm:t>
        <a:bodyPr/>
        <a:lstStyle/>
        <a:p>
          <a:endParaRPr lang="en-US" sz="2000"/>
        </a:p>
      </dgm:t>
    </dgm:pt>
    <dgm:pt modelId="{0621F277-1BA1-9C4F-9F8D-8F8A3A3399F7}" type="sibTrans" cxnId="{CC439815-6949-9840-8F1F-611A5A927E5B}">
      <dgm:prSet custT="1"/>
      <dgm:spPr/>
      <dgm:t>
        <a:bodyPr/>
        <a:lstStyle/>
        <a:p>
          <a:endParaRPr lang="en-US" sz="2000"/>
        </a:p>
      </dgm:t>
    </dgm:pt>
    <dgm:pt modelId="{5CD77006-3E99-6243-95E9-0F4627F26B90}">
      <dgm:prSet phldrT="[Text]" custT="1"/>
      <dgm:spPr/>
      <dgm:t>
        <a:bodyPr/>
        <a:lstStyle/>
        <a:p>
          <a:r>
            <a:rPr lang="en-US" sz="2000" dirty="0" smtClean="0"/>
            <a:t>NASF</a:t>
          </a:r>
          <a:endParaRPr lang="en-US" sz="2000" dirty="0"/>
        </a:p>
      </dgm:t>
    </dgm:pt>
    <dgm:pt modelId="{0E73759E-9C16-CF47-B24B-24C3B1C8B87B}" type="parTrans" cxnId="{D0376FC2-A45F-9E48-9A70-54178FD2B19F}">
      <dgm:prSet/>
      <dgm:spPr/>
      <dgm:t>
        <a:bodyPr/>
        <a:lstStyle/>
        <a:p>
          <a:endParaRPr lang="en-US" sz="2000"/>
        </a:p>
      </dgm:t>
    </dgm:pt>
    <dgm:pt modelId="{40B03712-5895-8F45-AFA7-75EAB4D7811C}" type="sibTrans" cxnId="{D0376FC2-A45F-9E48-9A70-54178FD2B19F}">
      <dgm:prSet custT="1"/>
      <dgm:spPr/>
      <dgm:t>
        <a:bodyPr/>
        <a:lstStyle/>
        <a:p>
          <a:endParaRPr lang="en-US" sz="2000"/>
        </a:p>
      </dgm:t>
    </dgm:pt>
    <dgm:pt modelId="{3ADEED75-1CD1-084E-AD91-63A0E1C535BF}">
      <dgm:prSet phldrT="[Text]" custT="1"/>
      <dgm:spPr/>
      <dgm:t>
        <a:bodyPr/>
        <a:lstStyle/>
        <a:p>
          <a:r>
            <a:rPr lang="en-US" sz="2000" dirty="0" smtClean="0"/>
            <a:t>CEO</a:t>
          </a:r>
          <a:endParaRPr lang="en-US" sz="2000" dirty="0"/>
        </a:p>
      </dgm:t>
    </dgm:pt>
    <dgm:pt modelId="{F21F7858-3E06-5C4A-A274-16F4F033C191}" type="parTrans" cxnId="{90DDD92C-225E-2C43-9ED3-EDEBE8BE9242}">
      <dgm:prSet/>
      <dgm:spPr/>
      <dgm:t>
        <a:bodyPr/>
        <a:lstStyle/>
        <a:p>
          <a:endParaRPr lang="en-US" sz="2000"/>
        </a:p>
      </dgm:t>
    </dgm:pt>
    <dgm:pt modelId="{9BF6D0AB-5ACB-C348-AB3F-F4F575A72C44}" type="sibTrans" cxnId="{90DDD92C-225E-2C43-9ED3-EDEBE8BE9242}">
      <dgm:prSet custT="1"/>
      <dgm:spPr/>
      <dgm:t>
        <a:bodyPr/>
        <a:lstStyle/>
        <a:p>
          <a:endParaRPr lang="en-US" sz="2000"/>
        </a:p>
      </dgm:t>
    </dgm:pt>
    <dgm:pt modelId="{4273CEAA-6272-9140-884E-0E7F9F5079F2}">
      <dgm:prSet phldrT="[Text]" custT="1"/>
      <dgm:spPr/>
      <dgm:t>
        <a:bodyPr/>
        <a:lstStyle/>
        <a:p>
          <a:r>
            <a:rPr lang="en-US" sz="2000" dirty="0" smtClean="0"/>
            <a:t>UNIDADE HOSPITALAR</a:t>
          </a:r>
          <a:endParaRPr lang="en-US" sz="2000" dirty="0"/>
        </a:p>
      </dgm:t>
    </dgm:pt>
    <dgm:pt modelId="{51980F41-D1EC-434E-AA42-47D7C1ED17F8}" type="parTrans" cxnId="{062A7579-B734-5542-A4E7-5B5A8A6D28BE}">
      <dgm:prSet/>
      <dgm:spPr/>
      <dgm:t>
        <a:bodyPr/>
        <a:lstStyle/>
        <a:p>
          <a:endParaRPr lang="en-US" sz="2000"/>
        </a:p>
      </dgm:t>
    </dgm:pt>
    <dgm:pt modelId="{A2244F72-9414-7841-8123-CF945FC984A9}" type="sibTrans" cxnId="{062A7579-B734-5542-A4E7-5B5A8A6D28BE}">
      <dgm:prSet custT="1"/>
      <dgm:spPr/>
      <dgm:t>
        <a:bodyPr/>
        <a:lstStyle/>
        <a:p>
          <a:endParaRPr lang="en-US" sz="2000"/>
        </a:p>
      </dgm:t>
    </dgm:pt>
    <dgm:pt modelId="{45C7F0EF-B784-024D-A1C3-F7AEA91B213B}" type="pres">
      <dgm:prSet presAssocID="{A15D1D42-2479-B14A-A35C-235DCE313BE9}" presName="Name0" presStyleCnt="0">
        <dgm:presLayoutVars>
          <dgm:dir/>
          <dgm:resizeHandles val="exact"/>
        </dgm:presLayoutVars>
      </dgm:prSet>
      <dgm:spPr/>
    </dgm:pt>
    <dgm:pt modelId="{C3E97EA3-4AB9-2049-9E29-3CE6F5E30224}" type="pres">
      <dgm:prSet presAssocID="{48AD387F-D439-C24C-BE7E-181B7ABAF0D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B30DF-FC56-1E41-B799-2FB6C00F755F}" type="pres">
      <dgm:prSet presAssocID="{0621F277-1BA1-9C4F-9F8D-8F8A3A3399F7}" presName="sibTrans" presStyleLbl="sibTrans2D1" presStyleIdx="0" presStyleCnt="4"/>
      <dgm:spPr/>
    </dgm:pt>
    <dgm:pt modelId="{7C148E10-0DEA-9F47-BE8F-ABCD6F7E206E}" type="pres">
      <dgm:prSet presAssocID="{0621F277-1BA1-9C4F-9F8D-8F8A3A3399F7}" presName="connectorText" presStyleLbl="sibTrans2D1" presStyleIdx="0" presStyleCnt="4"/>
      <dgm:spPr/>
    </dgm:pt>
    <dgm:pt modelId="{E0BE144D-F0AF-1F4B-850A-5574472BBB96}" type="pres">
      <dgm:prSet presAssocID="{5CD77006-3E99-6243-95E9-0F4627F26B9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B8F2E-9682-8E4C-9E95-AE982CDBCAF3}" type="pres">
      <dgm:prSet presAssocID="{40B03712-5895-8F45-AFA7-75EAB4D7811C}" presName="sibTrans" presStyleLbl="sibTrans2D1" presStyleIdx="1" presStyleCnt="4"/>
      <dgm:spPr/>
    </dgm:pt>
    <dgm:pt modelId="{BF43A3B9-28D3-1F47-A4CB-F4526B56E2D5}" type="pres">
      <dgm:prSet presAssocID="{40B03712-5895-8F45-AFA7-75EAB4D7811C}" presName="connectorText" presStyleLbl="sibTrans2D1" presStyleIdx="1" presStyleCnt="4"/>
      <dgm:spPr/>
    </dgm:pt>
    <dgm:pt modelId="{983ED374-DE82-EB40-9BB1-3F956949907E}" type="pres">
      <dgm:prSet presAssocID="{3ADEED75-1CD1-084E-AD91-63A0E1C535B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A2163-D45F-184A-B263-9ABD8674100E}" type="pres">
      <dgm:prSet presAssocID="{9BF6D0AB-5ACB-C348-AB3F-F4F575A72C44}" presName="sibTrans" presStyleLbl="sibTrans2D1" presStyleIdx="2" presStyleCnt="4"/>
      <dgm:spPr/>
    </dgm:pt>
    <dgm:pt modelId="{6C9760BB-8211-2542-8C50-9647CFE0BC7E}" type="pres">
      <dgm:prSet presAssocID="{9BF6D0AB-5ACB-C348-AB3F-F4F575A72C44}" presName="connectorText" presStyleLbl="sibTrans2D1" presStyleIdx="2" presStyleCnt="4"/>
      <dgm:spPr/>
    </dgm:pt>
    <dgm:pt modelId="{3E52800C-98D6-A941-9C65-3EECD45EAC87}" type="pres">
      <dgm:prSet presAssocID="{4273CEAA-6272-9140-884E-0E7F9F5079F2}" presName="node" presStyleLbl="node1" presStyleIdx="3" presStyleCnt="4" custScaleX="133547">
        <dgm:presLayoutVars>
          <dgm:bulletEnabled val="1"/>
        </dgm:presLayoutVars>
      </dgm:prSet>
      <dgm:spPr/>
    </dgm:pt>
    <dgm:pt modelId="{ED95A31F-7B6F-3945-B1F4-884405FC44AF}" type="pres">
      <dgm:prSet presAssocID="{A2244F72-9414-7841-8123-CF945FC984A9}" presName="sibTrans" presStyleLbl="sibTrans2D1" presStyleIdx="3" presStyleCnt="4"/>
      <dgm:spPr/>
    </dgm:pt>
    <dgm:pt modelId="{DCB30FC5-7DAE-A24E-9E97-0A925411FA3D}" type="pres">
      <dgm:prSet presAssocID="{A2244F72-9414-7841-8123-CF945FC984A9}" presName="connectorText" presStyleLbl="sibTrans2D1" presStyleIdx="3" presStyleCnt="4"/>
      <dgm:spPr/>
    </dgm:pt>
  </dgm:ptLst>
  <dgm:cxnLst>
    <dgm:cxn modelId="{CC439815-6949-9840-8F1F-611A5A927E5B}" srcId="{A15D1D42-2479-B14A-A35C-235DCE313BE9}" destId="{48AD387F-D439-C24C-BE7E-181B7ABAF0DE}" srcOrd="0" destOrd="0" parTransId="{884D8235-1887-044D-B045-0F968CC40CE7}" sibTransId="{0621F277-1BA1-9C4F-9F8D-8F8A3A3399F7}"/>
    <dgm:cxn modelId="{90DDD92C-225E-2C43-9ED3-EDEBE8BE9242}" srcId="{A15D1D42-2479-B14A-A35C-235DCE313BE9}" destId="{3ADEED75-1CD1-084E-AD91-63A0E1C535BF}" srcOrd="2" destOrd="0" parTransId="{F21F7858-3E06-5C4A-A274-16F4F033C191}" sibTransId="{9BF6D0AB-5ACB-C348-AB3F-F4F575A72C44}"/>
    <dgm:cxn modelId="{062A7579-B734-5542-A4E7-5B5A8A6D28BE}" srcId="{A15D1D42-2479-B14A-A35C-235DCE313BE9}" destId="{4273CEAA-6272-9140-884E-0E7F9F5079F2}" srcOrd="3" destOrd="0" parTransId="{51980F41-D1EC-434E-AA42-47D7C1ED17F8}" sibTransId="{A2244F72-9414-7841-8123-CF945FC984A9}"/>
    <dgm:cxn modelId="{6F3E38C0-5C45-8F40-8214-8F921EAE0F54}" type="presOf" srcId="{9BF6D0AB-5ACB-C348-AB3F-F4F575A72C44}" destId="{A71A2163-D45F-184A-B263-9ABD8674100E}" srcOrd="0" destOrd="0" presId="urn:microsoft.com/office/officeart/2005/8/layout/cycle7"/>
    <dgm:cxn modelId="{795A4131-2AC2-1549-957A-CAFA13064819}" type="presOf" srcId="{A2244F72-9414-7841-8123-CF945FC984A9}" destId="{DCB30FC5-7DAE-A24E-9E97-0A925411FA3D}" srcOrd="1" destOrd="0" presId="urn:microsoft.com/office/officeart/2005/8/layout/cycle7"/>
    <dgm:cxn modelId="{3952A882-2B88-634E-9366-7012705C8F3E}" type="presOf" srcId="{40B03712-5895-8F45-AFA7-75EAB4D7811C}" destId="{A8EB8F2E-9682-8E4C-9E95-AE982CDBCAF3}" srcOrd="0" destOrd="0" presId="urn:microsoft.com/office/officeart/2005/8/layout/cycle7"/>
    <dgm:cxn modelId="{159DDCBB-D267-564E-BDE7-0F13AAFC9466}" type="presOf" srcId="{3ADEED75-1CD1-084E-AD91-63A0E1C535BF}" destId="{983ED374-DE82-EB40-9BB1-3F956949907E}" srcOrd="0" destOrd="0" presId="urn:microsoft.com/office/officeart/2005/8/layout/cycle7"/>
    <dgm:cxn modelId="{AD21E39F-2EB7-F744-AD92-36C4EB215BDC}" type="presOf" srcId="{40B03712-5895-8F45-AFA7-75EAB4D7811C}" destId="{BF43A3B9-28D3-1F47-A4CB-F4526B56E2D5}" srcOrd="1" destOrd="0" presId="urn:microsoft.com/office/officeart/2005/8/layout/cycle7"/>
    <dgm:cxn modelId="{DFDE9136-11A7-244F-8104-2AE9EEF050F7}" type="presOf" srcId="{5CD77006-3E99-6243-95E9-0F4627F26B90}" destId="{E0BE144D-F0AF-1F4B-850A-5574472BBB96}" srcOrd="0" destOrd="0" presId="urn:microsoft.com/office/officeart/2005/8/layout/cycle7"/>
    <dgm:cxn modelId="{7763126F-2516-674B-8944-A048FB688D54}" type="presOf" srcId="{0621F277-1BA1-9C4F-9F8D-8F8A3A3399F7}" destId="{3C1B30DF-FC56-1E41-B799-2FB6C00F755F}" srcOrd="0" destOrd="0" presId="urn:microsoft.com/office/officeart/2005/8/layout/cycle7"/>
    <dgm:cxn modelId="{14E52743-C89F-0943-9120-CA8DDA6C7A31}" type="presOf" srcId="{A15D1D42-2479-B14A-A35C-235DCE313BE9}" destId="{45C7F0EF-B784-024D-A1C3-F7AEA91B213B}" srcOrd="0" destOrd="0" presId="urn:microsoft.com/office/officeart/2005/8/layout/cycle7"/>
    <dgm:cxn modelId="{0537AC8B-DBA2-8E47-A5BA-C84BC0786FCA}" type="presOf" srcId="{A2244F72-9414-7841-8123-CF945FC984A9}" destId="{ED95A31F-7B6F-3945-B1F4-884405FC44AF}" srcOrd="0" destOrd="0" presId="urn:microsoft.com/office/officeart/2005/8/layout/cycle7"/>
    <dgm:cxn modelId="{FE84C395-9CAE-0647-9BD7-00C47C60E328}" type="presOf" srcId="{48AD387F-D439-C24C-BE7E-181B7ABAF0DE}" destId="{C3E97EA3-4AB9-2049-9E29-3CE6F5E30224}" srcOrd="0" destOrd="0" presId="urn:microsoft.com/office/officeart/2005/8/layout/cycle7"/>
    <dgm:cxn modelId="{6082B967-9E10-9244-A0A2-7E510496BCD5}" type="presOf" srcId="{9BF6D0AB-5ACB-C348-AB3F-F4F575A72C44}" destId="{6C9760BB-8211-2542-8C50-9647CFE0BC7E}" srcOrd="1" destOrd="0" presId="urn:microsoft.com/office/officeart/2005/8/layout/cycle7"/>
    <dgm:cxn modelId="{FD0C948A-CA42-DC4E-8B07-5489D9BDD1E2}" type="presOf" srcId="{0621F277-1BA1-9C4F-9F8D-8F8A3A3399F7}" destId="{7C148E10-0DEA-9F47-BE8F-ABCD6F7E206E}" srcOrd="1" destOrd="0" presId="urn:microsoft.com/office/officeart/2005/8/layout/cycle7"/>
    <dgm:cxn modelId="{D0376FC2-A45F-9E48-9A70-54178FD2B19F}" srcId="{A15D1D42-2479-B14A-A35C-235DCE313BE9}" destId="{5CD77006-3E99-6243-95E9-0F4627F26B90}" srcOrd="1" destOrd="0" parTransId="{0E73759E-9C16-CF47-B24B-24C3B1C8B87B}" sibTransId="{40B03712-5895-8F45-AFA7-75EAB4D7811C}"/>
    <dgm:cxn modelId="{3578E2D2-DB07-9143-A31F-76306D0B37A6}" type="presOf" srcId="{4273CEAA-6272-9140-884E-0E7F9F5079F2}" destId="{3E52800C-98D6-A941-9C65-3EECD45EAC87}" srcOrd="0" destOrd="0" presId="urn:microsoft.com/office/officeart/2005/8/layout/cycle7"/>
    <dgm:cxn modelId="{7E50CE2C-F8A2-8F4F-B04C-D52562AD4298}" type="presParOf" srcId="{45C7F0EF-B784-024D-A1C3-F7AEA91B213B}" destId="{C3E97EA3-4AB9-2049-9E29-3CE6F5E30224}" srcOrd="0" destOrd="0" presId="urn:microsoft.com/office/officeart/2005/8/layout/cycle7"/>
    <dgm:cxn modelId="{96325A84-FA28-3644-98F4-D8B5451268DC}" type="presParOf" srcId="{45C7F0EF-B784-024D-A1C3-F7AEA91B213B}" destId="{3C1B30DF-FC56-1E41-B799-2FB6C00F755F}" srcOrd="1" destOrd="0" presId="urn:microsoft.com/office/officeart/2005/8/layout/cycle7"/>
    <dgm:cxn modelId="{3568F21C-C7EF-8C4C-9BE6-650B9A2136AB}" type="presParOf" srcId="{3C1B30DF-FC56-1E41-B799-2FB6C00F755F}" destId="{7C148E10-0DEA-9F47-BE8F-ABCD6F7E206E}" srcOrd="0" destOrd="0" presId="urn:microsoft.com/office/officeart/2005/8/layout/cycle7"/>
    <dgm:cxn modelId="{B2540AF6-1763-454D-868B-C86612092595}" type="presParOf" srcId="{45C7F0EF-B784-024D-A1C3-F7AEA91B213B}" destId="{E0BE144D-F0AF-1F4B-850A-5574472BBB96}" srcOrd="2" destOrd="0" presId="urn:microsoft.com/office/officeart/2005/8/layout/cycle7"/>
    <dgm:cxn modelId="{532D6651-31BF-E549-B7A8-2EBDDD172D74}" type="presParOf" srcId="{45C7F0EF-B784-024D-A1C3-F7AEA91B213B}" destId="{A8EB8F2E-9682-8E4C-9E95-AE982CDBCAF3}" srcOrd="3" destOrd="0" presId="urn:microsoft.com/office/officeart/2005/8/layout/cycle7"/>
    <dgm:cxn modelId="{90D57FD9-7DFE-914C-BCF7-19BB12293A1F}" type="presParOf" srcId="{A8EB8F2E-9682-8E4C-9E95-AE982CDBCAF3}" destId="{BF43A3B9-28D3-1F47-A4CB-F4526B56E2D5}" srcOrd="0" destOrd="0" presId="urn:microsoft.com/office/officeart/2005/8/layout/cycle7"/>
    <dgm:cxn modelId="{AFF791E8-290E-C141-9040-E1F35984B1CB}" type="presParOf" srcId="{45C7F0EF-B784-024D-A1C3-F7AEA91B213B}" destId="{983ED374-DE82-EB40-9BB1-3F956949907E}" srcOrd="4" destOrd="0" presId="urn:microsoft.com/office/officeart/2005/8/layout/cycle7"/>
    <dgm:cxn modelId="{4791CE4E-91BE-5E4C-972D-8639A0E87273}" type="presParOf" srcId="{45C7F0EF-B784-024D-A1C3-F7AEA91B213B}" destId="{A71A2163-D45F-184A-B263-9ABD8674100E}" srcOrd="5" destOrd="0" presId="urn:microsoft.com/office/officeart/2005/8/layout/cycle7"/>
    <dgm:cxn modelId="{DF033654-8ECB-1742-A6D6-137C5A715E38}" type="presParOf" srcId="{A71A2163-D45F-184A-B263-9ABD8674100E}" destId="{6C9760BB-8211-2542-8C50-9647CFE0BC7E}" srcOrd="0" destOrd="0" presId="urn:microsoft.com/office/officeart/2005/8/layout/cycle7"/>
    <dgm:cxn modelId="{4178D8EB-F343-6B4E-9B46-3F7349B7AEAD}" type="presParOf" srcId="{45C7F0EF-B784-024D-A1C3-F7AEA91B213B}" destId="{3E52800C-98D6-A941-9C65-3EECD45EAC87}" srcOrd="6" destOrd="0" presId="urn:microsoft.com/office/officeart/2005/8/layout/cycle7"/>
    <dgm:cxn modelId="{24EE8B3A-9CED-3D48-88FA-A00284734CA5}" type="presParOf" srcId="{45C7F0EF-B784-024D-A1C3-F7AEA91B213B}" destId="{ED95A31F-7B6F-3945-B1F4-884405FC44AF}" srcOrd="7" destOrd="0" presId="urn:microsoft.com/office/officeart/2005/8/layout/cycle7"/>
    <dgm:cxn modelId="{D8EAD040-8D17-D642-9D77-5E55B3A71BBB}" type="presParOf" srcId="{ED95A31F-7B6F-3945-B1F4-884405FC44AF}" destId="{DCB30FC5-7DAE-A24E-9E97-0A925411FA3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E1A87A-698D-0241-8760-70A80E46C21B}" type="doc">
      <dgm:prSet loTypeId="urn:microsoft.com/office/officeart/2005/8/layout/cycle7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524202-E482-B644-8C29-B5977277BE69}">
      <dgm:prSet phldrT="[Text]"/>
      <dgm:spPr/>
      <dgm:t>
        <a:bodyPr/>
        <a:lstStyle/>
        <a:p>
          <a:r>
            <a:rPr lang="en-US" dirty="0" err="1" smtClean="0"/>
            <a:t>Gest</a:t>
          </a:r>
          <a:r>
            <a:rPr lang="en-US" dirty="0" err="1" smtClean="0"/>
            <a:t>ão</a:t>
          </a:r>
          <a:r>
            <a:rPr lang="en-US" dirty="0" smtClean="0"/>
            <a:t> dos </a:t>
          </a:r>
          <a:r>
            <a:rPr lang="en-US" dirty="0" err="1" smtClean="0"/>
            <a:t>Serviços</a:t>
          </a:r>
          <a:r>
            <a:rPr lang="en-US" dirty="0" smtClean="0"/>
            <a:t> de </a:t>
          </a:r>
          <a:r>
            <a:rPr lang="en-US" dirty="0" err="1" smtClean="0"/>
            <a:t>Saúde</a:t>
          </a:r>
          <a:endParaRPr lang="en-US" dirty="0"/>
        </a:p>
      </dgm:t>
    </dgm:pt>
    <dgm:pt modelId="{4715A2B7-CCFD-0C4E-AE5F-7A773A361255}" type="parTrans" cxnId="{0949950D-BCF7-D54E-9AAC-42DA778329BA}">
      <dgm:prSet/>
      <dgm:spPr/>
      <dgm:t>
        <a:bodyPr/>
        <a:lstStyle/>
        <a:p>
          <a:endParaRPr lang="en-US"/>
        </a:p>
      </dgm:t>
    </dgm:pt>
    <dgm:pt modelId="{AD9F158E-7415-4148-98D6-970AACFFB402}" type="sibTrans" cxnId="{0949950D-BCF7-D54E-9AAC-42DA778329BA}">
      <dgm:prSet/>
      <dgm:spPr/>
      <dgm:t>
        <a:bodyPr/>
        <a:lstStyle/>
        <a:p>
          <a:endParaRPr lang="en-US"/>
        </a:p>
      </dgm:t>
    </dgm:pt>
    <dgm:pt modelId="{DE09CB41-186A-9B4F-841F-441484C4AD9D}">
      <dgm:prSet phldrT="[Text]"/>
      <dgm:spPr/>
      <dgm:t>
        <a:bodyPr/>
        <a:lstStyle/>
        <a:p>
          <a:r>
            <a:rPr lang="en-US" dirty="0" err="1" smtClean="0"/>
            <a:t>Participa</a:t>
          </a:r>
          <a:r>
            <a:rPr lang="en-US" dirty="0" err="1" smtClean="0"/>
            <a:t>ção</a:t>
          </a:r>
          <a:r>
            <a:rPr lang="en-US" dirty="0" smtClean="0"/>
            <a:t> Popular</a:t>
          </a:r>
          <a:endParaRPr lang="en-US" dirty="0"/>
        </a:p>
      </dgm:t>
    </dgm:pt>
    <dgm:pt modelId="{9811EF78-1AB1-5A48-A8EF-812FEDE97075}" type="parTrans" cxnId="{A99137D5-712F-3846-84C2-E8800D416C90}">
      <dgm:prSet/>
      <dgm:spPr/>
      <dgm:t>
        <a:bodyPr/>
        <a:lstStyle/>
        <a:p>
          <a:endParaRPr lang="en-US"/>
        </a:p>
      </dgm:t>
    </dgm:pt>
    <dgm:pt modelId="{54FFB6D5-B6F6-614F-B625-FBD243310B60}" type="sibTrans" cxnId="{A99137D5-712F-3846-84C2-E8800D416C90}">
      <dgm:prSet/>
      <dgm:spPr/>
      <dgm:t>
        <a:bodyPr/>
        <a:lstStyle/>
        <a:p>
          <a:endParaRPr lang="en-US"/>
        </a:p>
      </dgm:t>
    </dgm:pt>
    <dgm:pt modelId="{8541E6F4-B8AB-B34F-AF95-B926B5A340FE}">
      <dgm:prSet phldrT="[Text]"/>
      <dgm:spPr/>
      <dgm:t>
        <a:bodyPr/>
        <a:lstStyle/>
        <a:p>
          <a:r>
            <a:rPr lang="en-US" dirty="0" err="1" smtClean="0"/>
            <a:t>Qualifica</a:t>
          </a:r>
          <a:r>
            <a:rPr lang="en-US" dirty="0" err="1" smtClean="0"/>
            <a:t>ção</a:t>
          </a:r>
          <a:r>
            <a:rPr lang="en-US" dirty="0" smtClean="0"/>
            <a:t> da Prática </a:t>
          </a:r>
          <a:r>
            <a:rPr lang="en-US" dirty="0" err="1" smtClean="0"/>
            <a:t>Clínica</a:t>
          </a:r>
          <a:endParaRPr lang="en-US" dirty="0"/>
        </a:p>
      </dgm:t>
    </dgm:pt>
    <dgm:pt modelId="{7C8D8B64-4D8E-BB42-A46F-20B7D189CA8F}" type="parTrans" cxnId="{D6CD04EC-EEE1-2646-A5D1-EDB460C9E745}">
      <dgm:prSet/>
      <dgm:spPr/>
      <dgm:t>
        <a:bodyPr/>
        <a:lstStyle/>
        <a:p>
          <a:endParaRPr lang="en-US"/>
        </a:p>
      </dgm:t>
    </dgm:pt>
    <dgm:pt modelId="{00C7AAC0-34C0-F045-9444-1CB31F7B754B}" type="sibTrans" cxnId="{D6CD04EC-EEE1-2646-A5D1-EDB460C9E745}">
      <dgm:prSet/>
      <dgm:spPr/>
      <dgm:t>
        <a:bodyPr/>
        <a:lstStyle/>
        <a:p>
          <a:endParaRPr lang="en-US"/>
        </a:p>
      </dgm:t>
    </dgm:pt>
    <dgm:pt modelId="{78E00C9E-DC47-904E-8D45-7BA34871A314}" type="pres">
      <dgm:prSet presAssocID="{BDE1A87A-698D-0241-8760-70A80E46C21B}" presName="Name0" presStyleCnt="0">
        <dgm:presLayoutVars>
          <dgm:dir/>
          <dgm:resizeHandles val="exact"/>
        </dgm:presLayoutVars>
      </dgm:prSet>
      <dgm:spPr/>
    </dgm:pt>
    <dgm:pt modelId="{63DDABEC-5D1F-1044-9A6A-222AC1448C97}" type="pres">
      <dgm:prSet presAssocID="{30524202-E482-B644-8C29-B5977277BE6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4A440-79D8-074E-847F-21D00AAB776E}" type="pres">
      <dgm:prSet presAssocID="{AD9F158E-7415-4148-98D6-970AACFFB402}" presName="sibTrans" presStyleLbl="sibTrans2D1" presStyleIdx="0" presStyleCnt="3"/>
      <dgm:spPr/>
    </dgm:pt>
    <dgm:pt modelId="{69699A8E-5371-2440-A0B4-488B6F4096E5}" type="pres">
      <dgm:prSet presAssocID="{AD9F158E-7415-4148-98D6-970AACFFB402}" presName="connectorText" presStyleLbl="sibTrans2D1" presStyleIdx="0" presStyleCnt="3"/>
      <dgm:spPr/>
    </dgm:pt>
    <dgm:pt modelId="{08CDC2FB-00A3-3642-B136-9462F6A1CE83}" type="pres">
      <dgm:prSet presAssocID="{DE09CB41-186A-9B4F-841F-441484C4AD9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7C157-63B2-3D4B-AEDE-1E5704F8308E}" type="pres">
      <dgm:prSet presAssocID="{54FFB6D5-B6F6-614F-B625-FBD243310B60}" presName="sibTrans" presStyleLbl="sibTrans2D1" presStyleIdx="1" presStyleCnt="3"/>
      <dgm:spPr/>
    </dgm:pt>
    <dgm:pt modelId="{16DFAF2A-0A88-6944-8E6B-015B70D71CE9}" type="pres">
      <dgm:prSet presAssocID="{54FFB6D5-B6F6-614F-B625-FBD243310B60}" presName="connectorText" presStyleLbl="sibTrans2D1" presStyleIdx="1" presStyleCnt="3"/>
      <dgm:spPr/>
    </dgm:pt>
    <dgm:pt modelId="{AEB64C0B-8329-3542-BB90-502727814B07}" type="pres">
      <dgm:prSet presAssocID="{8541E6F4-B8AB-B34F-AF95-B926B5A340FE}" presName="node" presStyleLbl="node1" presStyleIdx="2" presStyleCnt="3">
        <dgm:presLayoutVars>
          <dgm:bulletEnabled val="1"/>
        </dgm:presLayoutVars>
      </dgm:prSet>
      <dgm:spPr/>
    </dgm:pt>
    <dgm:pt modelId="{31F6E95B-0701-6F43-8752-8C94BBBE9898}" type="pres">
      <dgm:prSet presAssocID="{00C7AAC0-34C0-F045-9444-1CB31F7B754B}" presName="sibTrans" presStyleLbl="sibTrans2D1" presStyleIdx="2" presStyleCnt="3"/>
      <dgm:spPr/>
    </dgm:pt>
    <dgm:pt modelId="{4214D299-8135-CC47-8188-2F3027C8F979}" type="pres">
      <dgm:prSet presAssocID="{00C7AAC0-34C0-F045-9444-1CB31F7B754B}" presName="connectorText" presStyleLbl="sibTrans2D1" presStyleIdx="2" presStyleCnt="3"/>
      <dgm:spPr/>
    </dgm:pt>
  </dgm:ptLst>
  <dgm:cxnLst>
    <dgm:cxn modelId="{0A9F277E-93F5-974E-99B5-E990FB08E5F9}" type="presOf" srcId="{54FFB6D5-B6F6-614F-B625-FBD243310B60}" destId="{1487C157-63B2-3D4B-AEDE-1E5704F8308E}" srcOrd="0" destOrd="0" presId="urn:microsoft.com/office/officeart/2005/8/layout/cycle7"/>
    <dgm:cxn modelId="{4917DB75-EFC7-CD4B-8BC9-ECF6FFC50774}" type="presOf" srcId="{00C7AAC0-34C0-F045-9444-1CB31F7B754B}" destId="{31F6E95B-0701-6F43-8752-8C94BBBE9898}" srcOrd="0" destOrd="0" presId="urn:microsoft.com/office/officeart/2005/8/layout/cycle7"/>
    <dgm:cxn modelId="{E7DC6CC8-DB87-0440-851D-9C3AD03B5007}" type="presOf" srcId="{30524202-E482-B644-8C29-B5977277BE69}" destId="{63DDABEC-5D1F-1044-9A6A-222AC1448C97}" srcOrd="0" destOrd="0" presId="urn:microsoft.com/office/officeart/2005/8/layout/cycle7"/>
    <dgm:cxn modelId="{A42A343D-633D-6E4D-B9B6-3DF978BA611E}" type="presOf" srcId="{AD9F158E-7415-4148-98D6-970AACFFB402}" destId="{49A4A440-79D8-074E-847F-21D00AAB776E}" srcOrd="0" destOrd="0" presId="urn:microsoft.com/office/officeart/2005/8/layout/cycle7"/>
    <dgm:cxn modelId="{A99137D5-712F-3846-84C2-E8800D416C90}" srcId="{BDE1A87A-698D-0241-8760-70A80E46C21B}" destId="{DE09CB41-186A-9B4F-841F-441484C4AD9D}" srcOrd="1" destOrd="0" parTransId="{9811EF78-1AB1-5A48-A8EF-812FEDE97075}" sibTransId="{54FFB6D5-B6F6-614F-B625-FBD243310B60}"/>
    <dgm:cxn modelId="{6CDC3BFB-564A-124D-893E-713DA1414747}" type="presOf" srcId="{54FFB6D5-B6F6-614F-B625-FBD243310B60}" destId="{16DFAF2A-0A88-6944-8E6B-015B70D71CE9}" srcOrd="1" destOrd="0" presId="urn:microsoft.com/office/officeart/2005/8/layout/cycle7"/>
    <dgm:cxn modelId="{0949950D-BCF7-D54E-9AAC-42DA778329BA}" srcId="{BDE1A87A-698D-0241-8760-70A80E46C21B}" destId="{30524202-E482-B644-8C29-B5977277BE69}" srcOrd="0" destOrd="0" parTransId="{4715A2B7-CCFD-0C4E-AE5F-7A773A361255}" sibTransId="{AD9F158E-7415-4148-98D6-970AACFFB402}"/>
    <dgm:cxn modelId="{6DD37979-C8E1-E24A-9E48-FD09500E54A0}" type="presOf" srcId="{00C7AAC0-34C0-F045-9444-1CB31F7B754B}" destId="{4214D299-8135-CC47-8188-2F3027C8F979}" srcOrd="1" destOrd="0" presId="urn:microsoft.com/office/officeart/2005/8/layout/cycle7"/>
    <dgm:cxn modelId="{D6CD04EC-EEE1-2646-A5D1-EDB460C9E745}" srcId="{BDE1A87A-698D-0241-8760-70A80E46C21B}" destId="{8541E6F4-B8AB-B34F-AF95-B926B5A340FE}" srcOrd="2" destOrd="0" parTransId="{7C8D8B64-4D8E-BB42-A46F-20B7D189CA8F}" sibTransId="{00C7AAC0-34C0-F045-9444-1CB31F7B754B}"/>
    <dgm:cxn modelId="{71572A98-3364-4243-80E3-45C780CAC860}" type="presOf" srcId="{AD9F158E-7415-4148-98D6-970AACFFB402}" destId="{69699A8E-5371-2440-A0B4-488B6F4096E5}" srcOrd="1" destOrd="0" presId="urn:microsoft.com/office/officeart/2005/8/layout/cycle7"/>
    <dgm:cxn modelId="{E65A5C96-D1D1-6E45-979C-C3C233AEC0EF}" type="presOf" srcId="{DE09CB41-186A-9B4F-841F-441484C4AD9D}" destId="{08CDC2FB-00A3-3642-B136-9462F6A1CE83}" srcOrd="0" destOrd="0" presId="urn:microsoft.com/office/officeart/2005/8/layout/cycle7"/>
    <dgm:cxn modelId="{741D1EDD-A5AE-3340-A845-6E4BBFAD9297}" type="presOf" srcId="{8541E6F4-B8AB-B34F-AF95-B926B5A340FE}" destId="{AEB64C0B-8329-3542-BB90-502727814B07}" srcOrd="0" destOrd="0" presId="urn:microsoft.com/office/officeart/2005/8/layout/cycle7"/>
    <dgm:cxn modelId="{A18465BA-F9B6-124E-A490-540245FF6A21}" type="presOf" srcId="{BDE1A87A-698D-0241-8760-70A80E46C21B}" destId="{78E00C9E-DC47-904E-8D45-7BA34871A314}" srcOrd="0" destOrd="0" presId="urn:microsoft.com/office/officeart/2005/8/layout/cycle7"/>
    <dgm:cxn modelId="{009D01E8-0C91-2D48-AC3B-79F5677702C3}" type="presParOf" srcId="{78E00C9E-DC47-904E-8D45-7BA34871A314}" destId="{63DDABEC-5D1F-1044-9A6A-222AC1448C97}" srcOrd="0" destOrd="0" presId="urn:microsoft.com/office/officeart/2005/8/layout/cycle7"/>
    <dgm:cxn modelId="{35747918-630F-BC43-AC24-04C1C5F28012}" type="presParOf" srcId="{78E00C9E-DC47-904E-8D45-7BA34871A314}" destId="{49A4A440-79D8-074E-847F-21D00AAB776E}" srcOrd="1" destOrd="0" presId="urn:microsoft.com/office/officeart/2005/8/layout/cycle7"/>
    <dgm:cxn modelId="{A719BA30-4516-284B-AEE8-2CA9C81FA029}" type="presParOf" srcId="{49A4A440-79D8-074E-847F-21D00AAB776E}" destId="{69699A8E-5371-2440-A0B4-488B6F4096E5}" srcOrd="0" destOrd="0" presId="urn:microsoft.com/office/officeart/2005/8/layout/cycle7"/>
    <dgm:cxn modelId="{10CA2C4B-8F91-9647-9A2A-35EFC94A8023}" type="presParOf" srcId="{78E00C9E-DC47-904E-8D45-7BA34871A314}" destId="{08CDC2FB-00A3-3642-B136-9462F6A1CE83}" srcOrd="2" destOrd="0" presId="urn:microsoft.com/office/officeart/2005/8/layout/cycle7"/>
    <dgm:cxn modelId="{0BA35B79-64F3-0E45-BA35-F9DCFC033DA2}" type="presParOf" srcId="{78E00C9E-DC47-904E-8D45-7BA34871A314}" destId="{1487C157-63B2-3D4B-AEDE-1E5704F8308E}" srcOrd="3" destOrd="0" presId="urn:microsoft.com/office/officeart/2005/8/layout/cycle7"/>
    <dgm:cxn modelId="{0975C519-5E17-3347-9264-60E61D842CBD}" type="presParOf" srcId="{1487C157-63B2-3D4B-AEDE-1E5704F8308E}" destId="{16DFAF2A-0A88-6944-8E6B-015B70D71CE9}" srcOrd="0" destOrd="0" presId="urn:microsoft.com/office/officeart/2005/8/layout/cycle7"/>
    <dgm:cxn modelId="{15A047B5-0581-B44A-A8BA-CE70DD844970}" type="presParOf" srcId="{78E00C9E-DC47-904E-8D45-7BA34871A314}" destId="{AEB64C0B-8329-3542-BB90-502727814B07}" srcOrd="4" destOrd="0" presId="urn:microsoft.com/office/officeart/2005/8/layout/cycle7"/>
    <dgm:cxn modelId="{6EC6EBFE-C99A-1A4F-9929-83A0ABE40B04}" type="presParOf" srcId="{78E00C9E-DC47-904E-8D45-7BA34871A314}" destId="{31F6E95B-0701-6F43-8752-8C94BBBE9898}" srcOrd="5" destOrd="0" presId="urn:microsoft.com/office/officeart/2005/8/layout/cycle7"/>
    <dgm:cxn modelId="{1CCB4F80-DBE8-9E40-A5C9-83DA32A73BEA}" type="presParOf" srcId="{31F6E95B-0701-6F43-8752-8C94BBBE9898}" destId="{4214D299-8135-CC47-8188-2F3027C8F97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97EA3-4AB9-2049-9E29-3CE6F5E30224}">
      <dsp:nvSpPr>
        <dsp:cNvPr id="0" name=""/>
        <dsp:cNvSpPr/>
      </dsp:nvSpPr>
      <dsp:spPr>
        <a:xfrm>
          <a:off x="3586675" y="840"/>
          <a:ext cx="1410186" cy="7050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2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ESF</a:t>
          </a:r>
          <a:endParaRPr lang="en-US" sz="2000" kern="1200" dirty="0"/>
        </a:p>
      </dsp:txBody>
      <dsp:txXfrm>
        <a:off x="3607326" y="21491"/>
        <a:ext cx="1368884" cy="663791"/>
      </dsp:txXfrm>
    </dsp:sp>
    <dsp:sp modelId="{3C1B30DF-FC56-1E41-B799-2FB6C00F755F}">
      <dsp:nvSpPr>
        <dsp:cNvPr id="0" name=""/>
        <dsp:cNvSpPr/>
      </dsp:nvSpPr>
      <dsp:spPr>
        <a:xfrm rot="2700000">
          <a:off x="4601740" y="906624"/>
          <a:ext cx="733314" cy="246782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2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675775" y="955980"/>
        <a:ext cx="585244" cy="148070"/>
      </dsp:txXfrm>
    </dsp:sp>
    <dsp:sp modelId="{E0BE144D-F0AF-1F4B-850A-5574472BBB96}">
      <dsp:nvSpPr>
        <dsp:cNvPr id="0" name=""/>
        <dsp:cNvSpPr/>
      </dsp:nvSpPr>
      <dsp:spPr>
        <a:xfrm>
          <a:off x="4939932" y="1354097"/>
          <a:ext cx="1410186" cy="7050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313962"/>
                <a:satOff val="-10128"/>
                <a:lumOff val="-4902"/>
                <a:alphaOff val="0"/>
                <a:satMod val="135000"/>
                <a:lumMod val="80000"/>
              </a:schemeClr>
              <a:schemeClr val="accent2">
                <a:hueOff val="313962"/>
                <a:satOff val="-10128"/>
                <a:lumOff val="-4902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NASF</a:t>
          </a:r>
          <a:endParaRPr lang="en-US" sz="2000" kern="1200" dirty="0"/>
        </a:p>
      </dsp:txBody>
      <dsp:txXfrm>
        <a:off x="4960583" y="1374748"/>
        <a:ext cx="1368884" cy="663791"/>
      </dsp:txXfrm>
    </dsp:sp>
    <dsp:sp modelId="{A8EB8F2E-9682-8E4C-9E95-AE982CDBCAF3}">
      <dsp:nvSpPr>
        <dsp:cNvPr id="0" name=""/>
        <dsp:cNvSpPr/>
      </dsp:nvSpPr>
      <dsp:spPr>
        <a:xfrm rot="8100000">
          <a:off x="4601740" y="2259881"/>
          <a:ext cx="733314" cy="246782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313962"/>
                <a:satOff val="-10128"/>
                <a:lumOff val="-4902"/>
                <a:alphaOff val="0"/>
                <a:satMod val="135000"/>
                <a:lumMod val="80000"/>
              </a:schemeClr>
              <a:schemeClr val="accent2">
                <a:hueOff val="313962"/>
                <a:satOff val="-10128"/>
                <a:lumOff val="-4902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675775" y="2309237"/>
        <a:ext cx="585244" cy="148070"/>
      </dsp:txXfrm>
    </dsp:sp>
    <dsp:sp modelId="{983ED374-DE82-EB40-9BB1-3F956949907E}">
      <dsp:nvSpPr>
        <dsp:cNvPr id="0" name=""/>
        <dsp:cNvSpPr/>
      </dsp:nvSpPr>
      <dsp:spPr>
        <a:xfrm>
          <a:off x="3586675" y="2707355"/>
          <a:ext cx="1410186" cy="7050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627925"/>
                <a:satOff val="-20255"/>
                <a:lumOff val="-9804"/>
                <a:alphaOff val="0"/>
                <a:satMod val="135000"/>
                <a:lumMod val="80000"/>
              </a:schemeClr>
              <a:schemeClr val="accent2">
                <a:hueOff val="627925"/>
                <a:satOff val="-20255"/>
                <a:lumOff val="-9804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CEO</a:t>
          </a:r>
          <a:endParaRPr lang="en-US" sz="2000" kern="1200" dirty="0"/>
        </a:p>
      </dsp:txBody>
      <dsp:txXfrm>
        <a:off x="3607326" y="2728006"/>
        <a:ext cx="1368884" cy="663791"/>
      </dsp:txXfrm>
    </dsp:sp>
    <dsp:sp modelId="{A71A2163-D45F-184A-B263-9ABD8674100E}">
      <dsp:nvSpPr>
        <dsp:cNvPr id="0" name=""/>
        <dsp:cNvSpPr/>
      </dsp:nvSpPr>
      <dsp:spPr>
        <a:xfrm rot="13500000">
          <a:off x="3248483" y="2259881"/>
          <a:ext cx="733314" cy="246782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627925"/>
                <a:satOff val="-20255"/>
                <a:lumOff val="-9804"/>
                <a:alphaOff val="0"/>
                <a:satMod val="135000"/>
                <a:lumMod val="80000"/>
              </a:schemeClr>
              <a:schemeClr val="accent2">
                <a:hueOff val="627925"/>
                <a:satOff val="-20255"/>
                <a:lumOff val="-9804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322518" y="2309237"/>
        <a:ext cx="585244" cy="148070"/>
      </dsp:txXfrm>
    </dsp:sp>
    <dsp:sp modelId="{3E52800C-98D6-A941-9C65-3EECD45EAC87}">
      <dsp:nvSpPr>
        <dsp:cNvPr id="0" name=""/>
        <dsp:cNvSpPr/>
      </dsp:nvSpPr>
      <dsp:spPr>
        <a:xfrm>
          <a:off x="1996880" y="1354097"/>
          <a:ext cx="1883261" cy="7050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941887"/>
                <a:satOff val="-30383"/>
                <a:lumOff val="-14706"/>
                <a:alphaOff val="0"/>
                <a:satMod val="135000"/>
                <a:lumMod val="80000"/>
              </a:schemeClr>
              <a:schemeClr val="accent2">
                <a:hueOff val="941887"/>
                <a:satOff val="-30383"/>
                <a:lumOff val="-14706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UNIDADE HOSPITALAR</a:t>
          </a:r>
          <a:endParaRPr lang="en-US" sz="2000" kern="1200" dirty="0"/>
        </a:p>
      </dsp:txBody>
      <dsp:txXfrm>
        <a:off x="2017531" y="1374748"/>
        <a:ext cx="1841959" cy="663791"/>
      </dsp:txXfrm>
    </dsp:sp>
    <dsp:sp modelId="{ED95A31F-7B6F-3945-B1F4-884405FC44AF}">
      <dsp:nvSpPr>
        <dsp:cNvPr id="0" name=""/>
        <dsp:cNvSpPr/>
      </dsp:nvSpPr>
      <dsp:spPr>
        <a:xfrm rot="18900000">
          <a:off x="3248483" y="906624"/>
          <a:ext cx="733314" cy="246782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941887"/>
                <a:satOff val="-30383"/>
                <a:lumOff val="-14706"/>
                <a:alphaOff val="0"/>
                <a:satMod val="135000"/>
                <a:lumMod val="80000"/>
              </a:schemeClr>
              <a:schemeClr val="accent2">
                <a:hueOff val="941887"/>
                <a:satOff val="-30383"/>
                <a:lumOff val="-14706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322518" y="955980"/>
        <a:ext cx="585244" cy="148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DABEC-5D1F-1044-9A6A-222AC1448C97}">
      <dsp:nvSpPr>
        <dsp:cNvPr id="0" name=""/>
        <dsp:cNvSpPr/>
      </dsp:nvSpPr>
      <dsp:spPr>
        <a:xfrm>
          <a:off x="1445576" y="343750"/>
          <a:ext cx="1749192" cy="8745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2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Gest</a:t>
          </a:r>
          <a:r>
            <a:rPr lang="en-US" sz="1600" kern="1200" dirty="0" err="1" smtClean="0"/>
            <a:t>ão</a:t>
          </a:r>
          <a:r>
            <a:rPr lang="en-US" sz="1600" kern="1200" dirty="0" smtClean="0"/>
            <a:t> dos </a:t>
          </a:r>
          <a:r>
            <a:rPr lang="en-US" sz="1600" kern="1200" dirty="0" err="1" smtClean="0"/>
            <a:t>Serviços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Saúde</a:t>
          </a:r>
          <a:endParaRPr lang="en-US" sz="1600" kern="1200" dirty="0"/>
        </a:p>
      </dsp:txBody>
      <dsp:txXfrm>
        <a:off x="1471192" y="369366"/>
        <a:ext cx="1697960" cy="823364"/>
      </dsp:txXfrm>
    </dsp:sp>
    <dsp:sp modelId="{49A4A440-79D8-074E-847F-21D00AAB776E}">
      <dsp:nvSpPr>
        <dsp:cNvPr id="0" name=""/>
        <dsp:cNvSpPr/>
      </dsp:nvSpPr>
      <dsp:spPr>
        <a:xfrm rot="3600000">
          <a:off x="2586507" y="1878945"/>
          <a:ext cx="911804" cy="306108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2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678339" y="1940167"/>
        <a:ext cx="728140" cy="183664"/>
      </dsp:txXfrm>
    </dsp:sp>
    <dsp:sp modelId="{08CDC2FB-00A3-3642-B136-9462F6A1CE83}">
      <dsp:nvSpPr>
        <dsp:cNvPr id="0" name=""/>
        <dsp:cNvSpPr/>
      </dsp:nvSpPr>
      <dsp:spPr>
        <a:xfrm>
          <a:off x="2890050" y="2845653"/>
          <a:ext cx="1749192" cy="8745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470944"/>
                <a:satOff val="-15191"/>
                <a:lumOff val="-7353"/>
                <a:alphaOff val="0"/>
                <a:satMod val="135000"/>
                <a:lumMod val="80000"/>
              </a:schemeClr>
              <a:schemeClr val="accent2">
                <a:hueOff val="470944"/>
                <a:satOff val="-15191"/>
                <a:lumOff val="-7353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Participa</a:t>
          </a:r>
          <a:r>
            <a:rPr lang="en-US" sz="1600" kern="1200" dirty="0" err="1" smtClean="0"/>
            <a:t>ção</a:t>
          </a:r>
          <a:r>
            <a:rPr lang="en-US" sz="1600" kern="1200" dirty="0" smtClean="0"/>
            <a:t> Popular</a:t>
          </a:r>
          <a:endParaRPr lang="en-US" sz="1600" kern="1200" dirty="0"/>
        </a:p>
      </dsp:txBody>
      <dsp:txXfrm>
        <a:off x="2915666" y="2871269"/>
        <a:ext cx="1697960" cy="823364"/>
      </dsp:txXfrm>
    </dsp:sp>
    <dsp:sp modelId="{1487C157-63B2-3D4B-AEDE-1E5704F8308E}">
      <dsp:nvSpPr>
        <dsp:cNvPr id="0" name=""/>
        <dsp:cNvSpPr/>
      </dsp:nvSpPr>
      <dsp:spPr>
        <a:xfrm rot="10800000">
          <a:off x="1864270" y="3129896"/>
          <a:ext cx="911804" cy="306108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470944"/>
                <a:satOff val="-15191"/>
                <a:lumOff val="-7353"/>
                <a:alphaOff val="0"/>
                <a:satMod val="135000"/>
                <a:lumMod val="80000"/>
              </a:schemeClr>
              <a:schemeClr val="accent2">
                <a:hueOff val="470944"/>
                <a:satOff val="-15191"/>
                <a:lumOff val="-7353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1956102" y="3191118"/>
        <a:ext cx="728140" cy="183664"/>
      </dsp:txXfrm>
    </dsp:sp>
    <dsp:sp modelId="{AEB64C0B-8329-3542-BB90-502727814B07}">
      <dsp:nvSpPr>
        <dsp:cNvPr id="0" name=""/>
        <dsp:cNvSpPr/>
      </dsp:nvSpPr>
      <dsp:spPr>
        <a:xfrm>
          <a:off x="1102" y="2845653"/>
          <a:ext cx="1749192" cy="8745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941887"/>
                <a:satOff val="-30383"/>
                <a:lumOff val="-14706"/>
                <a:alphaOff val="0"/>
                <a:satMod val="135000"/>
                <a:lumMod val="80000"/>
              </a:schemeClr>
              <a:schemeClr val="accent2">
                <a:hueOff val="941887"/>
                <a:satOff val="-30383"/>
                <a:lumOff val="-14706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Qualifica</a:t>
          </a:r>
          <a:r>
            <a:rPr lang="en-US" sz="1600" kern="1200" dirty="0" err="1" smtClean="0"/>
            <a:t>ção</a:t>
          </a:r>
          <a:r>
            <a:rPr lang="en-US" sz="1600" kern="1200" dirty="0" smtClean="0"/>
            <a:t> da Prática </a:t>
          </a:r>
          <a:r>
            <a:rPr lang="en-US" sz="1600" kern="1200" dirty="0" err="1" smtClean="0"/>
            <a:t>Clínica</a:t>
          </a:r>
          <a:endParaRPr lang="en-US" sz="1600" kern="1200" dirty="0"/>
        </a:p>
      </dsp:txBody>
      <dsp:txXfrm>
        <a:off x="26718" y="2871269"/>
        <a:ext cx="1697960" cy="823364"/>
      </dsp:txXfrm>
    </dsp:sp>
    <dsp:sp modelId="{31F6E95B-0701-6F43-8752-8C94BBBE9898}">
      <dsp:nvSpPr>
        <dsp:cNvPr id="0" name=""/>
        <dsp:cNvSpPr/>
      </dsp:nvSpPr>
      <dsp:spPr>
        <a:xfrm rot="18000000">
          <a:off x="1142033" y="1878945"/>
          <a:ext cx="911804" cy="306108"/>
        </a:xfrm>
        <a:prstGeom prst="left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941887"/>
                <a:satOff val="-30383"/>
                <a:lumOff val="-14706"/>
                <a:alphaOff val="0"/>
                <a:satMod val="135000"/>
                <a:lumMod val="80000"/>
              </a:schemeClr>
              <a:schemeClr val="accent2">
                <a:hueOff val="941887"/>
                <a:satOff val="-30383"/>
                <a:lumOff val="-14706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233865" y="1940167"/>
        <a:ext cx="728140" cy="183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0.18133</cdr:x>
      <cdr:y>0.73853</cdr:y>
    </cdr:from>
    <cdr:to>
      <cdr:x>0.27225</cdr:x>
      <cdr:y>0.85195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911819" y="1488501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Arial"/>
              <a:cs typeface="Arial"/>
            </a:rPr>
            <a:t>21,6%</a:t>
          </a:r>
        </a:p>
      </cdr:txBody>
    </cdr:sp>
  </cdr:relSizeAnchor>
  <cdr:relSizeAnchor xmlns:cdr="http://schemas.openxmlformats.org/drawingml/2006/chartDrawing">
    <cdr:from>
      <cdr:x>0.3859</cdr:x>
      <cdr:y>0.68182</cdr:y>
    </cdr:from>
    <cdr:to>
      <cdr:x>0.47682</cdr:x>
      <cdr:y>0.79524</cdr:y>
    </cdr:to>
    <cdr:sp macro="" textlink="">
      <cdr:nvSpPr>
        <cdr:cNvPr id="3" name="Text Box 1"/>
        <cdr:cNvSpPr txBox="1"/>
      </cdr:nvSpPr>
      <cdr:spPr>
        <a:xfrm xmlns:a="http://schemas.openxmlformats.org/drawingml/2006/main">
          <a:off x="1940519" y="1374201"/>
          <a:ext cx="457200" cy="228600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0.19143</cdr:x>
      <cdr:y>0.76374</cdr:y>
    </cdr:from>
    <cdr:to>
      <cdr:x>0.28235</cdr:x>
      <cdr:y>0.87716</cdr:y>
    </cdr:to>
    <cdr:sp macro="" textlink="">
      <cdr:nvSpPr>
        <cdr:cNvPr id="4" name="Text Box 1"/>
        <cdr:cNvSpPr txBox="1"/>
      </cdr:nvSpPr>
      <cdr:spPr>
        <a:xfrm xmlns:a="http://schemas.openxmlformats.org/drawingml/2006/main">
          <a:off x="962619" y="1539301"/>
          <a:ext cx="457200" cy="228600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0.3859</cdr:x>
      <cdr:y>0.62511</cdr:y>
    </cdr:from>
    <cdr:to>
      <cdr:x>0.49955</cdr:x>
      <cdr:y>0.73853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1940519" y="1259901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48,5%</a:t>
          </a:r>
        </a:p>
      </cdr:txBody>
    </cdr:sp>
  </cdr:relSizeAnchor>
  <cdr:relSizeAnchor xmlns:cdr="http://schemas.openxmlformats.org/drawingml/2006/chartDrawing">
    <cdr:from>
      <cdr:x>0.6132</cdr:x>
      <cdr:y>0.62511</cdr:y>
    </cdr:from>
    <cdr:to>
      <cdr:x>0.72685</cdr:x>
      <cdr:y>0.73853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3083519" y="1259901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53,7%</a:t>
          </a:r>
        </a:p>
      </cdr:txBody>
    </cdr:sp>
  </cdr:relSizeAnchor>
  <cdr:relSizeAnchor xmlns:cdr="http://schemas.openxmlformats.org/drawingml/2006/chartDrawing">
    <cdr:from>
      <cdr:x>0.8405</cdr:x>
      <cdr:y>0.62511</cdr:y>
    </cdr:from>
    <cdr:to>
      <cdr:x>0.93142</cdr:x>
      <cdr:y>0.73853</cdr:y>
    </cdr:to>
    <cdr:sp macro="" textlink="">
      <cdr:nvSpPr>
        <cdr:cNvPr id="7" name="Text Box 6"/>
        <cdr:cNvSpPr txBox="1"/>
      </cdr:nvSpPr>
      <cdr:spPr>
        <a:xfrm xmlns:a="http://schemas.openxmlformats.org/drawingml/2006/main">
          <a:off x="4226519" y="1259901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62,6%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0.18564</cdr:x>
      <cdr:y>0.60269</cdr:y>
    </cdr:from>
    <cdr:to>
      <cdr:x>0.27872</cdr:x>
      <cdr:y>0.79234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544626" y="983356"/>
          <a:ext cx="774476" cy="309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40,0 %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0.16237</cdr:x>
      <cdr:y>0.7183</cdr:y>
    </cdr:from>
    <cdr:to>
      <cdr:x>0.27872</cdr:x>
      <cdr:y>0.82074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797519" y="1602801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0.39508</cdr:x>
      <cdr:y>0.7183</cdr:y>
    </cdr:from>
    <cdr:to>
      <cdr:x>0.48816</cdr:x>
      <cdr:y>0.82074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940519" y="1602801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0.62779</cdr:x>
      <cdr:y>0.7183</cdr:y>
    </cdr:from>
    <cdr:to>
      <cdr:x>0.72087</cdr:x>
      <cdr:y>0.82074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083519" y="1602801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0.83723</cdr:x>
      <cdr:y>0.7183</cdr:y>
    </cdr:from>
    <cdr:to>
      <cdr:x>0.93031</cdr:x>
      <cdr:y>0.82074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4112219" y="1602801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0.16559</cdr:x>
      <cdr:y>0.68602</cdr:y>
    </cdr:from>
    <cdr:to>
      <cdr:x>0.27952</cdr:x>
      <cdr:y>0.79191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830703" y="1481127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0.39344</cdr:x>
      <cdr:y>0.68602</cdr:y>
    </cdr:from>
    <cdr:to>
      <cdr:x>0.48458</cdr:x>
      <cdr:y>0.79191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973703" y="1481127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0.62129</cdr:x>
      <cdr:y>0.68602</cdr:y>
    </cdr:from>
    <cdr:to>
      <cdr:x>0.71243</cdr:x>
      <cdr:y>0.79191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116703" y="1481127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0.84914</cdr:x>
      <cdr:y>0.68602</cdr:y>
    </cdr:from>
    <cdr:to>
      <cdr:x>0.94028</cdr:x>
      <cdr:y>0.79191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4259703" y="1481127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0.15868</cdr:x>
      <cdr:y>0.67714</cdr:y>
    </cdr:from>
    <cdr:to>
      <cdr:x>0.27239</cdr:x>
      <cdr:y>0.82784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320304" y="1404979"/>
          <a:ext cx="946129" cy="312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0.38661</cdr:x>
      <cdr:y>0.67814</cdr:y>
    </cdr:from>
    <cdr:to>
      <cdr:x>0.50032</cdr:x>
      <cdr:y>0.85972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216806" y="1407054"/>
          <a:ext cx="946129" cy="376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0.61402</cdr:x>
      <cdr:y>0.67814</cdr:y>
    </cdr:from>
    <cdr:to>
      <cdr:x>0.72773</cdr:x>
      <cdr:y>0.8661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5108980" y="1407055"/>
          <a:ext cx="946129" cy="389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0.84144</cdr:x>
      <cdr:y>0.67814</cdr:y>
    </cdr:from>
    <cdr:to>
      <cdr:x>0.93241</cdr:x>
      <cdr:y>0.87885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7001239" y="1407055"/>
          <a:ext cx="756919" cy="416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0.15868</cdr:x>
      <cdr:y>0.68908</cdr:y>
    </cdr:from>
    <cdr:to>
      <cdr:x>0.29513</cdr:x>
      <cdr:y>0.78736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797519" y="1602801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0.38609</cdr:x>
      <cdr:y>0.68908</cdr:y>
    </cdr:from>
    <cdr:to>
      <cdr:x>0.4998</cdr:x>
      <cdr:y>0.78736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940519" y="1602801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0.61351</cdr:x>
      <cdr:y>0.68908</cdr:y>
    </cdr:from>
    <cdr:to>
      <cdr:x>0.72722</cdr:x>
      <cdr:y>0.78736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083519" y="1602801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  <cdr:relSizeAnchor xmlns:cdr="http://schemas.openxmlformats.org/drawingml/2006/chartDrawing">
    <cdr:from>
      <cdr:x>0.81819</cdr:x>
      <cdr:y>0.68908</cdr:y>
    </cdr:from>
    <cdr:to>
      <cdr:x>0.95463</cdr:x>
      <cdr:y>0.8365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4112219" y="1602801"/>
          <a:ext cx="6858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100%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0.16849</cdr:x>
      <cdr:y>0.72399</cdr:y>
    </cdr:from>
    <cdr:to>
      <cdr:x>0.2814</cdr:x>
      <cdr:y>0.85903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366267" y="1526931"/>
          <a:ext cx="915575" cy="28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20,5%</a:t>
          </a:r>
        </a:p>
      </cdr:txBody>
    </cdr:sp>
  </cdr:relSizeAnchor>
  <cdr:relSizeAnchor xmlns:cdr="http://schemas.openxmlformats.org/drawingml/2006/chartDrawing">
    <cdr:from>
      <cdr:x>0.39431</cdr:x>
      <cdr:y>0.69474</cdr:y>
    </cdr:from>
    <cdr:to>
      <cdr:x>0.50722</cdr:x>
      <cdr:y>0.84318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197417" y="1465237"/>
          <a:ext cx="915575" cy="313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43,6%</a:t>
          </a:r>
        </a:p>
      </cdr:txBody>
    </cdr:sp>
  </cdr:relSizeAnchor>
  <cdr:relSizeAnchor xmlns:cdr="http://schemas.openxmlformats.org/drawingml/2006/chartDrawing">
    <cdr:from>
      <cdr:x>0.59755</cdr:x>
      <cdr:y>0.69474</cdr:y>
    </cdr:from>
    <cdr:to>
      <cdr:x>0.73304</cdr:x>
      <cdr:y>0.8369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4845468" y="1465237"/>
          <a:ext cx="1098673" cy="299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49,6%</a:t>
          </a:r>
        </a:p>
      </cdr:txBody>
    </cdr:sp>
  </cdr:relSizeAnchor>
  <cdr:relSizeAnchor xmlns:cdr="http://schemas.openxmlformats.org/drawingml/2006/chartDrawing">
    <cdr:from>
      <cdr:x>0.82336</cdr:x>
      <cdr:y>0.64245</cdr:y>
    </cdr:from>
    <cdr:to>
      <cdr:x>0.95885</cdr:x>
      <cdr:y>0.78906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6676536" y="1354945"/>
          <a:ext cx="1098674" cy="309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56,4%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0.15868</cdr:x>
      <cdr:y>0.59448</cdr:y>
    </cdr:from>
    <cdr:to>
      <cdr:x>0.29513</cdr:x>
      <cdr:y>0.74403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797519" y="1363140"/>
          <a:ext cx="6858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81,6%</a:t>
          </a:r>
        </a:p>
      </cdr:txBody>
    </cdr:sp>
  </cdr:relSizeAnchor>
  <cdr:relSizeAnchor xmlns:cdr="http://schemas.openxmlformats.org/drawingml/2006/chartDrawing">
    <cdr:from>
      <cdr:x>0.38609</cdr:x>
      <cdr:y>0.54464</cdr:y>
    </cdr:from>
    <cdr:to>
      <cdr:x>0.4998</cdr:x>
      <cdr:y>0.64433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940519" y="1248840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90,0%</a:t>
          </a:r>
        </a:p>
      </cdr:txBody>
    </cdr:sp>
  </cdr:relSizeAnchor>
  <cdr:relSizeAnchor xmlns:cdr="http://schemas.openxmlformats.org/drawingml/2006/chartDrawing">
    <cdr:from>
      <cdr:x>0.61351</cdr:x>
      <cdr:y>0.54464</cdr:y>
    </cdr:from>
    <cdr:to>
      <cdr:x>0.72722</cdr:x>
      <cdr:y>0.64433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083519" y="1248840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91,0%</a:t>
          </a:r>
        </a:p>
      </cdr:txBody>
    </cdr:sp>
  </cdr:relSizeAnchor>
  <cdr:relSizeAnchor xmlns:cdr="http://schemas.openxmlformats.org/drawingml/2006/chartDrawing">
    <cdr:from>
      <cdr:x>0.81819</cdr:x>
      <cdr:y>0.54464</cdr:y>
    </cdr:from>
    <cdr:to>
      <cdr:x>0.95463</cdr:x>
      <cdr:y>0.64433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4112219" y="124884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92,3%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0.15961</cdr:x>
      <cdr:y>0.55906</cdr:y>
    </cdr:from>
    <cdr:to>
      <cdr:x>0.29685</cdr:x>
      <cdr:y>0.77481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303102" y="1259905"/>
          <a:ext cx="1120466" cy="486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87,5%</a:t>
          </a:r>
        </a:p>
      </cdr:txBody>
    </cdr:sp>
  </cdr:relSizeAnchor>
  <cdr:relSizeAnchor xmlns:cdr="http://schemas.openxmlformats.org/drawingml/2006/chartDrawing">
    <cdr:from>
      <cdr:x>0.38835</cdr:x>
      <cdr:y>0.55906</cdr:y>
    </cdr:from>
    <cdr:to>
      <cdr:x>0.50272</cdr:x>
      <cdr:y>0.66049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940519" y="1259901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0.38835</cdr:x>
      <cdr:y>0.55906</cdr:y>
    </cdr:from>
    <cdr:to>
      <cdr:x>0.50272</cdr:x>
      <cdr:y>0.66049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940519" y="1259901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94,1%</a:t>
          </a:r>
        </a:p>
      </cdr:txBody>
    </cdr:sp>
  </cdr:relSizeAnchor>
  <cdr:relSizeAnchor xmlns:cdr="http://schemas.openxmlformats.org/drawingml/2006/chartDrawing">
    <cdr:from>
      <cdr:x>0.6171</cdr:x>
      <cdr:y>0.55906</cdr:y>
    </cdr:from>
    <cdr:to>
      <cdr:x>0.73147</cdr:x>
      <cdr:y>0.66049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083519" y="1259901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94,8%</a:t>
          </a:r>
        </a:p>
      </cdr:txBody>
    </cdr:sp>
  </cdr:relSizeAnchor>
  <cdr:relSizeAnchor xmlns:cdr="http://schemas.openxmlformats.org/drawingml/2006/chartDrawing">
    <cdr:from>
      <cdr:x>0.82297</cdr:x>
      <cdr:y>0.55906</cdr:y>
    </cdr:from>
    <cdr:to>
      <cdr:x>0.96022</cdr:x>
      <cdr:y>0.71121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4112219" y="1259901"/>
          <a:ext cx="6858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/>
              <a:cs typeface="Arial"/>
            </a:rPr>
            <a:t>95,5%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0.18142</cdr:x>
      <cdr:y>0.66668</cdr:y>
    </cdr:from>
    <cdr:to>
      <cdr:x>0.27239</cdr:x>
      <cdr:y>0.80764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455153" y="1432164"/>
          <a:ext cx="729663" cy="302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Arial"/>
              <a:cs typeface="Arial"/>
            </a:rPr>
            <a:t>55,1%</a:t>
          </a:r>
        </a:p>
      </cdr:txBody>
    </cdr:sp>
  </cdr:relSizeAnchor>
  <cdr:relSizeAnchor xmlns:cdr="http://schemas.openxmlformats.org/drawingml/2006/chartDrawing">
    <cdr:from>
      <cdr:x>0.38609</cdr:x>
      <cdr:y>0.66668</cdr:y>
    </cdr:from>
    <cdr:to>
      <cdr:x>0.4998</cdr:x>
      <cdr:y>0.83228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096793" y="1432165"/>
          <a:ext cx="912058" cy="355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65,5%</a:t>
          </a:r>
        </a:p>
      </cdr:txBody>
    </cdr:sp>
  </cdr:relSizeAnchor>
  <cdr:relSizeAnchor xmlns:cdr="http://schemas.openxmlformats.org/drawingml/2006/chartDrawing">
    <cdr:from>
      <cdr:x>0.61351</cdr:x>
      <cdr:y>0.66668</cdr:y>
    </cdr:from>
    <cdr:to>
      <cdr:x>0.72722</cdr:x>
      <cdr:y>0.764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083519" y="1565930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700"/>
        </a:p>
      </cdr:txBody>
    </cdr:sp>
  </cdr:relSizeAnchor>
  <cdr:relSizeAnchor xmlns:cdr="http://schemas.openxmlformats.org/drawingml/2006/chartDrawing">
    <cdr:from>
      <cdr:x>0.61351</cdr:x>
      <cdr:y>0.66668</cdr:y>
    </cdr:from>
    <cdr:to>
      <cdr:x>0.72722</cdr:x>
      <cdr:y>0.80764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4920908" y="1432164"/>
          <a:ext cx="912058" cy="302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67,2%</a:t>
          </a:r>
        </a:p>
      </cdr:txBody>
    </cdr:sp>
  </cdr:relSizeAnchor>
  <cdr:relSizeAnchor xmlns:cdr="http://schemas.openxmlformats.org/drawingml/2006/chartDrawing">
    <cdr:from>
      <cdr:x>0.84093</cdr:x>
      <cdr:y>0.66668</cdr:y>
    </cdr:from>
    <cdr:to>
      <cdr:x>0.93189</cdr:x>
      <cdr:y>0.764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4226519" y="156593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US" sz="700"/>
        </a:p>
      </cdr:txBody>
    </cdr:sp>
  </cdr:relSizeAnchor>
  <cdr:relSizeAnchor xmlns:cdr="http://schemas.openxmlformats.org/drawingml/2006/chartDrawing">
    <cdr:from>
      <cdr:x>0.81819</cdr:x>
      <cdr:y>0.61801</cdr:y>
    </cdr:from>
    <cdr:to>
      <cdr:x>0.95463</cdr:x>
      <cdr:y>0.78917</cdr:y>
    </cdr:to>
    <cdr:sp macro="" textlink="">
      <cdr:nvSpPr>
        <cdr:cNvPr id="7" name="Text Box 6"/>
        <cdr:cNvSpPr txBox="1"/>
      </cdr:nvSpPr>
      <cdr:spPr>
        <a:xfrm xmlns:a="http://schemas.openxmlformats.org/drawingml/2006/main">
          <a:off x="6562628" y="1327612"/>
          <a:ext cx="1094373" cy="367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67,6%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0.15961</cdr:x>
      <cdr:y>0.65154</cdr:y>
    </cdr:from>
    <cdr:to>
      <cdr:x>0.29685</cdr:x>
      <cdr:y>0.7995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337004" y="1327653"/>
          <a:ext cx="1149617" cy="301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66,7%</a:t>
          </a:r>
        </a:p>
      </cdr:txBody>
    </cdr:sp>
  </cdr:relSizeAnchor>
  <cdr:relSizeAnchor xmlns:cdr="http://schemas.openxmlformats.org/drawingml/2006/chartDrawing">
    <cdr:from>
      <cdr:x>0.38835</cdr:x>
      <cdr:y>0.6026</cdr:y>
    </cdr:from>
    <cdr:to>
      <cdr:x>0.50272</cdr:x>
      <cdr:y>0.78651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253088" y="1227926"/>
          <a:ext cx="958043" cy="374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80,4%</a:t>
          </a:r>
        </a:p>
      </cdr:txBody>
    </cdr:sp>
  </cdr:relSizeAnchor>
  <cdr:relSizeAnchor xmlns:cdr="http://schemas.openxmlformats.org/drawingml/2006/chartDrawing">
    <cdr:from>
      <cdr:x>0.6171</cdr:x>
      <cdr:y>0.6026</cdr:y>
    </cdr:from>
    <cdr:to>
      <cdr:x>0.73147</cdr:x>
      <cdr:y>0.76704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5169257" y="1227926"/>
          <a:ext cx="958042" cy="335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82,8%</a:t>
          </a:r>
        </a:p>
      </cdr:txBody>
    </cdr:sp>
  </cdr:relSizeAnchor>
  <cdr:relSizeAnchor xmlns:cdr="http://schemas.openxmlformats.org/drawingml/2006/chartDrawing">
    <cdr:from>
      <cdr:x>0.82297</cdr:x>
      <cdr:y>0.6026</cdr:y>
    </cdr:from>
    <cdr:to>
      <cdr:x>0.96022</cdr:x>
      <cdr:y>0.78002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6893766" y="1227926"/>
          <a:ext cx="1149701" cy="361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78,8%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0.16237</cdr:x>
      <cdr:y>0.7424</cdr:y>
    </cdr:from>
    <cdr:to>
      <cdr:x>0.27872</cdr:x>
      <cdr:y>0.84082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797519" y="1724476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98,0%</a:t>
          </a:r>
        </a:p>
      </cdr:txBody>
    </cdr:sp>
  </cdr:relSizeAnchor>
  <cdr:relSizeAnchor xmlns:cdr="http://schemas.openxmlformats.org/drawingml/2006/chartDrawing">
    <cdr:from>
      <cdr:x>0.39508</cdr:x>
      <cdr:y>0.59478</cdr:y>
    </cdr:from>
    <cdr:to>
      <cdr:x>0.48816</cdr:x>
      <cdr:y>0.6932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940519" y="1381576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99,1%</a:t>
          </a:r>
        </a:p>
      </cdr:txBody>
    </cdr:sp>
  </cdr:relSizeAnchor>
  <cdr:relSizeAnchor xmlns:cdr="http://schemas.openxmlformats.org/drawingml/2006/chartDrawing">
    <cdr:from>
      <cdr:x>0.62779</cdr:x>
      <cdr:y>0.59478</cdr:y>
    </cdr:from>
    <cdr:to>
      <cdr:x>0.72087</cdr:x>
      <cdr:y>0.6932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083519" y="1381576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99,2%</a:t>
          </a:r>
        </a:p>
      </cdr:txBody>
    </cdr:sp>
  </cdr:relSizeAnchor>
  <cdr:relSizeAnchor xmlns:cdr="http://schemas.openxmlformats.org/drawingml/2006/chartDrawing">
    <cdr:from>
      <cdr:x>0.83723</cdr:x>
      <cdr:y>0.59478</cdr:y>
    </cdr:from>
    <cdr:to>
      <cdr:x>0.95358</cdr:x>
      <cdr:y>0.6932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4112219" y="1381576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99,3%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0.15329</cdr:x>
      <cdr:y>0.74349</cdr:y>
    </cdr:from>
    <cdr:to>
      <cdr:x>0.28776</cdr:x>
      <cdr:y>0.84324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308739" y="1569101"/>
          <a:ext cx="1148051" cy="210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95,8%</a:t>
          </a:r>
        </a:p>
      </cdr:txBody>
    </cdr:sp>
  </cdr:relSizeAnchor>
  <cdr:relSizeAnchor xmlns:cdr="http://schemas.openxmlformats.org/drawingml/2006/chartDrawing">
    <cdr:from>
      <cdr:x>0.38052</cdr:x>
      <cdr:y>0.5192</cdr:y>
    </cdr:from>
    <cdr:to>
      <cdr:x>0.515</cdr:x>
      <cdr:y>0.61895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940519" y="1189847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98,0%</a:t>
          </a:r>
        </a:p>
      </cdr:txBody>
    </cdr:sp>
  </cdr:relSizeAnchor>
  <cdr:relSizeAnchor xmlns:cdr="http://schemas.openxmlformats.org/drawingml/2006/chartDrawing">
    <cdr:from>
      <cdr:x>0.62706</cdr:x>
      <cdr:y>0.5192</cdr:y>
    </cdr:from>
    <cdr:to>
      <cdr:x>0.71671</cdr:x>
      <cdr:y>0.61895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197819" y="1189847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98,3%</a:t>
          </a:r>
        </a:p>
      </cdr:txBody>
    </cdr:sp>
  </cdr:relSizeAnchor>
  <cdr:relSizeAnchor xmlns:cdr="http://schemas.openxmlformats.org/drawingml/2006/chartDrawing">
    <cdr:from>
      <cdr:x>0.82878</cdr:x>
      <cdr:y>0.5192</cdr:y>
    </cdr:from>
    <cdr:to>
      <cdr:x>0.94085</cdr:x>
      <cdr:y>0.61895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4226519" y="1189847"/>
          <a:ext cx="5715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98,5%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0.18564</cdr:x>
      <cdr:y>0.61666</cdr:y>
    </cdr:from>
    <cdr:to>
      <cdr:x>0.27872</cdr:x>
      <cdr:y>0.80334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544626" y="1021564"/>
          <a:ext cx="774476" cy="309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25,0%</a:t>
          </a:r>
        </a:p>
      </cdr:txBody>
    </cdr:sp>
  </cdr:relSizeAnchor>
  <cdr:relSizeAnchor xmlns:cdr="http://schemas.openxmlformats.org/drawingml/2006/chartDrawing">
    <cdr:from>
      <cdr:x>0.3919</cdr:x>
      <cdr:y>0.58472</cdr:y>
    </cdr:from>
    <cdr:to>
      <cdr:x>0.51351</cdr:x>
      <cdr:y>0.75451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260824" y="968645"/>
          <a:ext cx="1011887" cy="281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22,2%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041" y="2407824"/>
            <a:ext cx="8003067" cy="1455278"/>
          </a:xfrm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smtClean="0"/>
              <a:t>As </a:t>
            </a:r>
            <a:r>
              <a:rPr lang="en-US" sz="2600" dirty="0" err="1" smtClean="0"/>
              <a:t>doen</a:t>
            </a:r>
            <a:r>
              <a:rPr lang="en-US" sz="2600" dirty="0" err="1" smtClean="0"/>
              <a:t>ças</a:t>
            </a:r>
            <a:r>
              <a:rPr lang="en-US" sz="2600" dirty="0" smtClean="0"/>
              <a:t> </a:t>
            </a:r>
            <a:r>
              <a:rPr lang="en-US" sz="2600" dirty="0" err="1" smtClean="0"/>
              <a:t>crônicas</a:t>
            </a:r>
            <a:r>
              <a:rPr lang="en-US" sz="2600" dirty="0" smtClean="0"/>
              <a:t> </a:t>
            </a:r>
            <a:r>
              <a:rPr lang="en-US" sz="2600" dirty="0" err="1" smtClean="0"/>
              <a:t>em</a:t>
            </a:r>
            <a:r>
              <a:rPr lang="en-US" sz="2600" dirty="0" smtClean="0"/>
              <a:t> </a:t>
            </a:r>
            <a:r>
              <a:rPr lang="en-US" sz="2600" dirty="0" err="1" smtClean="0"/>
              <a:t>foco</a:t>
            </a:r>
            <a:r>
              <a:rPr lang="en-US" sz="2600" dirty="0" smtClean="0"/>
              <a:t>: o </a:t>
            </a:r>
            <a:r>
              <a:rPr lang="en-US" sz="2600" dirty="0" err="1" smtClean="0"/>
              <a:t>cenário</a:t>
            </a:r>
            <a:r>
              <a:rPr lang="en-US" sz="2600" dirty="0" smtClean="0"/>
              <a:t> da </a:t>
            </a:r>
            <a:r>
              <a:rPr lang="en-US" sz="2600" dirty="0" err="1" smtClean="0"/>
              <a:t>hipertensão</a:t>
            </a:r>
            <a:r>
              <a:rPr lang="en-US" sz="2600" dirty="0" smtClean="0"/>
              <a:t> arterial </a:t>
            </a:r>
            <a:r>
              <a:rPr lang="en-US" sz="2600" dirty="0" err="1" smtClean="0"/>
              <a:t>sistêmica</a:t>
            </a:r>
            <a:r>
              <a:rPr lang="en-US" sz="2600" dirty="0" smtClean="0"/>
              <a:t> e da diabetes mellitus </a:t>
            </a:r>
            <a:r>
              <a:rPr lang="en-US" sz="2600" dirty="0" err="1" smtClean="0"/>
              <a:t>em</a:t>
            </a:r>
            <a:r>
              <a:rPr lang="en-US" sz="2600" dirty="0" smtClean="0"/>
              <a:t> São José do Mipibú-RN</a:t>
            </a: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UNIVERSIDADE FEDERAL DE PELOTAS</a:t>
            </a:r>
            <a:br>
              <a:rPr lang="en-US" sz="2000" b="1" dirty="0" smtClean="0"/>
            </a:br>
            <a:r>
              <a:rPr lang="en-US" sz="2000" b="1" dirty="0" smtClean="0"/>
              <a:t>DEPARTAMENTO DE MEDICINA SOCIAL</a:t>
            </a:r>
            <a:br>
              <a:rPr lang="en-US" sz="2000" b="1" dirty="0" smtClean="0"/>
            </a:br>
            <a:r>
              <a:rPr lang="en-US" sz="2000" b="1" dirty="0" smtClean="0"/>
              <a:t>ESPECIALIZA</a:t>
            </a:r>
            <a:r>
              <a:rPr lang="en-US" sz="2000" b="1" dirty="0" smtClean="0"/>
              <a:t>ÇÃO EM SAÚDE DA FAMÍLIA </a:t>
            </a:r>
            <a:br>
              <a:rPr lang="en-US" sz="2000" b="1" dirty="0" smtClean="0"/>
            </a:br>
            <a:r>
              <a:rPr lang="en-US" sz="2000" b="1" dirty="0" smtClean="0"/>
              <a:t>MODALIDADE A DISTÂNCIA</a:t>
            </a:r>
            <a:endParaRPr lang="en-US" sz="2000" b="1" dirty="0"/>
          </a:p>
        </p:txBody>
      </p:sp>
      <p:pic>
        <p:nvPicPr>
          <p:cNvPr id="5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1104" y="283005"/>
            <a:ext cx="1219200" cy="10953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4455" y="4483803"/>
            <a:ext cx="5485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Orientadora</a:t>
            </a:r>
            <a:r>
              <a:rPr lang="en-US" dirty="0" smtClean="0"/>
              <a:t>: </a:t>
            </a:r>
            <a:r>
              <a:rPr lang="en-US" dirty="0" err="1" smtClean="0"/>
              <a:t>Dariane</a:t>
            </a:r>
            <a:r>
              <a:rPr lang="en-US" dirty="0" smtClean="0"/>
              <a:t> dos Santos </a:t>
            </a:r>
            <a:r>
              <a:rPr lang="en-US" dirty="0" err="1" smtClean="0"/>
              <a:t>Oleiro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55716" y="4895580"/>
            <a:ext cx="586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Especializanda</a:t>
            </a:r>
            <a:r>
              <a:rPr lang="en-US" dirty="0" smtClean="0"/>
              <a:t>: Teresa Monte de </a:t>
            </a:r>
            <a:r>
              <a:rPr lang="en-US" dirty="0" err="1" smtClean="0"/>
              <a:t>Hollanda</a:t>
            </a:r>
            <a:r>
              <a:rPr lang="en-US" dirty="0" smtClean="0"/>
              <a:t> </a:t>
            </a:r>
            <a:r>
              <a:rPr lang="en-US" dirty="0" err="1" smtClean="0"/>
              <a:t>Fernandes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33509" y="5781422"/>
            <a:ext cx="329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Natal/RN</a:t>
            </a:r>
          </a:p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34050" y="1823370"/>
            <a:ext cx="82833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2. </a:t>
            </a:r>
            <a:r>
              <a:rPr lang="en-US" sz="2000" dirty="0" err="1"/>
              <a:t>Melhorar</a:t>
            </a:r>
            <a:r>
              <a:rPr lang="en-US" sz="2000" dirty="0"/>
              <a:t> a </a:t>
            </a:r>
            <a:r>
              <a:rPr lang="en-US" sz="2000" dirty="0" err="1"/>
              <a:t>qualidade</a:t>
            </a:r>
            <a:r>
              <a:rPr lang="en-US" sz="2000" dirty="0"/>
              <a:t> da </a:t>
            </a:r>
            <a:r>
              <a:rPr lang="en-US" sz="2000" dirty="0" err="1"/>
              <a:t>atenção</a:t>
            </a:r>
            <a:r>
              <a:rPr lang="en-US" sz="2000" dirty="0"/>
              <a:t> a </a:t>
            </a:r>
            <a:r>
              <a:rPr lang="en-US" sz="2000" dirty="0" err="1"/>
              <a:t>diabéticos</a:t>
            </a:r>
            <a:r>
              <a:rPr lang="en-US" sz="2000" dirty="0"/>
              <a:t> e </a:t>
            </a:r>
            <a:r>
              <a:rPr lang="en-US" sz="2000" dirty="0" err="1" smtClean="0"/>
              <a:t>hipertensos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2.3 </a:t>
            </a:r>
            <a:r>
              <a:rPr lang="en-US" sz="2000" dirty="0" err="1" smtClean="0"/>
              <a:t>Garantir</a:t>
            </a:r>
            <a:r>
              <a:rPr lang="en-US" sz="2000" dirty="0" smtClean="0"/>
              <a:t> a 100% dos </a:t>
            </a:r>
            <a:r>
              <a:rPr lang="en-US" sz="2000" dirty="0" err="1" smtClean="0"/>
              <a:t>hipertensos</a:t>
            </a:r>
            <a:r>
              <a:rPr lang="en-US" sz="2000" dirty="0" smtClean="0"/>
              <a:t> a </a:t>
            </a:r>
            <a:r>
              <a:rPr lang="en-US" sz="2000" dirty="0" err="1" smtClean="0"/>
              <a:t>realiza</a:t>
            </a:r>
            <a:r>
              <a:rPr lang="en-US" sz="2000" dirty="0" err="1" smtClean="0"/>
              <a:t>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exames</a:t>
            </a:r>
            <a:r>
              <a:rPr lang="en-US" sz="2000" dirty="0" smtClean="0"/>
              <a:t> </a:t>
            </a:r>
            <a:r>
              <a:rPr lang="en-US" sz="2000" dirty="0" err="1" smtClean="0"/>
              <a:t>complementares</a:t>
            </a:r>
            <a:r>
              <a:rPr lang="en-US" sz="2000" dirty="0" smtClean="0"/>
              <a:t> e </a:t>
            </a:r>
            <a:r>
              <a:rPr lang="en-US" sz="2000" dirty="0" err="1" smtClean="0"/>
              <a:t>dia</a:t>
            </a:r>
            <a:r>
              <a:rPr lang="en-US" sz="2000" dirty="0" smtClean="0"/>
              <a:t> de </a:t>
            </a:r>
            <a:r>
              <a:rPr lang="en-US" sz="2000" dirty="0" err="1" smtClean="0"/>
              <a:t>acordo</a:t>
            </a:r>
            <a:r>
              <a:rPr lang="en-US" sz="2000" dirty="0" smtClean="0"/>
              <a:t> com o </a:t>
            </a:r>
            <a:r>
              <a:rPr lang="en-US" sz="2000" dirty="0" err="1" smtClean="0"/>
              <a:t>protocolo</a:t>
            </a:r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6117945"/>
              </p:ext>
            </p:extLst>
          </p:nvPr>
        </p:nvGraphicFramePr>
        <p:xfrm>
          <a:off x="434050" y="3131695"/>
          <a:ext cx="8020910" cy="2148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050" y="5285709"/>
            <a:ext cx="802091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Fonte: Dados coletados pelo próprio autor. São José do Mipibú/RN. 2014</a:t>
            </a:r>
            <a:r>
              <a:rPr lang="pt-BR" sz="1600" dirty="0" smtClean="0"/>
              <a:t>.</a:t>
            </a:r>
          </a:p>
          <a:p>
            <a:endParaRPr lang="pt-BR" sz="1600" dirty="0" smtClean="0"/>
          </a:p>
          <a:p>
            <a:pPr algn="ctr"/>
            <a:r>
              <a:rPr lang="pt-BR" dirty="0" smtClean="0"/>
              <a:t> Figura </a:t>
            </a:r>
            <a:r>
              <a:rPr lang="pt-BR" dirty="0"/>
              <a:t>5: Proporção de hipertensos com exames complementares</a:t>
            </a:r>
          </a:p>
          <a:p>
            <a:pPr algn="ctr"/>
            <a:r>
              <a:rPr lang="pt-BR" dirty="0"/>
              <a:t>em dia de acordo com o protocolo na USF Bairro Novo. São José</a:t>
            </a:r>
          </a:p>
          <a:p>
            <a:pPr algn="ctr"/>
            <a:r>
              <a:rPr lang="pt-BR" dirty="0"/>
              <a:t>do Mipibú/RN. 2014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476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0697" y="1757222"/>
            <a:ext cx="82833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2. </a:t>
            </a:r>
            <a:r>
              <a:rPr lang="en-US" sz="2000" dirty="0" err="1"/>
              <a:t>Melhorar</a:t>
            </a:r>
            <a:r>
              <a:rPr lang="en-US" sz="2000" dirty="0"/>
              <a:t> a </a:t>
            </a:r>
            <a:r>
              <a:rPr lang="en-US" sz="2000" dirty="0" err="1"/>
              <a:t>qualidade</a:t>
            </a:r>
            <a:r>
              <a:rPr lang="en-US" sz="2000" dirty="0"/>
              <a:t> da </a:t>
            </a:r>
            <a:r>
              <a:rPr lang="en-US" sz="2000" dirty="0" err="1"/>
              <a:t>atenção</a:t>
            </a:r>
            <a:r>
              <a:rPr lang="en-US" sz="2000" dirty="0"/>
              <a:t> a </a:t>
            </a:r>
            <a:r>
              <a:rPr lang="en-US" sz="2000" dirty="0" err="1"/>
              <a:t>diabéticos</a:t>
            </a:r>
            <a:r>
              <a:rPr lang="en-US" sz="2000" dirty="0"/>
              <a:t> e </a:t>
            </a:r>
            <a:r>
              <a:rPr lang="en-US" sz="2000" dirty="0" err="1" smtClean="0"/>
              <a:t>hipertensos</a:t>
            </a:r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2.4 </a:t>
            </a:r>
            <a:r>
              <a:rPr lang="en-US" sz="2000" dirty="0" err="1" smtClean="0"/>
              <a:t>Garantir</a:t>
            </a:r>
            <a:r>
              <a:rPr lang="en-US" sz="2000" dirty="0" smtClean="0"/>
              <a:t> a 100% dos </a:t>
            </a:r>
            <a:r>
              <a:rPr lang="en-US" sz="2000" dirty="0" err="1" smtClean="0"/>
              <a:t>diab</a:t>
            </a:r>
            <a:r>
              <a:rPr lang="en-US" sz="2000" dirty="0" err="1" smtClean="0"/>
              <a:t>éticos</a:t>
            </a:r>
            <a:r>
              <a:rPr lang="en-US" sz="2000" dirty="0" smtClean="0"/>
              <a:t> a </a:t>
            </a:r>
            <a:r>
              <a:rPr lang="en-US" sz="2000" dirty="0" err="1" smtClean="0"/>
              <a:t>realiza</a:t>
            </a:r>
            <a:r>
              <a:rPr lang="en-US" sz="2000" dirty="0" err="1" smtClean="0"/>
              <a:t>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exames</a:t>
            </a:r>
            <a:r>
              <a:rPr lang="en-US" sz="2000" dirty="0" smtClean="0"/>
              <a:t> </a:t>
            </a:r>
            <a:r>
              <a:rPr lang="en-US" sz="2000" dirty="0" err="1" smtClean="0"/>
              <a:t>complementares</a:t>
            </a:r>
            <a:r>
              <a:rPr lang="en-US" sz="2000" dirty="0" smtClean="0"/>
              <a:t> e </a:t>
            </a:r>
            <a:r>
              <a:rPr lang="en-US" sz="2000" dirty="0" err="1" smtClean="0"/>
              <a:t>dia</a:t>
            </a:r>
            <a:r>
              <a:rPr lang="en-US" sz="2000" dirty="0" smtClean="0"/>
              <a:t> de </a:t>
            </a:r>
            <a:r>
              <a:rPr lang="en-US" sz="2000" dirty="0" err="1" smtClean="0"/>
              <a:t>acordo</a:t>
            </a:r>
            <a:r>
              <a:rPr lang="en-US" sz="2000" dirty="0" smtClean="0"/>
              <a:t> com o </a:t>
            </a:r>
            <a:r>
              <a:rPr lang="en-US" sz="2000" dirty="0" err="1" smtClean="0"/>
              <a:t>protocolo</a:t>
            </a:r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92944845"/>
              </p:ext>
            </p:extLst>
          </p:nvPr>
        </p:nvGraphicFramePr>
        <p:xfrm>
          <a:off x="340697" y="3080661"/>
          <a:ext cx="8376692" cy="2037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40697" y="5123889"/>
            <a:ext cx="88033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2014. </a:t>
            </a:r>
            <a:endParaRPr lang="pt-BR" sz="1600" dirty="0" smtClean="0"/>
          </a:p>
          <a:p>
            <a:endParaRPr lang="pt-BR" dirty="0"/>
          </a:p>
          <a:p>
            <a:pPr algn="ctr"/>
            <a:r>
              <a:rPr lang="pt-BR" dirty="0"/>
              <a:t>Figura 6: Proporção de diabéticos com exames complementares em dia</a:t>
            </a:r>
          </a:p>
          <a:p>
            <a:pPr algn="ctr"/>
            <a:r>
              <a:rPr lang="pt-BR" dirty="0"/>
              <a:t>de acordo com o protocolo na USF Bairro Novo. São José do</a:t>
            </a:r>
          </a:p>
          <a:p>
            <a:pPr algn="ctr"/>
            <a:r>
              <a:rPr lang="pt-BR" dirty="0"/>
              <a:t>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2554924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 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7477" y="1757819"/>
            <a:ext cx="83205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2. </a:t>
            </a:r>
            <a:r>
              <a:rPr lang="en-US" sz="2000" dirty="0" err="1"/>
              <a:t>Melhorar</a:t>
            </a:r>
            <a:r>
              <a:rPr lang="en-US" sz="2000" dirty="0"/>
              <a:t> a </a:t>
            </a:r>
            <a:r>
              <a:rPr lang="en-US" sz="2000" dirty="0" err="1"/>
              <a:t>qualidade</a:t>
            </a:r>
            <a:r>
              <a:rPr lang="en-US" sz="2000" dirty="0"/>
              <a:t> da </a:t>
            </a:r>
            <a:r>
              <a:rPr lang="en-US" sz="2000" dirty="0" err="1"/>
              <a:t>atenção</a:t>
            </a:r>
            <a:r>
              <a:rPr lang="en-US" sz="2000" dirty="0"/>
              <a:t> a </a:t>
            </a:r>
            <a:r>
              <a:rPr lang="en-US" sz="2000" dirty="0" err="1"/>
              <a:t>diabéticos</a:t>
            </a:r>
            <a:r>
              <a:rPr lang="en-US" sz="2000" dirty="0"/>
              <a:t> e </a:t>
            </a:r>
            <a:r>
              <a:rPr lang="en-US" sz="2000" dirty="0" err="1"/>
              <a:t>hipertensos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2.5 </a:t>
            </a:r>
            <a:r>
              <a:rPr lang="en-US" sz="2000" dirty="0" err="1" smtClean="0"/>
              <a:t>Priorizar</a:t>
            </a:r>
            <a:r>
              <a:rPr lang="en-US" sz="2000" dirty="0" smtClean="0"/>
              <a:t> a </a:t>
            </a:r>
            <a:r>
              <a:rPr lang="en-US" sz="2000" dirty="0" err="1" smtClean="0"/>
              <a:t>prescri</a:t>
            </a:r>
            <a:r>
              <a:rPr lang="en-US" sz="2000" dirty="0" err="1" smtClean="0"/>
              <a:t>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medicamentos</a:t>
            </a:r>
            <a:r>
              <a:rPr lang="en-US" sz="2000" dirty="0" smtClean="0"/>
              <a:t> da </a:t>
            </a:r>
            <a:r>
              <a:rPr lang="en-US" sz="2000" dirty="0" err="1" smtClean="0"/>
              <a:t>Farmácia</a:t>
            </a:r>
            <a:r>
              <a:rPr lang="en-US" sz="2000" dirty="0" smtClean="0"/>
              <a:t> Popular/</a:t>
            </a:r>
            <a:r>
              <a:rPr lang="en-US" sz="2000" dirty="0" err="1" smtClean="0"/>
              <a:t>Hiperdia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100% dos </a:t>
            </a:r>
            <a:r>
              <a:rPr lang="en-US" sz="2000" dirty="0" err="1" smtClean="0"/>
              <a:t>hipertensos</a:t>
            </a:r>
            <a:r>
              <a:rPr lang="en-US" sz="2000" dirty="0" smtClean="0"/>
              <a:t> </a:t>
            </a:r>
            <a:r>
              <a:rPr lang="en-US" sz="2000" dirty="0" err="1" smtClean="0"/>
              <a:t>cadastrados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unidade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saúde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22335541"/>
              </p:ext>
            </p:extLst>
          </p:nvPr>
        </p:nvGraphicFramePr>
        <p:xfrm>
          <a:off x="317477" y="3081258"/>
          <a:ext cx="8320544" cy="2170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17477" y="5252232"/>
            <a:ext cx="8320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2014.</a:t>
            </a:r>
            <a:r>
              <a:rPr lang="pt-BR" dirty="0"/>
              <a:t> </a:t>
            </a:r>
            <a:endParaRPr lang="pt-BR" dirty="0"/>
          </a:p>
          <a:p>
            <a:endParaRPr lang="pt-BR" dirty="0"/>
          </a:p>
          <a:p>
            <a:pPr algn="ctr"/>
            <a:r>
              <a:rPr lang="pt-BR" sz="1700" dirty="0"/>
              <a:t>Figura 7: Proporção de hipertensos com prescrição de medicamentos</a:t>
            </a:r>
          </a:p>
          <a:p>
            <a:pPr algn="ctr"/>
            <a:r>
              <a:rPr lang="pt-BR" sz="1700" dirty="0"/>
              <a:t>da Farmácia Popular/</a:t>
            </a:r>
            <a:r>
              <a:rPr lang="pt-BR" sz="1700" dirty="0" err="1"/>
              <a:t>Hiperdia</a:t>
            </a:r>
            <a:r>
              <a:rPr lang="pt-BR" sz="1700" dirty="0"/>
              <a:t> priorizada na USF Bairro Novo. São</a:t>
            </a:r>
          </a:p>
          <a:p>
            <a:pPr algn="ctr"/>
            <a:r>
              <a:rPr lang="pt-BR" sz="1700" dirty="0"/>
              <a:t>José do 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56143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7477" y="1757819"/>
            <a:ext cx="83205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2. </a:t>
            </a:r>
            <a:r>
              <a:rPr lang="en-US" sz="2000" dirty="0" err="1"/>
              <a:t>Melhorar</a:t>
            </a:r>
            <a:r>
              <a:rPr lang="en-US" sz="2000" dirty="0"/>
              <a:t> a </a:t>
            </a:r>
            <a:r>
              <a:rPr lang="en-US" sz="2000" dirty="0" err="1"/>
              <a:t>qualidade</a:t>
            </a:r>
            <a:r>
              <a:rPr lang="en-US" sz="2000" dirty="0"/>
              <a:t> da </a:t>
            </a:r>
            <a:r>
              <a:rPr lang="en-US" sz="2000" dirty="0" err="1"/>
              <a:t>atenção</a:t>
            </a:r>
            <a:r>
              <a:rPr lang="en-US" sz="2000" dirty="0"/>
              <a:t> a </a:t>
            </a:r>
            <a:r>
              <a:rPr lang="en-US" sz="2000" dirty="0" err="1"/>
              <a:t>diabéticos</a:t>
            </a:r>
            <a:r>
              <a:rPr lang="en-US" sz="2000" dirty="0"/>
              <a:t> e </a:t>
            </a:r>
            <a:r>
              <a:rPr lang="en-US" sz="2000" dirty="0" err="1"/>
              <a:t>hipertensos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2.6 </a:t>
            </a:r>
            <a:r>
              <a:rPr lang="en-US" sz="2000" dirty="0" err="1" smtClean="0"/>
              <a:t>Priorizar</a:t>
            </a:r>
            <a:r>
              <a:rPr lang="en-US" sz="2000" dirty="0" smtClean="0"/>
              <a:t> a </a:t>
            </a:r>
            <a:r>
              <a:rPr lang="en-US" sz="2000" dirty="0" err="1" smtClean="0"/>
              <a:t>prescri</a:t>
            </a:r>
            <a:r>
              <a:rPr lang="en-US" sz="2000" dirty="0" err="1" smtClean="0"/>
              <a:t>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medicamentos</a:t>
            </a:r>
            <a:r>
              <a:rPr lang="en-US" sz="2000" dirty="0" smtClean="0"/>
              <a:t> da </a:t>
            </a:r>
            <a:r>
              <a:rPr lang="en-US" sz="2000" dirty="0" err="1" smtClean="0"/>
              <a:t>Farmácia</a:t>
            </a:r>
            <a:r>
              <a:rPr lang="en-US" sz="2000" dirty="0" smtClean="0"/>
              <a:t> Popular/</a:t>
            </a:r>
            <a:r>
              <a:rPr lang="en-US" sz="2000" dirty="0" err="1" smtClean="0"/>
              <a:t>Hiperdia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100% dos </a:t>
            </a:r>
            <a:r>
              <a:rPr lang="en-US" sz="2000" dirty="0" err="1" smtClean="0"/>
              <a:t>diabéticos</a:t>
            </a:r>
            <a:r>
              <a:rPr lang="en-US" sz="2000" dirty="0" smtClean="0"/>
              <a:t> </a:t>
            </a:r>
            <a:r>
              <a:rPr lang="en-US" sz="2000" dirty="0" err="1" smtClean="0"/>
              <a:t>cadastrados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unidade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saúde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54969665"/>
              </p:ext>
            </p:extLst>
          </p:nvPr>
        </p:nvGraphicFramePr>
        <p:xfrm>
          <a:off x="317477" y="3102104"/>
          <a:ext cx="8537598" cy="211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17477" y="5212544"/>
            <a:ext cx="853759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2014. </a:t>
            </a:r>
            <a:endParaRPr lang="pt-BR" sz="1600" dirty="0" smtClean="0"/>
          </a:p>
          <a:p>
            <a:endParaRPr lang="pt-BR" sz="1600" dirty="0"/>
          </a:p>
          <a:p>
            <a:pPr algn="ctr"/>
            <a:r>
              <a:rPr lang="pt-BR" dirty="0"/>
              <a:t>Figura 8: Proporção de diabéticos com prescrição de medicamentos</a:t>
            </a:r>
          </a:p>
          <a:p>
            <a:pPr algn="ctr"/>
            <a:r>
              <a:rPr lang="pt-BR" dirty="0"/>
              <a:t>da Farmácia Popular/</a:t>
            </a:r>
            <a:r>
              <a:rPr lang="pt-BR" dirty="0" err="1"/>
              <a:t>Hiperdia</a:t>
            </a:r>
            <a:r>
              <a:rPr lang="pt-BR" dirty="0"/>
              <a:t> priorizada na USF Bairro Novo. São</a:t>
            </a:r>
          </a:p>
          <a:p>
            <a:pPr algn="ctr"/>
            <a:r>
              <a:rPr lang="pt-BR" dirty="0"/>
              <a:t>José do 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133542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7477" y="1757819"/>
            <a:ext cx="8320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3. </a:t>
            </a:r>
            <a:r>
              <a:rPr lang="en-US" sz="2000" dirty="0" err="1" smtClean="0"/>
              <a:t>Melhorar</a:t>
            </a:r>
            <a:r>
              <a:rPr lang="en-US" sz="2000" dirty="0" smtClean="0"/>
              <a:t> a </a:t>
            </a:r>
            <a:r>
              <a:rPr lang="en-US" sz="2000" dirty="0" err="1" smtClean="0"/>
              <a:t>ades</a:t>
            </a:r>
            <a:r>
              <a:rPr lang="en-US" sz="2000" dirty="0" err="1" smtClean="0"/>
              <a:t>ão</a:t>
            </a:r>
            <a:r>
              <a:rPr lang="en-US" sz="2000" dirty="0" smtClean="0"/>
              <a:t> de </a:t>
            </a:r>
            <a:r>
              <a:rPr lang="en-US" sz="2000" dirty="0" err="1" smtClean="0"/>
              <a:t>hipertensos</a:t>
            </a:r>
            <a:r>
              <a:rPr lang="en-US" sz="2000" dirty="0" smtClean="0"/>
              <a:t> e/</a:t>
            </a:r>
            <a:r>
              <a:rPr lang="en-US" sz="2000" dirty="0" err="1" smtClean="0"/>
              <a:t>ou</a:t>
            </a:r>
            <a:r>
              <a:rPr lang="en-US" sz="2000" dirty="0" smtClean="0"/>
              <a:t>  </a:t>
            </a:r>
            <a:r>
              <a:rPr lang="en-US" sz="2000" dirty="0" err="1" smtClean="0"/>
              <a:t>diabéticos</a:t>
            </a:r>
            <a:r>
              <a:rPr lang="en-US" sz="2000" dirty="0" smtClean="0"/>
              <a:t> 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 HIPERDIA.</a:t>
            </a:r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3.1 </a:t>
            </a:r>
            <a:r>
              <a:rPr lang="en-US" sz="2000" dirty="0" err="1" smtClean="0"/>
              <a:t>Buscar</a:t>
            </a:r>
            <a:r>
              <a:rPr lang="en-US" sz="2000" dirty="0" smtClean="0"/>
              <a:t> 100% dos </a:t>
            </a:r>
            <a:r>
              <a:rPr lang="en-US" sz="2000" dirty="0" err="1" smtClean="0"/>
              <a:t>hipertensos</a:t>
            </a:r>
            <a:r>
              <a:rPr lang="en-US" sz="2000" dirty="0" smtClean="0"/>
              <a:t> </a:t>
            </a:r>
            <a:r>
              <a:rPr lang="en-US" sz="2000" dirty="0" err="1" smtClean="0"/>
              <a:t>faltosos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consulta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unidade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saúde</a:t>
            </a:r>
            <a:r>
              <a:rPr lang="en-US" sz="2000" dirty="0" smtClean="0"/>
              <a:t> </a:t>
            </a:r>
            <a:r>
              <a:rPr lang="en-US" sz="2000" dirty="0" err="1" smtClean="0"/>
              <a:t>conforme</a:t>
            </a:r>
            <a:r>
              <a:rPr lang="en-US" sz="2000" dirty="0" smtClean="0"/>
              <a:t> </a:t>
            </a:r>
            <a:r>
              <a:rPr lang="en-US" sz="2000" dirty="0" err="1" smtClean="0"/>
              <a:t>periodicidade</a:t>
            </a:r>
            <a:r>
              <a:rPr lang="en-US" sz="2000" dirty="0" smtClean="0"/>
              <a:t> </a:t>
            </a:r>
            <a:r>
              <a:rPr lang="en-US" sz="2000" dirty="0" err="1" smtClean="0"/>
              <a:t>recomendada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43360741"/>
              </p:ext>
            </p:extLst>
          </p:nvPr>
        </p:nvGraphicFramePr>
        <p:xfrm>
          <a:off x="317477" y="3465367"/>
          <a:ext cx="8320544" cy="184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17477" y="5307179"/>
            <a:ext cx="83205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</a:t>
            </a:r>
            <a:r>
              <a:rPr lang="pt-BR" sz="1600" dirty="0" smtClean="0"/>
              <a:t>.</a:t>
            </a:r>
          </a:p>
          <a:p>
            <a:r>
              <a:rPr lang="pt-BR" sz="1600" dirty="0" smtClean="0"/>
              <a:t> </a:t>
            </a:r>
            <a:endParaRPr lang="pt-BR" sz="1600" dirty="0"/>
          </a:p>
          <a:p>
            <a:pPr algn="ctr"/>
            <a:r>
              <a:rPr lang="pt-BR" dirty="0"/>
              <a:t>Figura 9: Proporção de hipertensos faltosos às consultas com busca ativa</a:t>
            </a:r>
          </a:p>
          <a:p>
            <a:pPr algn="ctr"/>
            <a:r>
              <a:rPr lang="pt-BR" dirty="0"/>
              <a:t>USF Bairro Novo. São José do 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2366043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7477" y="1757819"/>
            <a:ext cx="8320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3. </a:t>
            </a:r>
            <a:r>
              <a:rPr lang="en-US" sz="2000" dirty="0" err="1" smtClean="0"/>
              <a:t>Melhorar</a:t>
            </a:r>
            <a:r>
              <a:rPr lang="en-US" sz="2000" dirty="0" smtClean="0"/>
              <a:t> a </a:t>
            </a:r>
            <a:r>
              <a:rPr lang="en-US" sz="2000" dirty="0" err="1" smtClean="0"/>
              <a:t>ades</a:t>
            </a:r>
            <a:r>
              <a:rPr lang="en-US" sz="2000" dirty="0" err="1" smtClean="0"/>
              <a:t>ão</a:t>
            </a:r>
            <a:r>
              <a:rPr lang="en-US" sz="2000" dirty="0" smtClean="0"/>
              <a:t> de </a:t>
            </a:r>
            <a:r>
              <a:rPr lang="en-US" sz="2000" dirty="0" err="1" smtClean="0"/>
              <a:t>hipertensos</a:t>
            </a:r>
            <a:r>
              <a:rPr lang="en-US" sz="2000" dirty="0" smtClean="0"/>
              <a:t> e/</a:t>
            </a:r>
            <a:r>
              <a:rPr lang="en-US" sz="2000" dirty="0" err="1" smtClean="0"/>
              <a:t>ou</a:t>
            </a:r>
            <a:r>
              <a:rPr lang="en-US" sz="2000" dirty="0" smtClean="0"/>
              <a:t>  </a:t>
            </a:r>
            <a:r>
              <a:rPr lang="en-US" sz="2000" dirty="0" err="1" smtClean="0"/>
              <a:t>diabéticos</a:t>
            </a:r>
            <a:r>
              <a:rPr lang="en-US" sz="2000" dirty="0" smtClean="0"/>
              <a:t> 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programa</a:t>
            </a:r>
            <a:r>
              <a:rPr lang="en-US" sz="2000" dirty="0" smtClean="0"/>
              <a:t> HIPERDIA.</a:t>
            </a:r>
            <a:endParaRPr lang="en-US" sz="2000" dirty="0" smtClean="0"/>
          </a:p>
          <a:p>
            <a:pPr algn="just"/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3.2 </a:t>
            </a:r>
            <a:r>
              <a:rPr lang="en-US" sz="2000" dirty="0" err="1" smtClean="0"/>
              <a:t>Buscar</a:t>
            </a:r>
            <a:r>
              <a:rPr lang="en-US" sz="2000" dirty="0" smtClean="0"/>
              <a:t> 100% dos </a:t>
            </a:r>
            <a:r>
              <a:rPr lang="en-US" sz="2000" dirty="0" err="1" smtClean="0"/>
              <a:t>diab</a:t>
            </a:r>
            <a:r>
              <a:rPr lang="en-US" sz="2000" dirty="0" err="1" smtClean="0"/>
              <a:t>éticos</a:t>
            </a:r>
            <a:r>
              <a:rPr lang="en-US" sz="2000" dirty="0" smtClean="0"/>
              <a:t> </a:t>
            </a:r>
            <a:r>
              <a:rPr lang="en-US" sz="2000" dirty="0" err="1" smtClean="0"/>
              <a:t>faltosos</a:t>
            </a:r>
            <a:r>
              <a:rPr lang="en-US" sz="2000" dirty="0" smtClean="0"/>
              <a:t>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 smtClean="0"/>
              <a:t>consulta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unidade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saúde</a:t>
            </a:r>
            <a:r>
              <a:rPr lang="en-US" sz="2000" dirty="0" smtClean="0"/>
              <a:t> </a:t>
            </a:r>
            <a:r>
              <a:rPr lang="en-US" sz="2000" dirty="0" err="1" smtClean="0"/>
              <a:t>conforme</a:t>
            </a:r>
            <a:r>
              <a:rPr lang="en-US" sz="2000" dirty="0" smtClean="0"/>
              <a:t> </a:t>
            </a:r>
            <a:r>
              <a:rPr lang="en-US" sz="2000" dirty="0" err="1" smtClean="0"/>
              <a:t>periodicidade</a:t>
            </a:r>
            <a:r>
              <a:rPr lang="en-US" sz="2000" dirty="0" smtClean="0"/>
              <a:t> </a:t>
            </a:r>
            <a:r>
              <a:rPr lang="en-US" sz="2000" dirty="0" err="1" smtClean="0"/>
              <a:t>recomendada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72556619"/>
              </p:ext>
            </p:extLst>
          </p:nvPr>
        </p:nvGraphicFramePr>
        <p:xfrm>
          <a:off x="317477" y="3316329"/>
          <a:ext cx="8320544" cy="1763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17477" y="5131649"/>
            <a:ext cx="8320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</a:t>
            </a:r>
            <a:r>
              <a:rPr lang="pt-BR" sz="1600" dirty="0" smtClean="0"/>
              <a:t>.</a:t>
            </a:r>
          </a:p>
          <a:p>
            <a:r>
              <a:rPr lang="pt-BR" dirty="0" smtClean="0"/>
              <a:t> </a:t>
            </a:r>
            <a:endParaRPr lang="pt-BR" dirty="0"/>
          </a:p>
          <a:p>
            <a:pPr algn="ctr"/>
            <a:r>
              <a:rPr lang="pt-BR" dirty="0"/>
              <a:t>Figura 10: Proporção de diabéticos faltosos às consultas com busca ativa</a:t>
            </a:r>
          </a:p>
          <a:p>
            <a:pPr algn="ctr"/>
            <a:r>
              <a:rPr lang="pt-BR" dirty="0"/>
              <a:t>USF Bairro Novo. São José do Mipibú/RN. 2014.</a:t>
            </a:r>
          </a:p>
        </p:txBody>
      </p:sp>
      <p:pic>
        <p:nvPicPr>
          <p:cNvPr id="7" name="Imagem 1" descr="http://www.ufpel.edu.br/iqg/db/e-book%20Plantas%20Transgenicas/capa/logo%20cores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9734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7477" y="1757819"/>
            <a:ext cx="8320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4</a:t>
            </a:r>
            <a:r>
              <a:rPr lang="en-US" sz="2000" dirty="0" smtClean="0"/>
              <a:t>. </a:t>
            </a:r>
            <a:r>
              <a:rPr lang="en-US" sz="2000" dirty="0" err="1" smtClean="0"/>
              <a:t>Melhorar</a:t>
            </a:r>
            <a:r>
              <a:rPr lang="en-US" sz="2000" dirty="0" smtClean="0"/>
              <a:t> o </a:t>
            </a:r>
            <a:r>
              <a:rPr lang="en-US" sz="2000" dirty="0" err="1" smtClean="0"/>
              <a:t>registro</a:t>
            </a:r>
            <a:r>
              <a:rPr lang="en-US" sz="2000" dirty="0" smtClean="0"/>
              <a:t> das </a:t>
            </a:r>
            <a:r>
              <a:rPr lang="en-US" sz="2000" dirty="0" err="1" smtClean="0"/>
              <a:t>informa</a:t>
            </a:r>
            <a:r>
              <a:rPr lang="en-US" sz="2000" dirty="0" err="1" smtClean="0"/>
              <a:t>ções</a:t>
            </a:r>
            <a:r>
              <a:rPr lang="en-US" sz="2000" dirty="0" smtClean="0"/>
              <a:t>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4.1 </a:t>
            </a:r>
            <a:r>
              <a:rPr lang="en-US" sz="2000" dirty="0" err="1" smtClean="0"/>
              <a:t>Manter</a:t>
            </a:r>
            <a:r>
              <a:rPr lang="en-US" sz="2000" dirty="0" smtClean="0"/>
              <a:t> a </a:t>
            </a:r>
            <a:r>
              <a:rPr lang="en-US" sz="2000" dirty="0" err="1" smtClean="0"/>
              <a:t>ficha</a:t>
            </a:r>
            <a:r>
              <a:rPr lang="en-US" sz="2000" dirty="0" smtClean="0"/>
              <a:t> de </a:t>
            </a:r>
            <a:r>
              <a:rPr lang="en-US" sz="2000" dirty="0" err="1" smtClean="0"/>
              <a:t>acompanhamento</a:t>
            </a:r>
            <a:r>
              <a:rPr lang="en-US" sz="2000" dirty="0" smtClean="0"/>
              <a:t> de 100% dos </a:t>
            </a:r>
            <a:r>
              <a:rPr lang="en-US" sz="2000" dirty="0" err="1" smtClean="0"/>
              <a:t>hipertensos</a:t>
            </a:r>
            <a:r>
              <a:rPr lang="en-US" sz="2000" dirty="0" smtClean="0"/>
              <a:t> </a:t>
            </a:r>
            <a:r>
              <a:rPr lang="en-US" sz="2000" dirty="0" err="1" smtClean="0"/>
              <a:t>cadastrados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unidade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</a:t>
            </a:r>
            <a:r>
              <a:rPr lang="en-US" sz="2000" dirty="0" err="1" smtClean="0"/>
              <a:t>úde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76109492"/>
              </p:ext>
            </p:extLst>
          </p:nvPr>
        </p:nvGraphicFramePr>
        <p:xfrm>
          <a:off x="317477" y="3040944"/>
          <a:ext cx="8320544" cy="2231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17477" y="5302337"/>
            <a:ext cx="8320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</a:t>
            </a:r>
            <a:r>
              <a:rPr lang="pt-BR" sz="1600" dirty="0" smtClean="0"/>
              <a:t>.</a:t>
            </a:r>
          </a:p>
          <a:p>
            <a:r>
              <a:rPr lang="pt-BR" dirty="0" smtClean="0"/>
              <a:t> </a:t>
            </a:r>
            <a:endParaRPr lang="pt-BR" dirty="0"/>
          </a:p>
          <a:p>
            <a:pPr algn="ctr"/>
            <a:r>
              <a:rPr lang="pt-BR" dirty="0"/>
              <a:t>Figura 11: Proporção de hipertensos com registro adequado na ficha</a:t>
            </a:r>
          </a:p>
          <a:p>
            <a:pPr algn="ctr"/>
            <a:r>
              <a:rPr lang="pt-BR" dirty="0"/>
              <a:t>de acompanhamento na USF Bairro Novo. São José do 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1366152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7477" y="1757819"/>
            <a:ext cx="8320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4</a:t>
            </a:r>
            <a:r>
              <a:rPr lang="en-US" sz="2000" dirty="0" smtClean="0"/>
              <a:t>. </a:t>
            </a:r>
            <a:r>
              <a:rPr lang="en-US" sz="2000" dirty="0" err="1" smtClean="0"/>
              <a:t>Melhorar</a:t>
            </a:r>
            <a:r>
              <a:rPr lang="en-US" sz="2000" dirty="0" smtClean="0"/>
              <a:t> o </a:t>
            </a:r>
            <a:r>
              <a:rPr lang="en-US" sz="2000" dirty="0" err="1" smtClean="0"/>
              <a:t>registro</a:t>
            </a:r>
            <a:r>
              <a:rPr lang="en-US" sz="2000" dirty="0" smtClean="0"/>
              <a:t> das </a:t>
            </a:r>
            <a:r>
              <a:rPr lang="en-US" sz="2000" dirty="0" err="1" smtClean="0"/>
              <a:t>informa</a:t>
            </a:r>
            <a:r>
              <a:rPr lang="en-US" sz="2000" dirty="0" err="1" smtClean="0"/>
              <a:t>ções</a:t>
            </a:r>
            <a:r>
              <a:rPr lang="en-US" sz="2000" dirty="0" smtClean="0"/>
              <a:t>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4.2 </a:t>
            </a:r>
            <a:r>
              <a:rPr lang="en-US" sz="2000" dirty="0" err="1" smtClean="0"/>
              <a:t>Manter</a:t>
            </a:r>
            <a:r>
              <a:rPr lang="en-US" sz="2000" dirty="0" smtClean="0"/>
              <a:t> a </a:t>
            </a:r>
            <a:r>
              <a:rPr lang="en-US" sz="2000" dirty="0" err="1" smtClean="0"/>
              <a:t>ficha</a:t>
            </a:r>
            <a:r>
              <a:rPr lang="en-US" sz="2000" dirty="0" smtClean="0"/>
              <a:t> de </a:t>
            </a:r>
            <a:r>
              <a:rPr lang="en-US" sz="2000" dirty="0" err="1" smtClean="0"/>
              <a:t>acompanhamento</a:t>
            </a:r>
            <a:r>
              <a:rPr lang="en-US" sz="2000" dirty="0" smtClean="0"/>
              <a:t> de 100% dos </a:t>
            </a:r>
            <a:r>
              <a:rPr lang="en-US" sz="2000" dirty="0" err="1" smtClean="0"/>
              <a:t>hipertensos</a:t>
            </a:r>
            <a:r>
              <a:rPr lang="en-US" sz="2000" dirty="0" smtClean="0"/>
              <a:t> </a:t>
            </a:r>
            <a:r>
              <a:rPr lang="en-US" sz="2000" dirty="0" err="1" smtClean="0"/>
              <a:t>cadastrados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unidade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</a:t>
            </a:r>
            <a:r>
              <a:rPr lang="en-US" sz="2000" dirty="0" err="1" smtClean="0"/>
              <a:t>úde</a:t>
            </a:r>
            <a:endParaRPr lang="en-US" sz="2000" dirty="0" smtClean="0"/>
          </a:p>
          <a:p>
            <a:pPr algn="just"/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25450519"/>
              </p:ext>
            </p:extLst>
          </p:nvPr>
        </p:nvGraphicFramePr>
        <p:xfrm>
          <a:off x="317477" y="3037450"/>
          <a:ext cx="8320544" cy="215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17477" y="5211707"/>
            <a:ext cx="83205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2014. </a:t>
            </a:r>
            <a:endParaRPr lang="pt-BR" sz="1600" dirty="0" smtClean="0"/>
          </a:p>
          <a:p>
            <a:endParaRPr lang="pt-BR" sz="1600" dirty="0"/>
          </a:p>
          <a:p>
            <a:pPr algn="ctr"/>
            <a:r>
              <a:rPr lang="pt-BR" dirty="0"/>
              <a:t>Figura 12: Proporção de diabéticos com registro adequado na ficha</a:t>
            </a:r>
          </a:p>
          <a:p>
            <a:pPr algn="ctr"/>
            <a:r>
              <a:rPr lang="pt-BR" dirty="0"/>
              <a:t>de acompanhamento na USF Bairro Novo. São José do 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348235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7477" y="1691669"/>
            <a:ext cx="8320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5. </a:t>
            </a:r>
            <a:r>
              <a:rPr lang="en-US" sz="2000" dirty="0" err="1" smtClean="0"/>
              <a:t>Identificar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usu</a:t>
            </a:r>
            <a:r>
              <a:rPr lang="en-US" sz="2000" dirty="0" err="1" smtClean="0"/>
              <a:t>ário</a:t>
            </a:r>
            <a:r>
              <a:rPr lang="en-US" sz="2000" dirty="0" smtClean="0"/>
              <a:t> com </a:t>
            </a:r>
            <a:r>
              <a:rPr lang="en-US" sz="2000" dirty="0" err="1" smtClean="0"/>
              <a:t>diagnóstico</a:t>
            </a:r>
            <a:r>
              <a:rPr lang="en-US" sz="2000" dirty="0" smtClean="0"/>
              <a:t> de </a:t>
            </a:r>
            <a:r>
              <a:rPr lang="en-US" sz="2000" dirty="0" err="1" smtClean="0"/>
              <a:t>hipertensão</a:t>
            </a:r>
            <a:r>
              <a:rPr lang="en-US" sz="2000" dirty="0" smtClean="0"/>
              <a:t> e/</a:t>
            </a:r>
            <a:r>
              <a:rPr lang="en-US" sz="2000" dirty="0" err="1" smtClean="0"/>
              <a:t>ou</a:t>
            </a:r>
            <a:r>
              <a:rPr lang="en-US" sz="2000" dirty="0" smtClean="0"/>
              <a:t> diabetes mellitus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tenham</a:t>
            </a:r>
            <a:r>
              <a:rPr lang="en-US" sz="2000" dirty="0" smtClean="0"/>
              <a:t> </a:t>
            </a:r>
            <a:r>
              <a:rPr lang="en-US" sz="2000" dirty="0" err="1" smtClean="0"/>
              <a:t>risco</a:t>
            </a:r>
            <a:r>
              <a:rPr lang="en-US" sz="2000" dirty="0" smtClean="0"/>
              <a:t> de </a:t>
            </a:r>
            <a:r>
              <a:rPr lang="en-US" sz="2000" dirty="0" err="1" smtClean="0"/>
              <a:t>doença</a:t>
            </a:r>
            <a:r>
              <a:rPr lang="en-US" sz="2000" dirty="0" smtClean="0"/>
              <a:t> cardiovascular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5.1 </a:t>
            </a:r>
            <a:r>
              <a:rPr lang="en-US" sz="2000" dirty="0" err="1" smtClean="0"/>
              <a:t>Realizar</a:t>
            </a:r>
            <a:r>
              <a:rPr lang="en-US" sz="2000" dirty="0" smtClean="0"/>
              <a:t> </a:t>
            </a:r>
            <a:r>
              <a:rPr lang="en-US" sz="2000" dirty="0" err="1" smtClean="0"/>
              <a:t>estratifica</a:t>
            </a:r>
            <a:r>
              <a:rPr lang="en-US" sz="2000" dirty="0" err="1" smtClean="0"/>
              <a:t>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risco</a:t>
            </a:r>
            <a:r>
              <a:rPr lang="en-US" sz="2000" dirty="0" smtClean="0"/>
              <a:t> cardiovascular </a:t>
            </a:r>
            <a:r>
              <a:rPr lang="en-US" sz="2000" dirty="0" err="1" smtClean="0"/>
              <a:t>em</a:t>
            </a:r>
            <a:r>
              <a:rPr lang="en-US" sz="2000" dirty="0" smtClean="0"/>
              <a:t> 100% dos </a:t>
            </a:r>
            <a:r>
              <a:rPr lang="en-US" sz="2000" dirty="0" err="1" smtClean="0"/>
              <a:t>hipertensos</a:t>
            </a:r>
            <a:r>
              <a:rPr lang="en-US" sz="2000" dirty="0" smtClean="0"/>
              <a:t> </a:t>
            </a:r>
            <a:r>
              <a:rPr lang="en-US" sz="2000" dirty="0" err="1" smtClean="0"/>
              <a:t>cadastrados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unidade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saúde</a:t>
            </a:r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70397986"/>
              </p:ext>
            </p:extLst>
          </p:nvPr>
        </p:nvGraphicFramePr>
        <p:xfrm>
          <a:off x="317477" y="3311859"/>
          <a:ext cx="8320544" cy="207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17478" y="5386733"/>
            <a:ext cx="832054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2014. </a:t>
            </a:r>
            <a:endParaRPr lang="pt-BR" sz="1600" dirty="0" smtClean="0"/>
          </a:p>
          <a:p>
            <a:endParaRPr lang="pt-BR" sz="1600" dirty="0"/>
          </a:p>
          <a:p>
            <a:pPr algn="ctr"/>
            <a:r>
              <a:rPr lang="pt-BR" dirty="0"/>
              <a:t>Figura 13: Proporção de hipertensos com estratificação de risco</a:t>
            </a:r>
          </a:p>
          <a:p>
            <a:pPr algn="ctr"/>
            <a:r>
              <a:rPr lang="pt-BR" dirty="0"/>
              <a:t>cardiovascular por exame clínico em dia na USF Bairro Novo. São José</a:t>
            </a:r>
          </a:p>
          <a:p>
            <a:pPr algn="ctr"/>
            <a:r>
              <a:rPr lang="pt-BR" dirty="0"/>
              <a:t>do 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3368863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7477" y="1757819"/>
            <a:ext cx="8320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5. </a:t>
            </a:r>
            <a:r>
              <a:rPr lang="en-US" sz="2000" dirty="0" err="1" smtClean="0"/>
              <a:t>Identificar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usu</a:t>
            </a:r>
            <a:r>
              <a:rPr lang="en-US" sz="2000" dirty="0" err="1" smtClean="0"/>
              <a:t>ário</a:t>
            </a:r>
            <a:r>
              <a:rPr lang="en-US" sz="2000" dirty="0" smtClean="0"/>
              <a:t> com </a:t>
            </a:r>
            <a:r>
              <a:rPr lang="en-US" sz="2000" dirty="0" err="1" smtClean="0"/>
              <a:t>diagnóstico</a:t>
            </a:r>
            <a:r>
              <a:rPr lang="en-US" sz="2000" dirty="0" smtClean="0"/>
              <a:t> de </a:t>
            </a:r>
            <a:r>
              <a:rPr lang="en-US" sz="2000" dirty="0" err="1" smtClean="0"/>
              <a:t>hipertensão</a:t>
            </a:r>
            <a:r>
              <a:rPr lang="en-US" sz="2000" dirty="0" smtClean="0"/>
              <a:t> e/</a:t>
            </a:r>
            <a:r>
              <a:rPr lang="en-US" sz="2000" dirty="0" err="1" smtClean="0"/>
              <a:t>ou</a:t>
            </a:r>
            <a:r>
              <a:rPr lang="en-US" sz="2000" dirty="0" smtClean="0"/>
              <a:t> diabetes mellitus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tenham</a:t>
            </a:r>
            <a:r>
              <a:rPr lang="en-US" sz="2000" dirty="0" smtClean="0"/>
              <a:t> </a:t>
            </a:r>
            <a:r>
              <a:rPr lang="en-US" sz="2000" dirty="0" err="1" smtClean="0"/>
              <a:t>risco</a:t>
            </a:r>
            <a:r>
              <a:rPr lang="en-US" sz="2000" dirty="0" smtClean="0"/>
              <a:t> de </a:t>
            </a:r>
            <a:r>
              <a:rPr lang="en-US" sz="2000" dirty="0" err="1" smtClean="0"/>
              <a:t>doença</a:t>
            </a:r>
            <a:r>
              <a:rPr lang="en-US" sz="2000" dirty="0" smtClean="0"/>
              <a:t> cardiovascular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5.2 </a:t>
            </a:r>
            <a:r>
              <a:rPr lang="en-US" sz="2000" dirty="0" err="1" smtClean="0"/>
              <a:t>Realizar</a:t>
            </a:r>
            <a:r>
              <a:rPr lang="en-US" sz="2000" dirty="0" smtClean="0"/>
              <a:t> </a:t>
            </a:r>
            <a:r>
              <a:rPr lang="en-US" sz="2000" dirty="0" err="1" smtClean="0"/>
              <a:t>estratifica</a:t>
            </a:r>
            <a:r>
              <a:rPr lang="en-US" sz="2000" dirty="0" err="1" smtClean="0"/>
              <a:t>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risco</a:t>
            </a:r>
            <a:r>
              <a:rPr lang="en-US" sz="2000" dirty="0" smtClean="0"/>
              <a:t> cardiovascular </a:t>
            </a:r>
            <a:r>
              <a:rPr lang="en-US" sz="2000" dirty="0" err="1" smtClean="0"/>
              <a:t>em</a:t>
            </a:r>
            <a:r>
              <a:rPr lang="en-US" sz="2000" dirty="0" smtClean="0"/>
              <a:t> 100% dos </a:t>
            </a:r>
            <a:r>
              <a:rPr lang="en-US" sz="2000" dirty="0" err="1" smtClean="0"/>
              <a:t>diabéticos</a:t>
            </a:r>
            <a:r>
              <a:rPr lang="en-US" sz="2000" dirty="0" smtClean="0"/>
              <a:t> </a:t>
            </a:r>
            <a:r>
              <a:rPr lang="en-US" sz="2000" dirty="0" err="1" smtClean="0"/>
              <a:t>cadastrados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unidade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saúde</a:t>
            </a:r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48389664"/>
              </p:ext>
            </p:extLst>
          </p:nvPr>
        </p:nvGraphicFramePr>
        <p:xfrm>
          <a:off x="431918" y="3389036"/>
          <a:ext cx="8206103" cy="1982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431918" y="5371302"/>
            <a:ext cx="820610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2014. </a:t>
            </a:r>
            <a:endParaRPr lang="pt-BR" sz="1600" dirty="0" smtClean="0"/>
          </a:p>
          <a:p>
            <a:endParaRPr lang="pt-BR" sz="1600" dirty="0"/>
          </a:p>
          <a:p>
            <a:pPr algn="ctr"/>
            <a:r>
              <a:rPr lang="pt-BR" dirty="0"/>
              <a:t>Figura 14: Proporção de diabéticos com estratificação de risco</a:t>
            </a:r>
          </a:p>
          <a:p>
            <a:pPr algn="ctr"/>
            <a:r>
              <a:rPr lang="pt-BR" dirty="0"/>
              <a:t>cardiovascular por exame clínico em dia na USF Bairro Novo. São José</a:t>
            </a:r>
          </a:p>
          <a:p>
            <a:pPr algn="ctr"/>
            <a:r>
              <a:rPr lang="pt-BR" dirty="0"/>
              <a:t>do Mipibú/RN. 2014</a:t>
            </a:r>
          </a:p>
        </p:txBody>
      </p:sp>
    </p:spTree>
    <p:extLst>
      <p:ext uri="{BB962C8B-B14F-4D97-AF65-F5344CB8AC3E}">
        <p14:creationId xmlns:p14="http://schemas.microsoft.com/office/powerpoint/2010/main" val="396329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</a:t>
            </a:r>
            <a:r>
              <a:rPr lang="en-US" dirty="0" smtClean="0"/>
              <a:t>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671118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munic</a:t>
            </a:r>
            <a:r>
              <a:rPr lang="en-US" dirty="0" err="1" smtClean="0"/>
              <a:t>ípio</a:t>
            </a:r>
            <a:r>
              <a:rPr lang="en-US" dirty="0" smtClean="0"/>
              <a:t> de São José do Mipibú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4396704"/>
              </p:ext>
            </p:extLst>
          </p:nvPr>
        </p:nvGraphicFramePr>
        <p:xfrm>
          <a:off x="396847" y="2804718"/>
          <a:ext cx="8347000" cy="3413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9920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r>
              <a:rPr lang="en-US" dirty="0" smtClean="0"/>
              <a:t>ÃO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92481460"/>
              </p:ext>
            </p:extLst>
          </p:nvPr>
        </p:nvGraphicFramePr>
        <p:xfrm>
          <a:off x="452515" y="1886502"/>
          <a:ext cx="464034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ight Arrow 5"/>
          <p:cNvSpPr/>
          <p:nvPr/>
        </p:nvSpPr>
        <p:spPr>
          <a:xfrm>
            <a:off x="4907666" y="3340527"/>
            <a:ext cx="1045029" cy="727639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521507" y="2698879"/>
            <a:ext cx="2333568" cy="22358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Melhoria</a:t>
            </a:r>
            <a:r>
              <a:rPr lang="en-US" dirty="0" smtClean="0"/>
              <a:t> dos </a:t>
            </a:r>
            <a:r>
              <a:rPr lang="en-US" dirty="0" err="1" smtClean="0"/>
              <a:t>Indicadores</a:t>
            </a:r>
            <a:r>
              <a:rPr lang="en-US" dirty="0" smtClean="0"/>
              <a:t> de </a:t>
            </a:r>
            <a:r>
              <a:rPr lang="en-US" dirty="0" err="1" smtClean="0"/>
              <a:t>Qualidade</a:t>
            </a:r>
            <a:r>
              <a:rPr lang="en-US" dirty="0" smtClean="0"/>
              <a:t> da </a:t>
            </a:r>
            <a:r>
              <a:rPr lang="en-US" dirty="0" err="1" smtClean="0"/>
              <a:t>Aten</a:t>
            </a:r>
            <a:r>
              <a:rPr lang="en-US" dirty="0" err="1" smtClean="0"/>
              <a:t>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45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SUGEST</a:t>
            </a:r>
            <a:r>
              <a:rPr lang="en-US" dirty="0" smtClean="0"/>
              <a:t>ÕES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793693" y="2354905"/>
            <a:ext cx="7606220" cy="83347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Otimizar</a:t>
            </a:r>
            <a:r>
              <a:rPr lang="en-US" sz="2000" dirty="0" smtClean="0"/>
              <a:t> o </a:t>
            </a:r>
            <a:r>
              <a:rPr lang="en-US" sz="2000" dirty="0" err="1" smtClean="0"/>
              <a:t>fornecimento</a:t>
            </a:r>
            <a:r>
              <a:rPr lang="en-US" sz="2000" dirty="0" smtClean="0"/>
              <a:t> dos </a:t>
            </a:r>
            <a:r>
              <a:rPr lang="en-US" sz="2000" dirty="0" err="1" smtClean="0"/>
              <a:t>exames</a:t>
            </a:r>
            <a:r>
              <a:rPr lang="en-US" sz="2000" dirty="0" smtClean="0"/>
              <a:t> </a:t>
            </a:r>
            <a:r>
              <a:rPr lang="en-US" sz="2000" dirty="0" err="1" smtClean="0"/>
              <a:t>laboratoriais</a:t>
            </a:r>
            <a:r>
              <a:rPr lang="en-US" sz="2000" dirty="0" smtClean="0"/>
              <a:t> no </a:t>
            </a:r>
            <a:r>
              <a:rPr lang="en-US" sz="2000" dirty="0" err="1" smtClean="0"/>
              <a:t>munic</a:t>
            </a:r>
            <a:r>
              <a:rPr lang="en-US" sz="2000" dirty="0" err="1" smtClean="0"/>
              <a:t>ípio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900113" y="3697985"/>
            <a:ext cx="7606220" cy="83347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Melhorar</a:t>
            </a:r>
            <a:r>
              <a:rPr lang="en-US" sz="2000" dirty="0" smtClean="0">
                <a:solidFill>
                  <a:schemeClr val="bg1"/>
                </a:solidFill>
              </a:rPr>
              <a:t> o </a:t>
            </a:r>
            <a:r>
              <a:rPr lang="en-US" sz="2000" dirty="0" err="1" smtClean="0">
                <a:solidFill>
                  <a:schemeClr val="bg1"/>
                </a:solidFill>
              </a:rPr>
              <a:t>fornecimento</a:t>
            </a:r>
            <a:r>
              <a:rPr lang="en-US" sz="2000" dirty="0" smtClean="0">
                <a:solidFill>
                  <a:schemeClr val="bg1"/>
                </a:solidFill>
              </a:rPr>
              <a:t> do </a:t>
            </a:r>
            <a:r>
              <a:rPr lang="en-US" sz="2000" dirty="0" err="1" smtClean="0">
                <a:solidFill>
                  <a:schemeClr val="bg1"/>
                </a:solidFill>
              </a:rPr>
              <a:t>medicamentos</a:t>
            </a:r>
            <a:r>
              <a:rPr lang="en-US" sz="2000" dirty="0" smtClean="0">
                <a:solidFill>
                  <a:schemeClr val="bg1"/>
                </a:solidFill>
              </a:rPr>
              <a:t> da </a:t>
            </a:r>
            <a:r>
              <a:rPr lang="en-US" sz="2000" dirty="0" err="1" smtClean="0">
                <a:solidFill>
                  <a:schemeClr val="bg1"/>
                </a:solidFill>
              </a:rPr>
              <a:t>Farm</a:t>
            </a:r>
            <a:r>
              <a:rPr lang="en-US" sz="2000" dirty="0" err="1" smtClean="0">
                <a:solidFill>
                  <a:schemeClr val="bg1"/>
                </a:solidFill>
              </a:rPr>
              <a:t>ácia</a:t>
            </a:r>
            <a:r>
              <a:rPr lang="en-US" sz="2000" dirty="0" smtClean="0">
                <a:solidFill>
                  <a:schemeClr val="bg1"/>
                </a:solidFill>
              </a:rPr>
              <a:t> Popular/HIPERDIA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00113" y="4993907"/>
            <a:ext cx="7606220" cy="83347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Estimular</a:t>
            </a:r>
            <a:r>
              <a:rPr lang="en-US" sz="2000" dirty="0" smtClean="0"/>
              <a:t> a </a:t>
            </a:r>
            <a:r>
              <a:rPr lang="en-US" sz="2000" dirty="0" err="1" smtClean="0"/>
              <a:t>participa</a:t>
            </a:r>
            <a:r>
              <a:rPr lang="en-US" sz="2000" dirty="0" err="1" smtClean="0"/>
              <a:t>ção</a:t>
            </a:r>
            <a:r>
              <a:rPr lang="en-US" sz="2000" dirty="0" smtClean="0"/>
              <a:t> da </a:t>
            </a:r>
            <a:r>
              <a:rPr lang="en-US" sz="2000" dirty="0" err="1" smtClean="0"/>
              <a:t>comunidade</a:t>
            </a:r>
            <a:r>
              <a:rPr lang="en-US" sz="2000" dirty="0" smtClean="0"/>
              <a:t> </a:t>
            </a:r>
            <a:r>
              <a:rPr lang="en-US" sz="2000" dirty="0" err="1" smtClean="0"/>
              <a:t>nas</a:t>
            </a:r>
            <a:r>
              <a:rPr lang="en-US" sz="2000" dirty="0" smtClean="0"/>
              <a:t> </a:t>
            </a:r>
            <a:r>
              <a:rPr lang="en-US" sz="2000" dirty="0" err="1" smtClean="0"/>
              <a:t>atividade</a:t>
            </a:r>
            <a:r>
              <a:rPr lang="en-US" sz="2000" dirty="0" err="1" smtClean="0"/>
              <a:t>s</a:t>
            </a:r>
            <a:r>
              <a:rPr lang="en-US" sz="2000" dirty="0" smtClean="0"/>
              <a:t> da USF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357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</a:t>
            </a:r>
            <a:r>
              <a:rPr lang="en-US" dirty="0" smtClean="0"/>
              <a:t>ÊNCIAS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672" y="2063850"/>
            <a:ext cx="8188262" cy="44187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BRASIL. Instituto Brasileiro de Geografia e Estatística – IBGE. </a:t>
            </a:r>
            <a:r>
              <a:rPr lang="pt-BR" sz="2000" b="1" dirty="0"/>
              <a:t>Atlas do censo demográfico 2010</a:t>
            </a:r>
            <a:r>
              <a:rPr lang="pt-BR" sz="2000" dirty="0"/>
              <a:t>. – Rio de Janeiro: IBGE, 2013. 160 p. </a:t>
            </a:r>
          </a:p>
          <a:p>
            <a:pPr marL="0" indent="0">
              <a:buNone/>
            </a:pPr>
            <a:r>
              <a:rPr lang="pt-BR" sz="2000" dirty="0"/>
              <a:t>BRASIL. Ministério da Saúde. Secretaria de Atenção a Saúde. Departamento de Atenção Básica. </a:t>
            </a:r>
            <a:r>
              <a:rPr lang="pt-BR" sz="2000" b="1" dirty="0"/>
              <a:t>Estratégias para o cuidado à pessoa com doença crônica: diabetes mellitus.</a:t>
            </a:r>
            <a:r>
              <a:rPr lang="pt-BR" sz="2000" dirty="0"/>
              <a:t> – Brasília: Ministério da Saúde, 2013. 160 p.: il. (Cadernos de Atenção Básica, n.36)</a:t>
            </a:r>
          </a:p>
          <a:p>
            <a:pPr marL="0" indent="0">
              <a:buNone/>
            </a:pPr>
            <a:r>
              <a:rPr lang="pt-BR" sz="2000" dirty="0"/>
              <a:t>BRASIL. Ministério da Saúde. Secretaria de Atenção a Saúde. Departamento de Atenção Básica. </a:t>
            </a:r>
            <a:r>
              <a:rPr lang="pt-BR" sz="2000" b="1" dirty="0"/>
              <a:t>Estratégias para o cuidado à pessoa com doença crônica: hipertensão arterial sistêmica.</a:t>
            </a:r>
            <a:r>
              <a:rPr lang="pt-BR" sz="2000" dirty="0"/>
              <a:t> – Brasília: Ministério da Saúde, 2013. 128 p.: il. (Cadernos de Atenção Básica, n.37)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1782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</a:t>
            </a:r>
            <a:r>
              <a:rPr lang="en-US" dirty="0" smtClean="0"/>
              <a:t>ÊNCIAS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16" y="2133600"/>
            <a:ext cx="8201490" cy="42299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DUARTE, E.C.; BARRETO, S.M. Transição demográfica e epidemiológica: a Epidemiologia e serviços de saúde revisita e atualiza o tema. </a:t>
            </a:r>
            <a:r>
              <a:rPr lang="pt-BR" b="1" dirty="0"/>
              <a:t>Epidemiologia e Serviços de Saúde</a:t>
            </a:r>
            <a:r>
              <a:rPr lang="pt-BR" dirty="0"/>
              <a:t>, v.21, n.4, p. 529 – 532, dez. 2012. </a:t>
            </a:r>
          </a:p>
          <a:p>
            <a:pPr marL="0" indent="0">
              <a:buNone/>
            </a:pPr>
            <a:r>
              <a:rPr lang="pt-BR" dirty="0"/>
              <a:t>MENDES, E.V. As redes de atenção à saúde. </a:t>
            </a:r>
            <a:r>
              <a:rPr lang="pt-BR" b="1" dirty="0"/>
              <a:t>Ciência &amp; Saúde Coletiva</a:t>
            </a:r>
            <a:r>
              <a:rPr lang="pt-BR" dirty="0"/>
              <a:t>, v.15, n.5, p. 2297 – 2305.2010. </a:t>
            </a:r>
          </a:p>
          <a:p>
            <a:pPr marL="0" indent="0">
              <a:buNone/>
            </a:pPr>
            <a:r>
              <a:rPr lang="pt-BR" dirty="0"/>
              <a:t>RABETTI, A.C.; FREITAS, S.F.T. Avaliação das ações em hipertensão arterial sistêmica na atenção básica. </a:t>
            </a:r>
            <a:r>
              <a:rPr lang="pt-BR" b="1" dirty="0"/>
              <a:t>Revista de Saúde Pública</a:t>
            </a:r>
            <a:r>
              <a:rPr lang="pt-BR" dirty="0"/>
              <a:t>, v.45, n.2, p.258 – 268. 2011.</a:t>
            </a:r>
          </a:p>
          <a:p>
            <a:pPr marL="0" indent="0">
              <a:buNone/>
            </a:pPr>
            <a:r>
              <a:rPr lang="pt-BR" dirty="0"/>
              <a:t>SANTA HELENA, E. </a:t>
            </a:r>
            <a:r>
              <a:rPr lang="pt-BR" dirty="0" err="1"/>
              <a:t>T</a:t>
            </a:r>
            <a:r>
              <a:rPr lang="pt-BR" dirty="0"/>
              <a:t>; NEMES, M.I.B; ELUF-NETO, J. Avaliação da assistência à pessoa com hipertensão arterial em unidades de estratégia de saúde da família. </a:t>
            </a:r>
            <a:r>
              <a:rPr lang="pt-BR" b="1" dirty="0"/>
              <a:t>Revista Saúde &amp; Sociedade</a:t>
            </a:r>
            <a:r>
              <a:rPr lang="pt-BR" dirty="0"/>
              <a:t>, São Paulo, v.19, n.3, p. 614 – 626. 2010.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1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</a:t>
            </a:r>
            <a:r>
              <a:rPr lang="en-US" dirty="0" smtClean="0"/>
              <a:t>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Unidade</a:t>
            </a:r>
            <a:r>
              <a:rPr lang="en-US" dirty="0" smtClean="0"/>
              <a:t> de </a:t>
            </a:r>
            <a:r>
              <a:rPr lang="en-US" dirty="0" err="1" smtClean="0"/>
              <a:t>Sa</a:t>
            </a:r>
            <a:r>
              <a:rPr lang="en-US" dirty="0" err="1" smtClean="0"/>
              <a:t>úde</a:t>
            </a:r>
            <a:r>
              <a:rPr lang="en-US" dirty="0" smtClean="0"/>
              <a:t> da </a:t>
            </a:r>
            <a:r>
              <a:rPr lang="en-US" dirty="0" err="1" smtClean="0"/>
              <a:t>Família</a:t>
            </a:r>
            <a:r>
              <a:rPr lang="en-US" dirty="0" smtClean="0"/>
              <a:t> </a:t>
            </a:r>
            <a:r>
              <a:rPr lang="en-US" dirty="0" err="1" smtClean="0"/>
              <a:t>Bairro</a:t>
            </a:r>
            <a:r>
              <a:rPr lang="en-US" dirty="0" smtClean="0"/>
              <a:t> Novo</a:t>
            </a:r>
          </a:p>
          <a:p>
            <a:pPr lvl="1"/>
            <a:endParaRPr lang="en-US" b="1" dirty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equipe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endParaRPr lang="en-US" dirty="0"/>
          </a:p>
          <a:p>
            <a:pPr lvl="2"/>
            <a:r>
              <a:rPr lang="en-US" dirty="0" smtClean="0"/>
              <a:t>1 </a:t>
            </a:r>
            <a:r>
              <a:rPr lang="en-US" dirty="0" err="1"/>
              <a:t>E</a:t>
            </a:r>
            <a:r>
              <a:rPr lang="en-US" dirty="0" err="1" smtClean="0"/>
              <a:t>nfermeira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err="1"/>
              <a:t>M</a:t>
            </a:r>
            <a:r>
              <a:rPr lang="en-US" dirty="0" err="1" smtClean="0"/>
              <a:t>édica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06 </a:t>
            </a:r>
            <a:r>
              <a:rPr lang="en-US" dirty="0" err="1" smtClean="0"/>
              <a:t>Agentes</a:t>
            </a:r>
            <a:r>
              <a:rPr lang="en-US" dirty="0" smtClean="0"/>
              <a:t> </a:t>
            </a:r>
            <a:r>
              <a:rPr lang="en-US" dirty="0" err="1" smtClean="0"/>
              <a:t>Comunitários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02 </a:t>
            </a:r>
            <a:r>
              <a:rPr lang="en-US" dirty="0" err="1" smtClean="0"/>
              <a:t>Técnicas</a:t>
            </a:r>
            <a:r>
              <a:rPr lang="en-US" dirty="0" smtClean="0"/>
              <a:t> de </a:t>
            </a:r>
            <a:r>
              <a:rPr lang="en-US" dirty="0" err="1" smtClean="0"/>
              <a:t>Enfermagem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01 </a:t>
            </a:r>
            <a:r>
              <a:rPr lang="en-US" dirty="0" err="1" smtClean="0"/>
              <a:t>Arquivista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01 </a:t>
            </a:r>
            <a:r>
              <a:rPr lang="en-US" dirty="0" err="1" smtClean="0"/>
              <a:t>Dentista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01 </a:t>
            </a:r>
            <a:r>
              <a:rPr lang="en-US" dirty="0" err="1" smtClean="0"/>
              <a:t>Auxiliar</a:t>
            </a:r>
            <a:r>
              <a:rPr lang="en-US" dirty="0" smtClean="0"/>
              <a:t> de </a:t>
            </a:r>
            <a:r>
              <a:rPr lang="en-US" dirty="0" err="1" smtClean="0"/>
              <a:t>dentista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748" y="2522121"/>
            <a:ext cx="1921397" cy="138994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384598" y="4418748"/>
            <a:ext cx="1944547" cy="50273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3100 </a:t>
            </a:r>
            <a:r>
              <a:rPr lang="en-US" dirty="0" err="1" smtClean="0"/>
              <a:t>pessoas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394569" y="3951758"/>
            <a:ext cx="0" cy="400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952695" y="5351109"/>
            <a:ext cx="1283136" cy="4762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227 HAS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579761" y="5351109"/>
            <a:ext cx="1276793" cy="47627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117 DM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733159" y="4921480"/>
            <a:ext cx="661411" cy="304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94569" y="4921480"/>
            <a:ext cx="714324" cy="304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0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28" y="1812484"/>
            <a:ext cx="8214719" cy="44849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400" dirty="0" err="1" smtClean="0"/>
              <a:t>Objetivo</a:t>
            </a:r>
            <a:r>
              <a:rPr lang="en-US" sz="3400" dirty="0" smtClean="0"/>
              <a:t> </a:t>
            </a:r>
            <a:r>
              <a:rPr lang="en-US" sz="3400" dirty="0" err="1" smtClean="0"/>
              <a:t>Geral</a:t>
            </a:r>
            <a:endParaRPr lang="en-US" sz="3400" dirty="0" smtClean="0"/>
          </a:p>
          <a:p>
            <a:pPr marL="0" indent="0" algn="just">
              <a:buNone/>
            </a:pPr>
            <a:endParaRPr lang="en-US" dirty="0" smtClean="0"/>
          </a:p>
          <a:p>
            <a:pPr lvl="1" algn="just"/>
            <a:r>
              <a:rPr lang="pt-BR" sz="2300" dirty="0"/>
              <a:t>Melhorar a atenção à saúde dos hipertensos e diabéticos da USF de Bairro Novo no município de São José do Mipibú</a:t>
            </a:r>
            <a:r>
              <a:rPr lang="pt-BR" sz="2300" dirty="0"/>
              <a:t> </a:t>
            </a:r>
            <a:endParaRPr lang="pt-BR" sz="2300" dirty="0" smtClean="0"/>
          </a:p>
          <a:p>
            <a:pPr marL="350838" lvl="1" indent="0" algn="just">
              <a:buNone/>
            </a:pPr>
            <a:endParaRPr lang="en-US" dirty="0" smtClean="0"/>
          </a:p>
          <a:p>
            <a:pPr algn="just"/>
            <a:r>
              <a:rPr lang="en-US" sz="3400" dirty="0" err="1" smtClean="0"/>
              <a:t>Objetivos</a:t>
            </a:r>
            <a:r>
              <a:rPr lang="en-US" sz="3400" dirty="0" smtClean="0"/>
              <a:t> </a:t>
            </a:r>
            <a:r>
              <a:rPr lang="en-US" sz="3400" dirty="0" err="1" smtClean="0"/>
              <a:t>Espec</a:t>
            </a:r>
            <a:r>
              <a:rPr lang="en-US" sz="3400" dirty="0" err="1" smtClean="0"/>
              <a:t>íficos</a:t>
            </a:r>
            <a:endParaRPr lang="en-US" sz="3400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808038" lvl="1" indent="-457200" algn="just">
              <a:buFont typeface="+mj-lt"/>
              <a:buAutoNum type="arabicPeriod"/>
            </a:pPr>
            <a:r>
              <a:rPr lang="pt-BR" sz="2300" dirty="0"/>
              <a:t>Ampliar a cobertura a hipertensos e diabéticos.</a:t>
            </a:r>
          </a:p>
          <a:p>
            <a:pPr marL="808038" lvl="1" indent="-457200" algn="just">
              <a:buFont typeface="+mj-lt"/>
              <a:buAutoNum type="arabicPeriod"/>
            </a:pPr>
            <a:r>
              <a:rPr lang="pt-BR" sz="2300" dirty="0"/>
              <a:t>Melhorar a qualidade na atenção a diabéticos e hipertensos na ESF.</a:t>
            </a:r>
          </a:p>
          <a:p>
            <a:pPr marL="808038" lvl="1" indent="-457200" algn="just">
              <a:buFont typeface="+mj-lt"/>
              <a:buAutoNum type="arabicPeriod"/>
            </a:pPr>
            <a:r>
              <a:rPr lang="pt-BR" sz="2300" dirty="0"/>
              <a:t>Melhorar a adesão de hipertensos e diabéticos ao programa do HIPERDIA.</a:t>
            </a:r>
          </a:p>
          <a:p>
            <a:pPr marL="808038" lvl="1" indent="-457200" algn="just">
              <a:buFont typeface="+mj-lt"/>
              <a:buAutoNum type="arabicPeriod"/>
            </a:pPr>
            <a:r>
              <a:rPr lang="pt-BR" sz="2300" dirty="0"/>
              <a:t>Melhorar o registro das informações.</a:t>
            </a:r>
          </a:p>
          <a:p>
            <a:pPr marL="808038" lvl="1" indent="-457200" algn="just">
              <a:buFont typeface="+mj-lt"/>
              <a:buAutoNum type="arabicPeriod"/>
            </a:pPr>
            <a:r>
              <a:rPr lang="pt-BR" sz="2300" dirty="0"/>
              <a:t>Identificar os usuários com diagnóstico de hipertensão e/ou diabetes mellitus que tenham risco de doença cardiovascular.</a:t>
            </a:r>
          </a:p>
          <a:p>
            <a:pPr lvl="1" algn="just"/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301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METODOLOGIA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1693227" y="2169690"/>
            <a:ext cx="3664214" cy="5556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Monitoramento</a:t>
            </a:r>
            <a:r>
              <a:rPr lang="en-US" dirty="0" smtClean="0"/>
              <a:t> e </a:t>
            </a:r>
            <a:r>
              <a:rPr lang="en-US" dirty="0" err="1" smtClean="0"/>
              <a:t>Avalia</a:t>
            </a:r>
            <a:r>
              <a:rPr lang="en-US" dirty="0" err="1" smtClean="0"/>
              <a:t>ção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93226" y="3142338"/>
            <a:ext cx="3664215" cy="55565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Organiza</a:t>
            </a:r>
            <a:r>
              <a:rPr lang="en-US" dirty="0" err="1" smtClean="0"/>
              <a:t>ção</a:t>
            </a:r>
            <a:r>
              <a:rPr lang="en-US" dirty="0" smtClean="0"/>
              <a:t> e </a:t>
            </a:r>
            <a:r>
              <a:rPr lang="en-US" dirty="0" err="1" smtClean="0"/>
              <a:t>Gestão</a:t>
            </a:r>
            <a:r>
              <a:rPr lang="en-US" dirty="0" smtClean="0"/>
              <a:t> do </a:t>
            </a:r>
            <a:r>
              <a:rPr lang="en-US" dirty="0" err="1" smtClean="0"/>
              <a:t>Serviço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693227" y="4114985"/>
            <a:ext cx="3664214" cy="55565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Engajamento</a:t>
            </a:r>
            <a:r>
              <a:rPr lang="en-US" dirty="0" smtClean="0"/>
              <a:t> o </a:t>
            </a:r>
            <a:r>
              <a:rPr lang="en-US" dirty="0" err="1" smtClean="0"/>
              <a:t>P</a:t>
            </a:r>
            <a:r>
              <a:rPr lang="en-US" dirty="0" err="1" smtClean="0"/>
              <a:t>úblico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693227" y="5095019"/>
            <a:ext cx="3664214" cy="55565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Qualifica</a:t>
            </a:r>
            <a:r>
              <a:rPr lang="en-US" dirty="0" err="1" smtClean="0"/>
              <a:t>ção</a:t>
            </a:r>
            <a:r>
              <a:rPr lang="en-US" dirty="0" smtClean="0"/>
              <a:t> da Prática </a:t>
            </a:r>
            <a:r>
              <a:rPr lang="en-US" dirty="0" err="1" smtClean="0"/>
              <a:t>Clínica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 rot="10800000">
            <a:off x="1097950" y="2189793"/>
            <a:ext cx="410067" cy="337514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57162" y="2169690"/>
            <a:ext cx="542951" cy="348098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600" dirty="0" err="1" smtClean="0">
                <a:solidFill>
                  <a:schemeClr val="tx1"/>
                </a:solidFill>
              </a:rPr>
              <a:t>Eixos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Estruturantes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8205" y="2024160"/>
            <a:ext cx="2147270" cy="111817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Coleta</a:t>
            </a:r>
            <a:r>
              <a:rPr lang="en-US" dirty="0" smtClean="0">
                <a:solidFill>
                  <a:srgbClr val="000000"/>
                </a:solidFill>
              </a:rPr>
              <a:t> de Dados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50605" y="3552458"/>
            <a:ext cx="2147270" cy="111817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Indicadores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Qualidade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63835" y="5103436"/>
            <a:ext cx="2147270" cy="111817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Gr</a:t>
            </a:r>
            <a:r>
              <a:rPr lang="en-US" dirty="0" err="1" smtClean="0">
                <a:solidFill>
                  <a:srgbClr val="000000"/>
                </a:solidFill>
              </a:rPr>
              <a:t>áficos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231640" y="3215357"/>
            <a:ext cx="0" cy="310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293594" y="4713418"/>
            <a:ext cx="0" cy="310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3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357" y="1865402"/>
            <a:ext cx="8108891" cy="127006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 err="1" smtClean="0"/>
              <a:t>Ampliar</a:t>
            </a:r>
            <a:r>
              <a:rPr lang="en-US" sz="1800" dirty="0" smtClean="0"/>
              <a:t> a </a:t>
            </a:r>
            <a:r>
              <a:rPr lang="en-US" sz="1800" dirty="0" err="1" smtClean="0"/>
              <a:t>cobertura</a:t>
            </a:r>
            <a:r>
              <a:rPr lang="en-US" sz="1800" dirty="0" smtClean="0"/>
              <a:t> a </a:t>
            </a:r>
            <a:r>
              <a:rPr lang="en-US" sz="1800" dirty="0" err="1" smtClean="0"/>
              <a:t>hipertensos</a:t>
            </a:r>
            <a:r>
              <a:rPr lang="en-US" sz="1800" dirty="0" smtClean="0"/>
              <a:t> e </a:t>
            </a:r>
            <a:r>
              <a:rPr lang="en-US" sz="1800" dirty="0" err="1" smtClean="0"/>
              <a:t>diab</a:t>
            </a:r>
            <a:r>
              <a:rPr lang="en-US" sz="1800" dirty="0" err="1" smtClean="0"/>
              <a:t>éticos</a:t>
            </a:r>
            <a:endParaRPr lang="en-US" sz="1800" dirty="0" smtClean="0"/>
          </a:p>
          <a:p>
            <a:pPr marL="0" lvl="0" indent="0" algn="just">
              <a:buNone/>
            </a:pPr>
            <a:r>
              <a:rPr lang="en-US" sz="1800" dirty="0" smtClean="0"/>
              <a:t>1.1 </a:t>
            </a:r>
            <a:r>
              <a:rPr lang="pt-BR" sz="1800" dirty="0"/>
              <a:t>Cadastrar 70% dos hipertensos da área de abrangência no Programa de Atenção à Hipertensão Arterial e à Diabetes Mellitus da unidade de saúde.</a:t>
            </a:r>
          </a:p>
          <a:p>
            <a:pPr marL="0" indent="0" algn="just">
              <a:buNone/>
            </a:pPr>
            <a:endParaRPr lang="en-US" sz="1800" dirty="0" smtClean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23875013"/>
              </p:ext>
            </p:extLst>
          </p:nvPr>
        </p:nvGraphicFramePr>
        <p:xfrm>
          <a:off x="648183" y="3135464"/>
          <a:ext cx="7725274" cy="219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648183" y="5345945"/>
            <a:ext cx="78311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Fonte: Dados coletados pelo próprio autor. São José do Mipibú/RN. 2014. </a:t>
            </a:r>
            <a:endParaRPr lang="pt-BR" sz="1400" dirty="0"/>
          </a:p>
          <a:p>
            <a:endParaRPr lang="pt-BR" sz="1400" dirty="0"/>
          </a:p>
          <a:p>
            <a:pPr algn="ctr"/>
            <a:r>
              <a:rPr lang="pt-BR" dirty="0"/>
              <a:t>Figura 1: Cobertura do programa de atenção ao hipertenso na USF</a:t>
            </a:r>
          </a:p>
          <a:p>
            <a:pPr algn="ctr"/>
            <a:r>
              <a:rPr lang="pt-BR" dirty="0"/>
              <a:t>Bairro Novo. São José do 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188708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357" y="1865403"/>
            <a:ext cx="8108891" cy="1561116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 err="1" smtClean="0"/>
              <a:t>Ampliar</a:t>
            </a:r>
            <a:r>
              <a:rPr lang="en-US" sz="1800" dirty="0" smtClean="0"/>
              <a:t> a </a:t>
            </a:r>
            <a:r>
              <a:rPr lang="en-US" sz="1800" dirty="0" err="1" smtClean="0"/>
              <a:t>cobertura</a:t>
            </a:r>
            <a:r>
              <a:rPr lang="en-US" sz="1800" dirty="0" smtClean="0"/>
              <a:t> a </a:t>
            </a:r>
            <a:r>
              <a:rPr lang="en-US" sz="1800" dirty="0" err="1" smtClean="0"/>
              <a:t>hipertensos</a:t>
            </a:r>
            <a:r>
              <a:rPr lang="en-US" sz="1800" dirty="0" smtClean="0"/>
              <a:t> e </a:t>
            </a:r>
            <a:r>
              <a:rPr lang="en-US" sz="1800" dirty="0" err="1" smtClean="0"/>
              <a:t>diab</a:t>
            </a:r>
            <a:r>
              <a:rPr lang="en-US" sz="1800" dirty="0" err="1" smtClean="0"/>
              <a:t>éticos</a:t>
            </a:r>
            <a:endParaRPr lang="en-US" sz="1800" dirty="0" smtClean="0"/>
          </a:p>
          <a:p>
            <a:pPr marL="0" lvl="0" indent="0" algn="just">
              <a:buNone/>
            </a:pPr>
            <a:r>
              <a:rPr lang="en-US" sz="1800" dirty="0" smtClean="0"/>
              <a:t>1.2 </a:t>
            </a:r>
            <a:r>
              <a:rPr lang="pt-BR" sz="1800" dirty="0"/>
              <a:t>Cadastrar 70% dos diabéticos da área de abrangência no Programa de Atenção à Hipertensão Arterial e a Diabetes Mellitus da unidade de saúde.</a:t>
            </a:r>
          </a:p>
          <a:p>
            <a:pPr marL="0" indent="0" algn="just">
              <a:buNone/>
            </a:pPr>
            <a:endParaRPr lang="en-US" sz="18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137374901"/>
              </p:ext>
            </p:extLst>
          </p:nvPr>
        </p:nvGraphicFramePr>
        <p:xfrm>
          <a:off x="542356" y="3196109"/>
          <a:ext cx="8108891" cy="2109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542357" y="5431621"/>
            <a:ext cx="81088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 </a:t>
            </a:r>
            <a:r>
              <a:rPr lang="pt-BR" sz="1600" dirty="0"/>
              <a:t>Fonte: Dados coletados pelo próprio autor. São José do Mipibú/RN. 2014</a:t>
            </a:r>
            <a:r>
              <a:rPr lang="pt-BR" sz="1600" dirty="0" smtClean="0"/>
              <a:t>.</a:t>
            </a:r>
          </a:p>
          <a:p>
            <a:r>
              <a:rPr lang="pt-BR" sz="1600" dirty="0" smtClean="0"/>
              <a:t> </a:t>
            </a:r>
            <a:endParaRPr lang="pt-BR" sz="1600" dirty="0"/>
          </a:p>
          <a:p>
            <a:pPr algn="ctr"/>
            <a:r>
              <a:rPr lang="pt-BR" dirty="0"/>
              <a:t>Figura 2: Cobertura do programa de atenção ao diabético na USF Bairro</a:t>
            </a:r>
          </a:p>
          <a:p>
            <a:pPr algn="ctr"/>
            <a:r>
              <a:rPr lang="pt-BR" dirty="0"/>
              <a:t>Novo. São José do Mipibú/RN.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7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16" y="1948381"/>
            <a:ext cx="8188261" cy="171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Melhorar</a:t>
            </a:r>
            <a:r>
              <a:rPr lang="en-US" sz="2000" dirty="0" smtClean="0"/>
              <a:t> a </a:t>
            </a:r>
            <a:r>
              <a:rPr lang="en-US" sz="2000" dirty="0" err="1" smtClean="0"/>
              <a:t>qualidade</a:t>
            </a:r>
            <a:r>
              <a:rPr lang="en-US" sz="2000" dirty="0" smtClean="0"/>
              <a:t> da </a:t>
            </a:r>
            <a:r>
              <a:rPr lang="en-US" sz="2000" dirty="0" err="1" smtClean="0"/>
              <a:t>aten</a:t>
            </a:r>
            <a:r>
              <a:rPr lang="en-US" sz="2000" dirty="0" err="1" smtClean="0"/>
              <a:t>ção</a:t>
            </a:r>
            <a:r>
              <a:rPr lang="en-US" sz="2000" dirty="0" smtClean="0"/>
              <a:t> a </a:t>
            </a:r>
            <a:r>
              <a:rPr lang="en-US" sz="2000" dirty="0" err="1" smtClean="0"/>
              <a:t>diabéticos</a:t>
            </a:r>
            <a:r>
              <a:rPr lang="en-US" sz="2000" dirty="0" smtClean="0"/>
              <a:t> e </a:t>
            </a:r>
            <a:r>
              <a:rPr lang="en-US" sz="2000" dirty="0" err="1" smtClean="0"/>
              <a:t>hipertensos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2.1  </a:t>
            </a:r>
            <a:r>
              <a:rPr lang="en-US" sz="2000" dirty="0" err="1" smtClean="0"/>
              <a:t>Realizar</a:t>
            </a:r>
            <a:r>
              <a:rPr lang="en-US" sz="2000" dirty="0" smtClean="0"/>
              <a:t> o </a:t>
            </a:r>
            <a:r>
              <a:rPr lang="en-US" sz="2000" dirty="0" err="1" smtClean="0"/>
              <a:t>exame</a:t>
            </a:r>
            <a:r>
              <a:rPr lang="en-US" sz="2000" dirty="0" smtClean="0"/>
              <a:t> </a:t>
            </a:r>
            <a:r>
              <a:rPr lang="en-US" sz="2000" dirty="0" err="1" smtClean="0"/>
              <a:t>clínico</a:t>
            </a:r>
            <a:r>
              <a:rPr lang="en-US" sz="2000" dirty="0" smtClean="0"/>
              <a:t> </a:t>
            </a:r>
            <a:r>
              <a:rPr lang="en-US" sz="2000" dirty="0" err="1" smtClean="0"/>
              <a:t>apropriado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100% dos </a:t>
            </a:r>
            <a:r>
              <a:rPr lang="en-US" sz="2000" dirty="0" err="1" smtClean="0"/>
              <a:t>hipertensos</a:t>
            </a:r>
            <a:endParaRPr lang="en-US" sz="2000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86489051"/>
              </p:ext>
            </p:extLst>
          </p:nvPr>
        </p:nvGraphicFramePr>
        <p:xfrm>
          <a:off x="476215" y="3024852"/>
          <a:ext cx="8188261" cy="216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76216" y="5318382"/>
            <a:ext cx="776925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2014. </a:t>
            </a:r>
            <a:endParaRPr lang="pt-BR" sz="1600" dirty="0"/>
          </a:p>
          <a:p>
            <a:endParaRPr lang="pt-BR" sz="1600" dirty="0"/>
          </a:p>
          <a:p>
            <a:pPr algn="ctr"/>
            <a:r>
              <a:rPr lang="pt-BR" dirty="0"/>
              <a:t>Figura 3: Proporção de hipertensos com exame clínico em dia de</a:t>
            </a:r>
          </a:p>
          <a:p>
            <a:pPr algn="ctr"/>
            <a:r>
              <a:rPr lang="pt-BR" dirty="0"/>
              <a:t>acordo com o protocolo na USF Bairro Novo. São José do 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109958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pic>
        <p:nvPicPr>
          <p:cNvPr id="4" name="Imagem 1" descr="http://www.ufpel.edu.br/iqg/db/e-book%20Plantas%20Transgenicas/capa/logo%20core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475" y="6065521"/>
            <a:ext cx="609600" cy="547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34050" y="1902750"/>
            <a:ext cx="82833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2. </a:t>
            </a:r>
            <a:r>
              <a:rPr lang="en-US" sz="2000" dirty="0" err="1"/>
              <a:t>Melhorar</a:t>
            </a:r>
            <a:r>
              <a:rPr lang="en-US" sz="2000" dirty="0"/>
              <a:t> a </a:t>
            </a:r>
            <a:r>
              <a:rPr lang="en-US" sz="2000" dirty="0" err="1"/>
              <a:t>qualidade</a:t>
            </a:r>
            <a:r>
              <a:rPr lang="en-US" sz="2000" dirty="0"/>
              <a:t> da </a:t>
            </a:r>
            <a:r>
              <a:rPr lang="en-US" sz="2000" dirty="0" err="1"/>
              <a:t>atenção</a:t>
            </a:r>
            <a:r>
              <a:rPr lang="en-US" sz="2000" dirty="0"/>
              <a:t> a </a:t>
            </a:r>
            <a:r>
              <a:rPr lang="en-US" sz="2000" dirty="0" err="1"/>
              <a:t>diabéticos</a:t>
            </a:r>
            <a:r>
              <a:rPr lang="en-US" sz="2000" dirty="0"/>
              <a:t> e </a:t>
            </a:r>
            <a:r>
              <a:rPr lang="en-US" sz="2000" dirty="0" err="1" smtClean="0"/>
              <a:t>hipertensos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2.2  </a:t>
            </a:r>
            <a:r>
              <a:rPr lang="en-US" sz="2000" dirty="0" err="1"/>
              <a:t>Realizar</a:t>
            </a:r>
            <a:r>
              <a:rPr lang="en-US" sz="2000" dirty="0"/>
              <a:t> o </a:t>
            </a:r>
            <a:r>
              <a:rPr lang="en-US" sz="2000" dirty="0" err="1"/>
              <a:t>exame</a:t>
            </a:r>
            <a:r>
              <a:rPr lang="en-US" sz="2000" dirty="0"/>
              <a:t> </a:t>
            </a:r>
            <a:r>
              <a:rPr lang="en-US" sz="2000" dirty="0" err="1"/>
              <a:t>clínico</a:t>
            </a:r>
            <a:r>
              <a:rPr lang="en-US" sz="2000" dirty="0"/>
              <a:t> </a:t>
            </a:r>
            <a:r>
              <a:rPr lang="en-US" sz="2000" dirty="0" err="1"/>
              <a:t>apropriado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100% dos </a:t>
            </a:r>
            <a:r>
              <a:rPr lang="en-US" sz="2000" dirty="0" err="1" smtClean="0"/>
              <a:t>diab</a:t>
            </a:r>
            <a:r>
              <a:rPr lang="en-US" sz="2000" dirty="0" err="1" smtClean="0"/>
              <a:t>éticos</a:t>
            </a:r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61988049"/>
              </p:ext>
            </p:extLst>
          </p:nvPr>
        </p:nvGraphicFramePr>
        <p:xfrm>
          <a:off x="434050" y="2984768"/>
          <a:ext cx="8164286" cy="2253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434050" y="5238383"/>
            <a:ext cx="81642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Fonte: Dados coletados pelo próprio autor. São José do Mipibú/RN. 2014. </a:t>
            </a:r>
            <a:endParaRPr lang="pt-BR" sz="1600" dirty="0" smtClean="0"/>
          </a:p>
          <a:p>
            <a:endParaRPr lang="pt-BR" sz="1600" dirty="0"/>
          </a:p>
          <a:p>
            <a:pPr algn="ctr"/>
            <a:r>
              <a:rPr lang="pt-BR" dirty="0"/>
              <a:t>Figura 4: Proporção de diabéticos com exame clínico em dia de </a:t>
            </a:r>
            <a:r>
              <a:rPr lang="pt-BR" dirty="0" smtClean="0"/>
              <a:t>acordo</a:t>
            </a:r>
            <a:endParaRPr lang="pt-BR" dirty="0"/>
          </a:p>
          <a:p>
            <a:pPr algn="ctr"/>
            <a:r>
              <a:rPr lang="pt-BR" dirty="0"/>
              <a:t>com o protocolo na USF Bairro Novo. São José do Mipibú/RN. 2014.</a:t>
            </a:r>
          </a:p>
        </p:txBody>
      </p:sp>
    </p:spTree>
    <p:extLst>
      <p:ext uri="{BB962C8B-B14F-4D97-AF65-F5344CB8AC3E}">
        <p14:creationId xmlns:p14="http://schemas.microsoft.com/office/powerpoint/2010/main" val="1792503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230</TotalTime>
  <Words>1919</Words>
  <Application>Microsoft Macintosh PowerPoint</Application>
  <PresentationFormat>On-screen Show (4:3)</PresentationFormat>
  <Paragraphs>247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Capital</vt:lpstr>
      <vt:lpstr>UNIVERSIDADE FEDERAL DE PELOTAS DEPARTAMENTO DE MEDICINA SOCIAL ESPECIALIZAÇÃO EM SAÚDE DA FAMÍLIA  MODALIDADE A DISTÂNCIA</vt:lpstr>
      <vt:lpstr>INTRODUÇÃO</vt:lpstr>
      <vt:lpstr>INTRODUÇÃO</vt:lpstr>
      <vt:lpstr>OBJETIVOS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 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SUGESTÕES</vt:lpstr>
      <vt:lpstr>REFERÊNCIAS</vt:lpstr>
      <vt:lpstr>REFERÊNCIAS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Helena Pires</dc:creator>
  <cp:lastModifiedBy>Maria Helena Pires</cp:lastModifiedBy>
  <cp:revision>110</cp:revision>
  <dcterms:created xsi:type="dcterms:W3CDTF">2015-01-19T02:55:27Z</dcterms:created>
  <dcterms:modified xsi:type="dcterms:W3CDTF">2015-01-19T06:45:36Z</dcterms:modified>
</cp:coreProperties>
</file>