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6" r:id="rId4"/>
    <p:sldId id="285" r:id="rId5"/>
    <p:sldId id="286" r:id="rId6"/>
    <p:sldId id="284" r:id="rId7"/>
    <p:sldId id="259" r:id="rId8"/>
    <p:sldId id="283" r:id="rId9"/>
    <p:sldId id="288" r:id="rId10"/>
    <p:sldId id="289" r:id="rId11"/>
    <p:sldId id="290" r:id="rId12"/>
    <p:sldId id="291" r:id="rId13"/>
    <p:sldId id="292" r:id="rId14"/>
    <p:sldId id="293" r:id="rId15"/>
    <p:sldId id="294" r:id="rId16"/>
    <p:sldId id="295" r:id="rId17"/>
    <p:sldId id="297" r:id="rId18"/>
    <p:sldId id="296" r:id="rId19"/>
    <p:sldId id="298" r:id="rId20"/>
    <p:sldId id="299" r:id="rId21"/>
    <p:sldId id="300" r:id="rId22"/>
    <p:sldId id="301" r:id="rId23"/>
    <p:sldId id="302" r:id="rId24"/>
    <p:sldId id="303" r:id="rId25"/>
    <p:sldId id="263" r:id="rId26"/>
    <p:sldId id="272" r:id="rId27"/>
    <p:sldId id="304" r:id="rId28"/>
    <p:sldId id="273" r:id="rId29"/>
    <p:sldId id="305" r:id="rId3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660"/>
  </p:normalViewPr>
  <p:slideViewPr>
    <p:cSldViewPr>
      <p:cViewPr varScale="1">
        <p:scale>
          <a:sx n="64" d="100"/>
          <a:sy n="64" d="100"/>
        </p:scale>
        <p:origin x="-1325" y="-77"/>
      </p:cViewPr>
      <p:guideLst>
        <p:guide orient="horz" pos="2160"/>
        <p:guide pos="2880"/>
      </p:guideLst>
    </p:cSldViewPr>
  </p:slideViewPr>
  <p:notesTextViewPr>
    <p:cViewPr>
      <p:scale>
        <a:sx n="1" d="1"/>
        <a:sy n="1" d="1"/>
      </p:scale>
      <p:origin x="0" y="0"/>
    </p:cViewPr>
  </p:notesTextViewPr>
  <p:sorterViewPr>
    <p:cViewPr>
      <p:scale>
        <a:sx n="66" d="100"/>
        <a:sy n="66" d="100"/>
      </p:scale>
      <p:origin x="0" y="619"/>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2" Type="http://schemas.openxmlformats.org/officeDocument/2006/relationships/oleObject" Target="file:///C:\Users\Navarra\Documents\Thaise\T3_U3_S17_Thaise_Planilha%20Final_Mama_Risco_19%20de%20fev14.xls" TargetMode="External"/><Relationship Id="rId1" Type="http://schemas.openxmlformats.org/officeDocument/2006/relationships/image" Target="../media/image26.jpeg"/></Relationships>
</file>

<file path=ppt/charts/_rels/chart10.xml.rels><?xml version="1.0" encoding="UTF-8" standalone="yes"?>
<Relationships xmlns="http://schemas.openxmlformats.org/package/2006/relationships"><Relationship Id="rId1" Type="http://schemas.openxmlformats.org/officeDocument/2006/relationships/oleObject" Target="file:///C:\Users\Navarra\Documents\Thaise\T3_U3_S17_Thaise_Planilha%20Final_Mama_Risco_19%20de%20fev14.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Navarra\Documents\Thaise\T3_U3_S17_Thaise_Planilha%20Final_Mama_Risco_19%20de%20fev14.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Navarra\Documents\Thaise\T3_U3_S17_Thaise_Planilha%20Final_Mama_Risco_19%20de%20fev14.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Navarra\Documents\Thaise\T3_U3_S17_Thaise_Planilha%20Final_Mama_Risco_19%20de%20fev14.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Navarra\Documents\Thaise\T3_U3_S17_Thaise_Planilha%20Final_Colo_Risco_10jan14.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Navarra\Documents\Thaise\T3_U3_S17_Thaise_Planilha%20Final_Colo_Risco_10jan14.xls"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Navarra\Documents\Thaise\T3_U3_S17_Thaise_Planilha%20Final_Colo_Risco_10jan14.xls" TargetMode="External"/><Relationship Id="rId1" Type="http://schemas.openxmlformats.org/officeDocument/2006/relationships/image" Target="../media/image27.jpeg"/></Relationships>
</file>

<file path=ppt/charts/_rels/chart3.xml.rels><?xml version="1.0" encoding="UTF-8" standalone="yes"?>
<Relationships xmlns="http://schemas.openxmlformats.org/package/2006/relationships"><Relationship Id="rId1" Type="http://schemas.openxmlformats.org/officeDocument/2006/relationships/oleObject" Target="file:///C:\Users\Navarra\Documents\Thaise\T3_U3_S17_Thaise_Planilha%20Final_Mama_Risco_19%20de%20fev14.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Navarra\Documents\Thaise\T3_U3_S17_Thaise_Planilha%20Final_Mama_Risco_19%20de%20fev14.xls"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C:\Users\Navarra\Documents\Thaise\T3_U3_S17_Thaise_Planilha%20Final_Colo_Risco_10jan14.xls" TargetMode="External"/><Relationship Id="rId1" Type="http://schemas.openxmlformats.org/officeDocument/2006/relationships/image" Target="../media/image29.jpeg"/></Relationships>
</file>

<file path=ppt/charts/_rels/chart6.xml.rels><?xml version="1.0" encoding="UTF-8" standalone="yes"?>
<Relationships xmlns="http://schemas.openxmlformats.org/package/2006/relationships"><Relationship Id="rId2" Type="http://schemas.openxmlformats.org/officeDocument/2006/relationships/oleObject" Target="file:///C:\Users\Navarra\Documents\Thaise\T3_U3_S17_Thaise_Planilha%20Final_Colo_Risco_10jan14.xls" TargetMode="External"/><Relationship Id="rId1" Type="http://schemas.openxmlformats.org/officeDocument/2006/relationships/image" Target="../media/image30.jpeg"/></Relationships>
</file>

<file path=ppt/charts/_rels/chart7.xml.rels><?xml version="1.0" encoding="UTF-8" standalone="yes"?>
<Relationships xmlns="http://schemas.openxmlformats.org/package/2006/relationships"><Relationship Id="rId1" Type="http://schemas.openxmlformats.org/officeDocument/2006/relationships/oleObject" Target="file:///C:\Users\Navarra\Documents\Thaise\T3_U3_S17_Thaise_Planilha%20Final_Mama_Risco_19%20de%20fev14.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Navarra\Documents\Thaise\T3_U3_S17_Thaise_Planilha%20Final_Colo_Risco_10jan14.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Navarra\Documents\Thaise\T3_U3_S17_Thaise_Planilha%20Final_Mama_Risco_19%20de%20fev1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pt-BR"/>
  <c:chart>
    <c:autoTitleDeleted val="1"/>
    <c:plotArea>
      <c:layout>
        <c:manualLayout>
          <c:layoutTarget val="inner"/>
          <c:xMode val="edge"/>
          <c:yMode val="edge"/>
          <c:x val="0.16228628366689429"/>
          <c:y val="9.9147390196449262E-2"/>
          <c:w val="0.80306974820258081"/>
          <c:h val="0.70275664824854278"/>
        </c:manualLayout>
      </c:layout>
      <c:barChart>
        <c:barDir val="col"/>
        <c:grouping val="clustered"/>
        <c:ser>
          <c:idx val="0"/>
          <c:order val="0"/>
          <c:tx>
            <c:strRef>
              <c:f>Indicadores!$C$13</c:f>
              <c:strCache>
                <c:ptCount val="1"/>
                <c:pt idx="0">
                  <c:v>Cobertura do programa de prevenção ao CA de mama para faixa etária de risco</c:v>
                </c:pt>
              </c:strCache>
            </c:strRef>
          </c:tx>
          <c:dLbls>
            <c:spPr>
              <a:noFill/>
              <a:ln>
                <a:noFill/>
              </a:ln>
              <a:effectLst/>
            </c:spPr>
            <c:txPr>
              <a:bodyPr/>
              <a:lstStyle/>
              <a:p>
                <a:pPr>
                  <a:defRPr sz="1400"/>
                </a:pPr>
                <a:endParaRPr lang="pt-BR"/>
              </a:p>
            </c:txPr>
            <c:showVal val="1"/>
            <c:extLst>
              <c:ext xmlns:c15="http://schemas.microsoft.com/office/drawing/2012/chart" uri="{CE6537A1-D6FC-4f65-9D91-7224C49458BB}">
                <c15:layout/>
                <c15:showLeaderLines val="0"/>
              </c:ext>
            </c:extLst>
          </c:dLbls>
          <c:cat>
            <c:strRef>
              <c:f>Indicadores!$D$12:$G$12</c:f>
              <c:strCache>
                <c:ptCount val="4"/>
                <c:pt idx="0">
                  <c:v>Mês 1</c:v>
                </c:pt>
                <c:pt idx="1">
                  <c:v>Mês 2</c:v>
                </c:pt>
                <c:pt idx="2">
                  <c:v>Mês 3</c:v>
                </c:pt>
                <c:pt idx="3">
                  <c:v>Mês 4</c:v>
                </c:pt>
              </c:strCache>
            </c:strRef>
          </c:cat>
          <c:val>
            <c:numRef>
              <c:f>Indicadores!$D$13:$G$13</c:f>
              <c:numCache>
                <c:formatCode>0.0%</c:formatCode>
                <c:ptCount val="4"/>
                <c:pt idx="0">
                  <c:v>0.15887850467289721</c:v>
                </c:pt>
                <c:pt idx="1">
                  <c:v>0.20560747663551396</c:v>
                </c:pt>
                <c:pt idx="2">
                  <c:v>0.25233644859813065</c:v>
                </c:pt>
                <c:pt idx="3">
                  <c:v>0.66355140186915884</c:v>
                </c:pt>
              </c:numCache>
            </c:numRef>
          </c:val>
        </c:ser>
        <c:dLbls>
          <c:showVal val="1"/>
        </c:dLbls>
        <c:gapWidth val="75"/>
        <c:axId val="51685632"/>
        <c:axId val="53559296"/>
      </c:barChart>
      <c:catAx>
        <c:axId val="51685632"/>
        <c:scaling>
          <c:orientation val="minMax"/>
        </c:scaling>
        <c:axPos val="b"/>
        <c:numFmt formatCode="General" sourceLinked="1"/>
        <c:majorTickMark val="none"/>
        <c:tickLblPos val="nextTo"/>
        <c:txPr>
          <a:bodyPr rot="0" vert="horz"/>
          <a:lstStyle/>
          <a:p>
            <a:pPr>
              <a:defRPr/>
            </a:pPr>
            <a:endParaRPr lang="pt-BR"/>
          </a:p>
        </c:txPr>
        <c:crossAx val="53559296"/>
        <c:crosses val="autoZero"/>
        <c:auto val="1"/>
        <c:lblAlgn val="ctr"/>
        <c:lblOffset val="100"/>
      </c:catAx>
      <c:valAx>
        <c:axId val="53559296"/>
        <c:scaling>
          <c:orientation val="minMax"/>
          <c:max val="1"/>
        </c:scaling>
        <c:axPos val="l"/>
        <c:numFmt formatCode="0.0%" sourceLinked="1"/>
        <c:majorTickMark val="none"/>
        <c:tickLblPos val="nextTo"/>
        <c:txPr>
          <a:bodyPr rot="0" vert="horz"/>
          <a:lstStyle/>
          <a:p>
            <a:pPr>
              <a:defRPr/>
            </a:pPr>
            <a:endParaRPr lang="pt-BR"/>
          </a:p>
        </c:txPr>
        <c:crossAx val="51685632"/>
        <c:crosses val="autoZero"/>
        <c:crossBetween val="between"/>
        <c:majorUnit val="0.2"/>
      </c:valAx>
      <c:spPr>
        <a:blipFill dpi="0" rotWithShape="1">
          <a:blip xmlns:r="http://schemas.openxmlformats.org/officeDocument/2006/relationships" r:embed="rId1">
            <a:alphaModFix amt="46000"/>
          </a:blip>
          <a:srcRect/>
          <a:stretch>
            <a:fillRect l="23000" r="21000"/>
          </a:stretch>
        </a:blipFill>
      </c:spPr>
    </c:plotArea>
    <c:legend>
      <c:legendPos val="b"/>
      <c:layout/>
      <c:txPr>
        <a:bodyPr/>
        <a:lstStyle/>
        <a:p>
          <a:pPr>
            <a:defRPr sz="1200"/>
          </a:pPr>
          <a:endParaRPr lang="pt-BR"/>
        </a:p>
      </c:txPr>
    </c:legend>
    <c:plotVisOnly val="1"/>
    <c:dispBlanksAs val="gap"/>
  </c:chart>
  <c:txPr>
    <a:bodyPr/>
    <a:lstStyle/>
    <a:p>
      <a:pPr>
        <a:defRPr sz="1200" b="0" i="0" u="none" strike="noStrike" baseline="0">
          <a:solidFill>
            <a:srgbClr val="000000"/>
          </a:solidFill>
          <a:latin typeface="Calibri"/>
          <a:ea typeface="Calibri"/>
          <a:cs typeface="Calibri"/>
        </a:defRPr>
      </a:pPr>
      <a:endParaRPr lang="pt-BR"/>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pt-BR"/>
  <c:chart>
    <c:title>
      <c:tx>
        <c:rich>
          <a:bodyPr/>
          <a:lstStyle/>
          <a:p>
            <a:pPr>
              <a:defRPr sz="1300" b="1" i="0" u="none" strike="noStrike" baseline="0">
                <a:solidFill>
                  <a:srgbClr val="000000"/>
                </a:solidFill>
                <a:latin typeface="Calibri"/>
                <a:ea typeface="Calibri"/>
                <a:cs typeface="Calibri"/>
              </a:defRPr>
            </a:pPr>
            <a:r>
              <a:rPr lang="pt-BR" sz="1300" dirty="0"/>
              <a:t>Proporção de mulheres na faixa etária com avaliação de risco para câncer de </a:t>
            </a:r>
            <a:r>
              <a:rPr lang="pt-BR" sz="1300" dirty="0" smtClean="0"/>
              <a:t>mama e câncer do colo do útero</a:t>
            </a:r>
            <a:endParaRPr lang="pt-BR" sz="1300" dirty="0"/>
          </a:p>
        </c:rich>
      </c:tx>
      <c:layout>
        <c:manualLayout>
          <c:xMode val="edge"/>
          <c:yMode val="edge"/>
          <c:x val="0.10408336054767349"/>
          <c:y val="2.9363788437372473E-2"/>
        </c:manualLayout>
      </c:layout>
      <c:spPr>
        <a:noFill/>
        <a:ln w="25400">
          <a:noFill/>
        </a:ln>
      </c:spPr>
    </c:title>
    <c:plotArea>
      <c:layout>
        <c:manualLayout>
          <c:layoutTarget val="inner"/>
          <c:xMode val="edge"/>
          <c:yMode val="edge"/>
          <c:x val="0.16583824791072599"/>
          <c:y val="0.35527401717269541"/>
          <c:w val="0.75087625294720362"/>
          <c:h val="0.50870683171955255"/>
        </c:manualLayout>
      </c:layout>
      <c:barChart>
        <c:barDir val="col"/>
        <c:grouping val="clustered"/>
        <c:ser>
          <c:idx val="0"/>
          <c:order val="0"/>
          <c:tx>
            <c:strRef>
              <c:f>Indicadores!$C$59</c:f>
              <c:strCache>
                <c:ptCount val="1"/>
                <c:pt idx="0">
                  <c:v>Proporção de mulheres na faixa etária com avaliação de risco para câncer de mama</c:v>
                </c:pt>
              </c:strCache>
            </c:strRef>
          </c:tx>
          <c:spPr>
            <a:gradFill rotWithShape="0">
              <a:gsLst>
                <a:gs pos="0">
                  <a:srgbClr val="9BC1FF"/>
                </a:gs>
                <a:gs pos="100000">
                  <a:srgbClr val="3F80CD"/>
                </a:gs>
              </a:gsLst>
              <a:lin ang="10800000" scaled="1"/>
            </a:gradFill>
            <a:ln w="25400">
              <a:noFill/>
            </a:ln>
          </c:spPr>
          <c:cat>
            <c:strRef>
              <c:f>Indicadores!$D$58:$G$58</c:f>
              <c:strCache>
                <c:ptCount val="4"/>
                <c:pt idx="0">
                  <c:v>Mês 1</c:v>
                </c:pt>
                <c:pt idx="1">
                  <c:v>Mês 2</c:v>
                </c:pt>
                <c:pt idx="2">
                  <c:v>Mês 3</c:v>
                </c:pt>
                <c:pt idx="3">
                  <c:v>Mês 4</c:v>
                </c:pt>
              </c:strCache>
            </c:strRef>
          </c:cat>
          <c:val>
            <c:numRef>
              <c:f>Indicadores!$D$59:$G$59</c:f>
              <c:numCache>
                <c:formatCode>0.0%</c:formatCode>
                <c:ptCount val="4"/>
                <c:pt idx="0">
                  <c:v>1</c:v>
                </c:pt>
                <c:pt idx="1">
                  <c:v>0.98387096774193528</c:v>
                </c:pt>
                <c:pt idx="2">
                  <c:v>1</c:v>
                </c:pt>
                <c:pt idx="3">
                  <c:v>1</c:v>
                </c:pt>
              </c:numCache>
            </c:numRef>
          </c:val>
        </c:ser>
        <c:dLbls/>
        <c:axId val="74365184"/>
        <c:axId val="74395648"/>
      </c:barChart>
      <c:catAx>
        <c:axId val="74365184"/>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4395648"/>
        <c:crosses val="autoZero"/>
        <c:auto val="1"/>
        <c:lblAlgn val="ctr"/>
        <c:lblOffset val="100"/>
      </c:catAx>
      <c:valAx>
        <c:axId val="74395648"/>
        <c:scaling>
          <c:orientation val="minMax"/>
          <c:max val="1"/>
          <c:min val="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4365184"/>
        <c:crosses val="autoZero"/>
        <c:crossBetween val="between"/>
        <c:majorUnit val="0.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pt-BR"/>
  <c:chart>
    <c:title>
      <c:tx>
        <c:rich>
          <a:bodyPr/>
          <a:lstStyle/>
          <a:p>
            <a:pPr>
              <a:defRPr sz="1300" b="1" i="0" u="none" strike="noStrike" baseline="0">
                <a:solidFill>
                  <a:srgbClr val="000000"/>
                </a:solidFill>
                <a:latin typeface="Calibri"/>
                <a:ea typeface="Calibri"/>
                <a:cs typeface="Calibri"/>
              </a:defRPr>
            </a:pPr>
            <a:r>
              <a:rPr lang="pt-BR" sz="1300" dirty="0"/>
              <a:t>Proporção de mulheres na faixa etária com avaliação de risco para câncer de </a:t>
            </a:r>
            <a:r>
              <a:rPr lang="pt-BR" sz="1300" dirty="0" smtClean="0"/>
              <a:t>mama e câncer do colo do útero</a:t>
            </a:r>
            <a:endParaRPr lang="pt-BR" sz="1300" dirty="0"/>
          </a:p>
        </c:rich>
      </c:tx>
      <c:layout>
        <c:manualLayout>
          <c:xMode val="edge"/>
          <c:yMode val="edge"/>
          <c:x val="0.10408336054767349"/>
          <c:y val="2.9363788437372473E-2"/>
        </c:manualLayout>
      </c:layout>
      <c:spPr>
        <a:noFill/>
        <a:ln w="25400">
          <a:noFill/>
        </a:ln>
      </c:spPr>
    </c:title>
    <c:plotArea>
      <c:layout>
        <c:manualLayout>
          <c:layoutTarget val="inner"/>
          <c:xMode val="edge"/>
          <c:yMode val="edge"/>
          <c:x val="0.16583824791072599"/>
          <c:y val="0.35527401717269541"/>
          <c:w val="0.75087625294720362"/>
          <c:h val="0.50870683171955255"/>
        </c:manualLayout>
      </c:layout>
      <c:barChart>
        <c:barDir val="col"/>
        <c:grouping val="clustered"/>
        <c:ser>
          <c:idx val="0"/>
          <c:order val="0"/>
          <c:tx>
            <c:strRef>
              <c:f>Indicadores!$C$59</c:f>
              <c:strCache>
                <c:ptCount val="1"/>
                <c:pt idx="0">
                  <c:v>Proporção de mulheres na faixa etária com avaliação de risco para câncer de mama</c:v>
                </c:pt>
              </c:strCache>
            </c:strRef>
          </c:tx>
          <c:spPr>
            <a:gradFill rotWithShape="0">
              <a:gsLst>
                <a:gs pos="0">
                  <a:srgbClr val="9BC1FF"/>
                </a:gs>
                <a:gs pos="100000">
                  <a:srgbClr val="3F80CD"/>
                </a:gs>
              </a:gsLst>
              <a:lin ang="10800000" scaled="1"/>
            </a:gradFill>
            <a:ln w="25400">
              <a:noFill/>
            </a:ln>
          </c:spPr>
          <c:cat>
            <c:strRef>
              <c:f>Indicadores!$D$58:$G$58</c:f>
              <c:strCache>
                <c:ptCount val="4"/>
                <c:pt idx="0">
                  <c:v>Mês 1</c:v>
                </c:pt>
                <c:pt idx="1">
                  <c:v>Mês 2</c:v>
                </c:pt>
                <c:pt idx="2">
                  <c:v>Mês 3</c:v>
                </c:pt>
                <c:pt idx="3">
                  <c:v>Mês 4</c:v>
                </c:pt>
              </c:strCache>
            </c:strRef>
          </c:cat>
          <c:val>
            <c:numRef>
              <c:f>Indicadores!$D$59:$G$59</c:f>
              <c:numCache>
                <c:formatCode>0.0%</c:formatCode>
                <c:ptCount val="4"/>
                <c:pt idx="0">
                  <c:v>1</c:v>
                </c:pt>
                <c:pt idx="1">
                  <c:v>0.98387096774193528</c:v>
                </c:pt>
                <c:pt idx="2">
                  <c:v>1</c:v>
                </c:pt>
                <c:pt idx="3">
                  <c:v>1</c:v>
                </c:pt>
              </c:numCache>
            </c:numRef>
          </c:val>
        </c:ser>
        <c:dLbls/>
        <c:axId val="74427776"/>
        <c:axId val="74458240"/>
      </c:barChart>
      <c:catAx>
        <c:axId val="74427776"/>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4458240"/>
        <c:crosses val="autoZero"/>
        <c:auto val="1"/>
        <c:lblAlgn val="ctr"/>
        <c:lblOffset val="100"/>
      </c:catAx>
      <c:valAx>
        <c:axId val="74458240"/>
        <c:scaling>
          <c:orientation val="minMax"/>
          <c:max val="1"/>
          <c:min val="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4427776"/>
        <c:crosses val="autoZero"/>
        <c:crossBetween val="between"/>
        <c:majorUnit val="0.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pt-BR"/>
  <c:chart>
    <c:title>
      <c:layout/>
      <c:spPr>
        <a:noFill/>
        <a:ln w="25400">
          <a:noFill/>
        </a:ln>
      </c:spPr>
      <c:txPr>
        <a:bodyPr/>
        <a:lstStyle/>
        <a:p>
          <a:pPr>
            <a:defRPr sz="1200" b="1" i="0" u="none" strike="noStrike" baseline="0">
              <a:solidFill>
                <a:srgbClr val="000000"/>
              </a:solidFill>
              <a:latin typeface="Calibri"/>
              <a:ea typeface="Calibri"/>
              <a:cs typeface="Calibri"/>
            </a:defRPr>
          </a:pPr>
          <a:endParaRPr lang="pt-BR"/>
        </a:p>
      </c:txPr>
    </c:title>
    <c:plotArea>
      <c:layout/>
      <c:barChart>
        <c:barDir val="col"/>
        <c:grouping val="clustered"/>
        <c:ser>
          <c:idx val="0"/>
          <c:order val="0"/>
          <c:tx>
            <c:strRef>
              <c:f>Indicadores!$C$76</c:f>
              <c:strCache>
                <c:ptCount val="1"/>
                <c:pt idx="0">
                  <c:v>Proporção de mulheres entre 50 e 69 anos que receberam orientação sobre DSTs</c:v>
                </c:pt>
              </c:strCache>
            </c:strRef>
          </c:tx>
          <c:spPr>
            <a:gradFill rotWithShape="0">
              <a:gsLst>
                <a:gs pos="0">
                  <a:srgbClr val="9BC1FF"/>
                </a:gs>
                <a:gs pos="100000">
                  <a:srgbClr val="3F80CD"/>
                </a:gs>
              </a:gsLst>
              <a:lin ang="10800000" scaled="1"/>
            </a:gradFill>
            <a:ln w="25400">
              <a:noFill/>
            </a:ln>
          </c:spPr>
          <c:cat>
            <c:strRef>
              <c:f>Indicadores!$D$75:$G$75</c:f>
              <c:strCache>
                <c:ptCount val="4"/>
                <c:pt idx="0">
                  <c:v>Mês 1</c:v>
                </c:pt>
                <c:pt idx="1">
                  <c:v>Mês 2</c:v>
                </c:pt>
                <c:pt idx="2">
                  <c:v>Mês 3</c:v>
                </c:pt>
                <c:pt idx="3">
                  <c:v>Mês 4</c:v>
                </c:pt>
              </c:strCache>
            </c:strRef>
          </c:cat>
          <c:val>
            <c:numRef>
              <c:f>Indicadores!$D$76:$G$76</c:f>
              <c:numCache>
                <c:formatCode>0.0%</c:formatCode>
                <c:ptCount val="4"/>
                <c:pt idx="0">
                  <c:v>1</c:v>
                </c:pt>
                <c:pt idx="1">
                  <c:v>0.98387096774193528</c:v>
                </c:pt>
                <c:pt idx="2">
                  <c:v>1</c:v>
                </c:pt>
                <c:pt idx="3">
                  <c:v>1</c:v>
                </c:pt>
              </c:numCache>
            </c:numRef>
          </c:val>
        </c:ser>
        <c:dLbls/>
        <c:axId val="74781824"/>
        <c:axId val="74783360"/>
      </c:barChart>
      <c:catAx>
        <c:axId val="74781824"/>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4783360"/>
        <c:crosses val="autoZero"/>
        <c:auto val="1"/>
        <c:lblAlgn val="ctr"/>
        <c:lblOffset val="100"/>
      </c:catAx>
      <c:valAx>
        <c:axId val="74783360"/>
        <c:scaling>
          <c:orientation val="minMax"/>
          <c:max val="1"/>
          <c:min val="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4781824"/>
        <c:crosses val="autoZero"/>
        <c:crossBetween val="between"/>
        <c:majorUnit val="0.2"/>
        <c:minorUnit val="4.0000000000000022E-2"/>
      </c:valAx>
      <c:spPr>
        <a:solidFill>
          <a:srgbClr val="FFFFFF"/>
        </a:solidFill>
        <a:ln w="25400">
          <a:noFill/>
        </a:ln>
      </c:spPr>
    </c:plotArea>
    <c:plotVisOnly val="1"/>
    <c:dispBlanksAs val="gap"/>
  </c:chart>
  <c:spPr>
    <a:solidFill>
      <a:srgbClr val="FFFFFF"/>
    </a:solidFill>
    <a:ln w="3175">
      <a:no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pt-BR"/>
  <c:style val="18"/>
  <c:chart>
    <c:title>
      <c:layout/>
      <c:spPr>
        <a:noFill/>
        <a:ln w="25400">
          <a:noFill/>
        </a:ln>
      </c:spPr>
      <c:txPr>
        <a:bodyPr/>
        <a:lstStyle/>
        <a:p>
          <a:pPr>
            <a:defRPr sz="1200" b="0" i="0" u="none" strike="noStrike" baseline="0">
              <a:solidFill>
                <a:srgbClr val="000000"/>
              </a:solidFill>
              <a:latin typeface="Calibri"/>
              <a:ea typeface="Calibri"/>
              <a:cs typeface="Calibri"/>
            </a:defRPr>
          </a:pPr>
          <a:endParaRPr lang="pt-BR"/>
        </a:p>
      </c:txPr>
    </c:title>
    <c:plotArea>
      <c:layout/>
      <c:barChart>
        <c:barDir val="col"/>
        <c:grouping val="clustered"/>
        <c:ser>
          <c:idx val="0"/>
          <c:order val="0"/>
          <c:tx>
            <c:strRef>
              <c:f>Indicadores!$C$82</c:f>
              <c:strCache>
                <c:ptCount val="1"/>
                <c:pt idx="0">
                  <c:v>Proporção de mulheres entre 50 e 69 anos que receberam orientação sobre os fatores de risco para câncer de mama</c:v>
                </c:pt>
              </c:strCache>
            </c:strRef>
          </c:tx>
          <c:spPr>
            <a:gradFill rotWithShape="0">
              <a:gsLst>
                <a:gs pos="0">
                  <a:srgbClr val="9BC1FF"/>
                </a:gs>
                <a:gs pos="100000">
                  <a:srgbClr val="3F80CD"/>
                </a:gs>
              </a:gsLst>
              <a:lin ang="10800000" scaled="1"/>
            </a:gradFill>
            <a:ln w="25400">
              <a:noFill/>
            </a:ln>
          </c:spPr>
          <c:cat>
            <c:strRef>
              <c:f>Indicadores!$D$81:$G$81</c:f>
              <c:strCache>
                <c:ptCount val="4"/>
                <c:pt idx="0">
                  <c:v>Mês 1</c:v>
                </c:pt>
                <c:pt idx="1">
                  <c:v>Mês 2</c:v>
                </c:pt>
                <c:pt idx="2">
                  <c:v>Mês 3</c:v>
                </c:pt>
                <c:pt idx="3">
                  <c:v>Mês 4</c:v>
                </c:pt>
              </c:strCache>
            </c:strRef>
          </c:cat>
          <c:val>
            <c:numRef>
              <c:f>Indicadores!$D$82:$G$82</c:f>
              <c:numCache>
                <c:formatCode>0.0%</c:formatCode>
                <c:ptCount val="4"/>
                <c:pt idx="0">
                  <c:v>1</c:v>
                </c:pt>
                <c:pt idx="1">
                  <c:v>0.98387096774193528</c:v>
                </c:pt>
                <c:pt idx="2">
                  <c:v>1</c:v>
                </c:pt>
                <c:pt idx="3">
                  <c:v>1</c:v>
                </c:pt>
              </c:numCache>
            </c:numRef>
          </c:val>
        </c:ser>
        <c:dLbls/>
        <c:axId val="74799360"/>
        <c:axId val="74825728"/>
      </c:barChart>
      <c:catAx>
        <c:axId val="74799360"/>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4825728"/>
        <c:crosses val="autoZero"/>
        <c:auto val="1"/>
        <c:lblAlgn val="ctr"/>
        <c:lblOffset val="100"/>
      </c:catAx>
      <c:valAx>
        <c:axId val="74825728"/>
        <c:scaling>
          <c:orientation val="minMax"/>
          <c:max val="1"/>
          <c:min val="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4799360"/>
        <c:crosses val="autoZero"/>
        <c:crossBetween val="between"/>
        <c:majorUnit val="0.2"/>
        <c:minorUnit val="0.1"/>
      </c:valAx>
      <c:spPr>
        <a:solidFill>
          <a:srgbClr val="FFFFFF"/>
        </a:solidFill>
        <a:ln w="25400">
          <a:noFill/>
        </a:ln>
      </c:spPr>
    </c:plotArea>
    <c:plotVisOnly val="1"/>
    <c:dispBlanksAs val="gap"/>
  </c:chart>
  <c:spPr>
    <a:solidFill>
      <a:srgbClr val="FFFFFF"/>
    </a:solidFill>
    <a:ln w="3175">
      <a:no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pt-BR"/>
  <c:chart>
    <c:title>
      <c:layout/>
      <c:spPr>
        <a:noFill/>
        <a:ln w="25400">
          <a:noFill/>
        </a:ln>
      </c:spPr>
      <c:txPr>
        <a:bodyPr/>
        <a:lstStyle/>
        <a:p>
          <a:pPr>
            <a:defRPr sz="1200" b="1" i="0" u="none" strike="noStrike" baseline="0">
              <a:solidFill>
                <a:srgbClr val="000000"/>
              </a:solidFill>
              <a:latin typeface="Calibri"/>
              <a:ea typeface="Calibri"/>
              <a:cs typeface="Calibri"/>
            </a:defRPr>
          </a:pPr>
          <a:endParaRPr lang="pt-BR"/>
        </a:p>
      </c:txPr>
    </c:title>
    <c:plotArea>
      <c:layout/>
      <c:barChart>
        <c:barDir val="col"/>
        <c:grouping val="clustered"/>
        <c:ser>
          <c:idx val="0"/>
          <c:order val="0"/>
          <c:tx>
            <c:strRef>
              <c:f>Indicadores!$C$61</c:f>
              <c:strCache>
                <c:ptCount val="1"/>
                <c:pt idx="0">
                  <c:v>Proporção de mulheres entre 25 e 64 anos que receberam orientação sobre DSTs</c:v>
                </c:pt>
              </c:strCache>
            </c:strRef>
          </c:tx>
          <c:spPr>
            <a:gradFill>
              <a:gsLst>
                <a:gs pos="0">
                  <a:schemeClr val="accent3">
                    <a:lumMod val="40000"/>
                    <a:lumOff val="60000"/>
                  </a:schemeClr>
                </a:gs>
                <a:gs pos="46000">
                  <a:schemeClr val="accent3">
                    <a:lumMod val="95000"/>
                    <a:lumOff val="5000"/>
                  </a:schemeClr>
                </a:gs>
                <a:gs pos="100000">
                  <a:schemeClr val="accent3">
                    <a:lumMod val="60000"/>
                  </a:schemeClr>
                </a:gs>
              </a:gsLst>
              <a:lin ang="10800000" scaled="1"/>
            </a:gradFill>
            <a:ln w="25400">
              <a:noFill/>
            </a:ln>
          </c:spPr>
          <c:cat>
            <c:strRef>
              <c:f>Indicadores!$D$60:$G$60</c:f>
              <c:strCache>
                <c:ptCount val="4"/>
                <c:pt idx="0">
                  <c:v>Mês 1</c:v>
                </c:pt>
                <c:pt idx="1">
                  <c:v>Mês 2</c:v>
                </c:pt>
                <c:pt idx="2">
                  <c:v>Mês 3</c:v>
                </c:pt>
                <c:pt idx="3">
                  <c:v>Mês 4</c:v>
                </c:pt>
              </c:strCache>
            </c:strRef>
          </c:cat>
          <c:val>
            <c:numRef>
              <c:f>Indicadores!$D$61:$G$61</c:f>
              <c:numCache>
                <c:formatCode>0.0%</c:formatCode>
                <c:ptCount val="4"/>
                <c:pt idx="0">
                  <c:v>1</c:v>
                </c:pt>
                <c:pt idx="1">
                  <c:v>1</c:v>
                </c:pt>
                <c:pt idx="2">
                  <c:v>1</c:v>
                </c:pt>
                <c:pt idx="3">
                  <c:v>1</c:v>
                </c:pt>
              </c:numCache>
            </c:numRef>
          </c:val>
        </c:ser>
        <c:dLbls/>
        <c:axId val="74833280"/>
        <c:axId val="73561216"/>
      </c:barChart>
      <c:catAx>
        <c:axId val="74833280"/>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3561216"/>
        <c:crosses val="autoZero"/>
        <c:auto val="1"/>
        <c:lblAlgn val="ctr"/>
        <c:lblOffset val="100"/>
      </c:catAx>
      <c:valAx>
        <c:axId val="73561216"/>
        <c:scaling>
          <c:orientation val="minMax"/>
          <c:max val="1"/>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4833280"/>
        <c:crosses val="autoZero"/>
        <c:crossBetween val="between"/>
      </c:valAx>
      <c:spPr>
        <a:solidFill>
          <a:srgbClr val="FFFFFF"/>
        </a:solidFill>
        <a:ln w="25400">
          <a:noFill/>
        </a:ln>
      </c:spPr>
    </c:plotArea>
    <c:plotVisOnly val="1"/>
    <c:dispBlanksAs val="gap"/>
  </c:chart>
  <c:spPr>
    <a:solidFill>
      <a:srgbClr val="FFFFFF"/>
    </a:solidFill>
    <a:ln w="3175">
      <a:no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pt-BR"/>
  <c:style val="18"/>
  <c:chart>
    <c:title>
      <c:layout/>
      <c:spPr>
        <a:noFill/>
        <a:ln w="25400">
          <a:noFill/>
        </a:ln>
      </c:spPr>
      <c:txPr>
        <a:bodyPr/>
        <a:lstStyle/>
        <a:p>
          <a:pPr>
            <a:defRPr sz="1200" b="0" i="0" u="none" strike="noStrike" baseline="0">
              <a:solidFill>
                <a:srgbClr val="000000"/>
              </a:solidFill>
              <a:latin typeface="Calibri"/>
              <a:ea typeface="Calibri"/>
              <a:cs typeface="Calibri"/>
            </a:defRPr>
          </a:pPr>
          <a:endParaRPr lang="pt-BR"/>
        </a:p>
      </c:txPr>
    </c:title>
    <c:plotArea>
      <c:layout/>
      <c:barChart>
        <c:barDir val="col"/>
        <c:grouping val="clustered"/>
        <c:ser>
          <c:idx val="0"/>
          <c:order val="0"/>
          <c:tx>
            <c:strRef>
              <c:f>Indicadores!$C$66</c:f>
              <c:strCache>
                <c:ptCount val="1"/>
                <c:pt idx="0">
                  <c:v>Proporção de mulheres entre 25 e 64 anos que receberam orientação sobre fatores de risco para CA de colo</c:v>
                </c:pt>
              </c:strCache>
            </c:strRef>
          </c:tx>
          <c:sp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10800000" scaled="1"/>
              <a:tileRect/>
            </a:gradFill>
            <a:ln w="25400">
              <a:noFill/>
            </a:ln>
            <a:effectLst/>
          </c:spPr>
          <c:cat>
            <c:strRef>
              <c:f>Indicadores!$D$65:$G$65</c:f>
              <c:strCache>
                <c:ptCount val="4"/>
                <c:pt idx="0">
                  <c:v>Mês 1</c:v>
                </c:pt>
                <c:pt idx="1">
                  <c:v>Mês 2</c:v>
                </c:pt>
                <c:pt idx="2">
                  <c:v>Mês 3</c:v>
                </c:pt>
                <c:pt idx="3">
                  <c:v>Mês 4</c:v>
                </c:pt>
              </c:strCache>
            </c:strRef>
          </c:cat>
          <c:val>
            <c:numRef>
              <c:f>Indicadores!$D$66:$G$66</c:f>
              <c:numCache>
                <c:formatCode>0.0%</c:formatCode>
                <c:ptCount val="4"/>
                <c:pt idx="0">
                  <c:v>1</c:v>
                </c:pt>
                <c:pt idx="1">
                  <c:v>1</c:v>
                </c:pt>
                <c:pt idx="2">
                  <c:v>1</c:v>
                </c:pt>
                <c:pt idx="3">
                  <c:v>1</c:v>
                </c:pt>
              </c:numCache>
            </c:numRef>
          </c:val>
        </c:ser>
        <c:dLbls/>
        <c:axId val="74859264"/>
        <c:axId val="74860800"/>
      </c:barChart>
      <c:catAx>
        <c:axId val="74859264"/>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4860800"/>
        <c:crosses val="autoZero"/>
        <c:auto val="1"/>
        <c:lblAlgn val="ctr"/>
        <c:lblOffset val="100"/>
      </c:catAx>
      <c:valAx>
        <c:axId val="74860800"/>
        <c:scaling>
          <c:orientation val="minMax"/>
          <c:max val="1"/>
        </c:scaling>
        <c:axPos val="l"/>
        <c:majorGridlines>
          <c:spPr>
            <a:ln w="3175">
              <a:solidFill>
                <a:srgbClr val="808080"/>
              </a:solidFill>
              <a:prstDash val="solid"/>
            </a:ln>
          </c:spPr>
        </c:majorGridlines>
        <c:numFmt formatCode="0%" sourceLinked="0"/>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4859264"/>
        <c:crosses val="autoZero"/>
        <c:crossBetween val="between"/>
      </c:valAx>
      <c:spPr>
        <a:solidFill>
          <a:srgbClr val="FFFFFF"/>
        </a:solidFill>
        <a:ln w="25400">
          <a:noFill/>
        </a:ln>
      </c:spPr>
    </c:plotArea>
    <c:plotVisOnly val="1"/>
    <c:dispBlanksAs val="gap"/>
  </c:chart>
  <c:spPr>
    <a:solidFill>
      <a:srgbClr val="FFFFFF"/>
    </a:solidFill>
    <a:ln w="3175">
      <a:no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pt-BR"/>
  <c:chart>
    <c:autoTitleDeleted val="1"/>
    <c:plotArea>
      <c:layout>
        <c:manualLayout>
          <c:layoutTarget val="inner"/>
          <c:xMode val="edge"/>
          <c:yMode val="edge"/>
          <c:x val="0.17883568492389734"/>
          <c:y val="0.16308910121097656"/>
          <c:w val="0.77627031339952191"/>
          <c:h val="0.71980779913342963"/>
        </c:manualLayout>
      </c:layout>
      <c:barChart>
        <c:barDir val="col"/>
        <c:grouping val="clustered"/>
        <c:ser>
          <c:idx val="0"/>
          <c:order val="0"/>
          <c:tx>
            <c:strRef>
              <c:f>Indicadores!$C$10</c:f>
              <c:strCache>
                <c:ptCount val="1"/>
                <c:pt idx="0">
                  <c:v>Cobertura do programa de prevenção ao CA de colo uterino na população de risco</c:v>
                </c:pt>
              </c:strCache>
            </c:strRef>
          </c:tx>
          <c:spPr>
            <a:solidFill>
              <a:srgbClr val="FF6600"/>
            </a:solidFill>
            <a:ln>
              <a:noFill/>
            </a:ln>
            <a:effectLst>
              <a:outerShdw blurRad="50800" dist="38100" dir="2700000" algn="tl" rotWithShape="0">
                <a:prstClr val="black">
                  <a:alpha val="40000"/>
                </a:prstClr>
              </a:outerShdw>
            </a:effectLst>
          </c:spPr>
          <c:dLbls>
            <c:spPr>
              <a:noFill/>
              <a:ln>
                <a:noFill/>
              </a:ln>
              <a:effectLst/>
            </c:spPr>
            <c:txPr>
              <a:bodyPr/>
              <a:lstStyle/>
              <a:p>
                <a:pPr>
                  <a:defRPr sz="1400" b="0" i="0" u="none" strike="noStrike" baseline="0">
                    <a:solidFill>
                      <a:srgbClr val="000000"/>
                    </a:solidFill>
                    <a:latin typeface="Calibri"/>
                    <a:ea typeface="Calibri"/>
                    <a:cs typeface="Calibri"/>
                  </a:defRPr>
                </a:pPr>
                <a:endParaRPr lang="pt-BR"/>
              </a:p>
            </c:txPr>
            <c:showVal val="1"/>
            <c:extLst>
              <c:ext xmlns:c15="http://schemas.microsoft.com/office/drawing/2012/chart" uri="{CE6537A1-D6FC-4f65-9D91-7224C49458BB}">
                <c15:layout/>
                <c15:showLeaderLines val="0"/>
              </c:ext>
            </c:extLst>
          </c:dLbls>
          <c:cat>
            <c:strRef>
              <c:f>Indicadores!$D$9:$G$9</c:f>
              <c:strCache>
                <c:ptCount val="4"/>
                <c:pt idx="0">
                  <c:v>Mês 1</c:v>
                </c:pt>
                <c:pt idx="1">
                  <c:v>Mês 2</c:v>
                </c:pt>
                <c:pt idx="2">
                  <c:v>Mês 3</c:v>
                </c:pt>
                <c:pt idx="3">
                  <c:v>Mês 4</c:v>
                </c:pt>
              </c:strCache>
            </c:strRef>
          </c:cat>
          <c:val>
            <c:numRef>
              <c:f>Indicadores!$D$10:$G$10</c:f>
              <c:numCache>
                <c:formatCode>0.0%</c:formatCode>
                <c:ptCount val="4"/>
                <c:pt idx="0">
                  <c:v>0.11044776119402983</c:v>
                </c:pt>
                <c:pt idx="1">
                  <c:v>0.11044776119402983</c:v>
                </c:pt>
                <c:pt idx="2">
                  <c:v>0.28358208955223896</c:v>
                </c:pt>
                <c:pt idx="3">
                  <c:v>0.66567164179104499</c:v>
                </c:pt>
              </c:numCache>
            </c:numRef>
          </c:val>
        </c:ser>
        <c:dLbls>
          <c:showVal val="1"/>
        </c:dLbls>
        <c:gapWidth val="75"/>
        <c:axId val="53604352"/>
        <c:axId val="53605888"/>
      </c:barChart>
      <c:catAx>
        <c:axId val="536043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pt-BR"/>
          </a:p>
        </c:txPr>
        <c:crossAx val="53605888"/>
        <c:crosses val="autoZero"/>
        <c:auto val="1"/>
        <c:lblAlgn val="ctr"/>
        <c:lblOffset val="100"/>
      </c:catAx>
      <c:valAx>
        <c:axId val="53605888"/>
        <c:scaling>
          <c:orientation val="minMax"/>
          <c:max val="1"/>
        </c:scaling>
        <c:axPos val="l"/>
        <c:numFmt formatCode="0.0%" sourceLinked="1"/>
        <c:majorTickMark val="none"/>
        <c:tickLblPos val="nextTo"/>
        <c:txPr>
          <a:bodyPr rot="0" vert="horz"/>
          <a:lstStyle/>
          <a:p>
            <a:pPr>
              <a:defRPr sz="900" b="0" i="0" u="none" strike="noStrike" baseline="0">
                <a:solidFill>
                  <a:srgbClr val="333333"/>
                </a:solidFill>
                <a:latin typeface="Calibri"/>
                <a:ea typeface="Calibri"/>
                <a:cs typeface="Calibri"/>
              </a:defRPr>
            </a:pPr>
            <a:endParaRPr lang="pt-BR"/>
          </a:p>
        </c:txPr>
        <c:crossAx val="53604352"/>
        <c:crosses val="autoZero"/>
        <c:crossBetween val="between"/>
        <c:majorUnit val="0.2"/>
      </c:valAx>
      <c:spPr>
        <a:blipFill dpi="0" rotWithShape="1">
          <a:blip xmlns:r="http://schemas.openxmlformats.org/officeDocument/2006/relationships" r:embed="rId1">
            <a:alphaModFix amt="55000"/>
          </a:blip>
          <a:srcRect/>
          <a:stretch>
            <a:fillRect/>
          </a:stretch>
        </a:blipFill>
        <a:ln w="25400">
          <a:noFill/>
        </a:ln>
      </c:spPr>
    </c:plotArea>
    <c:legend>
      <c:legendPos val="t"/>
      <c:layout/>
      <c:txPr>
        <a:bodyPr/>
        <a:lstStyle/>
        <a:p>
          <a:pPr>
            <a:defRPr sz="1200" b="0" i="0" u="none" strike="noStrike" baseline="0">
              <a:solidFill>
                <a:srgbClr val="000000"/>
              </a:solidFill>
              <a:latin typeface="Calibri"/>
              <a:ea typeface="Calibri"/>
              <a:cs typeface="Calibri"/>
            </a:defRPr>
          </a:pPr>
          <a:endParaRPr lang="pt-BR"/>
        </a:p>
      </c:txPr>
    </c:legend>
    <c:plotVisOnly val="1"/>
    <c:dispBlanksAs val="gap"/>
  </c:chart>
  <c:spPr>
    <a:no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pt-BR"/>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pt-BR"/>
  <c:chart>
    <c:title>
      <c:layout/>
      <c:spPr>
        <a:noFill/>
        <a:ln w="25400">
          <a:noFill/>
        </a:ln>
      </c:spPr>
      <c:txPr>
        <a:bodyPr/>
        <a:lstStyle/>
        <a:p>
          <a:pPr algn="ctr" rtl="0">
            <a:defRPr sz="1200" b="1" i="0" u="none" strike="noStrike" baseline="0">
              <a:solidFill>
                <a:srgbClr val="000000"/>
              </a:solidFill>
              <a:latin typeface="Calibri"/>
              <a:ea typeface="Calibri"/>
              <a:cs typeface="Calibri"/>
            </a:defRPr>
          </a:pPr>
          <a:endParaRPr lang="pt-BR"/>
        </a:p>
      </c:txPr>
    </c:title>
    <c:plotArea>
      <c:layout>
        <c:manualLayout>
          <c:layoutTarget val="inner"/>
          <c:xMode val="edge"/>
          <c:yMode val="edge"/>
          <c:x val="0.1279399290731365"/>
          <c:y val="0.24894535527798509"/>
          <c:w val="0.8412654325886193"/>
          <c:h val="0.54922945069595464"/>
        </c:manualLayout>
      </c:layout>
      <c:barChart>
        <c:barDir val="col"/>
        <c:grouping val="clustered"/>
        <c:ser>
          <c:idx val="0"/>
          <c:order val="0"/>
          <c:tx>
            <c:strRef>
              <c:f>Indicadores!$C$21</c:f>
              <c:strCache>
                <c:ptCount val="1"/>
                <c:pt idx="0">
                  <c:v>Proporção de mulheres residentes na área com exame citopatológico para câncer de colo uterino em dia</c:v>
                </c:pt>
              </c:strCache>
            </c:strRef>
          </c:tx>
          <c:spPr>
            <a:gradFill rotWithShape="0">
              <a:gsLst>
                <a:gs pos="0">
                  <a:srgbClr val="9BC1FF"/>
                </a:gs>
                <a:gs pos="100000">
                  <a:srgbClr val="3F80CD"/>
                </a:gs>
              </a:gsLst>
              <a:lin ang="10800000" scaled="1"/>
            </a:gradFill>
            <a:ln w="25400">
              <a:noFill/>
            </a:ln>
          </c:spPr>
          <c:cat>
            <c:strRef>
              <c:f>Indicadores!$D$20:$G$20</c:f>
              <c:strCache>
                <c:ptCount val="4"/>
                <c:pt idx="0">
                  <c:v>Mês 1</c:v>
                </c:pt>
                <c:pt idx="1">
                  <c:v>Mês 2</c:v>
                </c:pt>
                <c:pt idx="2">
                  <c:v>Mês 3</c:v>
                </c:pt>
                <c:pt idx="3">
                  <c:v>Mês 4</c:v>
                </c:pt>
              </c:strCache>
            </c:strRef>
          </c:cat>
          <c:val>
            <c:numRef>
              <c:f>Indicadores!$D$21:$G$21</c:f>
              <c:numCache>
                <c:formatCode>0.0%</c:formatCode>
                <c:ptCount val="4"/>
                <c:pt idx="0">
                  <c:v>1</c:v>
                </c:pt>
                <c:pt idx="1">
                  <c:v>0.98387096774193528</c:v>
                </c:pt>
                <c:pt idx="2">
                  <c:v>1</c:v>
                </c:pt>
                <c:pt idx="3">
                  <c:v>1</c:v>
                </c:pt>
              </c:numCache>
            </c:numRef>
          </c:val>
        </c:ser>
        <c:dLbls/>
        <c:gapWidth val="219"/>
        <c:overlap val="-27"/>
        <c:axId val="54822784"/>
        <c:axId val="54824320"/>
      </c:barChart>
      <c:catAx>
        <c:axId val="5482278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0" vert="horz"/>
          <a:lstStyle/>
          <a:p>
            <a:pPr>
              <a:defRPr sz="1000" b="0" i="0" u="none" strike="noStrike" baseline="0">
                <a:solidFill>
                  <a:srgbClr val="000000"/>
                </a:solidFill>
                <a:latin typeface="Calibri"/>
                <a:ea typeface="Calibri"/>
                <a:cs typeface="Calibri"/>
              </a:defRPr>
            </a:pPr>
            <a:endParaRPr lang="pt-BR"/>
          </a:p>
        </c:txPr>
        <c:crossAx val="54824320"/>
        <c:crosses val="autoZero"/>
        <c:auto val="1"/>
        <c:lblAlgn val="ctr"/>
        <c:lblOffset val="100"/>
      </c:catAx>
      <c:valAx>
        <c:axId val="54824320"/>
        <c:scaling>
          <c:orientation val="minMax"/>
          <c:max val="1"/>
          <c:min val="0"/>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ln w="9525">
            <a:noFill/>
          </a:ln>
        </c:spPr>
        <c:txPr>
          <a:bodyPr rot="0" vert="horz"/>
          <a:lstStyle/>
          <a:p>
            <a:pPr>
              <a:defRPr sz="1000" b="0" i="0" u="none" strike="noStrike" baseline="0">
                <a:solidFill>
                  <a:srgbClr val="000000"/>
                </a:solidFill>
                <a:latin typeface="Calibri"/>
                <a:ea typeface="Calibri"/>
                <a:cs typeface="Calibri"/>
              </a:defRPr>
            </a:pPr>
            <a:endParaRPr lang="pt-BR"/>
          </a:p>
        </c:txPr>
        <c:crossAx val="54822784"/>
        <c:crosses val="autoZero"/>
        <c:crossBetween val="between"/>
        <c:majorUnit val="0.2"/>
        <c:minorUnit val="2.0000000000000011E-2"/>
      </c:valAx>
      <c:spPr>
        <a:noFill/>
        <a:ln w="25400">
          <a:noFill/>
        </a:ln>
      </c:spPr>
    </c:plotArea>
    <c:plotVisOnly val="1"/>
    <c:dispBlanksAs val="gap"/>
  </c:chart>
  <c:spPr>
    <a:no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pt-BR"/>
  <c:chart>
    <c:title>
      <c:tx>
        <c:rich>
          <a:bodyPr/>
          <a:lstStyle/>
          <a:p>
            <a:pPr>
              <a:defRPr sz="1200" b="1" i="0" u="none" strike="noStrike" baseline="0">
                <a:solidFill>
                  <a:srgbClr val="000000"/>
                </a:solidFill>
                <a:latin typeface="Calibri"/>
                <a:ea typeface="Calibri"/>
                <a:cs typeface="Calibri"/>
              </a:defRPr>
            </a:pPr>
            <a:r>
              <a:rPr lang="pt-BR" sz="1400" dirty="0"/>
              <a:t>Proporção de mulheres residentes na área com mamografia em dia.</a:t>
            </a:r>
          </a:p>
        </c:rich>
      </c:tx>
      <c:layout>
        <c:manualLayout>
          <c:xMode val="edge"/>
          <c:yMode val="edge"/>
          <c:x val="0.12388454854222551"/>
          <c:y val="3.0234735823003806E-2"/>
        </c:manualLayout>
      </c:layout>
      <c:spPr>
        <a:noFill/>
        <a:ln w="25400">
          <a:noFill/>
        </a:ln>
      </c:spPr>
    </c:title>
    <c:plotArea>
      <c:layout>
        <c:manualLayout>
          <c:layoutTarget val="inner"/>
          <c:xMode val="edge"/>
          <c:yMode val="edge"/>
          <c:x val="0.1117988433383945"/>
          <c:y val="0.17099776270069617"/>
          <c:w val="0.83358700885086823"/>
          <c:h val="0.68401690999850573"/>
        </c:manualLayout>
      </c:layout>
      <c:barChart>
        <c:barDir val="col"/>
        <c:grouping val="clustered"/>
        <c:ser>
          <c:idx val="0"/>
          <c:order val="0"/>
          <c:tx>
            <c:strRef>
              <c:f>Indicadores!$C$31</c:f>
              <c:strCache>
                <c:ptCount val="1"/>
                <c:pt idx="0">
                  <c:v>Proporção de mulheres residentes na área com mamografia em dia.</c:v>
                </c:pt>
              </c:strCache>
            </c:strRef>
          </c:tx>
          <c:spPr>
            <a:gradFill rotWithShape="0">
              <a:gsLst>
                <a:gs pos="0">
                  <a:srgbClr val="9BC1FF"/>
                </a:gs>
                <a:gs pos="100000">
                  <a:srgbClr val="3F80CD"/>
                </a:gs>
              </a:gsLst>
              <a:lin ang="10800000" scaled="1"/>
            </a:gradFill>
            <a:ln w="25400">
              <a:noFill/>
            </a:ln>
          </c:spPr>
          <c:dLbls>
            <c:spPr>
              <a:noFill/>
              <a:ln>
                <a:noFill/>
              </a:ln>
              <a:effectLst/>
            </c:spPr>
            <c:txPr>
              <a:bodyPr/>
              <a:lstStyle/>
              <a:p>
                <a:pPr>
                  <a:defRPr sz="1600"/>
                </a:pPr>
                <a:endParaRPr lang="pt-BR"/>
              </a:p>
            </c:txPr>
            <c:showVal val="1"/>
            <c:extLst>
              <c:ext xmlns:c15="http://schemas.microsoft.com/office/drawing/2012/chart" uri="{CE6537A1-D6FC-4f65-9D91-7224C49458BB}">
                <c15:layout/>
                <c15:showLeaderLines val="0"/>
              </c:ext>
            </c:extLst>
          </c:dLbls>
          <c:cat>
            <c:strRef>
              <c:f>Indicadores!$D$30:$G$30</c:f>
              <c:strCache>
                <c:ptCount val="4"/>
                <c:pt idx="0">
                  <c:v>Mês 1</c:v>
                </c:pt>
                <c:pt idx="1">
                  <c:v>Mês 2</c:v>
                </c:pt>
                <c:pt idx="2">
                  <c:v>Mês 3</c:v>
                </c:pt>
                <c:pt idx="3">
                  <c:v>Mês 4</c:v>
                </c:pt>
              </c:strCache>
            </c:strRef>
          </c:cat>
          <c:val>
            <c:numRef>
              <c:f>Indicadores!$D$31:$G$31</c:f>
              <c:numCache>
                <c:formatCode>0.0%</c:formatCode>
                <c:ptCount val="4"/>
                <c:pt idx="0">
                  <c:v>5.128205128205128E-2</c:v>
                </c:pt>
                <c:pt idx="1">
                  <c:v>0.17741935483870977</c:v>
                </c:pt>
                <c:pt idx="2">
                  <c:v>0.1910112359550562</c:v>
                </c:pt>
                <c:pt idx="3">
                  <c:v>0.18777292576419219</c:v>
                </c:pt>
              </c:numCache>
            </c:numRef>
          </c:val>
        </c:ser>
        <c:dLbls>
          <c:showVal val="1"/>
        </c:dLbls>
        <c:axId val="54884992"/>
        <c:axId val="73478528"/>
      </c:barChart>
      <c:catAx>
        <c:axId val="54884992"/>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3478528"/>
        <c:crosses val="autoZero"/>
        <c:auto val="1"/>
        <c:lblAlgn val="ctr"/>
        <c:lblOffset val="100"/>
      </c:catAx>
      <c:valAx>
        <c:axId val="73478528"/>
        <c:scaling>
          <c:orientation val="minMax"/>
          <c:max val="1"/>
        </c:scaling>
        <c:axPos val="l"/>
        <c:majorGridlines>
          <c:spPr>
            <a:ln w="31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4884992"/>
        <c:crosses val="autoZero"/>
        <c:crossBetween val="between"/>
        <c:majorUnit val="0.2"/>
      </c:valAx>
      <c:spPr>
        <a:solidFill>
          <a:srgbClr val="FFFFFF"/>
        </a:solidFill>
        <a:ln w="25400">
          <a:noFill/>
        </a:ln>
      </c:spPr>
    </c:plotArea>
    <c:plotVisOnly val="1"/>
    <c:dispBlanksAs val="gap"/>
  </c:chart>
  <c:spPr>
    <a:solidFill>
      <a:srgbClr val="FFFFFF"/>
    </a:solidFill>
    <a:ln w="3175">
      <a:no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pt-BR"/>
  <c:chart>
    <c:title>
      <c:layout/>
      <c:spPr>
        <a:noFill/>
        <a:ln w="25400">
          <a:noFill/>
        </a:ln>
      </c:spPr>
      <c:txPr>
        <a:bodyPr/>
        <a:lstStyle/>
        <a:p>
          <a:pPr algn="ctr" rtl="0">
            <a:defRPr sz="1200" b="0" i="0" u="none" strike="noStrike" baseline="0">
              <a:solidFill>
                <a:srgbClr val="000000"/>
              </a:solidFill>
              <a:latin typeface="Calibri"/>
              <a:ea typeface="Calibri"/>
              <a:cs typeface="Calibri"/>
            </a:defRPr>
          </a:pPr>
          <a:endParaRPr lang="pt-BR"/>
        </a:p>
      </c:txPr>
    </c:title>
    <c:plotArea>
      <c:layout>
        <c:manualLayout>
          <c:layoutTarget val="inner"/>
          <c:xMode val="edge"/>
          <c:yMode val="edge"/>
          <c:x val="0.15933981379363421"/>
          <c:y val="0.40690186073109585"/>
          <c:w val="0.77279916557661621"/>
          <c:h val="0.47181483599466334"/>
        </c:manualLayout>
      </c:layout>
      <c:barChart>
        <c:barDir val="col"/>
        <c:grouping val="clustered"/>
        <c:ser>
          <c:idx val="0"/>
          <c:order val="0"/>
          <c:tx>
            <c:strRef>
              <c:f>Indicadores!$C$34</c:f>
              <c:strCache>
                <c:ptCount val="1"/>
                <c:pt idx="0">
                  <c:v>Proporção de mulheres na faixa etária de risco com resultados de CP com amostras satisfatórias</c:v>
                </c:pt>
              </c:strCache>
            </c:strRef>
          </c:tx>
          <c:spPr>
            <a:gradFill>
              <a:gsLst>
                <a:gs pos="0">
                  <a:schemeClr val="accent3">
                    <a:lumMod val="40000"/>
                    <a:lumOff val="60000"/>
                  </a:schemeClr>
                </a:gs>
                <a:gs pos="46000">
                  <a:schemeClr val="accent3">
                    <a:lumMod val="95000"/>
                    <a:lumOff val="5000"/>
                  </a:schemeClr>
                </a:gs>
                <a:gs pos="100000">
                  <a:schemeClr val="accent3">
                    <a:lumMod val="60000"/>
                  </a:schemeClr>
                </a:gs>
              </a:gsLst>
              <a:lin ang="10800000" scaled="1"/>
            </a:gradFill>
            <a:ln>
              <a:noFill/>
            </a:ln>
            <a:effectLst/>
          </c:spPr>
          <c:cat>
            <c:strRef>
              <c:f>Indicadores!$D$33:$G$33</c:f>
              <c:strCache>
                <c:ptCount val="4"/>
                <c:pt idx="0">
                  <c:v>Mês 1</c:v>
                </c:pt>
                <c:pt idx="1">
                  <c:v>Mês 2</c:v>
                </c:pt>
                <c:pt idx="2">
                  <c:v>Mês 3</c:v>
                </c:pt>
                <c:pt idx="3">
                  <c:v>Mês 4</c:v>
                </c:pt>
              </c:strCache>
            </c:strRef>
          </c:cat>
          <c:val>
            <c:numRef>
              <c:f>Indicadores!$D$34:$G$34</c:f>
              <c:numCache>
                <c:formatCode>0.0%</c:formatCode>
                <c:ptCount val="4"/>
                <c:pt idx="0">
                  <c:v>1</c:v>
                </c:pt>
                <c:pt idx="1">
                  <c:v>1</c:v>
                </c:pt>
                <c:pt idx="2">
                  <c:v>1</c:v>
                </c:pt>
                <c:pt idx="3">
                  <c:v>1</c:v>
                </c:pt>
              </c:numCache>
            </c:numRef>
          </c:val>
        </c:ser>
        <c:dLbls/>
        <c:gapWidth val="219"/>
        <c:overlap val="-27"/>
        <c:axId val="73516544"/>
        <c:axId val="73518080"/>
      </c:barChart>
      <c:catAx>
        <c:axId val="7351654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0" vert="horz"/>
          <a:lstStyle/>
          <a:p>
            <a:pPr>
              <a:defRPr sz="1000" b="0" i="0" u="none" strike="noStrike" baseline="0">
                <a:solidFill>
                  <a:srgbClr val="000000"/>
                </a:solidFill>
                <a:latin typeface="Calibri"/>
                <a:ea typeface="Calibri"/>
                <a:cs typeface="Calibri"/>
              </a:defRPr>
            </a:pPr>
            <a:endParaRPr lang="pt-BR"/>
          </a:p>
        </c:txPr>
        <c:crossAx val="73518080"/>
        <c:crosses val="autoZero"/>
        <c:auto val="1"/>
        <c:lblAlgn val="ctr"/>
        <c:lblOffset val="100"/>
      </c:catAx>
      <c:valAx>
        <c:axId val="73518080"/>
        <c:scaling>
          <c:orientation val="minMax"/>
          <c:max val="1"/>
          <c:min val="0.1"/>
        </c:scaling>
        <c:axPos val="l"/>
        <c:majorGridlines>
          <c:spPr>
            <a:ln w="9525" cap="flat" cmpd="sng" algn="ctr">
              <a:solidFill>
                <a:sysClr val="windowText" lastClr="000000">
                  <a:lumMod val="15000"/>
                  <a:lumOff val="85000"/>
                </a:sysClr>
              </a:solidFill>
              <a:round/>
            </a:ln>
            <a:effectLst/>
          </c:spPr>
        </c:majorGridlines>
        <c:numFmt formatCode="0.0%" sourceLinked="1"/>
        <c:majorTickMark val="none"/>
        <c:tickLblPos val="nextTo"/>
        <c:txPr>
          <a:bodyPr rot="0" vert="horz"/>
          <a:lstStyle/>
          <a:p>
            <a:pPr>
              <a:defRPr/>
            </a:pPr>
            <a:endParaRPr lang="pt-BR"/>
          </a:p>
        </c:txPr>
        <c:crossAx val="73516544"/>
        <c:crosses val="autoZero"/>
        <c:crossBetween val="between"/>
        <c:majorUnit val="0.1"/>
        <c:minorUnit val="2.0000000000000011E-2"/>
      </c:valAx>
      <c:spPr>
        <a:noFill/>
        <a:ln w="25400">
          <a:noFill/>
        </a:ln>
      </c:spPr>
    </c:plotArea>
    <c:plotVisOnly val="1"/>
    <c:dispBlanksAs val="gap"/>
  </c:chart>
  <c:spPr>
    <a:blipFill dpi="0" rotWithShape="1">
      <a:blip xmlns:r="http://schemas.openxmlformats.org/officeDocument/2006/relationships" r:embed="rId1">
        <a:alphaModFix amt="50000"/>
      </a:blip>
      <a:srcRect/>
      <a:stretch>
        <a:fillRect/>
      </a:stretch>
    </a:blipFill>
    <a:ln w="9525" cap="flat" cmpd="sng" algn="ctr">
      <a:solidFill>
        <a:sysClr val="windowText" lastClr="000000"/>
      </a:solidFill>
      <a:round/>
    </a:ln>
    <a:effectLst/>
  </c:spPr>
  <c:txPr>
    <a:bodyPr/>
    <a:lstStyle/>
    <a:p>
      <a:pPr>
        <a:defRPr sz="1000" b="0" i="0" u="none" strike="noStrike" baseline="0">
          <a:solidFill>
            <a:srgbClr val="000000"/>
          </a:solidFill>
          <a:latin typeface="Calibri"/>
          <a:ea typeface="Calibri"/>
          <a:cs typeface="Calibri"/>
        </a:defRPr>
      </a:pPr>
      <a:endParaRPr lang="pt-BR"/>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pt-BR"/>
  <c:chart>
    <c:title>
      <c:layout>
        <c:manualLayout>
          <c:xMode val="edge"/>
          <c:yMode val="edge"/>
          <c:x val="0.11039328963448505"/>
          <c:y val="2.6455393845128333E-2"/>
        </c:manualLayout>
      </c:layout>
      <c:spPr>
        <a:noFill/>
        <a:ln w="25400">
          <a:noFill/>
        </a:ln>
      </c:spPr>
      <c:txPr>
        <a:bodyPr/>
        <a:lstStyle/>
        <a:p>
          <a:pPr algn="ctr" rtl="0">
            <a:defRPr sz="1600" b="1" i="0" u="none" strike="noStrike" baseline="0">
              <a:solidFill>
                <a:srgbClr val="000000"/>
              </a:solidFill>
              <a:latin typeface="Calibri"/>
              <a:ea typeface="Calibri"/>
              <a:cs typeface="Calibri"/>
            </a:defRPr>
          </a:pPr>
          <a:endParaRPr lang="pt-BR"/>
        </a:p>
      </c:txPr>
    </c:title>
    <c:plotArea>
      <c:layout/>
      <c:barChart>
        <c:barDir val="col"/>
        <c:grouping val="clustered"/>
        <c:ser>
          <c:idx val="0"/>
          <c:order val="0"/>
          <c:tx>
            <c:strRef>
              <c:f>Indicadores!$C$46</c:f>
              <c:strCache>
                <c:ptCount val="1"/>
                <c:pt idx="0">
                  <c:v>Proporção de mulheres na faixa etária de risco com encaminhamento conforme fluxograma de resultados de CP do MS de acordo com o protocolo</c:v>
                </c:pt>
              </c:strCache>
            </c:strRef>
          </c:tx>
          <c:spPr>
            <a:gradFill>
              <a:gsLst>
                <a:gs pos="0">
                  <a:schemeClr val="accent6">
                    <a:lumMod val="40000"/>
                    <a:lumOff val="60000"/>
                  </a:schemeClr>
                </a:gs>
                <a:gs pos="46000">
                  <a:schemeClr val="accent6">
                    <a:lumMod val="95000"/>
                    <a:lumOff val="5000"/>
                  </a:schemeClr>
                </a:gs>
                <a:gs pos="100000">
                  <a:schemeClr val="accent6">
                    <a:lumMod val="60000"/>
                  </a:schemeClr>
                </a:gs>
              </a:gsLst>
              <a:lin ang="10800000" scaled="1"/>
            </a:gradFill>
            <a:ln>
              <a:noFill/>
            </a:ln>
            <a:effectLst/>
          </c:spPr>
          <c:cat>
            <c:strRef>
              <c:f>Indicadores!$D$45:$G$45</c:f>
              <c:strCache>
                <c:ptCount val="4"/>
                <c:pt idx="0">
                  <c:v>Mês 1</c:v>
                </c:pt>
                <c:pt idx="1">
                  <c:v>Mês 2</c:v>
                </c:pt>
                <c:pt idx="2">
                  <c:v>Mês 3</c:v>
                </c:pt>
                <c:pt idx="3">
                  <c:v>Mês 4</c:v>
                </c:pt>
              </c:strCache>
            </c:strRef>
          </c:cat>
          <c:val>
            <c:numRef>
              <c:f>Indicadores!$D$46:$G$46</c:f>
              <c:numCache>
                <c:formatCode>0.0%</c:formatCode>
                <c:ptCount val="4"/>
                <c:pt idx="0">
                  <c:v>0</c:v>
                </c:pt>
                <c:pt idx="1">
                  <c:v>0</c:v>
                </c:pt>
                <c:pt idx="2">
                  <c:v>0</c:v>
                </c:pt>
                <c:pt idx="3">
                  <c:v>1</c:v>
                </c:pt>
              </c:numCache>
            </c:numRef>
          </c:val>
        </c:ser>
        <c:dLbls/>
        <c:gapWidth val="219"/>
        <c:overlap val="-27"/>
        <c:axId val="73455104"/>
        <c:axId val="73456640"/>
      </c:barChart>
      <c:catAx>
        <c:axId val="7345510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0" vert="horz"/>
          <a:lstStyle/>
          <a:p>
            <a:pPr>
              <a:defRPr sz="1000" b="0" i="0" u="none" strike="noStrike" baseline="0">
                <a:solidFill>
                  <a:srgbClr val="000000"/>
                </a:solidFill>
                <a:latin typeface="Calibri"/>
                <a:ea typeface="Calibri"/>
                <a:cs typeface="Calibri"/>
              </a:defRPr>
            </a:pPr>
            <a:endParaRPr lang="pt-BR"/>
          </a:p>
        </c:txPr>
        <c:crossAx val="73456640"/>
        <c:crosses val="autoZero"/>
        <c:auto val="1"/>
        <c:lblAlgn val="ctr"/>
        <c:lblOffset val="100"/>
      </c:catAx>
      <c:valAx>
        <c:axId val="73456640"/>
        <c:scaling>
          <c:orientation val="minMax"/>
          <c:max val="1"/>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txPr>
          <a:bodyPr rot="0" vert="horz"/>
          <a:lstStyle/>
          <a:p>
            <a:pPr>
              <a:defRPr/>
            </a:pPr>
            <a:endParaRPr lang="pt-BR"/>
          </a:p>
        </c:txPr>
        <c:crossAx val="73455104"/>
        <c:crosses val="autoZero"/>
        <c:crossBetween val="between"/>
      </c:valAx>
      <c:spPr>
        <a:noFill/>
        <a:ln w="25400">
          <a:noFill/>
        </a:ln>
      </c:spPr>
    </c:plotArea>
    <c:plotVisOnly val="1"/>
    <c:dispBlanksAs val="gap"/>
  </c:chart>
  <c:spPr>
    <a:blipFill>
      <a:blip xmlns:r="http://schemas.openxmlformats.org/officeDocument/2006/relationships" r:embed="rId1"/>
      <a:stretch>
        <a:fillRect/>
      </a:stretch>
    </a:blip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pt-BR"/>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pt-BR"/>
  <c:chart>
    <c:title>
      <c:layout/>
      <c:spPr>
        <a:noFill/>
        <a:ln w="25400">
          <a:noFill/>
        </a:ln>
      </c:spPr>
      <c:txPr>
        <a:bodyPr/>
        <a:lstStyle/>
        <a:p>
          <a:pPr>
            <a:defRPr sz="1400" b="1" i="0" u="none" strike="noStrike" baseline="0">
              <a:solidFill>
                <a:srgbClr val="000000"/>
              </a:solidFill>
              <a:latin typeface="Calibri"/>
              <a:ea typeface="Calibri"/>
              <a:cs typeface="Calibri"/>
            </a:defRPr>
          </a:pPr>
          <a:endParaRPr lang="pt-BR"/>
        </a:p>
      </c:txPr>
    </c:title>
    <c:plotArea>
      <c:layout/>
      <c:barChart>
        <c:barDir val="col"/>
        <c:grouping val="clustered"/>
        <c:ser>
          <c:idx val="0"/>
          <c:order val="0"/>
          <c:tx>
            <c:strRef>
              <c:f>Indicadores!$C$65</c:f>
              <c:strCache>
                <c:ptCount val="1"/>
                <c:pt idx="0">
                  <c:v>Proporção de mulheres com registro do resultado da(s) mamografia(s) na ficha-espelho ou prontuário</c:v>
                </c:pt>
              </c:strCache>
            </c:strRef>
          </c:tx>
          <c:spPr>
            <a:gradFill rotWithShape="0">
              <a:gsLst>
                <a:gs pos="0">
                  <a:srgbClr val="9BC1FF"/>
                </a:gs>
                <a:gs pos="100000">
                  <a:srgbClr val="3F80CD"/>
                </a:gs>
              </a:gsLst>
              <a:lin ang="10800000" scaled="1"/>
            </a:gradFill>
            <a:ln w="25400">
              <a:noFill/>
            </a:ln>
          </c:spPr>
          <c:dLbls>
            <c:spPr>
              <a:noFill/>
              <a:ln>
                <a:noFill/>
              </a:ln>
              <a:effectLst/>
            </c:spPr>
            <c:txPr>
              <a:bodyPr/>
              <a:lstStyle/>
              <a:p>
                <a:pPr>
                  <a:defRPr sz="1400"/>
                </a:pPr>
                <a:endParaRPr lang="pt-BR"/>
              </a:p>
            </c:txPr>
            <c:showVal val="1"/>
            <c:extLst>
              <c:ext xmlns:c15="http://schemas.microsoft.com/office/drawing/2012/chart" uri="{CE6537A1-D6FC-4f65-9D91-7224C49458BB}">
                <c15:layout/>
                <c15:showLeaderLines val="0"/>
              </c:ext>
            </c:extLst>
          </c:dLbls>
          <c:cat>
            <c:strRef>
              <c:f>Indicadores!$D$64:$G$64</c:f>
              <c:strCache>
                <c:ptCount val="4"/>
                <c:pt idx="0">
                  <c:v>Mês 1</c:v>
                </c:pt>
                <c:pt idx="1">
                  <c:v>Mês 2</c:v>
                </c:pt>
                <c:pt idx="2">
                  <c:v>Mês 3</c:v>
                </c:pt>
                <c:pt idx="3">
                  <c:v>Mês 4</c:v>
                </c:pt>
              </c:strCache>
            </c:strRef>
          </c:cat>
          <c:val>
            <c:numRef>
              <c:f>Indicadores!$D$65:$G$65</c:f>
              <c:numCache>
                <c:formatCode>0.0%</c:formatCode>
                <c:ptCount val="4"/>
                <c:pt idx="0">
                  <c:v>5.128205128205128E-2</c:v>
                </c:pt>
                <c:pt idx="1">
                  <c:v>0.38709677419354854</c:v>
                </c:pt>
                <c:pt idx="2">
                  <c:v>0.26966292134831471</c:v>
                </c:pt>
                <c:pt idx="3">
                  <c:v>0.18777292576419219</c:v>
                </c:pt>
              </c:numCache>
            </c:numRef>
          </c:val>
        </c:ser>
        <c:dLbls>
          <c:showVal val="1"/>
        </c:dLbls>
        <c:axId val="74203520"/>
        <c:axId val="74205056"/>
      </c:barChart>
      <c:catAx>
        <c:axId val="74203520"/>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4205056"/>
        <c:crosses val="autoZero"/>
        <c:auto val="1"/>
        <c:lblAlgn val="ctr"/>
        <c:lblOffset val="100"/>
      </c:catAx>
      <c:valAx>
        <c:axId val="74205056"/>
        <c:scaling>
          <c:orientation val="minMax"/>
          <c:max val="1"/>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4203520"/>
        <c:crosses val="autoZero"/>
        <c:crossBetween val="between"/>
      </c:valAx>
      <c:spPr>
        <a:solidFill>
          <a:srgbClr val="FFFFFF"/>
        </a:solidFill>
        <a:ln w="25400">
          <a:noFill/>
        </a:ln>
      </c:spPr>
    </c:plotArea>
    <c:plotVisOnly val="1"/>
    <c:dispBlanksAs val="gap"/>
  </c:chart>
  <c:spPr>
    <a:solidFill>
      <a:srgbClr val="FFFFFF"/>
    </a:solidFill>
    <a:ln w="3175">
      <a:no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pt-BR"/>
  <c:chart>
    <c:title>
      <c:layout/>
      <c:spPr>
        <a:noFill/>
        <a:ln w="25400">
          <a:noFill/>
        </a:ln>
      </c:spPr>
      <c:txPr>
        <a:bodyPr/>
        <a:lstStyle/>
        <a:p>
          <a:pPr>
            <a:defRPr sz="1400" b="1" i="0" u="none" strike="noStrike" baseline="0">
              <a:solidFill>
                <a:srgbClr val="000000"/>
              </a:solidFill>
              <a:latin typeface="Calibri"/>
              <a:ea typeface="Calibri"/>
              <a:cs typeface="Calibri"/>
            </a:defRPr>
          </a:pPr>
          <a:endParaRPr lang="pt-BR"/>
        </a:p>
      </c:txPr>
    </c:title>
    <c:plotArea>
      <c:layout/>
      <c:barChart>
        <c:barDir val="col"/>
        <c:grouping val="clustered"/>
        <c:ser>
          <c:idx val="0"/>
          <c:order val="0"/>
          <c:tx>
            <c:strRef>
              <c:f>Indicadores!$C$23</c:f>
              <c:strCache>
                <c:ptCount val="1"/>
                <c:pt idx="0">
                  <c:v>Proporção de mulheres entre 25 e 64 com registro do resultado do último CP na ficha-espelho ou prontuário</c:v>
                </c:pt>
              </c:strCache>
            </c:strRef>
          </c:tx>
          <c:spPr>
            <a:gradFill>
              <a:gsLst>
                <a:gs pos="0">
                  <a:schemeClr val="accent3">
                    <a:lumMod val="40000"/>
                    <a:lumOff val="60000"/>
                  </a:schemeClr>
                </a:gs>
                <a:gs pos="46000">
                  <a:schemeClr val="accent3">
                    <a:lumMod val="95000"/>
                    <a:lumOff val="5000"/>
                  </a:schemeClr>
                </a:gs>
                <a:gs pos="100000">
                  <a:schemeClr val="accent3">
                    <a:lumMod val="60000"/>
                  </a:schemeClr>
                </a:gs>
              </a:gsLst>
              <a:lin ang="10800000" scaled="1"/>
            </a:gradFill>
            <a:ln w="25400">
              <a:noFill/>
            </a:ln>
          </c:spPr>
          <c:dLbls>
            <c:spPr>
              <a:noFill/>
              <a:ln>
                <a:noFill/>
              </a:ln>
              <a:effectLst/>
            </c:spPr>
            <c:txPr>
              <a:bodyPr/>
              <a:lstStyle/>
              <a:p>
                <a:pPr>
                  <a:defRPr sz="1400"/>
                </a:pPr>
                <a:endParaRPr lang="pt-BR"/>
              </a:p>
            </c:txPr>
            <c:dLblPos val="outEnd"/>
            <c:showVal val="1"/>
            <c:extLst>
              <c:ext xmlns:c15="http://schemas.microsoft.com/office/drawing/2012/chart" uri="{CE6537A1-D6FC-4f65-9D91-7224C49458BB}">
                <c15:layout/>
                <c15:showLeaderLines val="0"/>
              </c:ext>
            </c:extLst>
          </c:dLbls>
          <c:cat>
            <c:strRef>
              <c:f>Indicadores!$D$22:$G$22</c:f>
              <c:strCache>
                <c:ptCount val="4"/>
                <c:pt idx="0">
                  <c:v>Mês 1</c:v>
                </c:pt>
                <c:pt idx="1">
                  <c:v>Mês 2</c:v>
                </c:pt>
                <c:pt idx="2">
                  <c:v>Mês 3</c:v>
                </c:pt>
                <c:pt idx="3">
                  <c:v>Mês 4</c:v>
                </c:pt>
              </c:strCache>
            </c:strRef>
          </c:cat>
          <c:val>
            <c:numRef>
              <c:f>Indicadores!$D$23:$G$23</c:f>
              <c:numCache>
                <c:formatCode>0.0%</c:formatCode>
                <c:ptCount val="4"/>
                <c:pt idx="0">
                  <c:v>0.2</c:v>
                </c:pt>
                <c:pt idx="1">
                  <c:v>0.2</c:v>
                </c:pt>
                <c:pt idx="2">
                  <c:v>8.403361344537813E-2</c:v>
                </c:pt>
                <c:pt idx="3">
                  <c:v>1</c:v>
                </c:pt>
              </c:numCache>
            </c:numRef>
          </c:val>
        </c:ser>
        <c:dLbls/>
        <c:axId val="74229632"/>
        <c:axId val="74231168"/>
      </c:barChart>
      <c:catAx>
        <c:axId val="74229632"/>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4231168"/>
        <c:crosses val="autoZero"/>
        <c:auto val="1"/>
        <c:lblAlgn val="ctr"/>
        <c:lblOffset val="100"/>
      </c:catAx>
      <c:valAx>
        <c:axId val="74231168"/>
        <c:scaling>
          <c:orientation val="minMax"/>
          <c:max val="1"/>
        </c:scaling>
        <c:axPos val="l"/>
        <c:majorGridlines>
          <c:spPr>
            <a:ln w="3175">
              <a:solidFill>
                <a:srgbClr val="808080"/>
              </a:solidFill>
              <a:prstDash val="solid"/>
            </a:ln>
          </c:spPr>
        </c:majorGridlines>
        <c:numFmt formatCode="0%" sourceLinked="0"/>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4229632"/>
        <c:crosses val="autoZero"/>
        <c:crossBetween val="between"/>
      </c:valAx>
      <c:spPr>
        <a:solidFill>
          <a:srgbClr val="FFFFFF"/>
        </a:solidFill>
        <a:ln w="25400">
          <a:noFill/>
        </a:ln>
      </c:spPr>
    </c:plotArea>
    <c:plotVisOnly val="1"/>
    <c:dispBlanksAs val="gap"/>
  </c:chart>
  <c:spPr>
    <a:solidFill>
      <a:srgbClr val="FFFFFF"/>
    </a:solidFill>
    <a:ln w="3175">
      <a:no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pt-BR"/>
  <c:chart>
    <c:title>
      <c:tx>
        <c:rich>
          <a:bodyPr/>
          <a:lstStyle/>
          <a:p>
            <a:pPr>
              <a:defRPr sz="1300" b="1" i="0" u="none" strike="noStrike" baseline="0">
                <a:solidFill>
                  <a:srgbClr val="000000"/>
                </a:solidFill>
                <a:latin typeface="Calibri"/>
                <a:ea typeface="Calibri"/>
                <a:cs typeface="Calibri"/>
              </a:defRPr>
            </a:pPr>
            <a:r>
              <a:rPr lang="pt-BR" sz="1300" dirty="0"/>
              <a:t>Proporção de mulheres na faixa etária com avaliação de risco para câncer de </a:t>
            </a:r>
            <a:r>
              <a:rPr lang="pt-BR" sz="1300" dirty="0" smtClean="0"/>
              <a:t>mama e câncer do colo do útero</a:t>
            </a:r>
            <a:endParaRPr lang="pt-BR" sz="1300" dirty="0"/>
          </a:p>
        </c:rich>
      </c:tx>
      <c:layout>
        <c:manualLayout>
          <c:xMode val="edge"/>
          <c:yMode val="edge"/>
          <c:x val="0.10408336054767349"/>
          <c:y val="2.9363788437372473E-2"/>
        </c:manualLayout>
      </c:layout>
      <c:spPr>
        <a:noFill/>
        <a:ln w="25400">
          <a:noFill/>
        </a:ln>
      </c:spPr>
    </c:title>
    <c:plotArea>
      <c:layout>
        <c:manualLayout>
          <c:layoutTarget val="inner"/>
          <c:xMode val="edge"/>
          <c:yMode val="edge"/>
          <c:x val="0.16583824791072599"/>
          <c:y val="0.35527401717269524"/>
          <c:w val="0.75087625294720362"/>
          <c:h val="0.50870683171955255"/>
        </c:manualLayout>
      </c:layout>
      <c:barChart>
        <c:barDir val="col"/>
        <c:grouping val="clustered"/>
        <c:ser>
          <c:idx val="0"/>
          <c:order val="0"/>
          <c:tx>
            <c:strRef>
              <c:f>Indicadores!$C$59</c:f>
              <c:strCache>
                <c:ptCount val="1"/>
                <c:pt idx="0">
                  <c:v>Proporção de mulheres na faixa etária com avaliação de risco para câncer de mama</c:v>
                </c:pt>
              </c:strCache>
            </c:strRef>
          </c:tx>
          <c:spPr>
            <a:gradFill rotWithShape="0">
              <a:gsLst>
                <a:gs pos="0">
                  <a:srgbClr val="9BC1FF"/>
                </a:gs>
                <a:gs pos="100000">
                  <a:srgbClr val="3F80CD"/>
                </a:gs>
              </a:gsLst>
              <a:lin ang="10800000" scaled="1"/>
            </a:gradFill>
            <a:ln w="25400">
              <a:noFill/>
            </a:ln>
          </c:spPr>
          <c:cat>
            <c:strRef>
              <c:f>Indicadores!$D$58:$G$58</c:f>
              <c:strCache>
                <c:ptCount val="4"/>
                <c:pt idx="0">
                  <c:v>Mês 1</c:v>
                </c:pt>
                <c:pt idx="1">
                  <c:v>Mês 2</c:v>
                </c:pt>
                <c:pt idx="2">
                  <c:v>Mês 3</c:v>
                </c:pt>
                <c:pt idx="3">
                  <c:v>Mês 4</c:v>
                </c:pt>
              </c:strCache>
            </c:strRef>
          </c:cat>
          <c:val>
            <c:numRef>
              <c:f>Indicadores!$D$59:$G$59</c:f>
              <c:numCache>
                <c:formatCode>0.0%</c:formatCode>
                <c:ptCount val="4"/>
                <c:pt idx="0">
                  <c:v>1</c:v>
                </c:pt>
                <c:pt idx="1">
                  <c:v>0.98387096774193528</c:v>
                </c:pt>
                <c:pt idx="2">
                  <c:v>1</c:v>
                </c:pt>
                <c:pt idx="3">
                  <c:v>1</c:v>
                </c:pt>
              </c:numCache>
            </c:numRef>
          </c:val>
        </c:ser>
        <c:dLbls/>
        <c:axId val="74310784"/>
        <c:axId val="74312320"/>
      </c:barChart>
      <c:catAx>
        <c:axId val="74310784"/>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4312320"/>
        <c:crosses val="autoZero"/>
        <c:auto val="1"/>
        <c:lblAlgn val="ctr"/>
        <c:lblOffset val="100"/>
      </c:catAx>
      <c:valAx>
        <c:axId val="74312320"/>
        <c:scaling>
          <c:orientation val="minMax"/>
          <c:max val="1"/>
          <c:min val="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4310784"/>
        <c:crosses val="autoZero"/>
        <c:crossBetween val="between"/>
        <c:majorUnit val="0.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B313C46-74A5-4C30-BE7F-2986A437AC1A}" type="datetimeFigureOut">
              <a:rPr lang="pt-BR" smtClean="0"/>
              <a:pPr/>
              <a:t>06/03/2014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7798056-4C9C-4D51-889B-8BA159FD3023}" type="slidenum">
              <a:rPr lang="pt-BR" smtClean="0"/>
              <a:pPr/>
              <a:t>‹nº›</a:t>
            </a:fld>
            <a:endParaRPr lang="pt-BR"/>
          </a:p>
        </p:txBody>
      </p:sp>
    </p:spTree>
    <p:extLst>
      <p:ext uri="{BB962C8B-B14F-4D97-AF65-F5344CB8AC3E}">
        <p14:creationId xmlns:p14="http://schemas.microsoft.com/office/powerpoint/2010/main" xmlns="" val="429469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B313C46-74A5-4C30-BE7F-2986A437AC1A}" type="datetimeFigureOut">
              <a:rPr lang="pt-BR" smtClean="0"/>
              <a:pPr/>
              <a:t>06/03/2014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7798056-4C9C-4D51-889B-8BA159FD3023}" type="slidenum">
              <a:rPr lang="pt-BR" smtClean="0"/>
              <a:pPr/>
              <a:t>‹nº›</a:t>
            </a:fld>
            <a:endParaRPr lang="pt-BR"/>
          </a:p>
        </p:txBody>
      </p:sp>
    </p:spTree>
    <p:extLst>
      <p:ext uri="{BB962C8B-B14F-4D97-AF65-F5344CB8AC3E}">
        <p14:creationId xmlns:p14="http://schemas.microsoft.com/office/powerpoint/2010/main" xmlns="" val="1457727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B313C46-74A5-4C30-BE7F-2986A437AC1A}" type="datetimeFigureOut">
              <a:rPr lang="pt-BR" smtClean="0"/>
              <a:pPr/>
              <a:t>06/03/2014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7798056-4C9C-4D51-889B-8BA159FD3023}" type="slidenum">
              <a:rPr lang="pt-BR" smtClean="0"/>
              <a:pPr/>
              <a:t>‹nº›</a:t>
            </a:fld>
            <a:endParaRPr lang="pt-BR"/>
          </a:p>
        </p:txBody>
      </p:sp>
    </p:spTree>
    <p:extLst>
      <p:ext uri="{BB962C8B-B14F-4D97-AF65-F5344CB8AC3E}">
        <p14:creationId xmlns:p14="http://schemas.microsoft.com/office/powerpoint/2010/main" xmlns="" val="4030025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B313C46-74A5-4C30-BE7F-2986A437AC1A}" type="datetimeFigureOut">
              <a:rPr lang="pt-BR" smtClean="0"/>
              <a:pPr/>
              <a:t>06/03/2014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7798056-4C9C-4D51-889B-8BA159FD3023}" type="slidenum">
              <a:rPr lang="pt-BR" smtClean="0"/>
              <a:pPr/>
              <a:t>‹nº›</a:t>
            </a:fld>
            <a:endParaRPr lang="pt-BR"/>
          </a:p>
        </p:txBody>
      </p:sp>
    </p:spTree>
    <p:extLst>
      <p:ext uri="{BB962C8B-B14F-4D97-AF65-F5344CB8AC3E}">
        <p14:creationId xmlns:p14="http://schemas.microsoft.com/office/powerpoint/2010/main" xmlns="" val="2041718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0B313C46-74A5-4C30-BE7F-2986A437AC1A}" type="datetimeFigureOut">
              <a:rPr lang="pt-BR" smtClean="0"/>
              <a:pPr/>
              <a:t>06/03/2014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7798056-4C9C-4D51-889B-8BA159FD3023}" type="slidenum">
              <a:rPr lang="pt-BR" smtClean="0"/>
              <a:pPr/>
              <a:t>‹nº›</a:t>
            </a:fld>
            <a:endParaRPr lang="pt-BR"/>
          </a:p>
        </p:txBody>
      </p:sp>
    </p:spTree>
    <p:extLst>
      <p:ext uri="{BB962C8B-B14F-4D97-AF65-F5344CB8AC3E}">
        <p14:creationId xmlns:p14="http://schemas.microsoft.com/office/powerpoint/2010/main" xmlns="" val="2991298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B313C46-74A5-4C30-BE7F-2986A437AC1A}" type="datetimeFigureOut">
              <a:rPr lang="pt-BR" smtClean="0"/>
              <a:pPr/>
              <a:t>06/03/2014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7798056-4C9C-4D51-889B-8BA159FD3023}" type="slidenum">
              <a:rPr lang="pt-BR" smtClean="0"/>
              <a:pPr/>
              <a:t>‹nº›</a:t>
            </a:fld>
            <a:endParaRPr lang="pt-BR"/>
          </a:p>
        </p:txBody>
      </p:sp>
    </p:spTree>
    <p:extLst>
      <p:ext uri="{BB962C8B-B14F-4D97-AF65-F5344CB8AC3E}">
        <p14:creationId xmlns:p14="http://schemas.microsoft.com/office/powerpoint/2010/main" xmlns="" val="1937201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B313C46-74A5-4C30-BE7F-2986A437AC1A}" type="datetimeFigureOut">
              <a:rPr lang="pt-BR" smtClean="0"/>
              <a:pPr/>
              <a:t>06/03/2014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7798056-4C9C-4D51-889B-8BA159FD3023}" type="slidenum">
              <a:rPr lang="pt-BR" smtClean="0"/>
              <a:pPr/>
              <a:t>‹nº›</a:t>
            </a:fld>
            <a:endParaRPr lang="pt-BR"/>
          </a:p>
        </p:txBody>
      </p:sp>
    </p:spTree>
    <p:extLst>
      <p:ext uri="{BB962C8B-B14F-4D97-AF65-F5344CB8AC3E}">
        <p14:creationId xmlns:p14="http://schemas.microsoft.com/office/powerpoint/2010/main" xmlns="" val="1064967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0B313C46-74A5-4C30-BE7F-2986A437AC1A}" type="datetimeFigureOut">
              <a:rPr lang="pt-BR" smtClean="0"/>
              <a:pPr/>
              <a:t>06/03/2014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7798056-4C9C-4D51-889B-8BA159FD3023}" type="slidenum">
              <a:rPr lang="pt-BR" smtClean="0"/>
              <a:pPr/>
              <a:t>‹nº›</a:t>
            </a:fld>
            <a:endParaRPr lang="pt-BR"/>
          </a:p>
        </p:txBody>
      </p:sp>
    </p:spTree>
    <p:extLst>
      <p:ext uri="{BB962C8B-B14F-4D97-AF65-F5344CB8AC3E}">
        <p14:creationId xmlns:p14="http://schemas.microsoft.com/office/powerpoint/2010/main" xmlns="" val="200978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B313C46-74A5-4C30-BE7F-2986A437AC1A}" type="datetimeFigureOut">
              <a:rPr lang="pt-BR" smtClean="0"/>
              <a:pPr/>
              <a:t>06/03/2014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7798056-4C9C-4D51-889B-8BA159FD3023}" type="slidenum">
              <a:rPr lang="pt-BR" smtClean="0"/>
              <a:pPr/>
              <a:t>‹nº›</a:t>
            </a:fld>
            <a:endParaRPr lang="pt-BR"/>
          </a:p>
        </p:txBody>
      </p:sp>
    </p:spTree>
    <p:extLst>
      <p:ext uri="{BB962C8B-B14F-4D97-AF65-F5344CB8AC3E}">
        <p14:creationId xmlns:p14="http://schemas.microsoft.com/office/powerpoint/2010/main" xmlns="" val="3964166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B313C46-74A5-4C30-BE7F-2986A437AC1A}" type="datetimeFigureOut">
              <a:rPr lang="pt-BR" smtClean="0"/>
              <a:pPr/>
              <a:t>06/03/2014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7798056-4C9C-4D51-889B-8BA159FD3023}" type="slidenum">
              <a:rPr lang="pt-BR" smtClean="0"/>
              <a:pPr/>
              <a:t>‹nº›</a:t>
            </a:fld>
            <a:endParaRPr lang="pt-BR"/>
          </a:p>
        </p:txBody>
      </p:sp>
    </p:spTree>
    <p:extLst>
      <p:ext uri="{BB962C8B-B14F-4D97-AF65-F5344CB8AC3E}">
        <p14:creationId xmlns:p14="http://schemas.microsoft.com/office/powerpoint/2010/main" xmlns="" val="238584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B313C46-74A5-4C30-BE7F-2986A437AC1A}" type="datetimeFigureOut">
              <a:rPr lang="pt-BR" smtClean="0"/>
              <a:pPr/>
              <a:t>06/03/2014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7798056-4C9C-4D51-889B-8BA159FD3023}" type="slidenum">
              <a:rPr lang="pt-BR" smtClean="0"/>
              <a:pPr/>
              <a:t>‹nº›</a:t>
            </a:fld>
            <a:endParaRPr lang="pt-BR"/>
          </a:p>
        </p:txBody>
      </p:sp>
    </p:spTree>
    <p:extLst>
      <p:ext uri="{BB962C8B-B14F-4D97-AF65-F5344CB8AC3E}">
        <p14:creationId xmlns:p14="http://schemas.microsoft.com/office/powerpoint/2010/main" xmlns="" val="2317970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13C46-74A5-4C30-BE7F-2986A437AC1A}" type="datetimeFigureOut">
              <a:rPr lang="pt-BR" smtClean="0"/>
              <a:pPr/>
              <a:t>06/03/2014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98056-4C9C-4D51-889B-8BA159FD3023}" type="slidenum">
              <a:rPr lang="pt-BR" smtClean="0"/>
              <a:pPr/>
              <a:t>‹nº›</a:t>
            </a:fld>
            <a:endParaRPr lang="pt-BR"/>
          </a:p>
        </p:txBody>
      </p:sp>
    </p:spTree>
    <p:extLst>
      <p:ext uri="{BB962C8B-B14F-4D97-AF65-F5344CB8AC3E}">
        <p14:creationId xmlns:p14="http://schemas.microsoft.com/office/powerpoint/2010/main" xmlns="" val="382072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chart" Target="../charts/char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inca.gov.br/estimativa/2012/index.asp?ID=5" TargetMode="External"/><Relationship Id="rId2" Type="http://schemas.openxmlformats.org/officeDocument/2006/relationships/hyperlink" Target="http://www.ibge.gov.br/cidadesat/topwindow.htm?1" TargetMode="External"/><Relationship Id="rId1" Type="http://schemas.openxmlformats.org/officeDocument/2006/relationships/slideLayout" Target="../slideLayouts/slideLayout2.xml"/><Relationship Id="rId4" Type="http://schemas.openxmlformats.org/officeDocument/2006/relationships/hyperlink" Target="http://www.neim.ufba.br/site/arquivos/file/saudedamulher.pdf"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1000"/>
            <a:lum/>
          </a:blip>
          <a:srcRect/>
          <a:stretch>
            <a:fillRect l="7000" r="8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83567" y="2132856"/>
            <a:ext cx="7920880" cy="1944216"/>
          </a:xfrm>
        </p:spPr>
        <p:txBody>
          <a:bodyPr>
            <a:normAutofit/>
          </a:bodyPr>
          <a:lstStyle/>
          <a:p>
            <a:r>
              <a:rPr lang="x-none" sz="2400" b="1" dirty="0" smtClean="0"/>
              <a:t>Qualificação da Atenção à Saúde da Mulher na prevenção dos cânceres do colo do útero e da mama na USF Leovigildo Figueira em São Miguel das Matas, Bahia</a:t>
            </a:r>
            <a:endParaRPr lang="pt-BR" sz="2400" dirty="0"/>
          </a:p>
        </p:txBody>
      </p:sp>
      <p:sp>
        <p:nvSpPr>
          <p:cNvPr id="3" name="Subtítulo 2"/>
          <p:cNvSpPr>
            <a:spLocks noGrp="1"/>
          </p:cNvSpPr>
          <p:nvPr>
            <p:ph type="subTitle" idx="1"/>
          </p:nvPr>
        </p:nvSpPr>
        <p:spPr>
          <a:xfrm>
            <a:off x="1619671" y="188640"/>
            <a:ext cx="6048673" cy="1296144"/>
          </a:xfrm>
        </p:spPr>
        <p:txBody>
          <a:bodyPr>
            <a:noAutofit/>
          </a:bodyPr>
          <a:lstStyle/>
          <a:p>
            <a:r>
              <a:rPr lang="pt-BR" sz="1800" b="1" dirty="0" smtClean="0"/>
              <a:t>UNIVERSIDADE FEDERAL DE PELOTAS </a:t>
            </a:r>
            <a:endParaRPr lang="pt-BR" sz="1800" dirty="0" smtClean="0"/>
          </a:p>
          <a:p>
            <a:r>
              <a:rPr lang="pt-BR" sz="1800" b="1" dirty="0" smtClean="0"/>
              <a:t>UNIVERSIDADE ABERTA DO SUS</a:t>
            </a:r>
            <a:endParaRPr lang="pt-BR" sz="1800" dirty="0" smtClean="0"/>
          </a:p>
          <a:p>
            <a:pPr>
              <a:spcBef>
                <a:spcPts val="0"/>
              </a:spcBef>
            </a:pPr>
            <a:r>
              <a:rPr lang="pt-BR" sz="1800" b="1" dirty="0" smtClean="0"/>
              <a:t>Departamento de Medicina Social</a:t>
            </a:r>
            <a:br>
              <a:rPr lang="pt-BR" sz="1800" b="1" dirty="0" smtClean="0"/>
            </a:br>
            <a:r>
              <a:rPr lang="pt-BR" sz="1800" b="1" dirty="0" smtClean="0"/>
              <a:t>Especialização em Saúde da Família</a:t>
            </a:r>
            <a:endParaRPr lang="pt-BR" sz="1800" dirty="0"/>
          </a:p>
        </p:txBody>
      </p:sp>
      <p:sp>
        <p:nvSpPr>
          <p:cNvPr id="4" name="CaixaDeTexto 3"/>
          <p:cNvSpPr txBox="1"/>
          <p:nvPr/>
        </p:nvSpPr>
        <p:spPr>
          <a:xfrm>
            <a:off x="2339752" y="4526021"/>
            <a:ext cx="4680520" cy="923330"/>
          </a:xfrm>
          <a:prstGeom prst="rect">
            <a:avLst/>
          </a:prstGeom>
          <a:noFill/>
        </p:spPr>
        <p:txBody>
          <a:bodyPr wrap="square" rtlCol="0">
            <a:spAutoFit/>
          </a:bodyPr>
          <a:lstStyle/>
          <a:p>
            <a:pPr algn="ctr"/>
            <a:r>
              <a:rPr lang="pt-BR" sz="2400" dirty="0" smtClean="0"/>
              <a:t>Thaise Cardoso Dourado</a:t>
            </a:r>
          </a:p>
          <a:p>
            <a:pPr algn="ctr"/>
            <a:endParaRPr lang="pt-BR" sz="1200" dirty="0" smtClean="0"/>
          </a:p>
          <a:p>
            <a:pPr algn="ctr"/>
            <a:r>
              <a:rPr lang="pt-BR" dirty="0" smtClean="0"/>
              <a:t>Orientadora: Mariangela Uhlmann Soares</a:t>
            </a:r>
          </a:p>
        </p:txBody>
      </p:sp>
      <p:pic>
        <p:nvPicPr>
          <p:cNvPr id="1026" name="Imagem 1" descr="UFPel_logo"/>
          <p:cNvPicPr>
            <a:picLocks noChangeAspect="1" noChangeArrowheads="1"/>
          </p:cNvPicPr>
          <p:nvPr/>
        </p:nvPicPr>
        <p:blipFill>
          <a:blip r:embed="rId3" cstate="print"/>
          <a:srcRect/>
          <a:stretch>
            <a:fillRect/>
          </a:stretch>
        </p:blipFill>
        <p:spPr bwMode="auto">
          <a:xfrm>
            <a:off x="1363745" y="262372"/>
            <a:ext cx="976007" cy="959870"/>
          </a:xfrm>
          <a:prstGeom prst="rect">
            <a:avLst/>
          </a:prstGeom>
          <a:noFill/>
          <a:ln w="9525">
            <a:noFill/>
            <a:miter lim="800000"/>
            <a:headEnd/>
            <a:tailEnd/>
          </a:ln>
        </p:spPr>
      </p:pic>
      <p:pic>
        <p:nvPicPr>
          <p:cNvPr id="5" name="Picture 2" descr="http://www.huufma.br/site/fotos/58caa3c6a21e34f7987cfafd2213227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00894" y="262372"/>
            <a:ext cx="1307726" cy="95987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ixaDeTexto 5"/>
          <p:cNvSpPr txBox="1"/>
          <p:nvPr/>
        </p:nvSpPr>
        <p:spPr>
          <a:xfrm>
            <a:off x="2987822" y="6340946"/>
            <a:ext cx="3312369" cy="369332"/>
          </a:xfrm>
          <a:prstGeom prst="rect">
            <a:avLst/>
          </a:prstGeom>
          <a:noFill/>
        </p:spPr>
        <p:txBody>
          <a:bodyPr wrap="square" rtlCol="0">
            <a:spAutoFit/>
          </a:bodyPr>
          <a:lstStyle/>
          <a:p>
            <a:pPr algn="ctr"/>
            <a:r>
              <a:rPr lang="pt-BR" dirty="0"/>
              <a:t>Natal-RN 14 de março de 2014</a:t>
            </a:r>
            <a:r>
              <a:rPr lang="pt-BR" dirty="0" smtClean="0"/>
              <a:t>.</a:t>
            </a:r>
            <a:endParaRPr lang="pt-BR" sz="2500" dirty="0"/>
          </a:p>
        </p:txBody>
      </p:sp>
    </p:spTree>
    <p:extLst>
      <p:ext uri="{BB962C8B-B14F-4D97-AF65-F5344CB8AC3E}">
        <p14:creationId xmlns:p14="http://schemas.microsoft.com/office/powerpoint/2010/main" xmlns="" val="135272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40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807296" y="44624"/>
            <a:ext cx="6336704" cy="1008112"/>
          </a:xfrm>
        </p:spPr>
        <p:txBody>
          <a:bodyPr>
            <a:normAutofit/>
          </a:bodyPr>
          <a:lstStyle/>
          <a:p>
            <a:pPr algn="l"/>
            <a:r>
              <a:rPr lang="pt-BR" sz="2400" dirty="0" smtClean="0"/>
              <a:t>C</a:t>
            </a:r>
            <a:r>
              <a:rPr lang="x-none" sz="2400" dirty="0" smtClean="0"/>
              <a:t>obertura de detecção precoce do</a:t>
            </a:r>
            <a:r>
              <a:rPr lang="pt-BR" sz="2400" dirty="0" smtClean="0"/>
              <a:t>s</a:t>
            </a:r>
            <a:r>
              <a:rPr lang="x-none" sz="2400" dirty="0" smtClean="0"/>
              <a:t> câncer</a:t>
            </a:r>
            <a:r>
              <a:rPr lang="pt-BR" sz="2400" dirty="0" smtClean="0"/>
              <a:t>es</a:t>
            </a:r>
            <a:r>
              <a:rPr lang="x-none" sz="2400" dirty="0" smtClean="0"/>
              <a:t> d</a:t>
            </a:r>
            <a:r>
              <a:rPr lang="pt-BR" sz="2400" dirty="0" smtClean="0"/>
              <a:t>o</a:t>
            </a:r>
            <a:r>
              <a:rPr lang="x-none" sz="2400" dirty="0" smtClean="0"/>
              <a:t> colo </a:t>
            </a:r>
            <a:r>
              <a:rPr lang="pt-BR" sz="2400" dirty="0" smtClean="0"/>
              <a:t>do útero </a:t>
            </a:r>
            <a:r>
              <a:rPr lang="x-none" sz="2400" dirty="0" smtClean="0"/>
              <a:t>e d</a:t>
            </a:r>
            <a:r>
              <a:rPr lang="pt-BR" sz="2400" dirty="0" smtClean="0"/>
              <a:t>a</a:t>
            </a:r>
            <a:r>
              <a:rPr lang="x-none" sz="2400" dirty="0" smtClean="0"/>
              <a:t> mama.</a:t>
            </a:r>
            <a:endParaRPr lang="pt-BR" sz="2400" dirty="0"/>
          </a:p>
        </p:txBody>
      </p:sp>
      <p:sp>
        <p:nvSpPr>
          <p:cNvPr id="7" name="Espaço Reservado para Conteúdo 2"/>
          <p:cNvSpPr txBox="1">
            <a:spLocks/>
          </p:cNvSpPr>
          <p:nvPr/>
        </p:nvSpPr>
        <p:spPr>
          <a:xfrm>
            <a:off x="2627784" y="260648"/>
            <a:ext cx="6120680" cy="51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pt-B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ítulo 1"/>
          <p:cNvSpPr txBox="1">
            <a:spLocks/>
          </p:cNvSpPr>
          <p:nvPr/>
        </p:nvSpPr>
        <p:spPr>
          <a:xfrm>
            <a:off x="457200" y="274638"/>
            <a:ext cx="8229600" cy="7780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accent6">
                    <a:lumMod val="75000"/>
                  </a:schemeClr>
                </a:solidFill>
              </a:rPr>
              <a:t>Resultados</a:t>
            </a:r>
            <a:endParaRPr lang="pt-BR" sz="3600" dirty="0">
              <a:solidFill>
                <a:schemeClr val="accent6">
                  <a:lumMod val="75000"/>
                </a:schemeClr>
              </a:solidFill>
            </a:endParaRPr>
          </a:p>
        </p:txBody>
      </p:sp>
      <p:sp>
        <p:nvSpPr>
          <p:cNvPr id="3" name="Retângulo 2"/>
          <p:cNvSpPr/>
          <p:nvPr/>
        </p:nvSpPr>
        <p:spPr>
          <a:xfrm>
            <a:off x="179512" y="1052736"/>
            <a:ext cx="8568952" cy="923330"/>
          </a:xfrm>
          <a:prstGeom prst="rect">
            <a:avLst/>
          </a:prstGeom>
        </p:spPr>
        <p:txBody>
          <a:bodyPr wrap="square">
            <a:spAutoFit/>
          </a:bodyPr>
          <a:lstStyle/>
          <a:p>
            <a:pPr algn="just"/>
            <a:r>
              <a:rPr lang="x-none" b="1" smtClean="0"/>
              <a:t>Meta 5: </a:t>
            </a:r>
            <a:r>
              <a:rPr lang="x-none" smtClean="0">
                <a:solidFill>
                  <a:srgbClr val="FF0000"/>
                </a:solidFill>
              </a:rPr>
              <a:t>Aplicar a periodicidade de rastreamento através da mamografia recomendada pelo Ministério da Saúde a 100% das mulheres de 50 a 69 anos de idade que realizarem acompanhamento na UBS.</a:t>
            </a:r>
            <a:endParaRPr lang="pt-BR" dirty="0">
              <a:solidFill>
                <a:srgbClr val="0070C0"/>
              </a:solidFill>
            </a:endParaRPr>
          </a:p>
        </p:txBody>
      </p:sp>
      <p:sp>
        <p:nvSpPr>
          <p:cNvPr id="5" name="Retângulo 4"/>
          <p:cNvSpPr/>
          <p:nvPr/>
        </p:nvSpPr>
        <p:spPr>
          <a:xfrm>
            <a:off x="4572000" y="1268759"/>
            <a:ext cx="4446240" cy="646331"/>
          </a:xfrm>
          <a:prstGeom prst="rect">
            <a:avLst/>
          </a:prstGeom>
        </p:spPr>
        <p:txBody>
          <a:bodyPr wrap="square">
            <a:spAutoFit/>
          </a:bodyPr>
          <a:lstStyle/>
          <a:p>
            <a:pPr indent="0" algn="just">
              <a:spcBef>
                <a:spcPts val="0"/>
              </a:spcBef>
              <a:buNone/>
            </a:pPr>
            <a:endParaRPr lang="pt-BR" dirty="0" smtClean="0">
              <a:solidFill>
                <a:srgbClr val="00B050"/>
              </a:solidFill>
            </a:endParaRPr>
          </a:p>
          <a:p>
            <a:pPr indent="0" algn="just">
              <a:spcBef>
                <a:spcPts val="0"/>
              </a:spcBef>
              <a:buNone/>
            </a:pPr>
            <a:endParaRPr lang="pt-BR" dirty="0">
              <a:solidFill>
                <a:srgbClr val="00B050"/>
              </a:solidFill>
            </a:endParaRPr>
          </a:p>
        </p:txBody>
      </p:sp>
      <p:graphicFrame>
        <p:nvGraphicFramePr>
          <p:cNvPr id="10" name="Gráfico 9"/>
          <p:cNvGraphicFramePr>
            <a:graphicFrameLocks/>
          </p:cNvGraphicFramePr>
          <p:nvPr/>
        </p:nvGraphicFramePr>
        <p:xfrm>
          <a:off x="323528" y="2060848"/>
          <a:ext cx="5976664" cy="2088232"/>
        </p:xfrm>
        <a:graphic>
          <a:graphicData uri="http://schemas.openxmlformats.org/drawingml/2006/chart">
            <c:chart xmlns:c="http://schemas.openxmlformats.org/drawingml/2006/chart" xmlns:r="http://schemas.openxmlformats.org/officeDocument/2006/relationships" r:id="rId3"/>
          </a:graphicData>
        </a:graphic>
      </p:graphicFrame>
      <p:sp>
        <p:nvSpPr>
          <p:cNvPr id="11" name="CaixaDeTexto 10"/>
          <p:cNvSpPr txBox="1"/>
          <p:nvPr/>
        </p:nvSpPr>
        <p:spPr>
          <a:xfrm>
            <a:off x="323528" y="4549676"/>
            <a:ext cx="8568952" cy="2031325"/>
          </a:xfrm>
          <a:prstGeom prst="rect">
            <a:avLst/>
          </a:prstGeom>
          <a:noFill/>
        </p:spPr>
        <p:txBody>
          <a:bodyPr wrap="square" rtlCol="0">
            <a:spAutoFit/>
          </a:bodyPr>
          <a:lstStyle/>
          <a:p>
            <a:pPr algn="just"/>
            <a:r>
              <a:rPr lang="pt-BR" dirty="0" smtClean="0"/>
              <a:t>Realizamos o exame clínico das mamas em todas as 272 mulheres acompanhadas na intervenção e encaminhamos para a mamografia as 71 mulheres entre 50 e 69 residentes na área e acompanhadas na UBS para prevenção do câncer de mama, foram treinadas para realizar o auto exame, técnica mostrada na consulta de enfermagem e muitas vezes reforçadas em rodas de conversas, conforme previsto na intervenção e protocolo do Ministério da Saúde, as mulheres estão com o encaminhamento e a solicitação da mamografia</a:t>
            </a:r>
            <a:endParaRPr lang="pt-BR" dirty="0"/>
          </a:p>
        </p:txBody>
      </p:sp>
      <p:sp>
        <p:nvSpPr>
          <p:cNvPr id="4097" name="Rectangle 1"/>
          <p:cNvSpPr>
            <a:spLocks noChangeArrowheads="1"/>
          </p:cNvSpPr>
          <p:nvPr/>
        </p:nvSpPr>
        <p:spPr bwMode="auto">
          <a:xfrm>
            <a:off x="323528" y="4154016"/>
            <a:ext cx="590465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Proporção de mulheres com idade de risco para câncer da mama com mamografia em dia. USF </a:t>
            </a:r>
            <a:r>
              <a:rPr kumimoji="0" lang="pt-BR" sz="10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Leovigildo</a:t>
            </a:r>
            <a:r>
              <a:rPr kumimoji="0" lang="pt-BR"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Figueira</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65852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07296" y="44624"/>
            <a:ext cx="6336704" cy="1008112"/>
          </a:xfrm>
        </p:spPr>
        <p:txBody>
          <a:bodyPr>
            <a:normAutofit/>
          </a:bodyPr>
          <a:lstStyle/>
          <a:p>
            <a:pPr algn="l"/>
            <a:r>
              <a:rPr lang="pt-BR" sz="2400" dirty="0" smtClean="0"/>
              <a:t>C</a:t>
            </a:r>
            <a:r>
              <a:rPr lang="x-none" sz="2400" dirty="0" smtClean="0"/>
              <a:t>obertura de detecção precoce do</a:t>
            </a:r>
            <a:r>
              <a:rPr lang="pt-BR" sz="2400" dirty="0" smtClean="0"/>
              <a:t>s</a:t>
            </a:r>
            <a:r>
              <a:rPr lang="x-none" sz="2400" dirty="0" smtClean="0"/>
              <a:t> câncer</a:t>
            </a:r>
            <a:r>
              <a:rPr lang="pt-BR" sz="2400" dirty="0" smtClean="0"/>
              <a:t>es</a:t>
            </a:r>
            <a:r>
              <a:rPr lang="x-none" sz="2400" dirty="0" smtClean="0"/>
              <a:t> d</a:t>
            </a:r>
            <a:r>
              <a:rPr lang="pt-BR" sz="2400" dirty="0" smtClean="0"/>
              <a:t>o</a:t>
            </a:r>
            <a:r>
              <a:rPr lang="x-none" sz="2400" dirty="0" smtClean="0"/>
              <a:t> colo </a:t>
            </a:r>
            <a:r>
              <a:rPr lang="pt-BR" sz="2400" dirty="0" smtClean="0"/>
              <a:t>do útero </a:t>
            </a:r>
            <a:r>
              <a:rPr lang="x-none" sz="2400" dirty="0" smtClean="0"/>
              <a:t>e d</a:t>
            </a:r>
            <a:r>
              <a:rPr lang="pt-BR" sz="2400" dirty="0" smtClean="0"/>
              <a:t>a</a:t>
            </a:r>
            <a:r>
              <a:rPr lang="x-none" sz="2400" dirty="0" smtClean="0"/>
              <a:t> mama.</a:t>
            </a:r>
            <a:endParaRPr lang="pt-BR" sz="2400" dirty="0"/>
          </a:p>
        </p:txBody>
      </p:sp>
      <p:sp>
        <p:nvSpPr>
          <p:cNvPr id="7" name="Espaço Reservado para Conteúdo 2"/>
          <p:cNvSpPr txBox="1">
            <a:spLocks/>
          </p:cNvSpPr>
          <p:nvPr/>
        </p:nvSpPr>
        <p:spPr>
          <a:xfrm>
            <a:off x="2627784" y="260648"/>
            <a:ext cx="6120680" cy="51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pt-B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ítulo 1"/>
          <p:cNvSpPr txBox="1">
            <a:spLocks/>
          </p:cNvSpPr>
          <p:nvPr/>
        </p:nvSpPr>
        <p:spPr>
          <a:xfrm>
            <a:off x="467544" y="404664"/>
            <a:ext cx="8229600" cy="7780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accent6">
                    <a:lumMod val="75000"/>
                  </a:schemeClr>
                </a:solidFill>
              </a:rPr>
              <a:t>Resultados</a:t>
            </a:r>
            <a:endParaRPr lang="pt-BR" sz="3600" dirty="0">
              <a:solidFill>
                <a:schemeClr val="accent6">
                  <a:lumMod val="75000"/>
                </a:schemeClr>
              </a:solidFill>
            </a:endParaRPr>
          </a:p>
        </p:txBody>
      </p:sp>
      <p:sp>
        <p:nvSpPr>
          <p:cNvPr id="5" name="Retângulo 4"/>
          <p:cNvSpPr/>
          <p:nvPr/>
        </p:nvSpPr>
        <p:spPr>
          <a:xfrm>
            <a:off x="611560" y="1556792"/>
            <a:ext cx="8064896" cy="4524315"/>
          </a:xfrm>
          <a:prstGeom prst="rect">
            <a:avLst/>
          </a:prstGeom>
        </p:spPr>
        <p:txBody>
          <a:bodyPr wrap="square">
            <a:spAutoFit/>
          </a:bodyPr>
          <a:lstStyle/>
          <a:p>
            <a:pPr indent="0" algn="just">
              <a:spcBef>
                <a:spcPts val="0"/>
              </a:spcBef>
              <a:buNone/>
            </a:pPr>
            <a:r>
              <a:rPr lang="x-none" sz="2400" b="1" smtClean="0"/>
              <a:t>Meta 6:</a:t>
            </a:r>
            <a:r>
              <a:rPr lang="x-none" sz="2400" smtClean="0"/>
              <a:t> </a:t>
            </a:r>
            <a:r>
              <a:rPr lang="x-none" sz="2400" smtClean="0">
                <a:solidFill>
                  <a:srgbClr val="FF0000"/>
                </a:solidFill>
              </a:rPr>
              <a:t>Captar 80% das mulheres de 25 a 64 anos de idade da área de cobertura da UBS que nunca realizaram citopatológico de colo uterino</a:t>
            </a:r>
            <a:r>
              <a:rPr lang="x-none" sz="2400" smtClean="0"/>
              <a:t>.</a:t>
            </a:r>
            <a:endParaRPr lang="pt-BR" sz="2400" dirty="0" smtClean="0"/>
          </a:p>
          <a:p>
            <a:pPr indent="0" algn="just">
              <a:spcBef>
                <a:spcPts val="0"/>
              </a:spcBef>
              <a:buNone/>
            </a:pPr>
            <a:endParaRPr lang="pt-BR" sz="2400" dirty="0" smtClean="0"/>
          </a:p>
          <a:p>
            <a:pPr algn="just"/>
            <a:r>
              <a:rPr lang="x-none" sz="2400" b="1" smtClean="0"/>
              <a:t>Meta 7:</a:t>
            </a:r>
            <a:r>
              <a:rPr lang="x-none" sz="2400" smtClean="0"/>
              <a:t> </a:t>
            </a:r>
            <a:r>
              <a:rPr lang="x-none" sz="2400" smtClean="0">
                <a:solidFill>
                  <a:srgbClr val="FF0000"/>
                </a:solidFill>
              </a:rPr>
              <a:t>Captar 100% das mulheres de 50 a 69 anos de idade da área de cobertura da UBS que nunca realizaram mamografia.</a:t>
            </a:r>
            <a:endParaRPr lang="pt-BR" sz="2400" dirty="0" smtClean="0">
              <a:solidFill>
                <a:srgbClr val="FF0000"/>
              </a:solidFill>
            </a:endParaRPr>
          </a:p>
          <a:p>
            <a:pPr algn="just"/>
            <a:endParaRPr lang="pt-BR" sz="2400" dirty="0" smtClean="0">
              <a:solidFill>
                <a:srgbClr val="FF0000"/>
              </a:solidFill>
            </a:endParaRPr>
          </a:p>
          <a:p>
            <a:pPr algn="just"/>
            <a:r>
              <a:rPr lang="pt-BR" sz="2400" dirty="0" smtClean="0"/>
              <a:t>Não foram possíveis de serem contabilizadas, pois desconhecia-se o denominador do indicador, composto pelo número absoluto de mulheres que nunca haviam realizado o de </a:t>
            </a:r>
            <a:r>
              <a:rPr lang="pt-BR" sz="2400" dirty="0" err="1" smtClean="0"/>
              <a:t>Papanicolau</a:t>
            </a:r>
            <a:r>
              <a:rPr lang="pt-BR" sz="2400" dirty="0" smtClean="0"/>
              <a:t> ou a Mamografia, respectivamente.</a:t>
            </a:r>
            <a:endParaRPr lang="pt-BR" sz="2400" dirty="0" smtClean="0">
              <a:solidFill>
                <a:srgbClr val="00B050"/>
              </a:solidFill>
            </a:endParaRPr>
          </a:p>
          <a:p>
            <a:pPr indent="0" algn="just">
              <a:spcBef>
                <a:spcPts val="0"/>
              </a:spcBef>
              <a:buNone/>
            </a:pPr>
            <a:endParaRPr lang="pt-BR" sz="2400" dirty="0">
              <a:solidFill>
                <a:srgbClr val="00B050"/>
              </a:solidFill>
            </a:endParaRPr>
          </a:p>
        </p:txBody>
      </p:sp>
    </p:spTree>
    <p:extLst>
      <p:ext uri="{BB962C8B-B14F-4D97-AF65-F5344CB8AC3E}">
        <p14:creationId xmlns:p14="http://schemas.microsoft.com/office/powerpoint/2010/main" xmlns="" val="1165852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9752" y="44624"/>
            <a:ext cx="6552728" cy="1512168"/>
          </a:xfrm>
        </p:spPr>
        <p:txBody>
          <a:bodyPr>
            <a:normAutofit fontScale="90000"/>
          </a:bodyPr>
          <a:lstStyle/>
          <a:p>
            <a:pPr algn="just"/>
            <a:r>
              <a:rPr lang="pt-BR" sz="2400" b="1" dirty="0" smtClean="0"/>
              <a:t>melhorar a adesão das mulheres ao Programa de prevenção dos cânceres ginecológicos, incluindo realização de exame citopatológico de colo uterino e encaminhamento à mamografia</a:t>
            </a:r>
            <a:endParaRPr lang="pt-BR" sz="2400" dirty="0"/>
          </a:p>
        </p:txBody>
      </p:sp>
      <p:sp>
        <p:nvSpPr>
          <p:cNvPr id="7" name="Espaço Reservado para Conteúdo 2"/>
          <p:cNvSpPr txBox="1">
            <a:spLocks/>
          </p:cNvSpPr>
          <p:nvPr/>
        </p:nvSpPr>
        <p:spPr>
          <a:xfrm>
            <a:off x="2771800" y="260648"/>
            <a:ext cx="6120680" cy="51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pt-B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ítulo 1"/>
          <p:cNvSpPr txBox="1">
            <a:spLocks/>
          </p:cNvSpPr>
          <p:nvPr/>
        </p:nvSpPr>
        <p:spPr>
          <a:xfrm>
            <a:off x="179512" y="332656"/>
            <a:ext cx="8229600" cy="7780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accent6">
                    <a:lumMod val="75000"/>
                  </a:schemeClr>
                </a:solidFill>
              </a:rPr>
              <a:t>Resultados</a:t>
            </a:r>
            <a:endParaRPr lang="pt-BR" sz="3600" dirty="0">
              <a:solidFill>
                <a:schemeClr val="accent6">
                  <a:lumMod val="75000"/>
                </a:schemeClr>
              </a:solidFill>
            </a:endParaRPr>
          </a:p>
        </p:txBody>
      </p:sp>
      <p:sp>
        <p:nvSpPr>
          <p:cNvPr id="3" name="Retângulo 2"/>
          <p:cNvSpPr/>
          <p:nvPr/>
        </p:nvSpPr>
        <p:spPr>
          <a:xfrm>
            <a:off x="467544" y="1628800"/>
            <a:ext cx="8352928" cy="4647426"/>
          </a:xfrm>
          <a:prstGeom prst="rect">
            <a:avLst/>
          </a:prstGeom>
        </p:spPr>
        <p:txBody>
          <a:bodyPr wrap="square">
            <a:spAutoFit/>
          </a:bodyPr>
          <a:lstStyle/>
          <a:p>
            <a:pPr algn="just"/>
            <a:r>
              <a:rPr lang="x-none" sz="2000" b="1" smtClean="0"/>
              <a:t>Meta 8:</a:t>
            </a:r>
            <a:r>
              <a:rPr lang="x-none" sz="2000" smtClean="0"/>
              <a:t> </a:t>
            </a:r>
            <a:r>
              <a:rPr lang="x-none" sz="2000" smtClean="0">
                <a:solidFill>
                  <a:srgbClr val="00B050"/>
                </a:solidFill>
              </a:rPr>
              <a:t>Promover busca ativa a 100% das mulheres faltosas à realização dos exames conforme periodicidade recomendada.</a:t>
            </a:r>
            <a:endParaRPr lang="pt-BR" sz="2000" dirty="0" smtClean="0">
              <a:solidFill>
                <a:srgbClr val="00B050"/>
              </a:solidFill>
            </a:endParaRPr>
          </a:p>
          <a:p>
            <a:pPr algn="just"/>
            <a:endParaRPr lang="pt-BR" sz="800" dirty="0" smtClean="0">
              <a:solidFill>
                <a:srgbClr val="00B050"/>
              </a:solidFill>
            </a:endParaRPr>
          </a:p>
          <a:p>
            <a:pPr algn="just"/>
            <a:r>
              <a:rPr lang="pt-BR" sz="2000" dirty="0" smtClean="0"/>
              <a:t>F</a:t>
            </a:r>
            <a:r>
              <a:rPr lang="x-none" sz="2000" smtClean="0"/>
              <a:t>izemos um levantamento nas visitas dos ACS no mês de junho de 2013 onde as mulheres na faixa etária lhe confirmava quando realizou a última coleta para o Papanicol</a:t>
            </a:r>
            <a:r>
              <a:rPr lang="pt-BR" sz="2000" dirty="0" smtClean="0"/>
              <a:t>a</a:t>
            </a:r>
            <a:r>
              <a:rPr lang="x-none" sz="2000" smtClean="0"/>
              <a:t>u, e se já havia realizado a mamografia, esse levantamento fez com que nos norteássemos a quais mulheres deveríamos priorizar na intervenção.</a:t>
            </a:r>
            <a:endParaRPr lang="pt-BR" sz="2000" dirty="0" smtClean="0"/>
          </a:p>
          <a:p>
            <a:pPr algn="just"/>
            <a:endParaRPr lang="pt-BR" sz="800" dirty="0" smtClean="0"/>
          </a:p>
          <a:p>
            <a:pPr algn="just"/>
            <a:r>
              <a:rPr lang="x-none" sz="2000" smtClean="0"/>
              <a:t>Os exames foram agendados por subárea de cada ACS, assim as mulheres se sentiam mais confiantes em estar no grupo de vizinhas e familiares, elas se apoiavam fazendo direta e indiretamente o empoderamento delas junto a realizar ou não a coleta, então depois analisávamos quem não veio e íamos a sua casa saber o que acontecera, se reagendava assim fomos controlando o numero de mulheres da intervenção e planejado a próxima coleta para 2014 às mulheres com seus resultado negativos.</a:t>
            </a:r>
            <a:endParaRPr lang="pt-BR" sz="2000" dirty="0" smtClean="0">
              <a:solidFill>
                <a:srgbClr val="00B050"/>
              </a:solidFill>
            </a:endParaRPr>
          </a:p>
        </p:txBody>
      </p:sp>
    </p:spTree>
    <p:extLst>
      <p:ext uri="{BB962C8B-B14F-4D97-AF65-F5344CB8AC3E}">
        <p14:creationId xmlns:p14="http://schemas.microsoft.com/office/powerpoint/2010/main" xmlns="" val="1165852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9752" y="0"/>
            <a:ext cx="6552728" cy="1196752"/>
          </a:xfrm>
        </p:spPr>
        <p:txBody>
          <a:bodyPr>
            <a:normAutofit/>
          </a:bodyPr>
          <a:lstStyle/>
          <a:p>
            <a:pPr algn="just"/>
            <a:r>
              <a:rPr lang="pt-BR" sz="2000" b="1" dirty="0" smtClean="0"/>
              <a:t>melhorar a qualidade do atendimento das mulheres que realizam as ações para detecção precoce para os cânceres do colo de útero e de mama na unidade</a:t>
            </a:r>
            <a:r>
              <a:rPr lang="pt-BR" sz="2000" dirty="0" smtClean="0"/>
              <a:t>”</a:t>
            </a:r>
            <a:endParaRPr lang="pt-BR" sz="2400" dirty="0"/>
          </a:p>
        </p:txBody>
      </p:sp>
      <p:sp>
        <p:nvSpPr>
          <p:cNvPr id="7" name="Espaço Reservado para Conteúdo 2"/>
          <p:cNvSpPr txBox="1">
            <a:spLocks/>
          </p:cNvSpPr>
          <p:nvPr/>
        </p:nvSpPr>
        <p:spPr>
          <a:xfrm>
            <a:off x="2771800" y="260648"/>
            <a:ext cx="6120680" cy="51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pt-B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ítulo 1"/>
          <p:cNvSpPr txBox="1">
            <a:spLocks/>
          </p:cNvSpPr>
          <p:nvPr/>
        </p:nvSpPr>
        <p:spPr>
          <a:xfrm>
            <a:off x="179512" y="332656"/>
            <a:ext cx="8229600" cy="7780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accent6">
                    <a:lumMod val="75000"/>
                  </a:schemeClr>
                </a:solidFill>
              </a:rPr>
              <a:t>Resultados</a:t>
            </a:r>
            <a:endParaRPr lang="pt-BR" sz="3600" dirty="0">
              <a:solidFill>
                <a:schemeClr val="accent6">
                  <a:lumMod val="75000"/>
                </a:schemeClr>
              </a:solidFill>
            </a:endParaRPr>
          </a:p>
        </p:txBody>
      </p:sp>
      <p:sp>
        <p:nvSpPr>
          <p:cNvPr id="3" name="Retângulo 2"/>
          <p:cNvSpPr/>
          <p:nvPr/>
        </p:nvSpPr>
        <p:spPr>
          <a:xfrm>
            <a:off x="216024" y="1340768"/>
            <a:ext cx="4499992" cy="5355312"/>
          </a:xfrm>
          <a:prstGeom prst="rect">
            <a:avLst/>
          </a:prstGeom>
        </p:spPr>
        <p:txBody>
          <a:bodyPr wrap="square">
            <a:spAutoFit/>
          </a:bodyPr>
          <a:lstStyle/>
          <a:p>
            <a:pPr algn="just"/>
            <a:r>
              <a:rPr lang="x-none" b="1" smtClean="0"/>
              <a:t>Meta 9: </a:t>
            </a:r>
            <a:r>
              <a:rPr lang="x-none" smtClean="0">
                <a:solidFill>
                  <a:schemeClr val="tx2">
                    <a:lumMod val="60000"/>
                    <a:lumOff val="40000"/>
                  </a:schemeClr>
                </a:solidFill>
              </a:rPr>
              <a:t>Capacitar 100% dos profissionais para as ações de prevenção do câncer de colo de útero e do câncer de mama de acordo com os protocolos adotados pela UBS.</a:t>
            </a:r>
            <a:endParaRPr lang="pt-BR" dirty="0" smtClean="0">
              <a:solidFill>
                <a:schemeClr val="tx2">
                  <a:lumMod val="60000"/>
                  <a:lumOff val="40000"/>
                </a:schemeClr>
              </a:solidFill>
            </a:endParaRPr>
          </a:p>
          <a:p>
            <a:pPr algn="just"/>
            <a:r>
              <a:rPr lang="pt-BR" dirty="0" smtClean="0"/>
              <a:t>Não foi plenamente alcançada pois os encontros para estudo do manual e reuniões para avaliação parcial do andamento da intervenção teve a participação da enfermeira de dos quatro ACS, o profissional médico não quis fazer parte da intervenção, contudo uma médica que atende em outra unidade foi um grande apoio nas solicitações para as mamografias, </a:t>
            </a:r>
            <a:r>
              <a:rPr lang="pt-BR" dirty="0" err="1" smtClean="0"/>
              <a:t>colposcopias</a:t>
            </a:r>
            <a:r>
              <a:rPr lang="pt-BR" dirty="0" smtClean="0"/>
              <a:t> e prescrição medicamentosa para algumas inflamações. Mesmo assim, julga-se satisfatório esses momentos, nos quais foi possível trocar informações, reforçar orientações do manual e, principalmente, avaliar erros e falhas com relação a condutas anteriores.</a:t>
            </a:r>
            <a:endParaRPr lang="pt-BR" dirty="0" smtClean="0">
              <a:solidFill>
                <a:srgbClr val="00B050"/>
              </a:solidFill>
            </a:endParaRPr>
          </a:p>
        </p:txBody>
      </p:sp>
      <p:sp>
        <p:nvSpPr>
          <p:cNvPr id="5" name="Retângulo 4"/>
          <p:cNvSpPr/>
          <p:nvPr/>
        </p:nvSpPr>
        <p:spPr>
          <a:xfrm>
            <a:off x="5004048" y="1340768"/>
            <a:ext cx="3906688" cy="1311128"/>
          </a:xfrm>
          <a:prstGeom prst="rect">
            <a:avLst/>
          </a:prstGeom>
        </p:spPr>
        <p:txBody>
          <a:bodyPr wrap="square">
            <a:spAutoFit/>
          </a:bodyPr>
          <a:lstStyle/>
          <a:p>
            <a:pPr algn="just">
              <a:lnSpc>
                <a:spcPct val="110000"/>
              </a:lnSpc>
            </a:pPr>
            <a:r>
              <a:rPr lang="x-none" b="1" smtClean="0"/>
              <a:t>Meta 10: </a:t>
            </a:r>
            <a:r>
              <a:rPr lang="x-none" smtClean="0">
                <a:solidFill>
                  <a:srgbClr val="00B050"/>
                </a:solidFill>
              </a:rPr>
              <a:t>Aumentar a coleta de amostras satisfatórias do exame citopatológico de colo uterino para 95%.</a:t>
            </a:r>
            <a:endParaRPr lang="pt-BR" dirty="0" smtClean="0">
              <a:solidFill>
                <a:srgbClr val="00B050"/>
              </a:solidFill>
            </a:endParaRPr>
          </a:p>
        </p:txBody>
      </p:sp>
      <p:graphicFrame>
        <p:nvGraphicFramePr>
          <p:cNvPr id="11" name="Chart 1"/>
          <p:cNvGraphicFramePr>
            <a:graphicFrameLocks/>
          </p:cNvGraphicFramePr>
          <p:nvPr/>
        </p:nvGraphicFramePr>
        <p:xfrm>
          <a:off x="5076056" y="2708920"/>
          <a:ext cx="3888432" cy="2520280"/>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
          <p:cNvSpPr>
            <a:spLocks noChangeArrowheads="1"/>
          </p:cNvSpPr>
          <p:nvPr/>
        </p:nvSpPr>
        <p:spPr bwMode="auto">
          <a:xfrm>
            <a:off x="5004048" y="5241394"/>
            <a:ext cx="396044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pt-BR" sz="1000" dirty="0" smtClean="0"/>
              <a:t>Proporção de mulheres na faixa etária de risco com resultados de CP com amostras satisfatórias. </a:t>
            </a:r>
            <a:r>
              <a:rPr kumimoji="0" lang="pt-BR"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USF Leovigildo Figueira, São Miguel das Matas, BA, 2013.</a:t>
            </a:r>
            <a:endParaRPr kumimoji="0" lang="pt-B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Fonte: Planilha de Coleta de Dados e Indicadores</a:t>
            </a:r>
            <a:r>
              <a:rPr kumimoji="0" lang="pt-BR"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65852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9752" y="0"/>
            <a:ext cx="6552728" cy="1196752"/>
          </a:xfrm>
        </p:spPr>
        <p:txBody>
          <a:bodyPr>
            <a:normAutofit/>
          </a:bodyPr>
          <a:lstStyle/>
          <a:p>
            <a:pPr algn="just"/>
            <a:r>
              <a:rPr lang="pt-BR" sz="2000" b="1" dirty="0" smtClean="0"/>
              <a:t>melhorar a qualidade do atendimento das mulheres que realizam as ações para detecção precoce para os cânceres do colo de útero e de mama na unidade</a:t>
            </a:r>
            <a:r>
              <a:rPr lang="pt-BR" sz="2000" dirty="0" smtClean="0"/>
              <a:t>”</a:t>
            </a:r>
            <a:endParaRPr lang="pt-BR" sz="2400" dirty="0"/>
          </a:p>
        </p:txBody>
      </p:sp>
      <p:sp>
        <p:nvSpPr>
          <p:cNvPr id="7" name="Espaço Reservado para Conteúdo 2"/>
          <p:cNvSpPr txBox="1">
            <a:spLocks/>
          </p:cNvSpPr>
          <p:nvPr/>
        </p:nvSpPr>
        <p:spPr>
          <a:xfrm>
            <a:off x="2771800" y="260648"/>
            <a:ext cx="6120680" cy="51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pt-B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ítulo 1"/>
          <p:cNvSpPr txBox="1">
            <a:spLocks/>
          </p:cNvSpPr>
          <p:nvPr/>
        </p:nvSpPr>
        <p:spPr>
          <a:xfrm>
            <a:off x="179512" y="332656"/>
            <a:ext cx="8229600" cy="7780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accent6">
                    <a:lumMod val="75000"/>
                  </a:schemeClr>
                </a:solidFill>
              </a:rPr>
              <a:t>Resultados</a:t>
            </a:r>
            <a:endParaRPr lang="pt-BR" sz="3600" dirty="0">
              <a:solidFill>
                <a:schemeClr val="accent6">
                  <a:lumMod val="75000"/>
                </a:schemeClr>
              </a:solidFill>
            </a:endParaRPr>
          </a:p>
        </p:txBody>
      </p:sp>
      <p:sp>
        <p:nvSpPr>
          <p:cNvPr id="3" name="Retângulo 2"/>
          <p:cNvSpPr/>
          <p:nvPr/>
        </p:nvSpPr>
        <p:spPr>
          <a:xfrm>
            <a:off x="216024" y="1476067"/>
            <a:ext cx="4139952" cy="4401205"/>
          </a:xfrm>
          <a:prstGeom prst="rect">
            <a:avLst/>
          </a:prstGeom>
        </p:spPr>
        <p:txBody>
          <a:bodyPr wrap="square">
            <a:spAutoFit/>
          </a:bodyPr>
          <a:lstStyle/>
          <a:p>
            <a:pPr algn="just"/>
            <a:r>
              <a:rPr lang="x-none" sz="2000" b="1" smtClean="0"/>
              <a:t>Meta 11:</a:t>
            </a:r>
            <a:r>
              <a:rPr lang="x-none" sz="2000" b="1" smtClean="0">
                <a:solidFill>
                  <a:srgbClr val="00B050"/>
                </a:solidFill>
              </a:rPr>
              <a:t> </a:t>
            </a:r>
            <a:r>
              <a:rPr lang="x-none" sz="2000" smtClean="0">
                <a:solidFill>
                  <a:srgbClr val="00B050"/>
                </a:solidFill>
              </a:rPr>
              <a:t>Facilitar o acesso de 100% das mulheres ao resultado do exame citopatólógico de colo de útero e da mamografia </a:t>
            </a:r>
            <a:endParaRPr lang="pt-BR" sz="2000" dirty="0" smtClean="0">
              <a:solidFill>
                <a:srgbClr val="00B050"/>
              </a:solidFill>
            </a:endParaRPr>
          </a:p>
          <a:p>
            <a:pPr algn="just"/>
            <a:r>
              <a:rPr lang="pt-BR" sz="2000" dirty="0" smtClean="0"/>
              <a:t>Foi garantido a entrega à todas as mulheres que coletaram o citopatológico e, os respectivos resultados foram registrados no caderno da unidade, na ficha ginecológica e no prontuário das pacientes. A armazenagem correta das lâminas e entrega imediata no laboratório garantiram o prazo da entrega fosse em até 15 dias.</a:t>
            </a:r>
            <a:endParaRPr lang="pt-BR" sz="2000" dirty="0"/>
          </a:p>
        </p:txBody>
      </p:sp>
      <p:sp>
        <p:nvSpPr>
          <p:cNvPr id="5" name="Retângulo 4"/>
          <p:cNvSpPr/>
          <p:nvPr/>
        </p:nvSpPr>
        <p:spPr>
          <a:xfrm>
            <a:off x="4572000" y="1383734"/>
            <a:ext cx="4338736" cy="4493538"/>
          </a:xfrm>
          <a:prstGeom prst="rect">
            <a:avLst/>
          </a:prstGeom>
        </p:spPr>
        <p:txBody>
          <a:bodyPr wrap="square">
            <a:spAutoFit/>
          </a:bodyPr>
          <a:lstStyle/>
          <a:p>
            <a:pPr algn="just">
              <a:lnSpc>
                <a:spcPct val="110000"/>
              </a:lnSpc>
            </a:pPr>
            <a:r>
              <a:rPr lang="x-none" sz="2000" b="1" smtClean="0"/>
              <a:t>Meta 12: </a:t>
            </a:r>
            <a:r>
              <a:rPr lang="x-none" sz="2000" smtClean="0">
                <a:solidFill>
                  <a:srgbClr val="0070C0"/>
                </a:solidFill>
              </a:rPr>
              <a:t>Garantir a adoção de condutas terapêuticas conforme fluxogramas adotados pela UBS para 100% das mulheres.</a:t>
            </a:r>
            <a:endParaRPr lang="pt-BR" sz="2000" dirty="0" smtClean="0">
              <a:solidFill>
                <a:srgbClr val="0070C0"/>
              </a:solidFill>
            </a:endParaRPr>
          </a:p>
          <a:p>
            <a:pPr algn="just">
              <a:lnSpc>
                <a:spcPct val="110000"/>
              </a:lnSpc>
            </a:pPr>
            <a:endParaRPr lang="pt-BR" sz="2000" dirty="0" smtClean="0"/>
          </a:p>
          <a:p>
            <a:pPr algn="just">
              <a:lnSpc>
                <a:spcPct val="110000"/>
              </a:lnSpc>
            </a:pPr>
            <a:r>
              <a:rPr lang="pt-BR" sz="2000" dirty="0" smtClean="0"/>
              <a:t>Nos meses de Junho a outubro de 2013, período que durou a intervenção não foi necessário contra referencias e ou condutas terapêuticas as mulheres envolvidas, mas tínhamos a certeza que necessário fosse as mesmas seriam muito bem acolhidas e teriam seus tratamentos garantidos.</a:t>
            </a:r>
            <a:endParaRPr lang="pt-BR" sz="2000" dirty="0" smtClean="0">
              <a:solidFill>
                <a:srgbClr val="00B050"/>
              </a:solidFill>
            </a:endParaRPr>
          </a:p>
        </p:txBody>
      </p:sp>
    </p:spTree>
    <p:extLst>
      <p:ext uri="{BB962C8B-B14F-4D97-AF65-F5344CB8AC3E}">
        <p14:creationId xmlns:p14="http://schemas.microsoft.com/office/powerpoint/2010/main" xmlns="" val="1165852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9752" y="0"/>
            <a:ext cx="6552728" cy="1196752"/>
          </a:xfrm>
        </p:spPr>
        <p:txBody>
          <a:bodyPr>
            <a:normAutofit/>
          </a:bodyPr>
          <a:lstStyle/>
          <a:p>
            <a:pPr algn="just"/>
            <a:r>
              <a:rPr lang="pt-BR" sz="2000" b="1" dirty="0" smtClean="0"/>
              <a:t>melhorar a qualidade do atendimento das mulheres que realizam as ações para detecção precoce para os cânceres do colo de útero e de mama na unidade</a:t>
            </a:r>
            <a:r>
              <a:rPr lang="pt-BR" sz="2000" dirty="0" smtClean="0"/>
              <a:t>”</a:t>
            </a:r>
            <a:endParaRPr lang="pt-BR" sz="2400" dirty="0"/>
          </a:p>
        </p:txBody>
      </p:sp>
      <p:sp>
        <p:nvSpPr>
          <p:cNvPr id="7" name="Espaço Reservado para Conteúdo 2"/>
          <p:cNvSpPr txBox="1">
            <a:spLocks/>
          </p:cNvSpPr>
          <p:nvPr/>
        </p:nvSpPr>
        <p:spPr>
          <a:xfrm>
            <a:off x="2771800" y="260648"/>
            <a:ext cx="6120680" cy="51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pt-B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ítulo 1"/>
          <p:cNvSpPr txBox="1">
            <a:spLocks/>
          </p:cNvSpPr>
          <p:nvPr/>
        </p:nvSpPr>
        <p:spPr>
          <a:xfrm>
            <a:off x="179512" y="332656"/>
            <a:ext cx="8229600" cy="7780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accent6">
                    <a:lumMod val="75000"/>
                  </a:schemeClr>
                </a:solidFill>
              </a:rPr>
              <a:t>Resultados</a:t>
            </a:r>
            <a:endParaRPr lang="pt-BR" sz="3600" dirty="0">
              <a:solidFill>
                <a:schemeClr val="accent6">
                  <a:lumMod val="75000"/>
                </a:schemeClr>
              </a:solidFill>
            </a:endParaRPr>
          </a:p>
        </p:txBody>
      </p:sp>
      <p:sp>
        <p:nvSpPr>
          <p:cNvPr id="5" name="Retângulo 4"/>
          <p:cNvSpPr/>
          <p:nvPr/>
        </p:nvSpPr>
        <p:spPr>
          <a:xfrm>
            <a:off x="323528" y="1196752"/>
            <a:ext cx="8352928" cy="769441"/>
          </a:xfrm>
          <a:prstGeom prst="rect">
            <a:avLst/>
          </a:prstGeom>
        </p:spPr>
        <p:txBody>
          <a:bodyPr wrap="square">
            <a:spAutoFit/>
          </a:bodyPr>
          <a:lstStyle/>
          <a:p>
            <a:pPr algn="just">
              <a:lnSpc>
                <a:spcPct val="110000"/>
              </a:lnSpc>
            </a:pPr>
            <a:r>
              <a:rPr lang="x-none" sz="2000" b="1" smtClean="0"/>
              <a:t>Meta 13: </a:t>
            </a:r>
            <a:r>
              <a:rPr lang="x-none" sz="2000" smtClean="0">
                <a:solidFill>
                  <a:srgbClr val="0070C0"/>
                </a:solidFill>
              </a:rPr>
              <a:t>Garantir referência e contra-referência para 100%  das mulheres com exame citopatológico alterado.</a:t>
            </a:r>
            <a:endParaRPr lang="pt-BR" sz="2000" dirty="0" smtClean="0">
              <a:solidFill>
                <a:srgbClr val="0070C0"/>
              </a:solidFill>
            </a:endParaRPr>
          </a:p>
        </p:txBody>
      </p:sp>
      <p:graphicFrame>
        <p:nvGraphicFramePr>
          <p:cNvPr id="8" name="Chart 2"/>
          <p:cNvGraphicFramePr>
            <a:graphicFrameLocks/>
          </p:cNvGraphicFramePr>
          <p:nvPr/>
        </p:nvGraphicFramePr>
        <p:xfrm>
          <a:off x="179512" y="2060848"/>
          <a:ext cx="5040560" cy="2880320"/>
        </p:xfrm>
        <a:graphic>
          <a:graphicData uri="http://schemas.openxmlformats.org/drawingml/2006/chart">
            <c:chart xmlns:c="http://schemas.openxmlformats.org/drawingml/2006/chart" xmlns:r="http://schemas.openxmlformats.org/officeDocument/2006/relationships" r:id="rId2"/>
          </a:graphicData>
        </a:graphic>
      </p:graphicFrame>
      <p:sp>
        <p:nvSpPr>
          <p:cNvPr id="34817" name="Rectangle 1"/>
          <p:cNvSpPr>
            <a:spLocks noChangeArrowheads="1"/>
          </p:cNvSpPr>
          <p:nvPr/>
        </p:nvSpPr>
        <p:spPr bwMode="auto">
          <a:xfrm>
            <a:off x="179512" y="4941168"/>
            <a:ext cx="518457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Proporção de mulheres com idade de risco para câncer do colo do útero com encaminhamento para especialista, conforme necessidade. USF Leovigildo Figueira, São Miguel das Matas, BA, 2013.</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Fonte: Planilha de Coleta de Dados e Indicadores</a:t>
            </a:r>
            <a:r>
              <a:rPr kumimoji="0" lang="pt-B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tângulo 9"/>
          <p:cNvSpPr/>
          <p:nvPr/>
        </p:nvSpPr>
        <p:spPr>
          <a:xfrm>
            <a:off x="5364088" y="1764680"/>
            <a:ext cx="3600400" cy="4616648"/>
          </a:xfrm>
          <a:prstGeom prst="rect">
            <a:avLst/>
          </a:prstGeom>
        </p:spPr>
        <p:txBody>
          <a:bodyPr wrap="square">
            <a:spAutoFit/>
          </a:bodyPr>
          <a:lstStyle/>
          <a:p>
            <a:pPr algn="just"/>
            <a:r>
              <a:rPr lang="pt-BR" sz="2100" dirty="0" smtClean="0"/>
              <a:t>Para as mulheres na faixa etária de risco para câncer do colo uterino, apenas no último mês 29 mulheres necessitaram de encaminhamento, contudo vale apontar que nenhuma com suspeita positiva para este câncer, orientei-as a procurar uma ginecologista e poucas que também realizassem uma </a:t>
            </a:r>
            <a:r>
              <a:rPr lang="pt-BR" sz="2100" dirty="0" err="1" smtClean="0"/>
              <a:t>colposcopia</a:t>
            </a:r>
            <a:r>
              <a:rPr lang="pt-BR" sz="2100" dirty="0" smtClean="0"/>
              <a:t>, a médica de referência do município, pois vi necessidade de maior investigação </a:t>
            </a:r>
            <a:endParaRPr lang="pt-BR" sz="2100" dirty="0"/>
          </a:p>
        </p:txBody>
      </p:sp>
    </p:spTree>
    <p:extLst>
      <p:ext uri="{BB962C8B-B14F-4D97-AF65-F5344CB8AC3E}">
        <p14:creationId xmlns:p14="http://schemas.microsoft.com/office/powerpoint/2010/main" xmlns="" val="1165852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9752" y="72008"/>
            <a:ext cx="6552728" cy="1196752"/>
          </a:xfrm>
        </p:spPr>
        <p:txBody>
          <a:bodyPr>
            <a:normAutofit/>
          </a:bodyPr>
          <a:lstStyle/>
          <a:p>
            <a:pPr algn="just"/>
            <a:r>
              <a:rPr lang="pt-BR" sz="2000" b="1" dirty="0" smtClean="0"/>
              <a:t>melhorar a qualidade do atendimento das mulheres que realizam as ações para detecção precoce para os cânceres do colo de útero e de mama na unidade</a:t>
            </a:r>
            <a:r>
              <a:rPr lang="pt-BR" sz="2000" dirty="0" smtClean="0"/>
              <a:t>”</a:t>
            </a:r>
            <a:endParaRPr lang="pt-BR" sz="2400" dirty="0"/>
          </a:p>
        </p:txBody>
      </p:sp>
      <p:sp>
        <p:nvSpPr>
          <p:cNvPr id="7" name="Espaço Reservado para Conteúdo 2"/>
          <p:cNvSpPr txBox="1">
            <a:spLocks/>
          </p:cNvSpPr>
          <p:nvPr/>
        </p:nvSpPr>
        <p:spPr>
          <a:xfrm>
            <a:off x="2771800" y="260648"/>
            <a:ext cx="6120680" cy="51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pt-B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ítulo 1"/>
          <p:cNvSpPr txBox="1">
            <a:spLocks/>
          </p:cNvSpPr>
          <p:nvPr/>
        </p:nvSpPr>
        <p:spPr>
          <a:xfrm>
            <a:off x="179512" y="332656"/>
            <a:ext cx="8229600" cy="7780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accent6">
                    <a:lumMod val="75000"/>
                  </a:schemeClr>
                </a:solidFill>
              </a:rPr>
              <a:t>Resultados</a:t>
            </a:r>
            <a:endParaRPr lang="pt-BR" sz="3600" dirty="0">
              <a:solidFill>
                <a:schemeClr val="accent6">
                  <a:lumMod val="75000"/>
                </a:schemeClr>
              </a:solidFill>
            </a:endParaRPr>
          </a:p>
        </p:txBody>
      </p:sp>
      <p:sp>
        <p:nvSpPr>
          <p:cNvPr id="5" name="Retângulo 4"/>
          <p:cNvSpPr/>
          <p:nvPr/>
        </p:nvSpPr>
        <p:spPr>
          <a:xfrm>
            <a:off x="539552" y="1502489"/>
            <a:ext cx="8136904" cy="4662815"/>
          </a:xfrm>
          <a:prstGeom prst="rect">
            <a:avLst/>
          </a:prstGeom>
        </p:spPr>
        <p:txBody>
          <a:bodyPr wrap="square">
            <a:spAutoFit/>
          </a:bodyPr>
          <a:lstStyle/>
          <a:p>
            <a:pPr algn="just"/>
            <a:r>
              <a:rPr lang="x-none" sz="2400" b="1" smtClean="0"/>
              <a:t>Meta 14: </a:t>
            </a:r>
            <a:r>
              <a:rPr lang="x-none" sz="2400" smtClean="0">
                <a:solidFill>
                  <a:srgbClr val="0070C0"/>
                </a:solidFill>
              </a:rPr>
              <a:t>Garantir referência para mamografia a 100% das mulheres atendidas no programa, fora da faixa etária dos 50 aos 69 anos, e que apresentaram exame clínico de mamas com suspeitas.</a:t>
            </a:r>
            <a:endParaRPr lang="pt-BR" sz="2400" dirty="0" smtClean="0">
              <a:solidFill>
                <a:srgbClr val="0070C0"/>
              </a:solidFill>
            </a:endParaRPr>
          </a:p>
          <a:p>
            <a:pPr algn="just"/>
            <a:endParaRPr lang="pt-BR" sz="1000" b="1" dirty="0" smtClean="0"/>
          </a:p>
          <a:p>
            <a:pPr algn="just"/>
            <a:r>
              <a:rPr lang="x-none" sz="2400" b="1" smtClean="0"/>
              <a:t>Meta 15: </a:t>
            </a:r>
            <a:r>
              <a:rPr lang="x-none" sz="2400" smtClean="0">
                <a:solidFill>
                  <a:srgbClr val="0070C0"/>
                </a:solidFill>
              </a:rPr>
              <a:t>Garantir referência e contra-referência para 100% das mulheres com mamografia alterada.</a:t>
            </a:r>
            <a:endParaRPr lang="pt-BR" sz="2400" dirty="0" smtClean="0">
              <a:solidFill>
                <a:srgbClr val="0070C0"/>
              </a:solidFill>
            </a:endParaRPr>
          </a:p>
          <a:p>
            <a:pPr algn="just">
              <a:lnSpc>
                <a:spcPct val="110000"/>
              </a:lnSpc>
            </a:pPr>
            <a:endParaRPr lang="pt-BR" sz="1000" dirty="0" smtClean="0"/>
          </a:p>
          <a:p>
            <a:pPr algn="just">
              <a:lnSpc>
                <a:spcPct val="110000"/>
              </a:lnSpc>
            </a:pPr>
            <a:r>
              <a:rPr lang="pt-BR" sz="2400" dirty="0" smtClean="0"/>
              <a:t>Nos meses de Junho a outubro de 2013, período que durou a intervenção não foi necessário contra referencias e ou condutas terapêuticas as mulheres envolvidas, mas tínhamos a certeza que necessário fosse as mesmas seriam muito bem acolhidas e teriam seus tratamentos garantidos.</a:t>
            </a:r>
            <a:endParaRPr lang="pt-BR" sz="2400" dirty="0" smtClean="0">
              <a:solidFill>
                <a:srgbClr val="00B050"/>
              </a:solidFill>
            </a:endParaRPr>
          </a:p>
        </p:txBody>
      </p:sp>
    </p:spTree>
    <p:extLst>
      <p:ext uri="{BB962C8B-B14F-4D97-AF65-F5344CB8AC3E}">
        <p14:creationId xmlns:p14="http://schemas.microsoft.com/office/powerpoint/2010/main" xmlns="" val="1165852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p:cNvSpPr txBox="1">
            <a:spLocks/>
          </p:cNvSpPr>
          <p:nvPr/>
        </p:nvSpPr>
        <p:spPr>
          <a:xfrm>
            <a:off x="2771800" y="260648"/>
            <a:ext cx="6120680" cy="51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pt-B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ítulo 1"/>
          <p:cNvSpPr txBox="1">
            <a:spLocks/>
          </p:cNvSpPr>
          <p:nvPr/>
        </p:nvSpPr>
        <p:spPr>
          <a:xfrm>
            <a:off x="179512" y="188640"/>
            <a:ext cx="8229600" cy="7780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accent6">
                    <a:lumMod val="75000"/>
                  </a:schemeClr>
                </a:solidFill>
              </a:rPr>
              <a:t>Resultados</a:t>
            </a:r>
            <a:endParaRPr lang="pt-BR" sz="3600" dirty="0">
              <a:solidFill>
                <a:schemeClr val="accent6">
                  <a:lumMod val="75000"/>
                </a:schemeClr>
              </a:solidFill>
            </a:endParaRPr>
          </a:p>
        </p:txBody>
      </p:sp>
      <p:sp>
        <p:nvSpPr>
          <p:cNvPr id="3" name="Retângulo 2"/>
          <p:cNvSpPr/>
          <p:nvPr/>
        </p:nvSpPr>
        <p:spPr>
          <a:xfrm>
            <a:off x="539552" y="836712"/>
            <a:ext cx="8136904" cy="923330"/>
          </a:xfrm>
          <a:prstGeom prst="rect">
            <a:avLst/>
          </a:prstGeom>
        </p:spPr>
        <p:txBody>
          <a:bodyPr wrap="square">
            <a:spAutoFit/>
          </a:bodyPr>
          <a:lstStyle/>
          <a:p>
            <a:pPr algn="just"/>
            <a:r>
              <a:rPr lang="x-none" b="1" smtClean="0"/>
              <a:t>Meta 16: </a:t>
            </a:r>
            <a:r>
              <a:rPr lang="x-none" smtClean="0">
                <a:solidFill>
                  <a:srgbClr val="00B050"/>
                </a:solidFill>
              </a:rPr>
              <a:t>Manter registro da coleta de exame citopatológico de colo uterino e realização da mamografia na planilha eletrônica e em ficha espelho em 100% dos atendimentos realizados. </a:t>
            </a:r>
            <a:endParaRPr lang="pt-BR" dirty="0" smtClean="0">
              <a:solidFill>
                <a:srgbClr val="00B050"/>
              </a:solidFill>
            </a:endParaRPr>
          </a:p>
        </p:txBody>
      </p:sp>
      <p:sp>
        <p:nvSpPr>
          <p:cNvPr id="12" name="Rectangle 1"/>
          <p:cNvSpPr>
            <a:spLocks noChangeArrowheads="1"/>
          </p:cNvSpPr>
          <p:nvPr/>
        </p:nvSpPr>
        <p:spPr bwMode="auto">
          <a:xfrm>
            <a:off x="539552" y="4293096"/>
            <a:ext cx="396044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pt-BR" sz="800" dirty="0" smtClean="0"/>
              <a:t>Proporção de mulheres com registro do resultado da(s) mamografia(s) na ficha-espelho ou prontuário.  </a:t>
            </a:r>
            <a:r>
              <a:rPr kumimoji="0" lang="pt-B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USF Leovigildo Figueira, São Miguel das Matas, BA, 2013.</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Fonte: Planilha de Coleta de Dados e Indicadores</a:t>
            </a:r>
            <a:r>
              <a:rPr kumimoji="0" lang="pt-B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Gráfico 9"/>
          <p:cNvGraphicFramePr>
            <a:graphicFrameLocks/>
          </p:cNvGraphicFramePr>
          <p:nvPr/>
        </p:nvGraphicFramePr>
        <p:xfrm>
          <a:off x="467544" y="1916832"/>
          <a:ext cx="3939108" cy="2376264"/>
        </p:xfrm>
        <a:graphic>
          <a:graphicData uri="http://schemas.openxmlformats.org/drawingml/2006/chart">
            <c:chart xmlns:c="http://schemas.openxmlformats.org/drawingml/2006/chart" xmlns:r="http://schemas.openxmlformats.org/officeDocument/2006/relationships" r:id="rId2"/>
          </a:graphicData>
        </a:graphic>
      </p:graphicFrame>
      <p:sp>
        <p:nvSpPr>
          <p:cNvPr id="13" name="Retângulo 12"/>
          <p:cNvSpPr/>
          <p:nvPr/>
        </p:nvSpPr>
        <p:spPr>
          <a:xfrm>
            <a:off x="539552" y="4869160"/>
            <a:ext cx="8208912" cy="1631216"/>
          </a:xfrm>
          <a:prstGeom prst="rect">
            <a:avLst/>
          </a:prstGeom>
        </p:spPr>
        <p:txBody>
          <a:bodyPr wrap="square">
            <a:spAutoFit/>
          </a:bodyPr>
          <a:lstStyle/>
          <a:p>
            <a:pPr algn="ctr"/>
            <a:r>
              <a:rPr lang="pt-BR" sz="2000" dirty="0" smtClean="0"/>
              <a:t>Foi plenamente atingida apenas no último mês avaliado. Os registros dos resultados das mamografias já realizadas pelas 43 mulheres com idades entre 50 e 69 anos foram devidamente registrados conforme foram investigados pela equipe, visto que não existiu nenhum exame novo realizado no período da intervenção.</a:t>
            </a:r>
            <a:endParaRPr lang="pt-BR" sz="2000" dirty="0" smtClean="0">
              <a:solidFill>
                <a:srgbClr val="00B050"/>
              </a:solidFill>
            </a:endParaRPr>
          </a:p>
        </p:txBody>
      </p:sp>
      <p:graphicFrame>
        <p:nvGraphicFramePr>
          <p:cNvPr id="14" name="Gráfico 13"/>
          <p:cNvGraphicFramePr>
            <a:graphicFrameLocks/>
          </p:cNvGraphicFramePr>
          <p:nvPr/>
        </p:nvGraphicFramePr>
        <p:xfrm>
          <a:off x="4788024" y="1844824"/>
          <a:ext cx="4012704" cy="2448272"/>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
          <p:cNvSpPr>
            <a:spLocks noChangeArrowheads="1"/>
          </p:cNvSpPr>
          <p:nvPr/>
        </p:nvSpPr>
        <p:spPr bwMode="auto">
          <a:xfrm>
            <a:off x="4788024" y="4293096"/>
            <a:ext cx="396044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pt-BR" sz="800" dirty="0" smtClean="0"/>
              <a:t>Proporção de mulheres entre 25 e 64 com registro do resultado do último CP na ficha-espelho ou prontuário. </a:t>
            </a:r>
            <a:r>
              <a:rPr kumimoji="0" lang="pt-B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USF Leovigildo Figueira, São Miguel das Matas, BA, 2013.</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Fonte: Planilha de Coleta de Dados e Indicadores</a:t>
            </a:r>
            <a:r>
              <a:rPr kumimoji="0" lang="pt-B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ítulo 1"/>
          <p:cNvSpPr txBox="1">
            <a:spLocks/>
          </p:cNvSpPr>
          <p:nvPr/>
        </p:nvSpPr>
        <p:spPr>
          <a:xfrm>
            <a:off x="2339752" y="260648"/>
            <a:ext cx="6552728" cy="504056"/>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pt-BR" sz="2800" b="1" i="0" u="none" strike="noStrike" kern="1200" cap="none" spc="0" normalizeH="0" baseline="0" noProof="0" dirty="0" smtClean="0">
                <a:ln>
                  <a:noFill/>
                </a:ln>
                <a:solidFill>
                  <a:schemeClr val="tx1"/>
                </a:solidFill>
                <a:effectLst/>
                <a:uLnTx/>
                <a:uFillTx/>
                <a:latin typeface="+mj-lt"/>
                <a:ea typeface="+mj-ea"/>
                <a:cs typeface="+mj-cs"/>
              </a:rPr>
              <a:t>“Melhorar os registros das informações</a:t>
            </a:r>
            <a:r>
              <a:rPr kumimoji="0" lang="pt-BR" sz="2800" b="0" i="0" u="none" strike="noStrike" kern="1200" cap="none" spc="0" normalizeH="0" baseline="0" noProof="0" dirty="0" smtClean="0">
                <a:ln>
                  <a:noFill/>
                </a:ln>
                <a:solidFill>
                  <a:schemeClr val="tx1"/>
                </a:solidFill>
                <a:effectLst/>
                <a:uLnTx/>
                <a:uFillTx/>
                <a:latin typeface="+mj-lt"/>
                <a:ea typeface="+mj-ea"/>
                <a:cs typeface="+mj-cs"/>
              </a:rPr>
              <a:t>”</a:t>
            </a:r>
            <a:endParaRPr kumimoji="0" lang="pt-BR" sz="28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1165852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p:cNvSpPr txBox="1">
            <a:spLocks/>
          </p:cNvSpPr>
          <p:nvPr/>
        </p:nvSpPr>
        <p:spPr>
          <a:xfrm>
            <a:off x="2771800" y="260648"/>
            <a:ext cx="6120680" cy="51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pt-B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ítulo 1"/>
          <p:cNvSpPr txBox="1">
            <a:spLocks/>
          </p:cNvSpPr>
          <p:nvPr/>
        </p:nvSpPr>
        <p:spPr>
          <a:xfrm>
            <a:off x="251520" y="116632"/>
            <a:ext cx="8229600" cy="7780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accent6">
                    <a:lumMod val="75000"/>
                  </a:schemeClr>
                </a:solidFill>
              </a:rPr>
              <a:t>Resultados</a:t>
            </a:r>
            <a:endParaRPr lang="pt-BR" sz="3600" dirty="0">
              <a:solidFill>
                <a:schemeClr val="accent6">
                  <a:lumMod val="75000"/>
                </a:schemeClr>
              </a:solidFill>
            </a:endParaRPr>
          </a:p>
        </p:txBody>
      </p:sp>
      <p:sp>
        <p:nvSpPr>
          <p:cNvPr id="3" name="Retângulo 2"/>
          <p:cNvSpPr/>
          <p:nvPr/>
        </p:nvSpPr>
        <p:spPr>
          <a:xfrm>
            <a:off x="539552" y="971436"/>
            <a:ext cx="8136904" cy="369332"/>
          </a:xfrm>
          <a:prstGeom prst="rect">
            <a:avLst/>
          </a:prstGeom>
        </p:spPr>
        <p:txBody>
          <a:bodyPr wrap="square">
            <a:spAutoFit/>
          </a:bodyPr>
          <a:lstStyle/>
          <a:p>
            <a:pPr algn="just"/>
            <a:r>
              <a:rPr lang="x-none" b="1" smtClean="0"/>
              <a:t>Meta 17: </a:t>
            </a:r>
            <a:r>
              <a:rPr lang="x-none" smtClean="0">
                <a:solidFill>
                  <a:srgbClr val="00B050"/>
                </a:solidFill>
              </a:rPr>
              <a:t>Realizar avaliação de risco em 100% das mulheres nas faixas etárias-alvo</a:t>
            </a:r>
            <a:endParaRPr lang="pt-BR" dirty="0" smtClean="0">
              <a:solidFill>
                <a:srgbClr val="00B050"/>
              </a:solidFill>
            </a:endParaRPr>
          </a:p>
        </p:txBody>
      </p:sp>
      <p:sp>
        <p:nvSpPr>
          <p:cNvPr id="12" name="Rectangle 1"/>
          <p:cNvSpPr>
            <a:spLocks noChangeArrowheads="1"/>
          </p:cNvSpPr>
          <p:nvPr/>
        </p:nvSpPr>
        <p:spPr bwMode="auto">
          <a:xfrm>
            <a:off x="2051720" y="3356992"/>
            <a:ext cx="489654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pt-BR" sz="800" dirty="0" smtClean="0"/>
              <a:t>Proporção de mulheres na faixa etária com avaliação de risco para câncer de mama e câncer de colo de útero.  </a:t>
            </a:r>
            <a:r>
              <a:rPr kumimoji="0" lang="pt-B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USF Leovigildo Figueira, São Miguel das Matas, BA, 2013.</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Fonte: Planilha de Coleta de Dados e Indicadores</a:t>
            </a:r>
            <a:r>
              <a:rPr kumimoji="0" lang="pt-B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tângulo 12"/>
          <p:cNvSpPr/>
          <p:nvPr/>
        </p:nvSpPr>
        <p:spPr>
          <a:xfrm>
            <a:off x="323528" y="4005064"/>
            <a:ext cx="8424936" cy="2554545"/>
          </a:xfrm>
          <a:prstGeom prst="rect">
            <a:avLst/>
          </a:prstGeom>
        </p:spPr>
        <p:txBody>
          <a:bodyPr wrap="square">
            <a:spAutoFit/>
          </a:bodyPr>
          <a:lstStyle/>
          <a:p>
            <a:pPr algn="just"/>
            <a:r>
              <a:rPr lang="pt-BR" sz="2000" dirty="0" smtClean="0"/>
              <a:t>Para ambos os grupos, durante a consulta clínica, após a </a:t>
            </a:r>
            <a:r>
              <a:rPr lang="pt-BR" sz="2000" dirty="0" err="1" smtClean="0"/>
              <a:t>anamnese</a:t>
            </a:r>
            <a:r>
              <a:rPr lang="pt-BR" sz="2000" dirty="0" smtClean="0"/>
              <a:t>, a necessidade da coleta de citopatológico era avaliada conforme preconizado no protocolo adotado, além disso, através do exame físico realizado, quase sempre pelo enfermeiro, era procedido o exame clínico das mamas, ainda neste momento as mulheres eram orientadas sobre o autoexame, o que fora também muito debatido e enfatizado durante as atividades educativas realizadas dentro e fora da UBS. A avaliação das mamas era complementada com a mamografia que era solicitada pelo médico.</a:t>
            </a:r>
            <a:endParaRPr lang="pt-BR" sz="2000" dirty="0" smtClean="0">
              <a:solidFill>
                <a:srgbClr val="00B050"/>
              </a:solidFill>
            </a:endParaRPr>
          </a:p>
        </p:txBody>
      </p:sp>
      <p:graphicFrame>
        <p:nvGraphicFramePr>
          <p:cNvPr id="16" name="Gráfico 15"/>
          <p:cNvGraphicFramePr>
            <a:graphicFrameLocks/>
          </p:cNvGraphicFramePr>
          <p:nvPr/>
        </p:nvGraphicFramePr>
        <p:xfrm>
          <a:off x="2051720" y="1484784"/>
          <a:ext cx="4896544" cy="1872208"/>
        </p:xfrm>
        <a:graphic>
          <a:graphicData uri="http://schemas.openxmlformats.org/drawingml/2006/chart">
            <c:chart xmlns:c="http://schemas.openxmlformats.org/drawingml/2006/chart" xmlns:r="http://schemas.openxmlformats.org/officeDocument/2006/relationships" r:id="rId2"/>
          </a:graphicData>
        </a:graphic>
      </p:graphicFrame>
      <p:sp>
        <p:nvSpPr>
          <p:cNvPr id="17" name="Título 1"/>
          <p:cNvSpPr txBox="1">
            <a:spLocks/>
          </p:cNvSpPr>
          <p:nvPr/>
        </p:nvSpPr>
        <p:spPr>
          <a:xfrm>
            <a:off x="2411760" y="0"/>
            <a:ext cx="6552728" cy="864096"/>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pt-BR" sz="2800" b="1" i="0" u="none" strike="noStrike" kern="1200" cap="none" spc="0" normalizeH="0" baseline="0" noProof="0" dirty="0" smtClean="0">
                <a:ln>
                  <a:noFill/>
                </a:ln>
                <a:solidFill>
                  <a:schemeClr val="tx1"/>
                </a:solidFill>
                <a:effectLst/>
                <a:uLnTx/>
                <a:uFillTx/>
                <a:latin typeface="+mj-lt"/>
                <a:ea typeface="+mj-ea"/>
                <a:cs typeface="+mj-cs"/>
              </a:rPr>
              <a:t>“mapear as mulheres de risco para os cânceres de colo de útero e de mama</a:t>
            </a:r>
            <a:r>
              <a:rPr kumimoji="0" lang="pt-BR" sz="2800" b="0" i="0" u="none" strike="noStrike" kern="1200" cap="none" spc="0" normalizeH="0" baseline="0" noProof="0" dirty="0" smtClean="0">
                <a:ln>
                  <a:noFill/>
                </a:ln>
                <a:solidFill>
                  <a:schemeClr val="tx1"/>
                </a:solidFill>
                <a:effectLst/>
                <a:uLnTx/>
                <a:uFillTx/>
                <a:latin typeface="+mj-lt"/>
                <a:ea typeface="+mj-ea"/>
                <a:cs typeface="+mj-cs"/>
              </a:rPr>
              <a:t>”</a:t>
            </a:r>
            <a:endParaRPr kumimoji="0" lang="pt-BR" sz="28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1165852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p:cNvSpPr txBox="1">
            <a:spLocks/>
          </p:cNvSpPr>
          <p:nvPr/>
        </p:nvSpPr>
        <p:spPr>
          <a:xfrm>
            <a:off x="2771800" y="260648"/>
            <a:ext cx="6120680" cy="51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pt-B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ítulo 1"/>
          <p:cNvSpPr txBox="1">
            <a:spLocks/>
          </p:cNvSpPr>
          <p:nvPr/>
        </p:nvSpPr>
        <p:spPr>
          <a:xfrm>
            <a:off x="251520" y="116632"/>
            <a:ext cx="8229600" cy="7780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accent6">
                    <a:lumMod val="75000"/>
                  </a:schemeClr>
                </a:solidFill>
              </a:rPr>
              <a:t>Resultados</a:t>
            </a:r>
            <a:endParaRPr lang="pt-BR" sz="3600" dirty="0">
              <a:solidFill>
                <a:schemeClr val="accent6">
                  <a:lumMod val="75000"/>
                </a:schemeClr>
              </a:solidFill>
            </a:endParaRPr>
          </a:p>
        </p:txBody>
      </p:sp>
      <p:sp>
        <p:nvSpPr>
          <p:cNvPr id="3" name="Retângulo 2"/>
          <p:cNvSpPr/>
          <p:nvPr/>
        </p:nvSpPr>
        <p:spPr>
          <a:xfrm>
            <a:off x="539552" y="971436"/>
            <a:ext cx="8136904" cy="369332"/>
          </a:xfrm>
          <a:prstGeom prst="rect">
            <a:avLst/>
          </a:prstGeom>
        </p:spPr>
        <p:txBody>
          <a:bodyPr wrap="square">
            <a:spAutoFit/>
          </a:bodyPr>
          <a:lstStyle/>
          <a:p>
            <a:pPr algn="just"/>
            <a:r>
              <a:rPr lang="x-none" b="1" smtClean="0"/>
              <a:t>Meta 17: </a:t>
            </a:r>
            <a:r>
              <a:rPr lang="x-none" smtClean="0">
                <a:solidFill>
                  <a:srgbClr val="00B050"/>
                </a:solidFill>
              </a:rPr>
              <a:t>Realizar avaliação de risco em 100% das mulheres nas faixas etárias-alvo</a:t>
            </a:r>
            <a:endParaRPr lang="pt-BR" dirty="0" smtClean="0">
              <a:solidFill>
                <a:srgbClr val="00B050"/>
              </a:solidFill>
            </a:endParaRPr>
          </a:p>
        </p:txBody>
      </p:sp>
      <p:sp>
        <p:nvSpPr>
          <p:cNvPr id="12" name="Rectangle 1"/>
          <p:cNvSpPr>
            <a:spLocks noChangeArrowheads="1"/>
          </p:cNvSpPr>
          <p:nvPr/>
        </p:nvSpPr>
        <p:spPr bwMode="auto">
          <a:xfrm>
            <a:off x="2051720" y="3356992"/>
            <a:ext cx="489654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pt-BR" sz="800" dirty="0" smtClean="0"/>
              <a:t>Proporção de mulheres na faixa etária com avaliação de risco para câncer de mama e câncer de colo de útero.  </a:t>
            </a:r>
            <a:r>
              <a:rPr kumimoji="0" lang="pt-B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USF Leovigildo Figueira, São Miguel das Matas, BA, 2013.</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Fonte: Planilha de Coleta de Dados e Indicadores</a:t>
            </a:r>
            <a:r>
              <a:rPr kumimoji="0" lang="pt-B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tângulo 12"/>
          <p:cNvSpPr/>
          <p:nvPr/>
        </p:nvSpPr>
        <p:spPr>
          <a:xfrm>
            <a:off x="323528" y="4005064"/>
            <a:ext cx="8424936" cy="2554545"/>
          </a:xfrm>
          <a:prstGeom prst="rect">
            <a:avLst/>
          </a:prstGeom>
        </p:spPr>
        <p:txBody>
          <a:bodyPr wrap="square">
            <a:spAutoFit/>
          </a:bodyPr>
          <a:lstStyle/>
          <a:p>
            <a:pPr algn="just"/>
            <a:r>
              <a:rPr lang="pt-BR" sz="2000" dirty="0" smtClean="0"/>
              <a:t>Para ambos os grupos, durante a consulta clínica, após a </a:t>
            </a:r>
            <a:r>
              <a:rPr lang="pt-BR" sz="2000" dirty="0" err="1" smtClean="0"/>
              <a:t>anamnese</a:t>
            </a:r>
            <a:r>
              <a:rPr lang="pt-BR" sz="2000" dirty="0" smtClean="0"/>
              <a:t>, a necessidade da coleta de citopatológico era avaliada conforme preconizado no protocolo adotado, além disso, através do exame físico realizado, quase sempre pelo enfermeiro, era procedido o exame clínico das mamas, ainda neste momento as mulheres eram orientadas sobre o autoexame, o que fora também muito debatido e enfatizado durante as atividades educativas realizadas dentro e fora da UBS. A avaliação das mamas era complementada com a mamografia que era solicitada pelo médico.</a:t>
            </a:r>
            <a:endParaRPr lang="pt-BR" sz="2000" dirty="0" smtClean="0">
              <a:solidFill>
                <a:srgbClr val="00B050"/>
              </a:solidFill>
            </a:endParaRPr>
          </a:p>
        </p:txBody>
      </p:sp>
      <p:graphicFrame>
        <p:nvGraphicFramePr>
          <p:cNvPr id="16" name="Gráfico 15"/>
          <p:cNvGraphicFramePr>
            <a:graphicFrameLocks/>
          </p:cNvGraphicFramePr>
          <p:nvPr/>
        </p:nvGraphicFramePr>
        <p:xfrm>
          <a:off x="2051720" y="1484784"/>
          <a:ext cx="4896544" cy="1872208"/>
        </p:xfrm>
        <a:graphic>
          <a:graphicData uri="http://schemas.openxmlformats.org/drawingml/2006/chart">
            <c:chart xmlns:c="http://schemas.openxmlformats.org/drawingml/2006/chart" xmlns:r="http://schemas.openxmlformats.org/officeDocument/2006/relationships" r:id="rId2"/>
          </a:graphicData>
        </a:graphic>
      </p:graphicFrame>
      <p:sp>
        <p:nvSpPr>
          <p:cNvPr id="17" name="Título 1"/>
          <p:cNvSpPr txBox="1">
            <a:spLocks/>
          </p:cNvSpPr>
          <p:nvPr/>
        </p:nvSpPr>
        <p:spPr>
          <a:xfrm>
            <a:off x="2411760" y="0"/>
            <a:ext cx="6552728" cy="864096"/>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pt-BR" sz="2800" b="1" i="0" u="none" strike="noStrike" kern="1200" cap="none" spc="0" normalizeH="0" baseline="0" noProof="0" dirty="0" smtClean="0">
                <a:ln>
                  <a:noFill/>
                </a:ln>
                <a:solidFill>
                  <a:schemeClr val="tx1"/>
                </a:solidFill>
                <a:effectLst/>
                <a:uLnTx/>
                <a:uFillTx/>
                <a:latin typeface="+mj-lt"/>
                <a:ea typeface="+mj-ea"/>
                <a:cs typeface="+mj-cs"/>
              </a:rPr>
              <a:t>“mapear as mulheres de risco para os cânceres de colo de útero e de mama</a:t>
            </a:r>
            <a:r>
              <a:rPr kumimoji="0" lang="pt-BR" sz="2800" b="0" i="0" u="none" strike="noStrike" kern="1200" cap="none" spc="0" normalizeH="0" baseline="0" noProof="0" dirty="0" smtClean="0">
                <a:ln>
                  <a:noFill/>
                </a:ln>
                <a:solidFill>
                  <a:schemeClr val="tx1"/>
                </a:solidFill>
                <a:effectLst/>
                <a:uLnTx/>
                <a:uFillTx/>
                <a:latin typeface="+mj-lt"/>
                <a:ea typeface="+mj-ea"/>
                <a:cs typeface="+mj-cs"/>
              </a:rPr>
              <a:t>”</a:t>
            </a:r>
            <a:endParaRPr kumimoji="0" lang="pt-BR" sz="28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1165852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a:xfrm>
            <a:off x="395536" y="6321077"/>
            <a:ext cx="8229600" cy="536923"/>
          </a:xfrm>
        </p:spPr>
        <p:txBody>
          <a:bodyPr>
            <a:normAutofit lnSpcReduction="10000"/>
          </a:bodyPr>
          <a:lstStyle/>
          <a:p>
            <a:pPr algn="ctr">
              <a:buNone/>
            </a:pPr>
            <a:r>
              <a:rPr lang="pt-BR" dirty="0" smtClean="0"/>
              <a:t>São Miguel das Matas - Bahia</a:t>
            </a:r>
            <a:endParaRPr lang="pt-BR" dirty="0"/>
          </a:p>
        </p:txBody>
      </p:sp>
      <p:pic>
        <p:nvPicPr>
          <p:cNvPr id="1026" name="Imagem 16" descr="sao+miguel+das+matas"/>
          <p:cNvPicPr>
            <a:picLocks noChangeAspect="1" noChangeArrowheads="1"/>
          </p:cNvPicPr>
          <p:nvPr/>
        </p:nvPicPr>
        <p:blipFill>
          <a:blip r:embed="rId2" cstate="print"/>
          <a:srcRect/>
          <a:stretch>
            <a:fillRect/>
          </a:stretch>
        </p:blipFill>
        <p:spPr bwMode="auto">
          <a:xfrm>
            <a:off x="72008" y="104558"/>
            <a:ext cx="8964488" cy="61327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p:cNvSpPr txBox="1">
            <a:spLocks/>
          </p:cNvSpPr>
          <p:nvPr/>
        </p:nvSpPr>
        <p:spPr>
          <a:xfrm>
            <a:off x="2771800" y="260648"/>
            <a:ext cx="6120680" cy="51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pt-B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ítulo 1"/>
          <p:cNvSpPr txBox="1">
            <a:spLocks/>
          </p:cNvSpPr>
          <p:nvPr/>
        </p:nvSpPr>
        <p:spPr>
          <a:xfrm>
            <a:off x="251520" y="116632"/>
            <a:ext cx="8229600" cy="7780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accent6">
                    <a:lumMod val="75000"/>
                  </a:schemeClr>
                </a:solidFill>
              </a:rPr>
              <a:t>Resultados</a:t>
            </a:r>
            <a:endParaRPr lang="pt-BR" sz="3600" dirty="0">
              <a:solidFill>
                <a:schemeClr val="accent6">
                  <a:lumMod val="75000"/>
                </a:schemeClr>
              </a:solidFill>
            </a:endParaRPr>
          </a:p>
        </p:txBody>
      </p:sp>
      <p:sp>
        <p:nvSpPr>
          <p:cNvPr id="3" name="Retângulo 2"/>
          <p:cNvSpPr/>
          <p:nvPr/>
        </p:nvSpPr>
        <p:spPr>
          <a:xfrm>
            <a:off x="539552" y="971436"/>
            <a:ext cx="8136904" cy="369332"/>
          </a:xfrm>
          <a:prstGeom prst="rect">
            <a:avLst/>
          </a:prstGeom>
        </p:spPr>
        <p:txBody>
          <a:bodyPr wrap="square">
            <a:spAutoFit/>
          </a:bodyPr>
          <a:lstStyle/>
          <a:p>
            <a:pPr algn="just"/>
            <a:r>
              <a:rPr lang="x-none" b="1" smtClean="0"/>
              <a:t>Meta 17: </a:t>
            </a:r>
            <a:r>
              <a:rPr lang="x-none" smtClean="0">
                <a:solidFill>
                  <a:srgbClr val="00B050"/>
                </a:solidFill>
              </a:rPr>
              <a:t>Realizar avaliação de risco em 100% das mulheres nas faixas etárias-alvo</a:t>
            </a:r>
            <a:endParaRPr lang="pt-BR" dirty="0" smtClean="0">
              <a:solidFill>
                <a:srgbClr val="00B050"/>
              </a:solidFill>
            </a:endParaRPr>
          </a:p>
        </p:txBody>
      </p:sp>
      <p:sp>
        <p:nvSpPr>
          <p:cNvPr id="12" name="Rectangle 1"/>
          <p:cNvSpPr>
            <a:spLocks noChangeArrowheads="1"/>
          </p:cNvSpPr>
          <p:nvPr/>
        </p:nvSpPr>
        <p:spPr bwMode="auto">
          <a:xfrm>
            <a:off x="2051720" y="3573016"/>
            <a:ext cx="489654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pt-BR" sz="800" dirty="0" smtClean="0"/>
              <a:t>Proporção de mulheres na faixa etária com avaliação de risco para câncer de mama e câncer de colo de útero.  </a:t>
            </a:r>
            <a:r>
              <a:rPr kumimoji="0" lang="pt-B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USF Leovigildo Figueira, São Miguel das Matas, BA, 2013.</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Fonte: Planilha de Coleta de Dados e Indicadores</a:t>
            </a:r>
            <a:r>
              <a:rPr kumimoji="0" lang="pt-B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tângulo 12"/>
          <p:cNvSpPr/>
          <p:nvPr/>
        </p:nvSpPr>
        <p:spPr>
          <a:xfrm>
            <a:off x="323528" y="4221088"/>
            <a:ext cx="8424936" cy="2246769"/>
          </a:xfrm>
          <a:prstGeom prst="rect">
            <a:avLst/>
          </a:prstGeom>
        </p:spPr>
        <p:txBody>
          <a:bodyPr wrap="square">
            <a:spAutoFit/>
          </a:bodyPr>
          <a:lstStyle/>
          <a:p>
            <a:pPr algn="just"/>
            <a:r>
              <a:rPr lang="pt-BR" sz="2000" dirty="0" smtClean="0"/>
              <a:t>Para ambos os grupos, durante a consulta clínica, após a </a:t>
            </a:r>
            <a:r>
              <a:rPr lang="pt-BR" sz="2000" dirty="0" err="1" smtClean="0"/>
              <a:t>anamnese</a:t>
            </a:r>
            <a:r>
              <a:rPr lang="pt-BR" sz="2000" dirty="0" smtClean="0"/>
              <a:t>, a necessidade da coleta de citopatológico era avaliada conforme preconizado no protocolo adotado: através do exame físico realizado, era procedido o exame clínico das mamas, ainda neste momento as mulheres eram orientadas sobre o autoexame, o que fora também muito debatido e enfatizado durante as atividades educativas realizadas dentro e fora da UBS. A avaliação das mamas era complementada com a mamografia que era solicitada pelo médico.</a:t>
            </a:r>
            <a:endParaRPr lang="pt-BR" sz="2000" dirty="0" smtClean="0">
              <a:solidFill>
                <a:srgbClr val="00B050"/>
              </a:solidFill>
            </a:endParaRPr>
          </a:p>
        </p:txBody>
      </p:sp>
      <p:graphicFrame>
        <p:nvGraphicFramePr>
          <p:cNvPr id="16" name="Gráfico 15"/>
          <p:cNvGraphicFramePr>
            <a:graphicFrameLocks/>
          </p:cNvGraphicFramePr>
          <p:nvPr/>
        </p:nvGraphicFramePr>
        <p:xfrm>
          <a:off x="2051720" y="1484784"/>
          <a:ext cx="4896544" cy="2016224"/>
        </p:xfrm>
        <a:graphic>
          <a:graphicData uri="http://schemas.openxmlformats.org/drawingml/2006/chart">
            <c:chart xmlns:c="http://schemas.openxmlformats.org/drawingml/2006/chart" xmlns:r="http://schemas.openxmlformats.org/officeDocument/2006/relationships" r:id="rId2"/>
          </a:graphicData>
        </a:graphic>
      </p:graphicFrame>
      <p:sp>
        <p:nvSpPr>
          <p:cNvPr id="17" name="Título 1"/>
          <p:cNvSpPr txBox="1">
            <a:spLocks/>
          </p:cNvSpPr>
          <p:nvPr/>
        </p:nvSpPr>
        <p:spPr>
          <a:xfrm>
            <a:off x="2411760" y="0"/>
            <a:ext cx="6552728" cy="864096"/>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pt-BR" sz="2800" b="1" i="0" u="none" strike="noStrike" kern="1200" cap="none" spc="0" normalizeH="0" baseline="0" noProof="0" dirty="0" smtClean="0">
                <a:ln>
                  <a:noFill/>
                </a:ln>
                <a:solidFill>
                  <a:schemeClr val="tx1"/>
                </a:solidFill>
                <a:effectLst/>
                <a:uLnTx/>
                <a:uFillTx/>
                <a:latin typeface="+mj-lt"/>
                <a:ea typeface="+mj-ea"/>
                <a:cs typeface="+mj-cs"/>
              </a:rPr>
              <a:t>“mapear as mulheres de risco para os cânceres de colo de útero e de mama</a:t>
            </a:r>
            <a:r>
              <a:rPr kumimoji="0" lang="pt-BR" sz="2800" b="0" i="0" u="none" strike="noStrike" kern="1200" cap="none" spc="0" normalizeH="0" baseline="0" noProof="0" dirty="0" smtClean="0">
                <a:ln>
                  <a:noFill/>
                </a:ln>
                <a:solidFill>
                  <a:schemeClr val="tx1"/>
                </a:solidFill>
                <a:effectLst/>
                <a:uLnTx/>
                <a:uFillTx/>
                <a:latin typeface="+mj-lt"/>
                <a:ea typeface="+mj-ea"/>
                <a:cs typeface="+mj-cs"/>
              </a:rPr>
              <a:t>”</a:t>
            </a:r>
            <a:endParaRPr kumimoji="0" lang="pt-BR" sz="28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11658521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p:cNvSpPr txBox="1">
            <a:spLocks/>
          </p:cNvSpPr>
          <p:nvPr/>
        </p:nvSpPr>
        <p:spPr>
          <a:xfrm>
            <a:off x="2771800" y="260648"/>
            <a:ext cx="6120680" cy="51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pt-B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ítulo 1"/>
          <p:cNvSpPr txBox="1">
            <a:spLocks/>
          </p:cNvSpPr>
          <p:nvPr/>
        </p:nvSpPr>
        <p:spPr>
          <a:xfrm>
            <a:off x="251520" y="116632"/>
            <a:ext cx="8229600" cy="7780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accent6">
                    <a:lumMod val="75000"/>
                  </a:schemeClr>
                </a:solidFill>
              </a:rPr>
              <a:t>Resultados</a:t>
            </a:r>
            <a:endParaRPr lang="pt-BR" sz="3600" dirty="0">
              <a:solidFill>
                <a:schemeClr val="accent6">
                  <a:lumMod val="75000"/>
                </a:schemeClr>
              </a:solidFill>
            </a:endParaRPr>
          </a:p>
        </p:txBody>
      </p:sp>
      <p:sp>
        <p:nvSpPr>
          <p:cNvPr id="3" name="Retângulo 2"/>
          <p:cNvSpPr/>
          <p:nvPr/>
        </p:nvSpPr>
        <p:spPr>
          <a:xfrm>
            <a:off x="539552" y="971436"/>
            <a:ext cx="8136904" cy="646331"/>
          </a:xfrm>
          <a:prstGeom prst="rect">
            <a:avLst/>
          </a:prstGeom>
        </p:spPr>
        <p:txBody>
          <a:bodyPr wrap="square">
            <a:spAutoFit/>
          </a:bodyPr>
          <a:lstStyle/>
          <a:p>
            <a:pPr algn="just"/>
            <a:r>
              <a:rPr lang="pt-BR" dirty="0" smtClean="0"/>
              <a:t>Meta 18: </a:t>
            </a:r>
            <a:r>
              <a:rPr lang="pt-BR" dirty="0" smtClean="0">
                <a:solidFill>
                  <a:srgbClr val="00B050"/>
                </a:solidFill>
              </a:rPr>
              <a:t>Orientar 100% das mulheres cadastradas no programa sobre doenças sexualmente transmissíveis (DST) e fatores de risco para os cânceres ginecológicos.</a:t>
            </a:r>
          </a:p>
        </p:txBody>
      </p:sp>
      <p:sp>
        <p:nvSpPr>
          <p:cNvPr id="12" name="Rectangle 1"/>
          <p:cNvSpPr>
            <a:spLocks noChangeArrowheads="1"/>
          </p:cNvSpPr>
          <p:nvPr/>
        </p:nvSpPr>
        <p:spPr bwMode="auto">
          <a:xfrm>
            <a:off x="539552" y="6021288"/>
            <a:ext cx="79208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pt-BR" sz="1200" dirty="0" smtClean="0"/>
              <a:t>Proporção de mulheres na faixa etária que receberam orientação sobre </a:t>
            </a:r>
            <a:r>
              <a:rPr lang="pt-BR" sz="1200" dirty="0" err="1" smtClean="0"/>
              <a:t>DSTs</a:t>
            </a:r>
            <a:r>
              <a:rPr lang="pt-BR" sz="1200" dirty="0" smtClean="0"/>
              <a:t>  e </a:t>
            </a:r>
            <a:r>
              <a:rPr lang="en-US" sz="1200" dirty="0" err="1" smtClean="0"/>
              <a:t>que</a:t>
            </a:r>
            <a:r>
              <a:rPr lang="en-US" sz="1200" dirty="0" smtClean="0"/>
              <a:t> receberam orientação </a:t>
            </a:r>
            <a:r>
              <a:rPr lang="en-US" sz="1200" dirty="0" err="1" smtClean="0"/>
              <a:t>sobre</a:t>
            </a:r>
            <a:r>
              <a:rPr lang="en-US" sz="1200" dirty="0" smtClean="0"/>
              <a:t> </a:t>
            </a:r>
            <a:r>
              <a:rPr lang="en-US" sz="1200" dirty="0" err="1" smtClean="0"/>
              <a:t>fatores</a:t>
            </a:r>
            <a:r>
              <a:rPr lang="en-US" sz="1200" dirty="0" smtClean="0"/>
              <a:t> de </a:t>
            </a:r>
            <a:r>
              <a:rPr lang="en-US" sz="1200" dirty="0" err="1" smtClean="0"/>
              <a:t>risco</a:t>
            </a:r>
            <a:r>
              <a:rPr lang="en-US" sz="1200" dirty="0" smtClean="0"/>
              <a:t> </a:t>
            </a:r>
            <a:r>
              <a:rPr lang="en-US" sz="1200" dirty="0" err="1" smtClean="0"/>
              <a:t>para</a:t>
            </a:r>
            <a:r>
              <a:rPr lang="en-US" sz="1200" dirty="0" smtClean="0"/>
              <a:t> CA de </a:t>
            </a:r>
            <a:r>
              <a:rPr lang="en-US" sz="1200" dirty="0" err="1" smtClean="0"/>
              <a:t>colo</a:t>
            </a:r>
            <a:r>
              <a:rPr lang="en-US" sz="1200" dirty="0" smtClean="0"/>
              <a:t> do </a:t>
            </a:r>
            <a:r>
              <a:rPr lang="en-US" sz="1200" dirty="0" err="1" smtClean="0"/>
              <a:t>útero</a:t>
            </a:r>
            <a:r>
              <a:rPr lang="en-US" sz="1200" dirty="0" smtClean="0"/>
              <a:t> e CA de mama</a:t>
            </a:r>
            <a:r>
              <a:rPr lang="pt-BR" sz="1200" dirty="0" smtClean="0"/>
              <a:t>.  </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USF Leovigildo Figueira, São Miguel das Matas, BA, 2013.</a:t>
            </a:r>
            <a:endParaRPr kumimoji="0" lang="pt-B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Fonte: Planilha de Coleta de Dados e Indicadores</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pt-B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ítulo 1"/>
          <p:cNvSpPr txBox="1">
            <a:spLocks/>
          </p:cNvSpPr>
          <p:nvPr/>
        </p:nvSpPr>
        <p:spPr>
          <a:xfrm>
            <a:off x="2411760" y="44624"/>
            <a:ext cx="6552728" cy="864096"/>
          </a:xfrm>
          <a:prstGeom prst="rect">
            <a:avLst/>
          </a:prstGeom>
        </p:spPr>
        <p:txBody>
          <a:bodyPr vert="horz" lIns="91440" tIns="45720" rIns="91440" bIns="45720" rtlCol="0" anchor="ctr">
            <a:noAutofit/>
          </a:bodyPr>
          <a:lstStyle/>
          <a:p>
            <a:pPr lvl="0" algn="just">
              <a:spcBef>
                <a:spcPct val="0"/>
              </a:spcBef>
            </a:pPr>
            <a:r>
              <a:rPr lang="pt-BR" sz="2800" dirty="0" smtClean="0"/>
              <a:t>“</a:t>
            </a:r>
            <a:r>
              <a:rPr lang="pt-BR" sz="2800" b="1" dirty="0" smtClean="0"/>
              <a:t>realizar ações de promoção à saúde das mulheres cadastradas no programa</a:t>
            </a:r>
            <a:r>
              <a:rPr lang="pt-BR" sz="2800" dirty="0" smtClean="0"/>
              <a:t>”</a:t>
            </a:r>
            <a:endParaRPr kumimoji="0" lang="pt-BR" sz="28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0" name="Gráfico 9"/>
          <p:cNvGraphicFramePr>
            <a:graphicFrameLocks/>
          </p:cNvGraphicFramePr>
          <p:nvPr/>
        </p:nvGraphicFramePr>
        <p:xfrm>
          <a:off x="539552" y="1700809"/>
          <a:ext cx="3456384" cy="18722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2"/>
          <p:cNvGraphicFramePr>
            <a:graphicFrameLocks/>
          </p:cNvGraphicFramePr>
          <p:nvPr/>
        </p:nvGraphicFramePr>
        <p:xfrm>
          <a:off x="539552" y="3861049"/>
          <a:ext cx="3528392" cy="20162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áfico 13"/>
          <p:cNvGraphicFramePr>
            <a:graphicFrameLocks/>
          </p:cNvGraphicFramePr>
          <p:nvPr/>
        </p:nvGraphicFramePr>
        <p:xfrm>
          <a:off x="5292080" y="1700808"/>
          <a:ext cx="3312368" cy="18722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
          <p:cNvGraphicFramePr>
            <a:graphicFrameLocks/>
          </p:cNvGraphicFramePr>
          <p:nvPr/>
        </p:nvGraphicFramePr>
        <p:xfrm>
          <a:off x="5292080" y="3789040"/>
          <a:ext cx="3312368" cy="20318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11658521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4000"/>
            <a:lum/>
          </a:blip>
          <a:srcRect/>
          <a:stretch>
            <a:fillRect/>
          </a:stretch>
        </a:blipFill>
        <a:effectLst/>
      </p:bgPr>
    </p:bg>
    <p:spTree>
      <p:nvGrpSpPr>
        <p:cNvPr id="1" name=""/>
        <p:cNvGrpSpPr/>
        <p:nvPr/>
      </p:nvGrpSpPr>
      <p:grpSpPr>
        <a:xfrm>
          <a:off x="0" y="0"/>
          <a:ext cx="0" cy="0"/>
          <a:chOff x="0" y="0"/>
          <a:chExt cx="0" cy="0"/>
        </a:xfrm>
      </p:grpSpPr>
      <p:sp>
        <p:nvSpPr>
          <p:cNvPr id="7" name="Espaço Reservado para Conteúdo 2"/>
          <p:cNvSpPr txBox="1">
            <a:spLocks/>
          </p:cNvSpPr>
          <p:nvPr/>
        </p:nvSpPr>
        <p:spPr>
          <a:xfrm>
            <a:off x="2771800" y="260648"/>
            <a:ext cx="6120680" cy="51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pt-B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ítulo 1"/>
          <p:cNvSpPr txBox="1">
            <a:spLocks/>
          </p:cNvSpPr>
          <p:nvPr/>
        </p:nvSpPr>
        <p:spPr>
          <a:xfrm>
            <a:off x="251520" y="116632"/>
            <a:ext cx="8229600" cy="7780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accent6">
                    <a:lumMod val="75000"/>
                  </a:schemeClr>
                </a:solidFill>
              </a:rPr>
              <a:t>Resultados</a:t>
            </a:r>
            <a:endParaRPr lang="pt-BR" sz="3600" dirty="0">
              <a:solidFill>
                <a:schemeClr val="accent6">
                  <a:lumMod val="75000"/>
                </a:schemeClr>
              </a:solidFill>
            </a:endParaRPr>
          </a:p>
        </p:txBody>
      </p:sp>
      <p:sp>
        <p:nvSpPr>
          <p:cNvPr id="3" name="Retângulo 2"/>
          <p:cNvSpPr/>
          <p:nvPr/>
        </p:nvSpPr>
        <p:spPr>
          <a:xfrm>
            <a:off x="539552" y="1988840"/>
            <a:ext cx="8136904" cy="3046988"/>
          </a:xfrm>
          <a:prstGeom prst="rect">
            <a:avLst/>
          </a:prstGeom>
        </p:spPr>
        <p:txBody>
          <a:bodyPr wrap="square">
            <a:spAutoFit/>
          </a:bodyPr>
          <a:lstStyle/>
          <a:p>
            <a:pPr algn="just"/>
            <a:r>
              <a:rPr lang="pt-BR" sz="2400" b="1" dirty="0" smtClean="0"/>
              <a:t>Meta 19</a:t>
            </a:r>
            <a:r>
              <a:rPr lang="pt-BR" sz="2400" dirty="0" smtClean="0"/>
              <a:t>: </a:t>
            </a:r>
            <a:r>
              <a:rPr lang="pt-BR" sz="2400" dirty="0" smtClean="0">
                <a:solidFill>
                  <a:srgbClr val="00B050"/>
                </a:solidFill>
              </a:rPr>
              <a:t>Realizar ações de promoção à saúde e prevenção de doenças a 80% das famílias das mulheres cadastradas.</a:t>
            </a:r>
          </a:p>
          <a:p>
            <a:pPr algn="just"/>
            <a:endParaRPr lang="pt-BR" sz="2400" dirty="0" smtClean="0">
              <a:solidFill>
                <a:srgbClr val="00B050"/>
              </a:solidFill>
            </a:endParaRPr>
          </a:p>
          <a:p>
            <a:pPr algn="just"/>
            <a:r>
              <a:rPr lang="pt-BR" sz="2400" dirty="0" smtClean="0"/>
              <a:t>Realizei várias salas de espera no intuito de </a:t>
            </a:r>
            <a:r>
              <a:rPr lang="pt-BR" sz="2400" dirty="0" err="1" smtClean="0"/>
              <a:t>empoderar</a:t>
            </a:r>
            <a:r>
              <a:rPr lang="pt-BR" sz="2400" dirty="0" smtClean="0"/>
              <a:t> essas mulheres, mostrando os seus direitos com relação a coleta do </a:t>
            </a:r>
            <a:r>
              <a:rPr lang="pt-BR" sz="2400" dirty="0" err="1" smtClean="0"/>
              <a:t>Papanicolau</a:t>
            </a:r>
            <a:r>
              <a:rPr lang="pt-BR" sz="2400" dirty="0" smtClean="0"/>
              <a:t>, a sua periodicidade, onde buscar e como cobrar da gestão pública.</a:t>
            </a:r>
          </a:p>
          <a:p>
            <a:pPr algn="just"/>
            <a:endParaRPr lang="pt-BR" sz="2400" dirty="0" smtClean="0">
              <a:solidFill>
                <a:srgbClr val="00B050"/>
              </a:solidFill>
            </a:endParaRPr>
          </a:p>
        </p:txBody>
      </p:sp>
      <p:sp>
        <p:nvSpPr>
          <p:cNvPr id="17" name="Título 1"/>
          <p:cNvSpPr txBox="1">
            <a:spLocks/>
          </p:cNvSpPr>
          <p:nvPr/>
        </p:nvSpPr>
        <p:spPr>
          <a:xfrm>
            <a:off x="2411760" y="404664"/>
            <a:ext cx="6552728" cy="864096"/>
          </a:xfrm>
          <a:prstGeom prst="rect">
            <a:avLst/>
          </a:prstGeom>
        </p:spPr>
        <p:txBody>
          <a:bodyPr vert="horz" lIns="91440" tIns="45720" rIns="91440" bIns="45720" rtlCol="0" anchor="ctr">
            <a:noAutofit/>
          </a:bodyPr>
          <a:lstStyle/>
          <a:p>
            <a:pPr lvl="0" algn="just">
              <a:spcBef>
                <a:spcPct val="0"/>
              </a:spcBef>
            </a:pPr>
            <a:r>
              <a:rPr lang="pt-BR" sz="2800" dirty="0" smtClean="0"/>
              <a:t>“realizar ações de promoção à saúde e prevenção de doenças para as famílias das mulheres cadastradas no programa”</a:t>
            </a:r>
            <a:endParaRPr kumimoji="0" lang="pt-BR" sz="28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1165852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8000"/>
            <a:lum/>
          </a:blip>
          <a:srcRect/>
          <a:stretch>
            <a:fillRect l="15000" t="19000" r="1000" b="-1000"/>
          </a:stretch>
        </a:blipFill>
        <a:effectLst/>
      </p:bgPr>
    </p:bg>
    <p:spTree>
      <p:nvGrpSpPr>
        <p:cNvPr id="1" name=""/>
        <p:cNvGrpSpPr/>
        <p:nvPr/>
      </p:nvGrpSpPr>
      <p:grpSpPr>
        <a:xfrm>
          <a:off x="0" y="0"/>
          <a:ext cx="0" cy="0"/>
          <a:chOff x="0" y="0"/>
          <a:chExt cx="0" cy="0"/>
        </a:xfrm>
      </p:grpSpPr>
      <p:sp>
        <p:nvSpPr>
          <p:cNvPr id="7" name="Espaço Reservado para Conteúdo 2"/>
          <p:cNvSpPr txBox="1">
            <a:spLocks/>
          </p:cNvSpPr>
          <p:nvPr/>
        </p:nvSpPr>
        <p:spPr>
          <a:xfrm>
            <a:off x="2771800" y="260648"/>
            <a:ext cx="6120680" cy="51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pt-B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ítulo 1"/>
          <p:cNvSpPr txBox="1">
            <a:spLocks/>
          </p:cNvSpPr>
          <p:nvPr/>
        </p:nvSpPr>
        <p:spPr>
          <a:xfrm>
            <a:off x="251520" y="116632"/>
            <a:ext cx="8229600" cy="7780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accent6">
                    <a:lumMod val="75000"/>
                  </a:schemeClr>
                </a:solidFill>
              </a:rPr>
              <a:t>Resultados</a:t>
            </a:r>
            <a:endParaRPr lang="pt-BR" sz="3600" dirty="0">
              <a:solidFill>
                <a:schemeClr val="accent6">
                  <a:lumMod val="75000"/>
                </a:schemeClr>
              </a:solidFill>
            </a:endParaRPr>
          </a:p>
        </p:txBody>
      </p:sp>
      <p:sp>
        <p:nvSpPr>
          <p:cNvPr id="3" name="Retângulo 2"/>
          <p:cNvSpPr/>
          <p:nvPr/>
        </p:nvSpPr>
        <p:spPr>
          <a:xfrm>
            <a:off x="539552" y="1700808"/>
            <a:ext cx="8136904" cy="4524315"/>
          </a:xfrm>
          <a:prstGeom prst="rect">
            <a:avLst/>
          </a:prstGeom>
        </p:spPr>
        <p:txBody>
          <a:bodyPr wrap="square">
            <a:spAutoFit/>
          </a:bodyPr>
          <a:lstStyle/>
          <a:p>
            <a:pPr algn="just"/>
            <a:r>
              <a:rPr lang="pt-BR" sz="2000" dirty="0" smtClean="0"/>
              <a:t>Durante a realização dos grupos e da sala de espera conseguimos explicar para nossas usuárias os fatores de risco para o desenvolvimento destes cânceres, da idade precoce da primeira relação sexual, multiplicidade de parceiros, história de infecções sexualmente transmissíveis principalmente o HPV, multiparidade e o tabagismo, além disso encorajamos as mesmas a orientarem os demais membros da família a realizar ações para reduzir a exposição aos fatores de risco.</a:t>
            </a:r>
          </a:p>
          <a:p>
            <a:pPr algn="just"/>
            <a:endParaRPr lang="pt-BR" sz="800" dirty="0" smtClean="0"/>
          </a:p>
          <a:p>
            <a:pPr algn="just"/>
            <a:r>
              <a:rPr lang="x-none" sz="2000" smtClean="0"/>
              <a:t>Também foram fortalecidas as discussões sobre doenças sexualmente transmissíveis (DST), pois elas estão entre os problemas de saúde pública mais comuns no Brasil e no mundo, sendo atualmente consideradas o principal fator facilitador da transmissão sexual do HIV, para tanto utilizamos como guia o Caderno de Atenção Básica - HIV/AIDS, hepatites e outras DST n. 18.</a:t>
            </a:r>
            <a:endParaRPr lang="pt-BR" sz="2000" dirty="0" smtClean="0"/>
          </a:p>
          <a:p>
            <a:pPr algn="just"/>
            <a:endParaRPr lang="pt-BR" sz="2000" dirty="0" smtClean="0">
              <a:solidFill>
                <a:srgbClr val="00B050"/>
              </a:solidFill>
            </a:endParaRPr>
          </a:p>
        </p:txBody>
      </p:sp>
      <p:sp>
        <p:nvSpPr>
          <p:cNvPr id="17" name="Título 1"/>
          <p:cNvSpPr txBox="1">
            <a:spLocks/>
          </p:cNvSpPr>
          <p:nvPr/>
        </p:nvSpPr>
        <p:spPr>
          <a:xfrm>
            <a:off x="2411760" y="404664"/>
            <a:ext cx="6552728" cy="864096"/>
          </a:xfrm>
          <a:prstGeom prst="rect">
            <a:avLst/>
          </a:prstGeom>
        </p:spPr>
        <p:txBody>
          <a:bodyPr vert="horz" lIns="91440" tIns="45720" rIns="91440" bIns="45720" rtlCol="0" anchor="ctr">
            <a:noAutofit/>
          </a:bodyPr>
          <a:lstStyle/>
          <a:p>
            <a:pPr lvl="0" algn="just">
              <a:spcBef>
                <a:spcPct val="0"/>
              </a:spcBef>
            </a:pPr>
            <a:r>
              <a:rPr lang="pt-BR" sz="2800" dirty="0" smtClean="0"/>
              <a:t>“realizar ações de promoção à saúde e prevenção de doenças para as famílias das mulheres cadastradas no programa”</a:t>
            </a:r>
            <a:endParaRPr kumimoji="0" lang="pt-BR" sz="28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1165852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Espaço Reservado para Conteúdo 2"/>
          <p:cNvSpPr txBox="1">
            <a:spLocks/>
          </p:cNvSpPr>
          <p:nvPr/>
        </p:nvSpPr>
        <p:spPr>
          <a:xfrm>
            <a:off x="2771800" y="260648"/>
            <a:ext cx="6120680" cy="51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pt-B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ítulo 1"/>
          <p:cNvSpPr txBox="1">
            <a:spLocks/>
          </p:cNvSpPr>
          <p:nvPr/>
        </p:nvSpPr>
        <p:spPr>
          <a:xfrm>
            <a:off x="251520" y="116632"/>
            <a:ext cx="8229600" cy="7780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accent6">
                    <a:lumMod val="75000"/>
                  </a:schemeClr>
                </a:solidFill>
              </a:rPr>
              <a:t>Resultados</a:t>
            </a:r>
            <a:endParaRPr lang="pt-BR" sz="3600" dirty="0">
              <a:solidFill>
                <a:schemeClr val="accent6">
                  <a:lumMod val="75000"/>
                </a:schemeClr>
              </a:solidFill>
            </a:endParaRPr>
          </a:p>
        </p:txBody>
      </p:sp>
      <p:sp>
        <p:nvSpPr>
          <p:cNvPr id="3" name="Retângulo 2"/>
          <p:cNvSpPr/>
          <p:nvPr/>
        </p:nvSpPr>
        <p:spPr>
          <a:xfrm>
            <a:off x="539552" y="1700808"/>
            <a:ext cx="8352928" cy="4647426"/>
          </a:xfrm>
          <a:prstGeom prst="rect">
            <a:avLst/>
          </a:prstGeom>
          <a:blipFill dpi="0" rotWithShape="1">
            <a:blip r:embed="rId2" cstate="print">
              <a:alphaModFix amt="48000"/>
            </a:blip>
            <a:srcRect/>
            <a:stretch>
              <a:fillRect/>
            </a:stretch>
          </a:blipFill>
        </p:spPr>
        <p:txBody>
          <a:bodyPr wrap="square">
            <a:spAutoFit/>
          </a:bodyPr>
          <a:lstStyle/>
          <a:p>
            <a:pPr algn="just"/>
            <a:r>
              <a:rPr lang="pt-BR" sz="2400" b="1" dirty="0" smtClean="0"/>
              <a:t>Meta 20: </a:t>
            </a:r>
            <a:r>
              <a:rPr lang="pt-BR" sz="2400" dirty="0" smtClean="0"/>
              <a:t> </a:t>
            </a:r>
            <a:r>
              <a:rPr lang="pt-BR" sz="2400" dirty="0" smtClean="0">
                <a:solidFill>
                  <a:srgbClr val="FF0000"/>
                </a:solidFill>
              </a:rPr>
              <a:t>Avaliar a situação de risco e vulnerabilidade das famílias de 100% das mulheres cadastradas no programa</a:t>
            </a:r>
          </a:p>
          <a:p>
            <a:pPr algn="just"/>
            <a:endParaRPr lang="pt-BR" sz="800" dirty="0" smtClean="0"/>
          </a:p>
          <a:p>
            <a:pPr algn="just"/>
            <a:r>
              <a:rPr lang="pt-BR" sz="2400" dirty="0" smtClean="0"/>
              <a:t>A vulnerabilidade deveria ter sido avaliada considerando faixa etária, nível de escolaridade, higiene pessoal, renda, entre outros, porém, devido à complexidade destas informações, a meta não pode ser avaliada, mas sabe-se que o câncer de colo do útero geralmente acomete os grupos de maior vulnerabilidade social, onde se concentram as maiores barreiras de acesso à rede de serviços para a detecção e tratamento precoce da doença, advindas das dificuldades econômicas e geográficas, insuficiência de serviços e questões culturais como medos e preconceitos dos companheiros.</a:t>
            </a:r>
            <a:endParaRPr lang="pt-BR" sz="2400" dirty="0" smtClean="0">
              <a:solidFill>
                <a:srgbClr val="00B050"/>
              </a:solidFill>
            </a:endParaRPr>
          </a:p>
        </p:txBody>
      </p:sp>
      <p:sp>
        <p:nvSpPr>
          <p:cNvPr id="17" name="Título 1"/>
          <p:cNvSpPr txBox="1">
            <a:spLocks/>
          </p:cNvSpPr>
          <p:nvPr/>
        </p:nvSpPr>
        <p:spPr>
          <a:xfrm>
            <a:off x="2411760" y="404664"/>
            <a:ext cx="6552728" cy="864096"/>
          </a:xfrm>
          <a:prstGeom prst="rect">
            <a:avLst/>
          </a:prstGeom>
        </p:spPr>
        <p:txBody>
          <a:bodyPr vert="horz" lIns="91440" tIns="45720" rIns="91440" bIns="45720" rtlCol="0" anchor="ctr">
            <a:noAutofit/>
          </a:bodyPr>
          <a:lstStyle/>
          <a:p>
            <a:pPr lvl="0" algn="just">
              <a:spcBef>
                <a:spcPct val="0"/>
              </a:spcBef>
            </a:pPr>
            <a:r>
              <a:rPr lang="pt-BR" sz="2800" dirty="0" smtClean="0"/>
              <a:t>“realizar ações de promoção à saúde e prevenção de doenças para as famílias das mulheres cadastradas no programa”</a:t>
            </a:r>
            <a:endParaRPr kumimoji="0" lang="pt-BR" sz="28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1165852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6000"/>
            <a:lum/>
          </a:blip>
          <a:srcRect/>
          <a:stretch>
            <a:fillRect l="51000" r="-2000"/>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340768"/>
            <a:ext cx="8435280" cy="5040560"/>
          </a:xfrm>
        </p:spPr>
        <p:txBody>
          <a:bodyPr>
            <a:noAutofit/>
          </a:bodyPr>
          <a:lstStyle/>
          <a:p>
            <a:pPr>
              <a:buFontTx/>
              <a:buChar char="-"/>
            </a:pPr>
            <a:r>
              <a:rPr lang="pt-BR" sz="2400" dirty="0" smtClean="0"/>
              <a:t>16 semanas</a:t>
            </a:r>
          </a:p>
          <a:p>
            <a:pPr>
              <a:buFontTx/>
              <a:buChar char="-"/>
            </a:pPr>
            <a:r>
              <a:rPr lang="pt-BR" sz="2400" dirty="0" smtClean="0"/>
              <a:t>Coleta de Material citopatológico;</a:t>
            </a:r>
          </a:p>
          <a:p>
            <a:pPr>
              <a:buFontTx/>
              <a:buChar char="-"/>
            </a:pPr>
            <a:r>
              <a:rPr lang="pt-BR" sz="2400" dirty="0" smtClean="0"/>
              <a:t>Exame das mamas;</a:t>
            </a:r>
          </a:p>
          <a:p>
            <a:pPr>
              <a:buFontTx/>
              <a:buChar char="-"/>
            </a:pPr>
            <a:r>
              <a:rPr lang="pt-BR" sz="2400" dirty="0" smtClean="0"/>
              <a:t>Palestras educativas;</a:t>
            </a:r>
          </a:p>
          <a:p>
            <a:pPr>
              <a:buFontTx/>
              <a:buChar char="-"/>
            </a:pPr>
            <a:r>
              <a:rPr lang="pt-BR" sz="2400" dirty="0" smtClean="0"/>
              <a:t>Solicitação de mamografia;</a:t>
            </a:r>
          </a:p>
          <a:p>
            <a:pPr>
              <a:buFontTx/>
              <a:buChar char="-"/>
            </a:pPr>
            <a:r>
              <a:rPr lang="pt-BR" sz="2400" dirty="0" smtClean="0"/>
              <a:t>Visitas domiciliares;</a:t>
            </a:r>
          </a:p>
          <a:p>
            <a:pPr>
              <a:buFontTx/>
              <a:buChar char="-"/>
            </a:pPr>
            <a:r>
              <a:rPr lang="pt-BR" sz="2400" dirty="0" smtClean="0"/>
              <a:t>Sala de espera, roda de conversa; </a:t>
            </a:r>
          </a:p>
          <a:p>
            <a:pPr>
              <a:buFontTx/>
              <a:buChar char="-"/>
            </a:pPr>
            <a:r>
              <a:rPr lang="pt-BR" sz="2400" dirty="0" smtClean="0"/>
              <a:t>Orientações, educação em saúde;</a:t>
            </a:r>
          </a:p>
          <a:p>
            <a:pPr>
              <a:buFontTx/>
              <a:buChar char="-"/>
            </a:pPr>
            <a:r>
              <a:rPr lang="pt-BR" sz="2400" dirty="0" smtClean="0"/>
              <a:t>Avaliação e reavaliação da intervenção, mudanças na estratégia, incremento nas visitas, como busca ativa de mulheres;</a:t>
            </a:r>
          </a:p>
          <a:p>
            <a:pPr>
              <a:buFontTx/>
              <a:buChar char="-"/>
            </a:pPr>
            <a:r>
              <a:rPr lang="pt-BR" sz="2400" dirty="0" smtClean="0"/>
              <a:t>Registros. </a:t>
            </a:r>
            <a:endParaRPr lang="pt-BR" sz="2400" dirty="0"/>
          </a:p>
        </p:txBody>
      </p:sp>
      <p:sp>
        <p:nvSpPr>
          <p:cNvPr id="5" name="Título 1"/>
          <p:cNvSpPr>
            <a:spLocks noGrp="1"/>
          </p:cNvSpPr>
          <p:nvPr>
            <p:ph type="title"/>
          </p:nvPr>
        </p:nvSpPr>
        <p:spPr>
          <a:xfrm>
            <a:off x="457200" y="274638"/>
            <a:ext cx="8229600" cy="778098"/>
          </a:xfrm>
        </p:spPr>
        <p:txBody>
          <a:bodyPr anchor="t">
            <a:normAutofit/>
          </a:bodyPr>
          <a:lstStyle/>
          <a:p>
            <a:pPr algn="l"/>
            <a:r>
              <a:rPr lang="pt-BR" sz="3600" dirty="0" smtClean="0">
                <a:solidFill>
                  <a:schemeClr val="accent6">
                    <a:lumMod val="75000"/>
                  </a:schemeClr>
                </a:solidFill>
              </a:rPr>
              <a:t>Metodologia</a:t>
            </a:r>
            <a:endParaRPr lang="pt-BR" sz="3600" dirty="0">
              <a:solidFill>
                <a:schemeClr val="accent6">
                  <a:lumMod val="75000"/>
                </a:schemeClr>
              </a:solidFill>
            </a:endParaRPr>
          </a:p>
        </p:txBody>
      </p:sp>
    </p:spTree>
    <p:extLst>
      <p:ext uri="{BB962C8B-B14F-4D97-AF65-F5344CB8AC3E}">
        <p14:creationId xmlns:p14="http://schemas.microsoft.com/office/powerpoint/2010/main" xmlns="" val="227271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4000"/>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Conclusões </a:t>
            </a:r>
            <a:endParaRPr lang="pt-BR" dirty="0"/>
          </a:p>
        </p:txBody>
      </p:sp>
      <p:sp>
        <p:nvSpPr>
          <p:cNvPr id="5" name="Espaço Reservado para Conteúdo 4"/>
          <p:cNvSpPr>
            <a:spLocks noGrp="1"/>
          </p:cNvSpPr>
          <p:nvPr>
            <p:ph idx="1"/>
          </p:nvPr>
        </p:nvSpPr>
        <p:spPr/>
        <p:txBody>
          <a:bodyPr>
            <a:normAutofit fontScale="77500" lnSpcReduction="20000"/>
          </a:bodyPr>
          <a:lstStyle/>
          <a:p>
            <a:pPr marL="0" indent="342900" algn="just">
              <a:spcBef>
                <a:spcPts val="0"/>
              </a:spcBef>
              <a:buNone/>
            </a:pPr>
            <a:r>
              <a:rPr lang="pt-BR" dirty="0" smtClean="0"/>
              <a:t>Nestas 16 semanas enfrentamos alguns problemas como precariedade na infraestrutura, baixo apoio da gestão, reforma da unidade, com transporte tanto da equipe de saúde e para as mulheres.</a:t>
            </a:r>
          </a:p>
          <a:p>
            <a:pPr marL="0" indent="342900" algn="just">
              <a:spcBef>
                <a:spcPts val="0"/>
              </a:spcBef>
              <a:buNone/>
            </a:pPr>
            <a:endParaRPr lang="pt-BR" dirty="0" smtClean="0"/>
          </a:p>
          <a:p>
            <a:pPr marL="0" indent="342900" algn="just">
              <a:spcBef>
                <a:spcPts val="0"/>
              </a:spcBef>
              <a:buNone/>
            </a:pPr>
            <a:r>
              <a:rPr lang="pt-BR" dirty="0" smtClean="0"/>
              <a:t>Mesmo com esses problemas, foi muito gratificante fortalecer os vínculos com a comunidade e com a população alvo. É possível dizer que mulheres foram bem acolhidas e que se envolveram nas atividades propostas. Todas as mulheres atendidas receberam orientações sobre os riscos para os cânceres ginecológicos e sobre as </a:t>
            </a:r>
            <a:r>
              <a:rPr lang="pt-BR" dirty="0" err="1" smtClean="0"/>
              <a:t>DSTs</a:t>
            </a:r>
            <a:r>
              <a:rPr lang="pt-BR" dirty="0" smtClean="0"/>
              <a:t>, também foi realizada a coleta de material citopatológico para diagnóstico de câncer do colo do útero e exame clínico das mamas, com orientações para o autoexame de mamas.</a:t>
            </a:r>
          </a:p>
          <a:p>
            <a:pPr marL="0" indent="342900" algn="just">
              <a:spcBef>
                <a:spcPts val="0"/>
              </a:spcBef>
              <a:buNone/>
            </a:pPr>
            <a:endParaRPr lang="pt-BR" dirty="0" smtClean="0"/>
          </a:p>
        </p:txBody>
      </p:sp>
    </p:spTree>
    <p:extLst>
      <p:ext uri="{BB962C8B-B14F-4D97-AF65-F5344CB8AC3E}">
        <p14:creationId xmlns:p14="http://schemas.microsoft.com/office/powerpoint/2010/main" xmlns="" val="39092202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Conclusões </a:t>
            </a:r>
            <a:endParaRPr lang="pt-BR" dirty="0"/>
          </a:p>
        </p:txBody>
      </p:sp>
      <p:sp>
        <p:nvSpPr>
          <p:cNvPr id="5" name="Espaço Reservado para Conteúdo 4"/>
          <p:cNvSpPr>
            <a:spLocks noGrp="1"/>
          </p:cNvSpPr>
          <p:nvPr>
            <p:ph idx="1"/>
          </p:nvPr>
        </p:nvSpPr>
        <p:spPr/>
        <p:txBody>
          <a:bodyPr>
            <a:normAutofit fontScale="85000" lnSpcReduction="20000"/>
          </a:bodyPr>
          <a:lstStyle/>
          <a:p>
            <a:pPr marL="0" indent="342900" algn="just">
              <a:spcBef>
                <a:spcPts val="0"/>
              </a:spcBef>
              <a:buNone/>
            </a:pPr>
            <a:r>
              <a:rPr lang="pt-BR" dirty="0" smtClean="0"/>
              <a:t>O impacto da intervenção aos poucos tem sido percebido pelos usuários da comunidade, as usuárias saíram satisfeitas com o acolhimento recebido, os demais usuários compreendem a ampliação da agenda e a equipe compreendeu a importância da organização do trabalho.</a:t>
            </a:r>
          </a:p>
          <a:p>
            <a:pPr marL="0" indent="342900" algn="just">
              <a:spcBef>
                <a:spcPts val="0"/>
              </a:spcBef>
              <a:buNone/>
            </a:pPr>
            <a:endParaRPr lang="pt-BR" dirty="0" smtClean="0"/>
          </a:p>
          <a:p>
            <a:pPr marL="0" indent="342900" algn="just">
              <a:spcBef>
                <a:spcPts val="0"/>
              </a:spcBef>
              <a:buNone/>
            </a:pPr>
            <a:r>
              <a:rPr lang="pt-BR" dirty="0" smtClean="0"/>
              <a:t>Apesar da ampliação da cobertura do programa ainda temos muitas mulheres sem atendimento ou que fazem esse acompanhamento em outros serviços. Sendo assim, é importante a participação da comunidade na busca por esses serviços, é necessária a cobrança por melhorias na qualidade dos serviços prestados pela unidade.</a:t>
            </a:r>
          </a:p>
          <a:p>
            <a:pPr marL="0" indent="342900" algn="just">
              <a:spcBef>
                <a:spcPts val="0"/>
              </a:spcBef>
              <a:buNone/>
            </a:pPr>
            <a:endParaRPr lang="pt-BR" dirty="0" smtClean="0"/>
          </a:p>
        </p:txBody>
      </p:sp>
    </p:spTree>
    <p:extLst>
      <p:ext uri="{BB962C8B-B14F-4D97-AF65-F5344CB8AC3E}">
        <p14:creationId xmlns:p14="http://schemas.microsoft.com/office/powerpoint/2010/main" xmlns="" val="3909220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 </a:t>
            </a:r>
            <a:endParaRPr lang="pt-BR" dirty="0"/>
          </a:p>
        </p:txBody>
      </p:sp>
      <p:sp>
        <p:nvSpPr>
          <p:cNvPr id="3" name="Espaço Reservado para Conteúdo 2"/>
          <p:cNvSpPr>
            <a:spLocks noGrp="1"/>
          </p:cNvSpPr>
          <p:nvPr>
            <p:ph idx="1"/>
          </p:nvPr>
        </p:nvSpPr>
        <p:spPr>
          <a:xfrm>
            <a:off x="457200" y="1268760"/>
            <a:ext cx="8435280" cy="5256584"/>
          </a:xfrm>
        </p:spPr>
        <p:txBody>
          <a:bodyPr>
            <a:noAutofit/>
          </a:bodyPr>
          <a:lstStyle/>
          <a:p>
            <a:pPr marL="0" indent="0">
              <a:spcBef>
                <a:spcPts val="0"/>
              </a:spcBef>
            </a:pPr>
            <a:r>
              <a:rPr lang="pt-BR" sz="1100" dirty="0" smtClean="0"/>
              <a:t>ALVES, Rubem. </a:t>
            </a:r>
            <a:r>
              <a:rPr lang="pt-BR" sz="1100" b="1" dirty="0" smtClean="0"/>
              <a:t>Gaiolas ou Asas:</a:t>
            </a:r>
            <a:r>
              <a:rPr lang="pt-BR" sz="1100" dirty="0" smtClean="0"/>
              <a:t> a arte do voo ou a busca da alegria de aprender. Porto (Portugal): Edições Asa, 2004.</a:t>
            </a:r>
          </a:p>
          <a:p>
            <a:pPr marL="0" indent="0">
              <a:spcBef>
                <a:spcPts val="0"/>
              </a:spcBef>
            </a:pPr>
            <a:r>
              <a:rPr lang="pt-BR" sz="1100" dirty="0" smtClean="0"/>
              <a:t>BRASIl. Ministério da Saúde. Secretaria de Atenção à Saúde. Departamento de Atenção Básica. </a:t>
            </a:r>
            <a:r>
              <a:rPr lang="pt-BR" sz="1100" b="1" dirty="0" smtClean="0"/>
              <a:t>Manual de estrutura física das unidades básicas de saúde</a:t>
            </a:r>
            <a:r>
              <a:rPr lang="pt-BR" sz="1100" dirty="0" smtClean="0"/>
              <a:t> : saúde da família / Ministério da Saúde, Secretaria de Atenção à Saúde, Departamento de Atenção Básica – 2. ed. – Brasília : Ministério da Saúde, 2008.</a:t>
            </a:r>
          </a:p>
          <a:p>
            <a:pPr marL="0" indent="0">
              <a:spcBef>
                <a:spcPts val="0"/>
              </a:spcBef>
            </a:pPr>
            <a:r>
              <a:rPr lang="pt-BR" sz="1100" dirty="0" smtClean="0"/>
              <a:t>_______. Ministério da Saúde. </a:t>
            </a:r>
            <a:r>
              <a:rPr lang="pt-BR" sz="1100" b="1" dirty="0" smtClean="0"/>
              <a:t>Política Nacional de Atenção Integral à Saúde da Mulher</a:t>
            </a:r>
            <a:r>
              <a:rPr lang="pt-BR" sz="1100" dirty="0" smtClean="0"/>
              <a:t> - Princípios e Diretrizes. Secretaria de Atenção à Saúde / Departamento de Ações Programáticas e Estratégicas. Brasília: Ministério da saúde, 2004.</a:t>
            </a:r>
          </a:p>
          <a:p>
            <a:pPr marL="0" indent="0">
              <a:spcBef>
                <a:spcPts val="0"/>
              </a:spcBef>
            </a:pPr>
            <a:r>
              <a:rPr lang="pt-BR" sz="1100" dirty="0" smtClean="0"/>
              <a:t>_______. Ministério da Saúde. </a:t>
            </a:r>
            <a:r>
              <a:rPr lang="pt-BR" sz="1100" b="1" dirty="0" smtClean="0"/>
              <a:t>2004 ano da mulher</a:t>
            </a:r>
            <a:r>
              <a:rPr lang="pt-BR" sz="1100" dirty="0" smtClean="0"/>
              <a:t>. Brasília: Ministério da Saúde, 2004.</a:t>
            </a:r>
          </a:p>
          <a:p>
            <a:pPr marL="0" indent="0">
              <a:spcBef>
                <a:spcPts val="0"/>
              </a:spcBef>
            </a:pPr>
            <a:r>
              <a:rPr lang="pt-BR" sz="1100" dirty="0" smtClean="0"/>
              <a:t> _______. MINISTÉRIO DA SAÚDE. </a:t>
            </a:r>
            <a:r>
              <a:rPr lang="pt-BR" sz="1100" b="1" dirty="0" smtClean="0"/>
              <a:t>Controle dos cânceres do colo do útero e da mama</a:t>
            </a:r>
            <a:r>
              <a:rPr lang="pt-BR" sz="1100" dirty="0" smtClean="0"/>
              <a:t>. Secretaria de Atenção à Saúde / Departamento de Atenção Básica. Brasília: Ministério da Saúde, 2006.</a:t>
            </a:r>
          </a:p>
          <a:p>
            <a:pPr marL="0" indent="0">
              <a:spcBef>
                <a:spcPts val="0"/>
              </a:spcBef>
            </a:pPr>
            <a:r>
              <a:rPr lang="pt-BR" sz="1100" dirty="0" smtClean="0"/>
              <a:t> _______. Ministério da Saúde. Secretaria de Atenção à Saúde. Departamento de Ações Programáticas Estratégicas. </a:t>
            </a:r>
            <a:r>
              <a:rPr lang="pt-BR" sz="1100" b="1" dirty="0" smtClean="0"/>
              <a:t>Política Nacional de Atenção Integral à Saúde da Mulher : Princípios e Diretrizes</a:t>
            </a:r>
            <a:r>
              <a:rPr lang="pt-BR" sz="1100" dirty="0" smtClean="0"/>
              <a:t> / Ministério da Saúde, Secretaria de Atenção à Saúde, Departamento de Ações Programáticas Estratégicas. – 1. ed., 2. </a:t>
            </a:r>
            <a:r>
              <a:rPr lang="pt-BR" sz="1100" dirty="0" err="1" smtClean="0"/>
              <a:t>reimpr</a:t>
            </a:r>
            <a:r>
              <a:rPr lang="pt-BR" sz="1100" dirty="0" smtClean="0"/>
              <a:t>.Brasília : Editora do Ministério da Saúde, 2011. 82 p. </a:t>
            </a:r>
          </a:p>
          <a:p>
            <a:pPr marL="0" indent="0">
              <a:spcBef>
                <a:spcPts val="0"/>
              </a:spcBef>
            </a:pPr>
            <a:r>
              <a:rPr lang="pt-BR" sz="1100" dirty="0" smtClean="0"/>
              <a:t> _______. Ministério da Saúde. Secretaria de Atenção à Saúde. Departamento de Ações Programáticas Estratégicas. </a:t>
            </a:r>
            <a:r>
              <a:rPr lang="pt-BR" sz="1100" b="1" dirty="0" smtClean="0"/>
              <a:t>Manual de Atenção à Mulher no Climatério/Menopausa</a:t>
            </a:r>
            <a:r>
              <a:rPr lang="pt-BR" sz="1100" dirty="0" smtClean="0"/>
              <a:t> / Ministério da Saúde, Secretaria de Atenção à Saúde, Departamento de Ações Programáticas Estratégicas. – Brasília : Editora do Ministério da Saúde, 2008. 192 p.</a:t>
            </a:r>
          </a:p>
          <a:p>
            <a:pPr marL="0" indent="0">
              <a:spcBef>
                <a:spcPts val="0"/>
              </a:spcBef>
            </a:pPr>
            <a:r>
              <a:rPr lang="pt-BR" sz="1100" dirty="0" smtClean="0"/>
              <a:t> _______.Ministério da Saúde. Secretaria de Atenção à Saúde. Departamento de Atenção Básica.  </a:t>
            </a:r>
            <a:r>
              <a:rPr lang="pt-BR" sz="1100" b="1" dirty="0" smtClean="0"/>
              <a:t>HIV/AIDS, hepatites e outras DST /</a:t>
            </a:r>
            <a:r>
              <a:rPr lang="pt-BR" sz="1100" dirty="0" smtClean="0"/>
              <a:t> Ministério da Saúde, Secretaria de Atenção à Saúde, Departamento de Atenção Básica. – Brasília : Ministério da Saúde, 2006. 197 p</a:t>
            </a:r>
          </a:p>
          <a:p>
            <a:pPr marL="0" indent="0">
              <a:spcBef>
                <a:spcPts val="0"/>
              </a:spcBef>
            </a:pPr>
            <a:r>
              <a:rPr lang="pt-BR" sz="1100" dirty="0" smtClean="0"/>
              <a:t> _______.Ministério da Saúde. Secretaria de Vigilância em Saúde Programa Nacional de DST e AIDS. </a:t>
            </a:r>
            <a:r>
              <a:rPr lang="pt-BR" sz="1100" b="1" dirty="0" smtClean="0"/>
              <a:t>Manual de Prevenção das DST/HIV/AIDS em Comunidades Populares</a:t>
            </a:r>
            <a:r>
              <a:rPr lang="pt-BR" sz="1100" dirty="0" smtClean="0"/>
              <a:t>  Caderno I - Afinando Conceitos. Série Manuais n. 83</a:t>
            </a:r>
          </a:p>
          <a:p>
            <a:pPr marL="0" indent="0">
              <a:spcBef>
                <a:spcPts val="0"/>
              </a:spcBef>
            </a:pPr>
            <a:r>
              <a:rPr lang="pt-BR" sz="1100" dirty="0" smtClean="0"/>
              <a:t>1.ª edição – 2008.</a:t>
            </a:r>
          </a:p>
          <a:p>
            <a:pPr marL="0" indent="0">
              <a:spcBef>
                <a:spcPts val="0"/>
              </a:spcBef>
            </a:pPr>
            <a:r>
              <a:rPr lang="pt-BR" sz="1100" dirty="0" smtClean="0"/>
              <a:t> IBGE. Instituto Brasileiro de Geografia e Estatística. Disponível em: &lt;</a:t>
            </a:r>
            <a:r>
              <a:rPr lang="pt-BR" sz="1100" u="sng" dirty="0" smtClean="0">
                <a:hlinkClick r:id="rId2"/>
              </a:rPr>
              <a:t>http://www.ibge.gov.br/cidadesat/topwindow.htm?1</a:t>
            </a:r>
            <a:r>
              <a:rPr lang="pt-BR" sz="1100" dirty="0" smtClean="0"/>
              <a:t>&gt;. Último acesso em: .junho de 2013.</a:t>
            </a:r>
          </a:p>
          <a:p>
            <a:pPr marL="0" indent="0">
              <a:spcBef>
                <a:spcPts val="0"/>
              </a:spcBef>
            </a:pPr>
            <a:r>
              <a:rPr lang="pt-BR" sz="1100" dirty="0" smtClean="0"/>
              <a:t> INSTITUTO NACIONAL DE CÂNCER (Brasil). </a:t>
            </a:r>
            <a:r>
              <a:rPr lang="pt-BR" sz="1100" b="1" dirty="0" smtClean="0"/>
              <a:t>A Situação do Câncer no Brasil</a:t>
            </a:r>
            <a:r>
              <a:rPr lang="pt-BR" sz="1100" dirty="0" smtClean="0"/>
              <a:t>. Rio de Janeiro: INCA, 2006.. Disponível em: &lt;</a:t>
            </a:r>
            <a:r>
              <a:rPr lang="pt-BR" sz="1100" u="sng" dirty="0" smtClean="0">
                <a:hlinkClick r:id="rId3"/>
              </a:rPr>
              <a:t>http://www.inca.gov.br/estimativa/2012/index.asp?ID=5</a:t>
            </a:r>
            <a:r>
              <a:rPr lang="pt-BR" sz="1100" dirty="0" smtClean="0"/>
              <a:t>&gt;. Último acesso em: junho de 2013.</a:t>
            </a:r>
          </a:p>
          <a:p>
            <a:pPr marL="0" indent="0">
              <a:spcBef>
                <a:spcPts val="0"/>
              </a:spcBef>
            </a:pPr>
            <a:r>
              <a:rPr lang="pt-BR" sz="1100" dirty="0" smtClean="0"/>
              <a:t> Costa. Ana Alice, Passos. Elizete. </a:t>
            </a:r>
            <a:r>
              <a:rPr lang="pt-BR" sz="1100" b="1" dirty="0" smtClean="0"/>
              <a:t>Manual de Orientação à Saúde da Mulher. Cartilha. Núcleo de Estudos Interdisciplinares sobre a Mulher – NEIM</a:t>
            </a:r>
            <a:r>
              <a:rPr lang="pt-BR" sz="1100" dirty="0" smtClean="0"/>
              <a:t>, da Universidade Federal da Bahia, em convênio com a Rede Feminista Norte e Nordeste de Estudos e Pesquisas sobre a Mulher e Relações de Gênero – REDOR. Disponível em.: </a:t>
            </a:r>
            <a:r>
              <a:rPr lang="pt-BR" sz="1100" u="sng" dirty="0" smtClean="0">
                <a:hlinkClick r:id="rId4"/>
              </a:rPr>
              <a:t>http://www.neim.ufba.br/site/arquivos/file/saudedamulher.pdf</a:t>
            </a:r>
            <a:r>
              <a:rPr lang="pt-BR" sz="1100" dirty="0" smtClean="0"/>
              <a:t>. </a:t>
            </a:r>
          </a:p>
          <a:p>
            <a:pPr marL="0" indent="0">
              <a:spcBef>
                <a:spcPts val="0"/>
              </a:spcBef>
            </a:pPr>
            <a:r>
              <a:rPr lang="pt-BR" sz="1100" dirty="0" smtClean="0"/>
              <a:t> STARFIELD, B. </a:t>
            </a:r>
            <a:r>
              <a:rPr lang="pt-BR" sz="1100" b="1" dirty="0" smtClean="0"/>
              <a:t>Atenção Primaria: equilíbrio entre necessidades, serviços e tecnologia.</a:t>
            </a:r>
            <a:r>
              <a:rPr lang="pt-BR" sz="1100" dirty="0" smtClean="0"/>
              <a:t> Brasília: UNESCO; Ministério da Saúde, 2002.</a:t>
            </a:r>
          </a:p>
          <a:p>
            <a:pPr marL="0" indent="0">
              <a:spcBef>
                <a:spcPts val="0"/>
              </a:spcBef>
            </a:pPr>
            <a:r>
              <a:rPr lang="pt-BR" sz="1100" dirty="0" smtClean="0"/>
              <a:t> UNIVERSIDADE FEDERAL DE PELOTAS. Vice-Reitoria. Coordenação de Bibliotecas. </a:t>
            </a:r>
            <a:r>
              <a:rPr lang="pt-BR" sz="1100" b="1" dirty="0" smtClean="0"/>
              <a:t>Manual de normas </a:t>
            </a:r>
            <a:r>
              <a:rPr lang="pt-BR" sz="1100" b="1" dirty="0" err="1" smtClean="0"/>
              <a:t>UFPel</a:t>
            </a:r>
            <a:r>
              <a:rPr lang="pt-BR" sz="1100" b="1" dirty="0" smtClean="0"/>
              <a:t> para trabalhos acadêmicos. </a:t>
            </a:r>
            <a:r>
              <a:rPr lang="pt-BR" sz="1100" dirty="0" smtClean="0"/>
              <a:t>Pelotas, 2013. Revisão técnica de Aline </a:t>
            </a:r>
            <a:r>
              <a:rPr lang="pt-BR" sz="1100" dirty="0" err="1" smtClean="0"/>
              <a:t>Herbstrith</a:t>
            </a:r>
            <a:r>
              <a:rPr lang="pt-BR" sz="1100" dirty="0" smtClean="0"/>
              <a:t> Batista, Carmen Lúcia Lobo </a:t>
            </a:r>
            <a:r>
              <a:rPr lang="pt-BR" sz="1100" dirty="0" err="1" smtClean="0"/>
              <a:t>Giusti</a:t>
            </a:r>
            <a:r>
              <a:rPr lang="pt-BR" sz="1100" dirty="0" smtClean="0"/>
              <a:t> e </a:t>
            </a:r>
            <a:r>
              <a:rPr lang="pt-BR" sz="1100" dirty="0" err="1" smtClean="0"/>
              <a:t>Elionara</a:t>
            </a:r>
            <a:r>
              <a:rPr lang="pt-BR" sz="1100" dirty="0" smtClean="0"/>
              <a:t> </a:t>
            </a:r>
            <a:r>
              <a:rPr lang="pt-BR" sz="1100" dirty="0" err="1" smtClean="0"/>
              <a:t>Giovana</a:t>
            </a:r>
            <a:r>
              <a:rPr lang="pt-BR" sz="1100" dirty="0" smtClean="0"/>
              <a:t> </a:t>
            </a:r>
            <a:r>
              <a:rPr lang="pt-BR" sz="1100" dirty="0" err="1" smtClean="0"/>
              <a:t>Rech</a:t>
            </a:r>
            <a:r>
              <a:rPr lang="pt-BR" sz="1100" dirty="0" smtClean="0"/>
              <a:t>. Disponível em: &lt;http://sisbi.ufpel.edu.br/?p=</a:t>
            </a:r>
            <a:r>
              <a:rPr lang="pt-BR" sz="1100" dirty="0" err="1" smtClean="0"/>
              <a:t>documentos&amp;i</a:t>
            </a:r>
            <a:r>
              <a:rPr lang="pt-BR" sz="1100" dirty="0" smtClean="0"/>
              <a:t>=7&gt; Acesso em: 26 de dezembro de 2013.</a:t>
            </a:r>
          </a:p>
          <a:p>
            <a:pPr marL="0" indent="0">
              <a:spcBef>
                <a:spcPts val="0"/>
              </a:spcBef>
              <a:buNone/>
            </a:pPr>
            <a:endParaRPr lang="pt-BR" sz="1100" dirty="0"/>
          </a:p>
        </p:txBody>
      </p:sp>
    </p:spTree>
    <p:extLst>
      <p:ext uri="{BB962C8B-B14F-4D97-AF65-F5344CB8AC3E}">
        <p14:creationId xmlns:p14="http://schemas.microsoft.com/office/powerpoint/2010/main" xmlns="" val="269101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7000"/>
            <a:lum/>
          </a:blip>
          <a:srcRect/>
          <a:stretch>
            <a:fillRect/>
          </a:stretch>
        </a:blipFill>
        <a:effectLst/>
      </p:bgPr>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187624" y="1484784"/>
            <a:ext cx="7772400" cy="2418060"/>
          </a:xfrm>
        </p:spPr>
        <p:txBody>
          <a:bodyPr>
            <a:normAutofit/>
          </a:bodyPr>
          <a:lstStyle/>
          <a:p>
            <a:r>
              <a:rPr lang="pt-BR" sz="6000" dirty="0" smtClean="0"/>
              <a:t>Muito obrigada!</a:t>
            </a:r>
            <a:endParaRPr lang="pt-BR" sz="6000" dirty="0"/>
          </a:p>
        </p:txBody>
      </p:sp>
      <p:sp>
        <p:nvSpPr>
          <p:cNvPr id="5" name="CaixaDeTexto 4"/>
          <p:cNvSpPr txBox="1"/>
          <p:nvPr/>
        </p:nvSpPr>
        <p:spPr>
          <a:xfrm flipV="1">
            <a:off x="7524328" y="6237312"/>
            <a:ext cx="1152128" cy="369332"/>
          </a:xfrm>
          <a:prstGeom prst="rect">
            <a:avLst/>
          </a:prstGeom>
          <a:noFill/>
        </p:spPr>
        <p:txBody>
          <a:bodyPr wrap="square" rtlCol="0">
            <a:spAutoFit/>
          </a:bodyPr>
          <a:lstStyle/>
          <a:p>
            <a:endParaRPr lang="pt-B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2050" name="Imagem 14"/>
          <p:cNvPicPr>
            <a:picLocks noChangeAspect="1" noChangeArrowheads="1"/>
          </p:cNvPicPr>
          <p:nvPr/>
        </p:nvPicPr>
        <p:blipFill>
          <a:blip r:embed="rId2" cstate="print"/>
          <a:srcRect/>
          <a:stretch>
            <a:fillRect/>
          </a:stretch>
        </p:blipFill>
        <p:spPr bwMode="auto">
          <a:xfrm>
            <a:off x="251520" y="129264"/>
            <a:ext cx="8568952" cy="3888432"/>
          </a:xfrm>
          <a:prstGeom prst="rect">
            <a:avLst/>
          </a:prstGeom>
          <a:noFill/>
          <a:ln w="9525">
            <a:noFill/>
            <a:miter lim="800000"/>
            <a:headEnd/>
            <a:tailEnd/>
          </a:ln>
        </p:spPr>
      </p:pic>
      <p:pic>
        <p:nvPicPr>
          <p:cNvPr id="2052" name="Imagem 15"/>
          <p:cNvPicPr>
            <a:picLocks noChangeAspect="1" noChangeArrowheads="1"/>
          </p:cNvPicPr>
          <p:nvPr/>
        </p:nvPicPr>
        <p:blipFill>
          <a:blip r:embed="rId3" cstate="print"/>
          <a:srcRect/>
          <a:stretch>
            <a:fillRect/>
          </a:stretch>
        </p:blipFill>
        <p:spPr bwMode="auto">
          <a:xfrm>
            <a:off x="323528" y="4077072"/>
            <a:ext cx="4032448" cy="2592288"/>
          </a:xfrm>
          <a:prstGeom prst="rect">
            <a:avLst/>
          </a:prstGeom>
          <a:noFill/>
          <a:ln w="9525">
            <a:noFill/>
            <a:miter lim="800000"/>
            <a:headEnd/>
            <a:tailEnd/>
          </a:ln>
        </p:spPr>
      </p:pic>
      <p:pic>
        <p:nvPicPr>
          <p:cNvPr id="2051" name="Imagem 13"/>
          <p:cNvPicPr>
            <a:picLocks noChangeAspect="1" noChangeArrowheads="1"/>
          </p:cNvPicPr>
          <p:nvPr/>
        </p:nvPicPr>
        <p:blipFill>
          <a:blip r:embed="rId4" cstate="print"/>
          <a:srcRect/>
          <a:stretch>
            <a:fillRect/>
          </a:stretch>
        </p:blipFill>
        <p:spPr bwMode="auto">
          <a:xfrm>
            <a:off x="4355976" y="2636912"/>
            <a:ext cx="4665663" cy="4005064"/>
          </a:xfrm>
          <a:prstGeom prst="rect">
            <a:avLst/>
          </a:prstGeom>
          <a:noFill/>
          <a:ln w="9525">
            <a:noFill/>
            <a:miter lim="800000"/>
            <a:headEnd/>
            <a:tailEnd/>
          </a:ln>
        </p:spPr>
      </p:pic>
      <p:sp>
        <p:nvSpPr>
          <p:cNvPr id="7" name="Título 1"/>
          <p:cNvSpPr txBox="1">
            <a:spLocks/>
          </p:cNvSpPr>
          <p:nvPr/>
        </p:nvSpPr>
        <p:spPr>
          <a:xfrm>
            <a:off x="899592" y="2213992"/>
            <a:ext cx="676875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t-BR" sz="2400" dirty="0" smtClean="0">
                <a:latin typeface="+mj-lt"/>
                <a:ea typeface="+mj-ea"/>
                <a:cs typeface="+mj-cs"/>
              </a:rPr>
              <a:t>São Miguel das Matas – Bahia</a:t>
            </a:r>
          </a:p>
        </p:txBody>
      </p:sp>
      <p:sp>
        <p:nvSpPr>
          <p:cNvPr id="8" name="Título 1"/>
          <p:cNvSpPr txBox="1">
            <a:spLocks/>
          </p:cNvSpPr>
          <p:nvPr/>
        </p:nvSpPr>
        <p:spPr>
          <a:xfrm>
            <a:off x="4860032" y="5661248"/>
            <a:ext cx="2016224" cy="216024"/>
          </a:xfrm>
          <a:prstGeom prst="rect">
            <a:avLst/>
          </a:prstGeom>
          <a:solidFill>
            <a:schemeClr val="bg1"/>
          </a:solidFill>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pt-BR"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blip>
          <a:srcRect/>
          <a:stretch>
            <a:fillRect/>
          </a:stretch>
        </a:blipFill>
        <a:effectLst/>
      </p:bgPr>
    </p:bg>
    <p:spTree>
      <p:nvGrpSpPr>
        <p:cNvPr id="1" name=""/>
        <p:cNvGrpSpPr/>
        <p:nvPr/>
      </p:nvGrpSpPr>
      <p:grpSpPr>
        <a:xfrm>
          <a:off x="0" y="0"/>
          <a:ext cx="0" cy="0"/>
          <a:chOff x="0" y="0"/>
          <a:chExt cx="0" cy="0"/>
        </a:xfrm>
      </p:grpSpPr>
      <p:pic>
        <p:nvPicPr>
          <p:cNvPr id="4" name="Espaço Reservado para Conteúdo 3" descr="1510418_571420472941876_455650091_n.jpg"/>
          <p:cNvPicPr>
            <a:picLocks noGrp="1" noChangeAspect="1"/>
          </p:cNvPicPr>
          <p:nvPr>
            <p:ph idx="1"/>
          </p:nvPr>
        </p:nvPicPr>
        <p:blipFill>
          <a:blip r:embed="rId3" cstate="print"/>
          <a:stretch>
            <a:fillRect/>
          </a:stretch>
        </p:blipFill>
        <p:spPr>
          <a:xfrm>
            <a:off x="395536" y="476672"/>
            <a:ext cx="3816424" cy="2602772"/>
          </a:xfrm>
          <a:prstGeom prst="rect">
            <a:avLst/>
          </a:prstGeom>
          <a:ln>
            <a:noFill/>
          </a:ln>
          <a:effectLst>
            <a:outerShdw blurRad="292100" dist="139700" dir="2700000" algn="tl" rotWithShape="0">
              <a:srgbClr val="333333">
                <a:alpha val="65000"/>
              </a:srgbClr>
            </a:outerShdw>
          </a:effectLst>
        </p:spPr>
      </p:pic>
      <p:pic>
        <p:nvPicPr>
          <p:cNvPr id="5" name="Imagem 4" descr="30168 - sucupira.jpg"/>
          <p:cNvPicPr>
            <a:picLocks noChangeAspect="1"/>
          </p:cNvPicPr>
          <p:nvPr/>
        </p:nvPicPr>
        <p:blipFill>
          <a:blip r:embed="rId4" cstate="print"/>
          <a:stretch>
            <a:fillRect/>
          </a:stretch>
        </p:blipFill>
        <p:spPr>
          <a:xfrm>
            <a:off x="5148064" y="476672"/>
            <a:ext cx="3528392" cy="2584923"/>
          </a:xfrm>
          <a:prstGeom prst="rect">
            <a:avLst/>
          </a:prstGeom>
          <a:ln>
            <a:noFill/>
          </a:ln>
          <a:effectLst>
            <a:outerShdw blurRad="292100" dist="139700" dir="2700000" algn="tl" rotWithShape="0">
              <a:srgbClr val="333333">
                <a:alpha val="65000"/>
              </a:srgbClr>
            </a:outerShdw>
          </a:effectLst>
        </p:spPr>
      </p:pic>
      <p:pic>
        <p:nvPicPr>
          <p:cNvPr id="7" name="Imagem 6" descr="th (18).jpg"/>
          <p:cNvPicPr>
            <a:picLocks noChangeAspect="1"/>
          </p:cNvPicPr>
          <p:nvPr/>
        </p:nvPicPr>
        <p:blipFill rotWithShape="1">
          <a:blip r:embed="rId5" cstate="print"/>
          <a:srcRect l="2251" r="1522"/>
          <a:stretch/>
        </p:blipFill>
        <p:spPr>
          <a:xfrm>
            <a:off x="467544" y="3859332"/>
            <a:ext cx="3672408" cy="2762365"/>
          </a:xfrm>
          <a:prstGeom prst="rect">
            <a:avLst/>
          </a:prstGeom>
          <a:ln>
            <a:noFill/>
          </a:ln>
          <a:effectLst>
            <a:outerShdw blurRad="292100" dist="139700" dir="2700000" algn="tl" rotWithShape="0">
              <a:srgbClr val="333333">
                <a:alpha val="65000"/>
              </a:srgbClr>
            </a:outerShdw>
          </a:effectLst>
        </p:spPr>
      </p:pic>
      <p:pic>
        <p:nvPicPr>
          <p:cNvPr id="8" name="Imagem 7" descr="th (17).jpg"/>
          <p:cNvPicPr>
            <a:picLocks noChangeAspect="1"/>
          </p:cNvPicPr>
          <p:nvPr/>
        </p:nvPicPr>
        <p:blipFill rotWithShape="1">
          <a:blip r:embed="rId6" cstate="print"/>
          <a:srcRect r="1170"/>
          <a:stretch/>
        </p:blipFill>
        <p:spPr>
          <a:xfrm>
            <a:off x="5004048" y="3957401"/>
            <a:ext cx="3816424" cy="266429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8000"/>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th (14).jpg"/>
          <p:cNvPicPr>
            <a:picLocks noGrp="1" noChangeAspect="1"/>
          </p:cNvPicPr>
          <p:nvPr>
            <p:ph idx="1"/>
          </p:nvPr>
        </p:nvPicPr>
        <p:blipFill>
          <a:blip r:embed="rId3" cstate="print"/>
          <a:stretch>
            <a:fillRect/>
          </a:stretch>
        </p:blipFill>
        <p:spPr>
          <a:xfrm>
            <a:off x="3262764" y="260648"/>
            <a:ext cx="2749396" cy="1872208"/>
          </a:xfrm>
          <a:prstGeom prst="rect">
            <a:avLst/>
          </a:prstGeom>
        </p:spPr>
      </p:pic>
      <p:pic>
        <p:nvPicPr>
          <p:cNvPr id="6" name="Imagem 5" descr="th (16).jpg"/>
          <p:cNvPicPr>
            <a:picLocks noChangeAspect="1"/>
          </p:cNvPicPr>
          <p:nvPr/>
        </p:nvPicPr>
        <p:blipFill>
          <a:blip r:embed="rId4" cstate="print"/>
          <a:stretch>
            <a:fillRect/>
          </a:stretch>
        </p:blipFill>
        <p:spPr>
          <a:xfrm>
            <a:off x="323528" y="188640"/>
            <a:ext cx="2631172" cy="1944216"/>
          </a:xfrm>
          <a:prstGeom prst="rect">
            <a:avLst/>
          </a:prstGeom>
        </p:spPr>
      </p:pic>
      <p:pic>
        <p:nvPicPr>
          <p:cNvPr id="7" name="Imagem 6" descr="DSC07410.JPG"/>
          <p:cNvPicPr>
            <a:picLocks noChangeAspect="1"/>
          </p:cNvPicPr>
          <p:nvPr/>
        </p:nvPicPr>
        <p:blipFill>
          <a:blip r:embed="rId5" cstate="print"/>
          <a:stretch>
            <a:fillRect/>
          </a:stretch>
        </p:blipFill>
        <p:spPr>
          <a:xfrm>
            <a:off x="0" y="2348880"/>
            <a:ext cx="2736304" cy="2052228"/>
          </a:xfrm>
          <a:prstGeom prst="rect">
            <a:avLst/>
          </a:prstGeom>
        </p:spPr>
      </p:pic>
      <p:pic>
        <p:nvPicPr>
          <p:cNvPr id="8" name="Imagem 7" descr="Ralando ou Servando.jpg"/>
          <p:cNvPicPr>
            <a:picLocks noChangeAspect="1"/>
          </p:cNvPicPr>
          <p:nvPr/>
        </p:nvPicPr>
        <p:blipFill>
          <a:blip r:embed="rId6" cstate="print"/>
          <a:stretch>
            <a:fillRect/>
          </a:stretch>
        </p:blipFill>
        <p:spPr>
          <a:xfrm>
            <a:off x="2843808" y="2276872"/>
            <a:ext cx="3744416" cy="2808312"/>
          </a:xfrm>
          <a:prstGeom prst="rect">
            <a:avLst/>
          </a:prstGeom>
        </p:spPr>
      </p:pic>
      <p:sp>
        <p:nvSpPr>
          <p:cNvPr id="9" name="CaixaDeTexto 8"/>
          <p:cNvSpPr txBox="1"/>
          <p:nvPr/>
        </p:nvSpPr>
        <p:spPr>
          <a:xfrm>
            <a:off x="395536" y="5259161"/>
            <a:ext cx="8352928" cy="1569660"/>
          </a:xfrm>
          <a:prstGeom prst="rect">
            <a:avLst/>
          </a:prstGeom>
          <a:noFill/>
        </p:spPr>
        <p:txBody>
          <a:bodyPr wrap="square" rtlCol="0">
            <a:spAutoFit/>
          </a:bodyPr>
          <a:lstStyle/>
          <a:p>
            <a:pPr algn="ctr"/>
            <a:r>
              <a:rPr lang="pt-BR" sz="2400" dirty="0" smtClean="0"/>
              <a:t>Zona Rural - Sucupira </a:t>
            </a:r>
          </a:p>
          <a:p>
            <a:pPr algn="ctr"/>
            <a:r>
              <a:rPr lang="pt-BR" sz="2400" dirty="0" smtClean="0"/>
              <a:t>Pequenos  e médios produtores de mandioca; farinha da mandioca, a goma, o beiju, mulheres, raspadoras de mandioca, R$ 10,00 por dia.</a:t>
            </a:r>
          </a:p>
        </p:txBody>
      </p:sp>
      <p:pic>
        <p:nvPicPr>
          <p:cNvPr id="10" name="Imagem 9" descr="P25-10-12_09.24.jpg"/>
          <p:cNvPicPr>
            <a:picLocks noChangeAspect="1"/>
          </p:cNvPicPr>
          <p:nvPr/>
        </p:nvPicPr>
        <p:blipFill>
          <a:blip r:embed="rId7" cstate="print"/>
          <a:stretch>
            <a:fillRect/>
          </a:stretch>
        </p:blipFill>
        <p:spPr>
          <a:xfrm>
            <a:off x="6372200" y="260648"/>
            <a:ext cx="2558413" cy="1918810"/>
          </a:xfrm>
          <a:prstGeom prst="rect">
            <a:avLst/>
          </a:prstGeom>
        </p:spPr>
      </p:pic>
      <p:pic>
        <p:nvPicPr>
          <p:cNvPr id="11" name="Imagem 10" descr="farinha seca branca 2.jpg"/>
          <p:cNvPicPr>
            <a:picLocks noChangeAspect="1"/>
          </p:cNvPicPr>
          <p:nvPr/>
        </p:nvPicPr>
        <p:blipFill>
          <a:blip r:embed="rId8" cstate="print"/>
          <a:stretch>
            <a:fillRect/>
          </a:stretch>
        </p:blipFill>
        <p:spPr>
          <a:xfrm>
            <a:off x="6705600" y="2492896"/>
            <a:ext cx="2438400" cy="1828800"/>
          </a:xfrm>
          <a:prstGeom prst="rect">
            <a:avLst/>
          </a:prstGeom>
        </p:spPr>
      </p:pic>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23528" y="188640"/>
            <a:ext cx="8229600" cy="1143000"/>
          </a:xfrm>
        </p:spPr>
        <p:txBody>
          <a:bodyPr>
            <a:normAutofit fontScale="90000"/>
          </a:bodyPr>
          <a:lstStyle/>
          <a:p>
            <a:pPr algn="l"/>
            <a:r>
              <a:rPr lang="pt-BR" b="1" dirty="0" smtClean="0"/>
              <a:t/>
            </a:r>
            <a:br>
              <a:rPr lang="pt-BR" b="1" dirty="0" smtClean="0"/>
            </a:br>
            <a:endParaRPr lang="pt-BR" dirty="0"/>
          </a:p>
        </p:txBody>
      </p:sp>
      <p:pic>
        <p:nvPicPr>
          <p:cNvPr id="1026" name="Picture 2"/>
          <p:cNvPicPr>
            <a:picLocks noChangeAspect="1" noChangeArrowheads="1"/>
          </p:cNvPicPr>
          <p:nvPr/>
        </p:nvPicPr>
        <p:blipFill>
          <a:blip r:embed="rId3" cstate="print"/>
          <a:srcRect/>
          <a:stretch>
            <a:fillRect/>
          </a:stretch>
        </p:blipFill>
        <p:spPr bwMode="auto">
          <a:xfrm>
            <a:off x="5796136" y="2852936"/>
            <a:ext cx="3183632" cy="2345834"/>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4" cstate="print"/>
          <a:srcRect/>
          <a:stretch>
            <a:fillRect/>
          </a:stretch>
        </p:blipFill>
        <p:spPr bwMode="auto">
          <a:xfrm>
            <a:off x="179512" y="2492896"/>
            <a:ext cx="3168352" cy="2808312"/>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1475656" y="260648"/>
            <a:ext cx="6912768" cy="1944216"/>
          </a:xfrm>
          <a:prstGeom prst="rect">
            <a:avLst/>
          </a:prstGeom>
          <a:noFill/>
          <a:ln w="9525">
            <a:noFill/>
            <a:miter lim="800000"/>
            <a:headEnd/>
            <a:tailEnd/>
          </a:ln>
        </p:spPr>
      </p:pic>
      <p:sp>
        <p:nvSpPr>
          <p:cNvPr id="7" name="Retângulo 6"/>
          <p:cNvSpPr/>
          <p:nvPr/>
        </p:nvSpPr>
        <p:spPr>
          <a:xfrm>
            <a:off x="179512" y="6519446"/>
            <a:ext cx="8640960" cy="338554"/>
          </a:xfrm>
          <a:prstGeom prst="rect">
            <a:avLst/>
          </a:prstGeom>
        </p:spPr>
        <p:txBody>
          <a:bodyPr wrap="square">
            <a:spAutoFit/>
          </a:bodyPr>
          <a:lstStyle/>
          <a:p>
            <a:r>
              <a:rPr lang="pt-BR" sz="1600" dirty="0" smtClean="0"/>
              <a:t>Fonte: http://cnes.datasus.gov.br/Exibe_Ficha_Estabelecimento.asp?VCo_Unidade=2929402801825</a:t>
            </a:r>
            <a:endParaRPr lang="pt-BR" sz="1600" dirty="0"/>
          </a:p>
        </p:txBody>
      </p:sp>
      <p:pic>
        <p:nvPicPr>
          <p:cNvPr id="1029" name="Picture 5"/>
          <p:cNvPicPr>
            <a:picLocks noChangeAspect="1" noChangeArrowheads="1"/>
          </p:cNvPicPr>
          <p:nvPr/>
        </p:nvPicPr>
        <p:blipFill>
          <a:blip r:embed="rId6" cstate="print"/>
          <a:srcRect/>
          <a:stretch>
            <a:fillRect/>
          </a:stretch>
        </p:blipFill>
        <p:spPr bwMode="auto">
          <a:xfrm>
            <a:off x="1835696" y="5589240"/>
            <a:ext cx="6048672" cy="781050"/>
          </a:xfrm>
          <a:prstGeom prst="rect">
            <a:avLst/>
          </a:prstGeom>
          <a:noFill/>
          <a:ln w="9525">
            <a:noFill/>
            <a:miter lim="800000"/>
            <a:headEnd/>
            <a:tailEnd/>
          </a:ln>
        </p:spPr>
      </p:pic>
    </p:spTree>
    <p:extLst>
      <p:ext uri="{BB962C8B-B14F-4D97-AF65-F5344CB8AC3E}">
        <p14:creationId xmlns:p14="http://schemas.microsoft.com/office/powerpoint/2010/main" xmlns="" val="2439390138"/>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78098"/>
          </a:xfrm>
        </p:spPr>
        <p:txBody>
          <a:bodyPr anchor="t">
            <a:normAutofit/>
          </a:bodyPr>
          <a:lstStyle/>
          <a:p>
            <a:r>
              <a:rPr lang="pt-BR" sz="3600" dirty="0" smtClean="0">
                <a:solidFill>
                  <a:schemeClr val="accent6">
                    <a:lumMod val="75000"/>
                  </a:schemeClr>
                </a:solidFill>
              </a:rPr>
              <a:t>Objetivos</a:t>
            </a:r>
            <a:endParaRPr lang="pt-BR" sz="3600" dirty="0">
              <a:solidFill>
                <a:schemeClr val="accent6">
                  <a:lumMod val="75000"/>
                </a:schemeClr>
              </a:solidFill>
            </a:endParaRPr>
          </a:p>
        </p:txBody>
      </p:sp>
      <p:sp>
        <p:nvSpPr>
          <p:cNvPr id="3" name="Espaço Reservado para Conteúdo 2"/>
          <p:cNvSpPr>
            <a:spLocks noGrp="1"/>
          </p:cNvSpPr>
          <p:nvPr>
            <p:ph idx="1"/>
          </p:nvPr>
        </p:nvSpPr>
        <p:spPr>
          <a:xfrm>
            <a:off x="457200" y="1052736"/>
            <a:ext cx="8229600" cy="5616624"/>
          </a:xfrm>
          <a:blipFill>
            <a:blip r:embed="rId2" cstate="print">
              <a:lum bright="76000" contrast="38000"/>
            </a:blip>
            <a:stretch>
              <a:fillRect/>
            </a:stretch>
          </a:blipFill>
        </p:spPr>
        <p:txBody>
          <a:bodyPr>
            <a:normAutofit fontScale="77500" lnSpcReduction="20000"/>
          </a:bodyPr>
          <a:lstStyle/>
          <a:p>
            <a:pPr marL="0" indent="0" algn="just">
              <a:lnSpc>
                <a:spcPts val="2880"/>
              </a:lnSpc>
              <a:buNone/>
            </a:pPr>
            <a:r>
              <a:rPr lang="pt-BR" sz="3100" dirty="0" smtClean="0">
                <a:solidFill>
                  <a:srgbClr val="0070C0"/>
                </a:solidFill>
              </a:rPr>
              <a:t>Qualificar a atenção à saúde da mulher realizando a detecção precoce de câncer do colo de útero e da mama nas mulheres atendidas pela Unidade Básica de Saúde Leovigildo Figueira, no município de São Miguel das Matas – BA</a:t>
            </a:r>
          </a:p>
          <a:p>
            <a:pPr marL="363538" indent="-363538" algn="just">
              <a:buNone/>
            </a:pPr>
            <a:endParaRPr lang="pt-BR" sz="1200" dirty="0" smtClean="0"/>
          </a:p>
          <a:p>
            <a:pPr marL="631825" algn="just">
              <a:spcBef>
                <a:spcPts val="0"/>
              </a:spcBef>
              <a:spcAft>
                <a:spcPts val="1200"/>
              </a:spcAft>
              <a:buNone/>
              <a:tabLst>
                <a:tab pos="7450138" algn="l"/>
              </a:tabLst>
            </a:pPr>
            <a:r>
              <a:rPr lang="pt-BR" sz="3000" dirty="0" smtClean="0"/>
              <a:t>1. </a:t>
            </a:r>
            <a:r>
              <a:rPr lang="x-none" sz="3000" dirty="0" smtClean="0"/>
              <a:t>Ampliar </a:t>
            </a:r>
            <a:r>
              <a:rPr lang="x-none" sz="3000" dirty="0"/>
              <a:t>a cobertura de detecção precoce do câncer de colo e do câncer de mama.</a:t>
            </a:r>
            <a:endParaRPr lang="pt-BR" sz="3000" dirty="0"/>
          </a:p>
          <a:p>
            <a:pPr marL="631825" algn="just">
              <a:spcBef>
                <a:spcPts val="0"/>
              </a:spcBef>
              <a:spcAft>
                <a:spcPts val="1200"/>
              </a:spcAft>
              <a:buNone/>
              <a:tabLst>
                <a:tab pos="7450138" algn="l"/>
              </a:tabLst>
            </a:pPr>
            <a:r>
              <a:rPr lang="x-none" sz="3000" dirty="0" smtClean="0"/>
              <a:t>2</a:t>
            </a:r>
            <a:r>
              <a:rPr lang="x-none" sz="3000" dirty="0"/>
              <a:t>. Melhorar a adesão das mulheres ao </a:t>
            </a:r>
            <a:r>
              <a:rPr lang="x-none" sz="3000" dirty="0" smtClean="0"/>
              <a:t>Programa.</a:t>
            </a:r>
            <a:endParaRPr lang="pt-BR" sz="3000" dirty="0"/>
          </a:p>
          <a:p>
            <a:pPr marL="631825" algn="just">
              <a:spcBef>
                <a:spcPts val="0"/>
              </a:spcBef>
              <a:spcAft>
                <a:spcPts val="1200"/>
              </a:spcAft>
              <a:buNone/>
              <a:tabLst>
                <a:tab pos="7450138" algn="l"/>
              </a:tabLst>
            </a:pPr>
            <a:r>
              <a:rPr lang="x-none" sz="3000" dirty="0" smtClean="0"/>
              <a:t>3</a:t>
            </a:r>
            <a:r>
              <a:rPr lang="x-none" sz="3000" dirty="0"/>
              <a:t>. Melhorar a qualidade do atendimento às </a:t>
            </a:r>
            <a:r>
              <a:rPr lang="x-none" sz="3000" dirty="0" smtClean="0"/>
              <a:t>mulheres.</a:t>
            </a:r>
            <a:endParaRPr lang="pt-BR" sz="3000" dirty="0" smtClean="0"/>
          </a:p>
          <a:p>
            <a:pPr marL="631825" algn="just">
              <a:spcBef>
                <a:spcPts val="0"/>
              </a:spcBef>
              <a:spcAft>
                <a:spcPts val="1200"/>
              </a:spcAft>
              <a:buNone/>
              <a:tabLst>
                <a:tab pos="7450138" algn="l"/>
              </a:tabLst>
            </a:pPr>
            <a:r>
              <a:rPr lang="pt-BR" sz="3000" dirty="0" smtClean="0"/>
              <a:t>4. </a:t>
            </a:r>
            <a:r>
              <a:rPr lang="x-none" sz="3000" dirty="0" smtClean="0"/>
              <a:t>Melhorar </a:t>
            </a:r>
            <a:r>
              <a:rPr lang="x-none" sz="3000" dirty="0"/>
              <a:t>registros das informações referentes </a:t>
            </a:r>
            <a:r>
              <a:rPr lang="x-none" sz="3000" dirty="0" smtClean="0"/>
              <a:t>ao </a:t>
            </a:r>
            <a:r>
              <a:rPr lang="pt-BR" sz="3000" dirty="0" smtClean="0"/>
              <a:t>P</a:t>
            </a:r>
            <a:r>
              <a:rPr lang="x-none" sz="3000" dirty="0" smtClean="0"/>
              <a:t>rograma.</a:t>
            </a:r>
            <a:endParaRPr lang="pt-BR" sz="3000" dirty="0"/>
          </a:p>
          <a:p>
            <a:pPr marL="631825" algn="just">
              <a:spcBef>
                <a:spcPts val="0"/>
              </a:spcBef>
              <a:spcAft>
                <a:spcPts val="1200"/>
              </a:spcAft>
              <a:buNone/>
              <a:tabLst>
                <a:tab pos="7450138" algn="l"/>
              </a:tabLst>
            </a:pPr>
            <a:r>
              <a:rPr lang="x-none" sz="3000" dirty="0" smtClean="0"/>
              <a:t>5</a:t>
            </a:r>
            <a:r>
              <a:rPr lang="x-none" sz="3000" dirty="0"/>
              <a:t>. Mapear as mulheres de risco para </a:t>
            </a:r>
            <a:r>
              <a:rPr lang="pt-BR" sz="3000" dirty="0" smtClean="0"/>
              <a:t>estes cânceres</a:t>
            </a:r>
            <a:r>
              <a:rPr lang="x-none" sz="3000" dirty="0" smtClean="0"/>
              <a:t>.</a:t>
            </a:r>
            <a:endParaRPr lang="pt-BR" sz="3000" dirty="0"/>
          </a:p>
          <a:p>
            <a:pPr marL="631825" algn="just">
              <a:spcBef>
                <a:spcPts val="0"/>
              </a:spcBef>
              <a:spcAft>
                <a:spcPts val="1200"/>
              </a:spcAft>
              <a:buNone/>
              <a:tabLst>
                <a:tab pos="7450138" algn="l"/>
              </a:tabLst>
            </a:pPr>
            <a:r>
              <a:rPr lang="x-none" sz="3000" dirty="0" smtClean="0"/>
              <a:t>6</a:t>
            </a:r>
            <a:r>
              <a:rPr lang="x-none" sz="3000" dirty="0"/>
              <a:t>. Realizar ações de promoção à saúde das mulheres </a:t>
            </a:r>
            <a:r>
              <a:rPr lang="x-none" sz="3000" dirty="0" smtClean="0"/>
              <a:t>cadastradas.</a:t>
            </a:r>
            <a:endParaRPr lang="pt-BR" sz="3000" dirty="0"/>
          </a:p>
          <a:p>
            <a:pPr marL="631825" algn="just">
              <a:spcBef>
                <a:spcPts val="0"/>
              </a:spcBef>
              <a:spcAft>
                <a:spcPts val="1200"/>
              </a:spcAft>
              <a:buNone/>
              <a:tabLst>
                <a:tab pos="7450138" algn="l"/>
              </a:tabLst>
            </a:pPr>
            <a:r>
              <a:rPr lang="x-none" sz="3000" dirty="0" smtClean="0"/>
              <a:t>7</a:t>
            </a:r>
            <a:r>
              <a:rPr lang="x-none" sz="3000" dirty="0"/>
              <a:t>. Realizar ações de promoção à saúde e prevenção de doenças para as famílias das mulheres </a:t>
            </a:r>
            <a:r>
              <a:rPr lang="x-none" sz="3000" dirty="0" smtClean="0"/>
              <a:t>cadastradas</a:t>
            </a:r>
            <a:r>
              <a:rPr lang="pt-BR" sz="3000" dirty="0" smtClean="0"/>
              <a:t>.</a:t>
            </a:r>
            <a:endParaRPr lang="pt-BR" sz="3000" dirty="0"/>
          </a:p>
        </p:txBody>
      </p:sp>
    </p:spTree>
    <p:extLst>
      <p:ext uri="{BB962C8B-B14F-4D97-AF65-F5344CB8AC3E}">
        <p14:creationId xmlns:p14="http://schemas.microsoft.com/office/powerpoint/2010/main" xmlns="" val="1443842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07296" y="44624"/>
            <a:ext cx="6336704" cy="1008112"/>
          </a:xfrm>
        </p:spPr>
        <p:txBody>
          <a:bodyPr>
            <a:normAutofit/>
          </a:bodyPr>
          <a:lstStyle/>
          <a:p>
            <a:pPr algn="l"/>
            <a:r>
              <a:rPr lang="pt-BR" sz="2400" dirty="0" smtClean="0"/>
              <a:t>C</a:t>
            </a:r>
            <a:r>
              <a:rPr lang="x-none" sz="2400" dirty="0" smtClean="0"/>
              <a:t>obertura de detecção precoce do</a:t>
            </a:r>
            <a:r>
              <a:rPr lang="pt-BR" sz="2400" dirty="0" smtClean="0"/>
              <a:t>s</a:t>
            </a:r>
            <a:r>
              <a:rPr lang="x-none" sz="2400" dirty="0" smtClean="0"/>
              <a:t> câncer</a:t>
            </a:r>
            <a:r>
              <a:rPr lang="pt-BR" sz="2400" dirty="0" smtClean="0"/>
              <a:t>es</a:t>
            </a:r>
            <a:r>
              <a:rPr lang="x-none" sz="2400" dirty="0" smtClean="0"/>
              <a:t> d</a:t>
            </a:r>
            <a:r>
              <a:rPr lang="pt-BR" sz="2400" dirty="0" smtClean="0"/>
              <a:t>o</a:t>
            </a:r>
            <a:r>
              <a:rPr lang="x-none" sz="2400" dirty="0" smtClean="0"/>
              <a:t> colo </a:t>
            </a:r>
            <a:r>
              <a:rPr lang="pt-BR" sz="2400" dirty="0" smtClean="0"/>
              <a:t>do útero </a:t>
            </a:r>
            <a:r>
              <a:rPr lang="x-none" sz="2400" dirty="0" smtClean="0"/>
              <a:t>e d</a:t>
            </a:r>
            <a:r>
              <a:rPr lang="pt-BR" sz="2400" dirty="0" smtClean="0"/>
              <a:t>a</a:t>
            </a:r>
            <a:r>
              <a:rPr lang="x-none" sz="2400" dirty="0" smtClean="0"/>
              <a:t> mama.</a:t>
            </a:r>
            <a:endParaRPr lang="pt-BR" sz="2400" dirty="0"/>
          </a:p>
        </p:txBody>
      </p:sp>
      <p:sp>
        <p:nvSpPr>
          <p:cNvPr id="7" name="Espaço Reservado para Conteúdo 2"/>
          <p:cNvSpPr txBox="1">
            <a:spLocks/>
          </p:cNvSpPr>
          <p:nvPr/>
        </p:nvSpPr>
        <p:spPr>
          <a:xfrm>
            <a:off x="2627784" y="260648"/>
            <a:ext cx="6120680" cy="51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pt-B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ítulo 1"/>
          <p:cNvSpPr txBox="1">
            <a:spLocks/>
          </p:cNvSpPr>
          <p:nvPr/>
        </p:nvSpPr>
        <p:spPr>
          <a:xfrm>
            <a:off x="457200" y="274638"/>
            <a:ext cx="8229600" cy="7780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accent6">
                    <a:lumMod val="75000"/>
                  </a:schemeClr>
                </a:solidFill>
              </a:rPr>
              <a:t>Resultados</a:t>
            </a:r>
            <a:endParaRPr lang="pt-BR" sz="3600" dirty="0">
              <a:solidFill>
                <a:schemeClr val="accent6">
                  <a:lumMod val="75000"/>
                </a:schemeClr>
              </a:solidFill>
            </a:endParaRPr>
          </a:p>
        </p:txBody>
      </p:sp>
      <p:sp>
        <p:nvSpPr>
          <p:cNvPr id="3" name="Retângulo 2"/>
          <p:cNvSpPr/>
          <p:nvPr/>
        </p:nvSpPr>
        <p:spPr>
          <a:xfrm>
            <a:off x="107504" y="1268760"/>
            <a:ext cx="4320480" cy="1200329"/>
          </a:xfrm>
          <a:prstGeom prst="rect">
            <a:avLst/>
          </a:prstGeom>
        </p:spPr>
        <p:txBody>
          <a:bodyPr wrap="square">
            <a:spAutoFit/>
          </a:bodyPr>
          <a:lstStyle/>
          <a:p>
            <a:pPr indent="0" algn="just">
              <a:spcBef>
                <a:spcPts val="0"/>
              </a:spcBef>
              <a:buNone/>
            </a:pPr>
            <a:r>
              <a:rPr lang="x-none" b="1" dirty="0"/>
              <a:t>Meta 1: </a:t>
            </a:r>
            <a:r>
              <a:rPr lang="x-none" dirty="0">
                <a:solidFill>
                  <a:srgbClr val="0070C0"/>
                </a:solidFill>
              </a:rPr>
              <a:t>Ampliar a cobertura de detecção precoce </a:t>
            </a:r>
            <a:r>
              <a:rPr lang="x-none" dirty="0" smtClean="0">
                <a:solidFill>
                  <a:srgbClr val="0070C0"/>
                </a:solidFill>
              </a:rPr>
              <a:t>do câncer </a:t>
            </a:r>
            <a:r>
              <a:rPr lang="x-none" dirty="0">
                <a:solidFill>
                  <a:srgbClr val="0070C0"/>
                </a:solidFill>
              </a:rPr>
              <a:t>de colo uterino das mulheres na faixa etária entre 25 e 64 anos de idade para 60%.</a:t>
            </a:r>
            <a:endParaRPr lang="pt-BR" dirty="0">
              <a:solidFill>
                <a:srgbClr val="0070C0"/>
              </a:solidFill>
            </a:endParaRPr>
          </a:p>
        </p:txBody>
      </p:sp>
      <p:sp>
        <p:nvSpPr>
          <p:cNvPr id="5" name="Retângulo 4"/>
          <p:cNvSpPr/>
          <p:nvPr/>
        </p:nvSpPr>
        <p:spPr>
          <a:xfrm>
            <a:off x="4572000" y="1268759"/>
            <a:ext cx="4446240" cy="1200329"/>
          </a:xfrm>
          <a:prstGeom prst="rect">
            <a:avLst/>
          </a:prstGeom>
        </p:spPr>
        <p:txBody>
          <a:bodyPr wrap="square">
            <a:spAutoFit/>
          </a:bodyPr>
          <a:lstStyle/>
          <a:p>
            <a:pPr indent="0" algn="just">
              <a:spcBef>
                <a:spcPts val="0"/>
              </a:spcBef>
              <a:buNone/>
            </a:pPr>
            <a:r>
              <a:rPr lang="x-none" b="1" dirty="0"/>
              <a:t>Meta 2:</a:t>
            </a:r>
            <a:r>
              <a:rPr lang="x-none" dirty="0"/>
              <a:t> </a:t>
            </a:r>
            <a:r>
              <a:rPr lang="x-none" dirty="0">
                <a:solidFill>
                  <a:srgbClr val="00B050"/>
                </a:solidFill>
              </a:rPr>
              <a:t>Ampliar a cobertura de detecção precoce do câncer de mama das mulheres na faixa etária entre 50 e 69 anos de idade para 60%.</a:t>
            </a:r>
            <a:endParaRPr lang="pt-BR" dirty="0">
              <a:solidFill>
                <a:srgbClr val="00B050"/>
              </a:solidFill>
            </a:endParaRPr>
          </a:p>
        </p:txBody>
      </p:sp>
      <p:graphicFrame>
        <p:nvGraphicFramePr>
          <p:cNvPr id="13" name="Gráfico 12"/>
          <p:cNvGraphicFramePr>
            <a:graphicFrameLocks/>
          </p:cNvGraphicFramePr>
          <p:nvPr/>
        </p:nvGraphicFramePr>
        <p:xfrm>
          <a:off x="4644008" y="2708920"/>
          <a:ext cx="4248472" cy="36724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2"/>
          <p:cNvGraphicFramePr>
            <a:graphicFrameLocks/>
          </p:cNvGraphicFramePr>
          <p:nvPr/>
        </p:nvGraphicFramePr>
        <p:xfrm>
          <a:off x="179512" y="2636912"/>
          <a:ext cx="4248472" cy="3816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165852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07296" y="44624"/>
            <a:ext cx="6336704" cy="1008112"/>
          </a:xfrm>
        </p:spPr>
        <p:txBody>
          <a:bodyPr>
            <a:normAutofit/>
          </a:bodyPr>
          <a:lstStyle/>
          <a:p>
            <a:pPr algn="l"/>
            <a:r>
              <a:rPr lang="pt-BR" sz="2400" dirty="0" smtClean="0"/>
              <a:t>C</a:t>
            </a:r>
            <a:r>
              <a:rPr lang="x-none" sz="2400" dirty="0" smtClean="0"/>
              <a:t>obertura de detecção precoce do</a:t>
            </a:r>
            <a:r>
              <a:rPr lang="pt-BR" sz="2400" dirty="0" smtClean="0"/>
              <a:t>s</a:t>
            </a:r>
            <a:r>
              <a:rPr lang="x-none" sz="2400" dirty="0" smtClean="0"/>
              <a:t> câncer</a:t>
            </a:r>
            <a:r>
              <a:rPr lang="pt-BR" sz="2400" dirty="0" smtClean="0"/>
              <a:t>es</a:t>
            </a:r>
            <a:r>
              <a:rPr lang="x-none" sz="2400" dirty="0" smtClean="0"/>
              <a:t> d</a:t>
            </a:r>
            <a:r>
              <a:rPr lang="pt-BR" sz="2400" dirty="0" smtClean="0"/>
              <a:t>o</a:t>
            </a:r>
            <a:r>
              <a:rPr lang="x-none" sz="2400" dirty="0" smtClean="0"/>
              <a:t> colo </a:t>
            </a:r>
            <a:r>
              <a:rPr lang="pt-BR" sz="2400" dirty="0" smtClean="0"/>
              <a:t>do útero </a:t>
            </a:r>
            <a:r>
              <a:rPr lang="x-none" sz="2400" dirty="0" smtClean="0"/>
              <a:t>e d</a:t>
            </a:r>
            <a:r>
              <a:rPr lang="pt-BR" sz="2400" dirty="0" smtClean="0"/>
              <a:t>a</a:t>
            </a:r>
            <a:r>
              <a:rPr lang="x-none" sz="2400" dirty="0" smtClean="0"/>
              <a:t> mama.</a:t>
            </a:r>
            <a:endParaRPr lang="pt-BR" sz="2400" dirty="0"/>
          </a:p>
        </p:txBody>
      </p:sp>
      <p:sp>
        <p:nvSpPr>
          <p:cNvPr id="7" name="Espaço Reservado para Conteúdo 2"/>
          <p:cNvSpPr txBox="1">
            <a:spLocks/>
          </p:cNvSpPr>
          <p:nvPr/>
        </p:nvSpPr>
        <p:spPr>
          <a:xfrm>
            <a:off x="2627784" y="260648"/>
            <a:ext cx="6120680" cy="51125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pt-B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ítulo 1"/>
          <p:cNvSpPr txBox="1">
            <a:spLocks/>
          </p:cNvSpPr>
          <p:nvPr/>
        </p:nvSpPr>
        <p:spPr>
          <a:xfrm>
            <a:off x="457200" y="274638"/>
            <a:ext cx="8229600" cy="7780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accent6">
                    <a:lumMod val="75000"/>
                  </a:schemeClr>
                </a:solidFill>
              </a:rPr>
              <a:t>Resultados</a:t>
            </a:r>
            <a:endParaRPr lang="pt-BR" sz="3600" dirty="0">
              <a:solidFill>
                <a:schemeClr val="accent6">
                  <a:lumMod val="75000"/>
                </a:schemeClr>
              </a:solidFill>
            </a:endParaRPr>
          </a:p>
        </p:txBody>
      </p:sp>
      <p:sp>
        <p:nvSpPr>
          <p:cNvPr id="3" name="Retângulo 2"/>
          <p:cNvSpPr/>
          <p:nvPr/>
        </p:nvSpPr>
        <p:spPr>
          <a:xfrm>
            <a:off x="107504" y="1268760"/>
            <a:ext cx="4392488" cy="1754326"/>
          </a:xfrm>
          <a:prstGeom prst="rect">
            <a:avLst/>
          </a:prstGeom>
        </p:spPr>
        <p:txBody>
          <a:bodyPr wrap="square">
            <a:spAutoFit/>
          </a:bodyPr>
          <a:lstStyle/>
          <a:p>
            <a:pPr indent="0" algn="just">
              <a:spcBef>
                <a:spcPts val="0"/>
              </a:spcBef>
              <a:buNone/>
            </a:pPr>
            <a:r>
              <a:rPr lang="x-none" b="1"/>
              <a:t>Meta </a:t>
            </a:r>
            <a:r>
              <a:rPr lang="pt-BR" b="1" dirty="0" smtClean="0"/>
              <a:t>3</a:t>
            </a:r>
            <a:r>
              <a:rPr lang="x-none" b="1" smtClean="0"/>
              <a:t>: </a:t>
            </a:r>
            <a:r>
              <a:rPr lang="pt-BR" dirty="0" smtClean="0">
                <a:solidFill>
                  <a:schemeClr val="accent3">
                    <a:lumMod val="75000"/>
                  </a:schemeClr>
                </a:solidFill>
              </a:rPr>
              <a:t>Aplicar a periodicidade de rastreamento através do exame citopatológico de colo uterino, recomendada pelo Ministério da Saúde a 100% das mulheres de 25 a 64 anos de idade que realizarem acompanhamento na UBS.</a:t>
            </a:r>
            <a:endParaRPr lang="pt-BR" dirty="0">
              <a:solidFill>
                <a:schemeClr val="accent3">
                  <a:lumMod val="75000"/>
                </a:schemeClr>
              </a:solidFill>
            </a:endParaRPr>
          </a:p>
        </p:txBody>
      </p:sp>
      <p:sp>
        <p:nvSpPr>
          <p:cNvPr id="5" name="Retângulo 4"/>
          <p:cNvSpPr/>
          <p:nvPr/>
        </p:nvSpPr>
        <p:spPr>
          <a:xfrm>
            <a:off x="4697760" y="1268760"/>
            <a:ext cx="4266728" cy="2031325"/>
          </a:xfrm>
          <a:prstGeom prst="rect">
            <a:avLst/>
          </a:prstGeom>
        </p:spPr>
        <p:txBody>
          <a:bodyPr wrap="square">
            <a:spAutoFit/>
          </a:bodyPr>
          <a:lstStyle/>
          <a:p>
            <a:pPr algn="just"/>
            <a:r>
              <a:rPr lang="x-none" b="1" smtClean="0"/>
              <a:t>Meta 4</a:t>
            </a:r>
            <a:r>
              <a:rPr lang="x-none" b="1" smtClean="0">
                <a:solidFill>
                  <a:schemeClr val="accent3">
                    <a:lumMod val="75000"/>
                  </a:schemeClr>
                </a:solidFill>
              </a:rPr>
              <a:t>:</a:t>
            </a:r>
            <a:r>
              <a:rPr lang="x-none" smtClean="0">
                <a:solidFill>
                  <a:schemeClr val="accent3">
                    <a:lumMod val="75000"/>
                  </a:schemeClr>
                </a:solidFill>
              </a:rPr>
              <a:t> Aplicar a periodicidade recomendada pelo Ministério da Saúde de rastreamento através do exame ginecológico a 100% das mulheres de 50 a 69 anos de idade que realizarem acompanhamento na UBS.</a:t>
            </a:r>
            <a:endParaRPr lang="pt-BR" dirty="0" smtClean="0">
              <a:solidFill>
                <a:schemeClr val="accent3">
                  <a:lumMod val="75000"/>
                </a:schemeClr>
              </a:solidFill>
            </a:endParaRPr>
          </a:p>
          <a:p>
            <a:pPr indent="0" algn="just">
              <a:spcBef>
                <a:spcPts val="0"/>
              </a:spcBef>
              <a:buNone/>
            </a:pPr>
            <a:endParaRPr lang="pt-BR" dirty="0">
              <a:solidFill>
                <a:srgbClr val="00B050"/>
              </a:solidFill>
            </a:endParaRPr>
          </a:p>
        </p:txBody>
      </p:sp>
      <p:graphicFrame>
        <p:nvGraphicFramePr>
          <p:cNvPr id="10" name="Chart 1"/>
          <p:cNvGraphicFramePr>
            <a:graphicFrameLocks/>
          </p:cNvGraphicFramePr>
          <p:nvPr/>
        </p:nvGraphicFramePr>
        <p:xfrm>
          <a:off x="2483768" y="3140968"/>
          <a:ext cx="4536504" cy="2376264"/>
        </p:xfrm>
        <a:graphic>
          <a:graphicData uri="http://schemas.openxmlformats.org/drawingml/2006/chart">
            <c:chart xmlns:c="http://schemas.openxmlformats.org/drawingml/2006/chart" xmlns:r="http://schemas.openxmlformats.org/officeDocument/2006/relationships" r:id="rId2"/>
          </a:graphicData>
        </a:graphic>
      </p:graphicFrame>
      <p:sp>
        <p:nvSpPr>
          <p:cNvPr id="11" name="Espaço Reservado para Conteúdo 2"/>
          <p:cNvSpPr>
            <a:spLocks noGrp="1"/>
          </p:cNvSpPr>
          <p:nvPr>
            <p:ph idx="1"/>
          </p:nvPr>
        </p:nvSpPr>
        <p:spPr>
          <a:xfrm>
            <a:off x="251520" y="5733257"/>
            <a:ext cx="8568952" cy="864096"/>
          </a:xfrm>
        </p:spPr>
        <p:txBody>
          <a:bodyPr>
            <a:normAutofit/>
          </a:bodyPr>
          <a:lstStyle/>
          <a:p>
            <a:pPr marL="0" indent="0" algn="ctr">
              <a:spcBef>
                <a:spcPts val="0"/>
              </a:spcBef>
              <a:buNone/>
            </a:pPr>
            <a:r>
              <a:rPr lang="pt-BR" sz="1600" dirty="0" smtClean="0"/>
              <a:t>pode-se afirmar que, através das Fichas Clínicas Ginecológicas e do Prontuário individual, foi possível identificar e aplicar a periodicidade preconizada para o rastreamento pelo exame citopatológico de colo uterino.</a:t>
            </a:r>
          </a:p>
          <a:p>
            <a:pPr algn="ctr">
              <a:buNone/>
            </a:pPr>
            <a:endParaRPr lang="pt-BR" sz="1600" dirty="0"/>
          </a:p>
        </p:txBody>
      </p:sp>
      <p:sp>
        <p:nvSpPr>
          <p:cNvPr id="12" name="Rectangle 1"/>
          <p:cNvSpPr>
            <a:spLocks noChangeArrowheads="1"/>
          </p:cNvSpPr>
          <p:nvPr/>
        </p:nvSpPr>
        <p:spPr bwMode="auto">
          <a:xfrm>
            <a:off x="2627784" y="5271591"/>
            <a:ext cx="428396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pt-BR" sz="800" dirty="0" smtClean="0"/>
              <a:t>Proporção de mulheres residentes na área com exame citopatológico para câncer de colo uterino em dia da </a:t>
            </a:r>
            <a:r>
              <a:rPr kumimoji="0" lang="pt-B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USF Leovigildo Figueira, São Miguel das Matas, BA, 2013. </a:t>
            </a:r>
            <a:r>
              <a:rPr kumimoji="0" lang="pt-BR" sz="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Fonte: Planilha de Coleta de Dados e Indicadores</a:t>
            </a:r>
            <a:r>
              <a:rPr kumimoji="0" lang="pt-B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65852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1187</TotalTime>
  <Words>3388</Words>
  <Application>Microsoft Office PowerPoint</Application>
  <PresentationFormat>Apresentação na tela (4:3)</PresentationFormat>
  <Paragraphs>176</Paragraphs>
  <Slides>29</Slides>
  <Notes>0</Notes>
  <HiddenSlides>0</HiddenSlides>
  <MMClips>0</MMClips>
  <ScaleCrop>false</ScaleCrop>
  <HeadingPairs>
    <vt:vector size="4" baseType="variant">
      <vt:variant>
        <vt:lpstr>Tema</vt:lpstr>
      </vt:variant>
      <vt:variant>
        <vt:i4>1</vt:i4>
      </vt:variant>
      <vt:variant>
        <vt:lpstr>Títulos de slides</vt:lpstr>
      </vt:variant>
      <vt:variant>
        <vt:i4>29</vt:i4>
      </vt:variant>
    </vt:vector>
  </HeadingPairs>
  <TitlesOfParts>
    <vt:vector size="30" baseType="lpstr">
      <vt:lpstr>Tema do Office</vt:lpstr>
      <vt:lpstr>Qualificação da Atenção à Saúde da Mulher na prevenção dos cânceres do colo do útero e da mama na USF Leovigildo Figueira em São Miguel das Matas, Bahia</vt:lpstr>
      <vt:lpstr>Slide 2</vt:lpstr>
      <vt:lpstr>Slide 3</vt:lpstr>
      <vt:lpstr>Slide 4</vt:lpstr>
      <vt:lpstr>Slide 5</vt:lpstr>
      <vt:lpstr> </vt:lpstr>
      <vt:lpstr>Objetivos</vt:lpstr>
      <vt:lpstr>Cobertura de detecção precoce dos cânceres do colo do útero e da mama.</vt:lpstr>
      <vt:lpstr>Cobertura de detecção precoce dos cânceres do colo do útero e da mama.</vt:lpstr>
      <vt:lpstr>Cobertura de detecção precoce dos cânceres do colo do útero e da mama.</vt:lpstr>
      <vt:lpstr>Cobertura de detecção precoce dos cânceres do colo do útero e da mama.</vt:lpstr>
      <vt:lpstr>melhorar a adesão das mulheres ao Programa de prevenção dos cânceres ginecológicos, incluindo realização de exame citopatológico de colo uterino e encaminhamento à mamografia</vt:lpstr>
      <vt:lpstr>melhorar a qualidade do atendimento das mulheres que realizam as ações para detecção precoce para os cânceres do colo de útero e de mama na unidade”</vt:lpstr>
      <vt:lpstr>melhorar a qualidade do atendimento das mulheres que realizam as ações para detecção precoce para os cânceres do colo de útero e de mama na unidade”</vt:lpstr>
      <vt:lpstr>melhorar a qualidade do atendimento das mulheres que realizam as ações para detecção precoce para os cânceres do colo de útero e de mama na unidade”</vt:lpstr>
      <vt:lpstr>melhorar a qualidade do atendimento das mulheres que realizam as ações para detecção precoce para os cânceres do colo de útero e de mama na unidade”</vt:lpstr>
      <vt:lpstr>Slide 17</vt:lpstr>
      <vt:lpstr>Slide 18</vt:lpstr>
      <vt:lpstr>Slide 19</vt:lpstr>
      <vt:lpstr>Slide 20</vt:lpstr>
      <vt:lpstr>Slide 21</vt:lpstr>
      <vt:lpstr>Slide 22</vt:lpstr>
      <vt:lpstr>Slide 23</vt:lpstr>
      <vt:lpstr>Slide 24</vt:lpstr>
      <vt:lpstr>Metodologia</vt:lpstr>
      <vt:lpstr>Conclusões </vt:lpstr>
      <vt:lpstr>Conclusões </vt:lpstr>
      <vt:lpstr>Referências </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Implantação de um programa educativo-preventivo de Saúde Bucal no município de Sarandi, RS.</dc:title>
  <dc:creator>Darci</dc:creator>
  <cp:lastModifiedBy>Navarra</cp:lastModifiedBy>
  <cp:revision>114</cp:revision>
  <dcterms:created xsi:type="dcterms:W3CDTF">2012-09-25T23:41:21Z</dcterms:created>
  <dcterms:modified xsi:type="dcterms:W3CDTF">2014-03-06T14:46:32Z</dcterms:modified>
</cp:coreProperties>
</file>